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19"/>
  </p:notesMasterIdLst>
  <p:handoutMasterIdLst>
    <p:handoutMasterId r:id="rId20"/>
  </p:handoutMasterIdLst>
  <p:sldIdLst>
    <p:sldId id="348" r:id="rId2"/>
    <p:sldId id="349" r:id="rId3"/>
    <p:sldId id="351" r:id="rId4"/>
    <p:sldId id="361" r:id="rId5"/>
    <p:sldId id="352" r:id="rId6"/>
    <p:sldId id="363" r:id="rId7"/>
    <p:sldId id="364" r:id="rId8"/>
    <p:sldId id="355" r:id="rId9"/>
    <p:sldId id="356" r:id="rId10"/>
    <p:sldId id="357" r:id="rId11"/>
    <p:sldId id="368" r:id="rId12"/>
    <p:sldId id="358" r:id="rId13"/>
    <p:sldId id="366" r:id="rId14"/>
    <p:sldId id="367" r:id="rId15"/>
    <p:sldId id="359" r:id="rId16"/>
    <p:sldId id="360" r:id="rId17"/>
    <p:sldId id="362" r:id="rId18"/>
  </p:sldIdLst>
  <p:sldSz cx="9144000" cy="6858000" type="screen4x3"/>
  <p:notesSz cx="6645275" cy="9777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pis" id="{3A754B9E-AF0F-44A2-A1B0-0AFFE13D5384}">
          <p14:sldIdLst>
            <p14:sldId id="348"/>
            <p14:sldId id="349"/>
            <p14:sldId id="351"/>
          </p14:sldIdLst>
        </p14:section>
        <p14:section name="Základní pojmy" id="{1BAC089D-8976-4541-BEF1-1C3F14A34EE9}">
          <p14:sldIdLst>
            <p14:sldId id="361"/>
            <p14:sldId id="352"/>
            <p14:sldId id="363"/>
            <p14:sldId id="364"/>
            <p14:sldId id="355"/>
            <p14:sldId id="356"/>
            <p14:sldId id="357"/>
            <p14:sldId id="368"/>
            <p14:sldId id="358"/>
            <p14:sldId id="366"/>
            <p14:sldId id="367"/>
            <p14:sldId id="359"/>
            <p14:sldId id="36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996633"/>
    <a:srgbClr val="993300"/>
    <a:srgbClr val="996600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562" autoAdjust="0"/>
  </p:normalViewPr>
  <p:slideViewPr>
    <p:cSldViewPr>
      <p:cViewPr varScale="1">
        <p:scale>
          <a:sx n="94" d="100"/>
          <a:sy n="94" d="100"/>
        </p:scale>
        <p:origin x="16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6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20"/>
    </p:cViewPr>
  </p:sorterViewPr>
  <p:notesViewPr>
    <p:cSldViewPr>
      <p:cViewPr varScale="1">
        <p:scale>
          <a:sx n="55" d="100"/>
          <a:sy n="55" d="100"/>
        </p:scale>
        <p:origin x="-2580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9C5E0-3FA6-4EBD-9229-F8649C17EFD1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381072E9-A3DB-4A49-B289-F000D278E4A4}">
      <dgm:prSet phldrT="[Text]" custT="1"/>
      <dgm:spPr>
        <a:solidFill>
          <a:schemeClr val="bg2"/>
        </a:solidFill>
      </dgm:spPr>
      <dgm:t>
        <a:bodyPr/>
        <a:lstStyle/>
        <a:p>
          <a:r>
            <a:rPr lang="cs-CZ" sz="20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Zobrazení</a:t>
          </a:r>
        </a:p>
      </dgm:t>
    </dgm:pt>
    <dgm:pt modelId="{367DD1EC-4DDC-456B-9D05-F49E088EA07E}" type="parTrans" cxnId="{59E5CE7D-014F-4DA2-9F72-209EAD8EF57F}">
      <dgm:prSet/>
      <dgm:spPr/>
      <dgm:t>
        <a:bodyPr/>
        <a:lstStyle/>
        <a:p>
          <a:endParaRPr lang="cs-CZ" sz="2000" b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862B23E-3E9D-4354-92A3-E75F1BE514C5}" type="sibTrans" cxnId="{59E5CE7D-014F-4DA2-9F72-209EAD8EF57F}">
      <dgm:prSet/>
      <dgm:spPr/>
      <dgm:t>
        <a:bodyPr/>
        <a:lstStyle/>
        <a:p>
          <a:endParaRPr lang="cs-CZ" sz="2000" b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F90286B-77A6-40F5-A4F6-BDF7A0AA54DD}">
      <dgm:prSet phldrT="[Text]" custT="1"/>
      <dgm:spPr/>
      <dgm:t>
        <a:bodyPr/>
        <a:lstStyle/>
        <a:p>
          <a:r>
            <a:rPr lang="cs-CZ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xmlns:r="http://schemas.openxmlformats.org/officeDocument/2006/relationships" r:id="rId1" action="ppaction://hlinksldjump"/>
            </a:rPr>
            <a:t>Analogové</a:t>
          </a:r>
          <a:endParaRPr lang="cs-CZ" sz="20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7CA009-DCA6-40D8-B113-908637A918E4}" type="parTrans" cxnId="{8F3ED770-6249-4148-B9A6-60BC75A29FBB}">
      <dgm:prSet custT="1"/>
      <dgm:spPr/>
      <dgm:t>
        <a:bodyPr/>
        <a:lstStyle/>
        <a:p>
          <a:endParaRPr lang="cs-CZ" sz="2000" b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D50BF2D-87D5-49A5-9637-1DFDF7AEC32E}" type="sibTrans" cxnId="{8F3ED770-6249-4148-B9A6-60BC75A29FBB}">
      <dgm:prSet/>
      <dgm:spPr/>
      <dgm:t>
        <a:bodyPr/>
        <a:lstStyle/>
        <a:p>
          <a:endParaRPr lang="cs-CZ" sz="2000" b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65F9B4F-72BA-4E6C-A8ED-7EE2ACEFEC9F}">
      <dgm:prSet phldrT="[Text]" custT="1"/>
      <dgm:spPr/>
      <dgm:t>
        <a:bodyPr/>
        <a:lstStyle/>
        <a:p>
          <a:r>
            <a:rPr lang="cs-CZ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xmlns:r="http://schemas.openxmlformats.org/officeDocument/2006/relationships" r:id="rId2" action="ppaction://hlinksldjump"/>
            </a:rPr>
            <a:t>Číslicové</a:t>
          </a:r>
          <a:endParaRPr lang="cs-CZ" sz="2000" b="1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F975DAD-1E04-4C79-9E1F-78DB8A7EF6BE}" type="parTrans" cxnId="{7FFAD979-C14F-4BA5-B6AE-DA2AE9DA9B0E}">
      <dgm:prSet custT="1"/>
      <dgm:spPr/>
      <dgm:t>
        <a:bodyPr/>
        <a:lstStyle/>
        <a:p>
          <a:endParaRPr lang="cs-CZ" sz="2000" b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A718BB2-939F-4DCC-8BC1-0D880EF76445}" type="sibTrans" cxnId="{7FFAD979-C14F-4BA5-B6AE-DA2AE9DA9B0E}">
      <dgm:prSet/>
      <dgm:spPr/>
      <dgm:t>
        <a:bodyPr/>
        <a:lstStyle/>
        <a:p>
          <a:endParaRPr lang="cs-CZ" sz="2000" b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E442A96-F736-42CC-A010-93970526242A}" type="pres">
      <dgm:prSet presAssocID="{6D49C5E0-3FA6-4EBD-9229-F8649C17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EEB2D-925C-4B4D-8EFD-E212FF3D73EB}" type="pres">
      <dgm:prSet presAssocID="{381072E9-A3DB-4A49-B289-F000D278E4A4}" presName="root1" presStyleCnt="0"/>
      <dgm:spPr/>
    </dgm:pt>
    <dgm:pt modelId="{2FDA1297-9925-4CEA-9767-12F27B10941B}" type="pres">
      <dgm:prSet presAssocID="{381072E9-A3DB-4A49-B289-F000D278E4A4}" presName="LevelOneTextNode" presStyleLbl="node0" presStyleIdx="0" presStyleCnt="1">
        <dgm:presLayoutVars>
          <dgm:chPref val="3"/>
        </dgm:presLayoutVars>
      </dgm:prSet>
      <dgm:spPr/>
    </dgm:pt>
    <dgm:pt modelId="{42445695-10AF-4913-9731-1AE565818E62}" type="pres">
      <dgm:prSet presAssocID="{381072E9-A3DB-4A49-B289-F000D278E4A4}" presName="level2hierChild" presStyleCnt="0"/>
      <dgm:spPr/>
    </dgm:pt>
    <dgm:pt modelId="{08A6D659-0F27-4895-8E4F-E35BA37FB7B6}" type="pres">
      <dgm:prSet presAssocID="{297CA009-DCA6-40D8-B113-908637A918E4}" presName="conn2-1" presStyleLbl="parChTrans1D2" presStyleIdx="0" presStyleCnt="2"/>
      <dgm:spPr/>
    </dgm:pt>
    <dgm:pt modelId="{EB694196-4C21-476F-A623-927C5B3630B3}" type="pres">
      <dgm:prSet presAssocID="{297CA009-DCA6-40D8-B113-908637A918E4}" presName="connTx" presStyleLbl="parChTrans1D2" presStyleIdx="0" presStyleCnt="2"/>
      <dgm:spPr/>
    </dgm:pt>
    <dgm:pt modelId="{3DC73909-21F4-42F5-9801-37059F4D53A5}" type="pres">
      <dgm:prSet presAssocID="{5F90286B-77A6-40F5-A4F6-BDF7A0AA54DD}" presName="root2" presStyleCnt="0"/>
      <dgm:spPr/>
    </dgm:pt>
    <dgm:pt modelId="{226C3957-C9E9-44F8-8461-4B122342FDB1}" type="pres">
      <dgm:prSet presAssocID="{5F90286B-77A6-40F5-A4F6-BDF7A0AA54DD}" presName="LevelTwoTextNode" presStyleLbl="node2" presStyleIdx="0" presStyleCnt="2">
        <dgm:presLayoutVars>
          <dgm:chPref val="3"/>
        </dgm:presLayoutVars>
      </dgm:prSet>
      <dgm:spPr/>
    </dgm:pt>
    <dgm:pt modelId="{E027E494-0CBE-4098-89F8-7BB77AF17E48}" type="pres">
      <dgm:prSet presAssocID="{5F90286B-77A6-40F5-A4F6-BDF7A0AA54DD}" presName="level3hierChild" presStyleCnt="0"/>
      <dgm:spPr/>
    </dgm:pt>
    <dgm:pt modelId="{10FFEB0B-F298-4F98-B5BC-B67530EE533D}" type="pres">
      <dgm:prSet presAssocID="{9F975DAD-1E04-4C79-9E1F-78DB8A7EF6BE}" presName="conn2-1" presStyleLbl="parChTrans1D2" presStyleIdx="1" presStyleCnt="2"/>
      <dgm:spPr/>
    </dgm:pt>
    <dgm:pt modelId="{680520D8-940D-4512-AFC9-CB84D0658EFA}" type="pres">
      <dgm:prSet presAssocID="{9F975DAD-1E04-4C79-9E1F-78DB8A7EF6BE}" presName="connTx" presStyleLbl="parChTrans1D2" presStyleIdx="1" presStyleCnt="2"/>
      <dgm:spPr/>
    </dgm:pt>
    <dgm:pt modelId="{D89456F4-3BEE-4A20-BC09-BCC83DE7CAAB}" type="pres">
      <dgm:prSet presAssocID="{465F9B4F-72BA-4E6C-A8ED-7EE2ACEFEC9F}" presName="root2" presStyleCnt="0"/>
      <dgm:spPr/>
    </dgm:pt>
    <dgm:pt modelId="{0AD6CB64-54F7-441A-A7A3-E6F5F057724C}" type="pres">
      <dgm:prSet presAssocID="{465F9B4F-72BA-4E6C-A8ED-7EE2ACEFEC9F}" presName="LevelTwoTextNode" presStyleLbl="node2" presStyleIdx="1" presStyleCnt="2">
        <dgm:presLayoutVars>
          <dgm:chPref val="3"/>
        </dgm:presLayoutVars>
      </dgm:prSet>
      <dgm:spPr/>
    </dgm:pt>
    <dgm:pt modelId="{DECE3283-C6F7-441A-89EA-35EF9FFF1A95}" type="pres">
      <dgm:prSet presAssocID="{465F9B4F-72BA-4E6C-A8ED-7EE2ACEFEC9F}" presName="level3hierChild" presStyleCnt="0"/>
      <dgm:spPr/>
    </dgm:pt>
  </dgm:ptLst>
  <dgm:cxnLst>
    <dgm:cxn modelId="{C99D8A0F-4C05-4999-9E3E-DACE7F4CD789}" type="presOf" srcId="{6D49C5E0-3FA6-4EBD-9229-F8649C17EFD1}" destId="{DE442A96-F736-42CC-A010-93970526242A}" srcOrd="0" destOrd="0" presId="urn:microsoft.com/office/officeart/2005/8/layout/hierarchy2"/>
    <dgm:cxn modelId="{150F4045-DBB8-42EE-9CEE-90E676A7BEA2}" type="presOf" srcId="{297CA009-DCA6-40D8-B113-908637A918E4}" destId="{EB694196-4C21-476F-A623-927C5B3630B3}" srcOrd="1" destOrd="0" presId="urn:microsoft.com/office/officeart/2005/8/layout/hierarchy2"/>
    <dgm:cxn modelId="{8F3ED770-6249-4148-B9A6-60BC75A29FBB}" srcId="{381072E9-A3DB-4A49-B289-F000D278E4A4}" destId="{5F90286B-77A6-40F5-A4F6-BDF7A0AA54DD}" srcOrd="0" destOrd="0" parTransId="{297CA009-DCA6-40D8-B113-908637A918E4}" sibTransId="{CD50BF2D-87D5-49A5-9637-1DFDF7AEC32E}"/>
    <dgm:cxn modelId="{7FFAD979-C14F-4BA5-B6AE-DA2AE9DA9B0E}" srcId="{381072E9-A3DB-4A49-B289-F000D278E4A4}" destId="{465F9B4F-72BA-4E6C-A8ED-7EE2ACEFEC9F}" srcOrd="1" destOrd="0" parTransId="{9F975DAD-1E04-4C79-9E1F-78DB8A7EF6BE}" sibTransId="{2A718BB2-939F-4DCC-8BC1-0D880EF76445}"/>
    <dgm:cxn modelId="{59E5CE7D-014F-4DA2-9F72-209EAD8EF57F}" srcId="{6D49C5E0-3FA6-4EBD-9229-F8649C17EFD1}" destId="{381072E9-A3DB-4A49-B289-F000D278E4A4}" srcOrd="0" destOrd="0" parTransId="{367DD1EC-4DDC-456B-9D05-F49E088EA07E}" sibTransId="{9862B23E-3E9D-4354-92A3-E75F1BE514C5}"/>
    <dgm:cxn modelId="{34F906A0-6D4F-4824-B91A-0F468D27EA71}" type="presOf" srcId="{9F975DAD-1E04-4C79-9E1F-78DB8A7EF6BE}" destId="{680520D8-940D-4512-AFC9-CB84D0658EFA}" srcOrd="1" destOrd="0" presId="urn:microsoft.com/office/officeart/2005/8/layout/hierarchy2"/>
    <dgm:cxn modelId="{22E75DA7-BC81-44C3-9027-8AC057539A06}" type="presOf" srcId="{381072E9-A3DB-4A49-B289-F000D278E4A4}" destId="{2FDA1297-9925-4CEA-9767-12F27B10941B}" srcOrd="0" destOrd="0" presId="urn:microsoft.com/office/officeart/2005/8/layout/hierarchy2"/>
    <dgm:cxn modelId="{FA1969BA-A328-4D55-83BD-47F2ED93B857}" type="presOf" srcId="{465F9B4F-72BA-4E6C-A8ED-7EE2ACEFEC9F}" destId="{0AD6CB64-54F7-441A-A7A3-E6F5F057724C}" srcOrd="0" destOrd="0" presId="urn:microsoft.com/office/officeart/2005/8/layout/hierarchy2"/>
    <dgm:cxn modelId="{C6565CBE-5367-4B2B-B91A-1FE10E3E6012}" type="presOf" srcId="{297CA009-DCA6-40D8-B113-908637A918E4}" destId="{08A6D659-0F27-4895-8E4F-E35BA37FB7B6}" srcOrd="0" destOrd="0" presId="urn:microsoft.com/office/officeart/2005/8/layout/hierarchy2"/>
    <dgm:cxn modelId="{772C34CE-E81D-4BAD-9987-B861B8715643}" type="presOf" srcId="{5F90286B-77A6-40F5-A4F6-BDF7A0AA54DD}" destId="{226C3957-C9E9-44F8-8461-4B122342FDB1}" srcOrd="0" destOrd="0" presId="urn:microsoft.com/office/officeart/2005/8/layout/hierarchy2"/>
    <dgm:cxn modelId="{7A0B51FC-2809-4A4A-AC5C-97B658A6447F}" type="presOf" srcId="{9F975DAD-1E04-4C79-9E1F-78DB8A7EF6BE}" destId="{10FFEB0B-F298-4F98-B5BC-B67530EE533D}" srcOrd="0" destOrd="0" presId="urn:microsoft.com/office/officeart/2005/8/layout/hierarchy2"/>
    <dgm:cxn modelId="{F905C519-2B7C-491B-BA02-13D545DB3BB8}" type="presParOf" srcId="{DE442A96-F736-42CC-A010-93970526242A}" destId="{C84EEB2D-925C-4B4D-8EFD-E212FF3D73EB}" srcOrd="0" destOrd="0" presId="urn:microsoft.com/office/officeart/2005/8/layout/hierarchy2"/>
    <dgm:cxn modelId="{8E943E15-DE1C-4AE2-BF98-295DD74661B6}" type="presParOf" srcId="{C84EEB2D-925C-4B4D-8EFD-E212FF3D73EB}" destId="{2FDA1297-9925-4CEA-9767-12F27B10941B}" srcOrd="0" destOrd="0" presId="urn:microsoft.com/office/officeart/2005/8/layout/hierarchy2"/>
    <dgm:cxn modelId="{65A6CAA0-0D87-48EA-ADAF-42D6E68F4F5C}" type="presParOf" srcId="{C84EEB2D-925C-4B4D-8EFD-E212FF3D73EB}" destId="{42445695-10AF-4913-9731-1AE565818E62}" srcOrd="1" destOrd="0" presId="urn:microsoft.com/office/officeart/2005/8/layout/hierarchy2"/>
    <dgm:cxn modelId="{B3EBD0DA-6ACB-4E5B-AC13-0702BFA8D50F}" type="presParOf" srcId="{42445695-10AF-4913-9731-1AE565818E62}" destId="{08A6D659-0F27-4895-8E4F-E35BA37FB7B6}" srcOrd="0" destOrd="0" presId="urn:microsoft.com/office/officeart/2005/8/layout/hierarchy2"/>
    <dgm:cxn modelId="{8E203646-37F1-441E-8481-D47F167A1DB8}" type="presParOf" srcId="{08A6D659-0F27-4895-8E4F-E35BA37FB7B6}" destId="{EB694196-4C21-476F-A623-927C5B3630B3}" srcOrd="0" destOrd="0" presId="urn:microsoft.com/office/officeart/2005/8/layout/hierarchy2"/>
    <dgm:cxn modelId="{69B27E63-6457-49A6-B480-CFF5255E8EAF}" type="presParOf" srcId="{42445695-10AF-4913-9731-1AE565818E62}" destId="{3DC73909-21F4-42F5-9801-37059F4D53A5}" srcOrd="1" destOrd="0" presId="urn:microsoft.com/office/officeart/2005/8/layout/hierarchy2"/>
    <dgm:cxn modelId="{DEDC6D37-A644-4B95-8F70-A5409F1A28E5}" type="presParOf" srcId="{3DC73909-21F4-42F5-9801-37059F4D53A5}" destId="{226C3957-C9E9-44F8-8461-4B122342FDB1}" srcOrd="0" destOrd="0" presId="urn:microsoft.com/office/officeart/2005/8/layout/hierarchy2"/>
    <dgm:cxn modelId="{ACE40BCD-6B36-4A8A-85AF-047CC84C528F}" type="presParOf" srcId="{3DC73909-21F4-42F5-9801-37059F4D53A5}" destId="{E027E494-0CBE-4098-89F8-7BB77AF17E48}" srcOrd="1" destOrd="0" presId="urn:microsoft.com/office/officeart/2005/8/layout/hierarchy2"/>
    <dgm:cxn modelId="{408C3FEF-7A89-4E7F-8F7C-226AA29E651A}" type="presParOf" srcId="{42445695-10AF-4913-9731-1AE565818E62}" destId="{10FFEB0B-F298-4F98-B5BC-B67530EE533D}" srcOrd="2" destOrd="0" presId="urn:microsoft.com/office/officeart/2005/8/layout/hierarchy2"/>
    <dgm:cxn modelId="{4FCB741F-F114-45FE-B826-F6A2392598D9}" type="presParOf" srcId="{10FFEB0B-F298-4F98-B5BC-B67530EE533D}" destId="{680520D8-940D-4512-AFC9-CB84D0658EFA}" srcOrd="0" destOrd="0" presId="urn:microsoft.com/office/officeart/2005/8/layout/hierarchy2"/>
    <dgm:cxn modelId="{D72C3D86-0819-419A-8A2F-56E5AABCAD27}" type="presParOf" srcId="{42445695-10AF-4913-9731-1AE565818E62}" destId="{D89456F4-3BEE-4A20-BC09-BCC83DE7CAAB}" srcOrd="3" destOrd="0" presId="urn:microsoft.com/office/officeart/2005/8/layout/hierarchy2"/>
    <dgm:cxn modelId="{65C0DC96-2062-4D74-B56B-1CA3FAF053E9}" type="presParOf" srcId="{D89456F4-3BEE-4A20-BC09-BCC83DE7CAAB}" destId="{0AD6CB64-54F7-441A-A7A3-E6F5F057724C}" srcOrd="0" destOrd="0" presId="urn:microsoft.com/office/officeart/2005/8/layout/hierarchy2"/>
    <dgm:cxn modelId="{36C9413F-CBE9-4E7A-B5BD-0B2A662EFF42}" type="presParOf" srcId="{D89456F4-3BEE-4A20-BC09-BCC83DE7CAAB}" destId="{DECE3283-C6F7-441A-89EA-35EF9FFF1A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1297-9925-4CEA-9767-12F27B10941B}">
      <dsp:nvSpPr>
        <dsp:cNvPr id="0" name=""/>
        <dsp:cNvSpPr/>
      </dsp:nvSpPr>
      <dsp:spPr>
        <a:xfrm>
          <a:off x="3187" y="1129264"/>
          <a:ext cx="3147343" cy="157367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Zobrazení</a:t>
          </a:r>
        </a:p>
      </dsp:txBody>
      <dsp:txXfrm>
        <a:off x="49278" y="1175355"/>
        <a:ext cx="3055161" cy="1481489"/>
      </dsp:txXfrm>
    </dsp:sp>
    <dsp:sp modelId="{08A6D659-0F27-4895-8E4F-E35BA37FB7B6}">
      <dsp:nvSpPr>
        <dsp:cNvPr id="0" name=""/>
        <dsp:cNvSpPr/>
      </dsp:nvSpPr>
      <dsp:spPr>
        <a:xfrm rot="19457599">
          <a:off x="3004806" y="1426711"/>
          <a:ext cx="1550386" cy="73916"/>
        </a:xfrm>
        <a:custGeom>
          <a:avLst/>
          <a:gdLst/>
          <a:ahLst/>
          <a:cxnLst/>
          <a:rect l="0" t="0" r="0" b="0"/>
          <a:pathLst>
            <a:path>
              <a:moveTo>
                <a:pt x="0" y="36958"/>
              </a:moveTo>
              <a:lnTo>
                <a:pt x="1550386" y="369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000" b="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41240" y="1424909"/>
        <a:ext cx="77519" cy="77519"/>
      </dsp:txXfrm>
    </dsp:sp>
    <dsp:sp modelId="{226C3957-C9E9-44F8-8461-4B122342FDB1}">
      <dsp:nvSpPr>
        <dsp:cNvPr id="0" name=""/>
        <dsp:cNvSpPr/>
      </dsp:nvSpPr>
      <dsp:spPr>
        <a:xfrm>
          <a:off x="4409468" y="224402"/>
          <a:ext cx="3147343" cy="1573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xmlns:r="http://schemas.openxmlformats.org/officeDocument/2006/relationships" r:id="" action="ppaction://hlinksldjump"/>
            </a:rPr>
            <a:t>Analogové</a:t>
          </a:r>
          <a:endParaRPr lang="cs-CZ" sz="20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55559" y="270493"/>
        <a:ext cx="3055161" cy="1481489"/>
      </dsp:txXfrm>
    </dsp:sp>
    <dsp:sp modelId="{10FFEB0B-F298-4F98-B5BC-B67530EE533D}">
      <dsp:nvSpPr>
        <dsp:cNvPr id="0" name=""/>
        <dsp:cNvSpPr/>
      </dsp:nvSpPr>
      <dsp:spPr>
        <a:xfrm rot="2142401">
          <a:off x="3004806" y="2331572"/>
          <a:ext cx="1550386" cy="73916"/>
        </a:xfrm>
        <a:custGeom>
          <a:avLst/>
          <a:gdLst/>
          <a:ahLst/>
          <a:cxnLst/>
          <a:rect l="0" t="0" r="0" b="0"/>
          <a:pathLst>
            <a:path>
              <a:moveTo>
                <a:pt x="0" y="36958"/>
              </a:moveTo>
              <a:lnTo>
                <a:pt x="1550386" y="3695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000" b="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41240" y="2329771"/>
        <a:ext cx="77519" cy="77519"/>
      </dsp:txXfrm>
    </dsp:sp>
    <dsp:sp modelId="{0AD6CB64-54F7-441A-A7A3-E6F5F057724C}">
      <dsp:nvSpPr>
        <dsp:cNvPr id="0" name=""/>
        <dsp:cNvSpPr/>
      </dsp:nvSpPr>
      <dsp:spPr>
        <a:xfrm>
          <a:off x="4409468" y="2034125"/>
          <a:ext cx="3147343" cy="1573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b="1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hlinkClick xmlns:r="http://schemas.openxmlformats.org/officeDocument/2006/relationships" r:id="" action="ppaction://hlinksldjump"/>
            </a:rPr>
            <a:t>Číslicové</a:t>
          </a:r>
          <a:endParaRPr lang="cs-CZ" sz="2000" b="1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455559" y="2080216"/>
        <a:ext cx="3055161" cy="148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933" cy="4891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398" tIns="45199" rIns="90398" bIns="4519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344" y="0"/>
            <a:ext cx="2879932" cy="4891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398" tIns="45199" rIns="90398" bIns="4519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228"/>
            <a:ext cx="2879933" cy="489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398" tIns="45199" rIns="90398" bIns="4519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344" y="9288228"/>
            <a:ext cx="2879932" cy="4891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398" tIns="45199" rIns="90398" bIns="4519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023B2D-A5AC-4D5A-A28F-E059D71DA42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79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933" cy="4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8" tIns="45199" rIns="90398" bIns="4519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778" y="0"/>
            <a:ext cx="2879933" cy="4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8" tIns="45199" rIns="90398" bIns="4519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/>
          </a:p>
        </p:txBody>
      </p:sp>
      <p:sp>
        <p:nvSpPr>
          <p:cNvPr id="14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841" y="4644901"/>
            <a:ext cx="5315594" cy="439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8" tIns="45199" rIns="90398" bIns="45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655"/>
            <a:ext cx="2879933" cy="4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8" tIns="45199" rIns="90398" bIns="4519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778" y="9286655"/>
            <a:ext cx="2879933" cy="4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98" tIns="45199" rIns="90398" bIns="4519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315164-1763-4190-AAF1-03A18679ABDC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9855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5EEAFF5-42F6-48E8-8B2A-FBA7A2EC0999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10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11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12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13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14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15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16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123A-2912-49B9-97F4-0E883EEA3338}" type="slidenum">
              <a:rPr lang="cs-CZ"/>
              <a:pPr/>
              <a:t>17</a:t>
            </a:fld>
            <a:endParaRPr lang="cs-CZ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47E2342-14F7-425B-93D2-D06753AC8677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F6ACE72-45B9-46EB-9812-BE6DEFC3F096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4</a:t>
            </a:fld>
            <a:endParaRPr lang="cs-CZ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5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6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7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8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9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A347E44-1AAC-420B-AB32-12DDDBCDE885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669EF09-CD29-477D-ABCE-FD6C28D0507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7743F0B-D3BD-4B64-87E9-5E7926EE0CE3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60F7D18-8356-410F-86CC-C0A59AA6E5C2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FF29617-F229-4AA3-AF63-629A34F9D0C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4ACD1D1-1FD1-4BD2-B5AA-BAAE11F8E4F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D5EE032-125E-4EF1-897C-C6C132F4C07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5563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88" y="1412875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75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2F054CC-169B-405A-8EFC-341DCDFEA7DC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1FCE2D9-6AD3-4231-B397-0257783385A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8C8903D-23E7-46FD-A74A-6DF06809A117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6A0C1FC-A554-491D-A23A-A703A9D524E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D00DF35-2688-4F44-9F8C-2107F806ADC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9145DC76-6872-4DF4-9E14-3C9F149DB05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6387A52-E705-490A-838D-8B1C5ED7F7CC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3CCA7D36-5D0B-46DA-8B86-93CC4534874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27CE658-0EE9-48FF-B2F3-346B209313CA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FC0A10C-74C9-4EDA-8B18-281A1C85680F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9F259AA-69C5-45ED-B1EF-90BAC46572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A972A3D-E40E-44AE-8599-5054B70DFC1D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1D2316D-E476-4C1C-97C5-38113797E089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B126D77-9135-4E47-A5DC-34E5006577A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7E249D1-C02F-4E77-A829-446A2E49D6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C81E695-55B3-4878-8A1B-BFF729C1E31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4D96806B-82A5-4237-952D-C352BA9CEF6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5C5BDBD8-354C-4C33-8509-9899503E8362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kern="12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fld id="{EC377670-D1B4-4464-8ADD-7E5B3403F0F4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8172450" y="692150"/>
            <a:ext cx="792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cs-CZ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3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2880000" y="1692000"/>
            <a:ext cx="6120000" cy="2209800"/>
          </a:xfrm>
        </p:spPr>
        <p:txBody>
          <a:bodyPr>
            <a:spAutoFit/>
          </a:bodyPr>
          <a:lstStyle/>
          <a:p>
            <a:r>
              <a:rPr lang="cs-CZ" sz="8800" b="1" dirty="0"/>
              <a:t>CIT</a:t>
            </a:r>
            <a:br>
              <a:rPr lang="cs-CZ" dirty="0"/>
            </a:br>
            <a:r>
              <a:rPr lang="cs-CZ" sz="4600" b="1" dirty="0"/>
              <a:t>Základní pojmy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2880000" y="4248000"/>
            <a:ext cx="6264000" cy="1323439"/>
          </a:xfrm>
        </p:spPr>
        <p:txBody>
          <a:bodyPr>
            <a:spAutoFit/>
          </a:bodyPr>
          <a:lstStyle/>
          <a:p>
            <a:r>
              <a:rPr lang="cs-CZ" sz="8000" b="1" dirty="0">
                <a:solidFill>
                  <a:schemeClr val="accent5">
                    <a:lumMod val="25000"/>
                  </a:schemeClr>
                </a:solidFill>
              </a:rPr>
              <a:t>Díl I</a:t>
            </a:r>
          </a:p>
        </p:txBody>
      </p:sp>
      <p:pic>
        <p:nvPicPr>
          <p:cNvPr id="4" name="Picture 1" descr="D:\www\ljuraneknew\images\CIT1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34" y="1928802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12959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Množství informace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90848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Elementární množství informace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 </a:t>
            </a:r>
            <a:r>
              <a:rPr lang="cs-CZ" b="1" dirty="0">
                <a:latin typeface="Verdana" pitchFamily="34" charset="0"/>
              </a:rPr>
              <a:t>nejmenší množství informace</a:t>
            </a:r>
            <a:r>
              <a:rPr lang="cs-CZ" dirty="0">
                <a:latin typeface="Verdana" pitchFamily="34" charset="0"/>
              </a:rPr>
              <a:t> 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 reprezentováno </a:t>
            </a:r>
            <a:r>
              <a:rPr lang="cs-CZ" b="1" dirty="0">
                <a:latin typeface="Verdana" pitchFamily="34" charset="0"/>
              </a:rPr>
              <a:t>dvěma</a:t>
            </a:r>
            <a:r>
              <a:rPr lang="cs-CZ" dirty="0">
                <a:latin typeface="Verdana" pitchFamily="34" charset="0"/>
              </a:rPr>
              <a:t> stavy </a:t>
            </a:r>
            <a:br>
              <a:rPr lang="cs-CZ" dirty="0">
                <a:latin typeface="Verdana" pitchFamily="34" charset="0"/>
              </a:rPr>
            </a:br>
            <a:r>
              <a:rPr lang="cs-CZ" b="1" dirty="0">
                <a:latin typeface="Verdana" pitchFamily="34" charset="0"/>
              </a:rPr>
              <a:t>vypnuto</a:t>
            </a:r>
            <a:r>
              <a:rPr lang="cs-CZ" dirty="0">
                <a:latin typeface="Verdana" pitchFamily="34" charset="0"/>
              </a:rPr>
              <a:t> a </a:t>
            </a:r>
            <a:r>
              <a:rPr lang="cs-CZ" b="1" dirty="0">
                <a:latin typeface="Verdana" pitchFamily="34" charset="0"/>
              </a:rPr>
              <a:t>zapnuto </a:t>
            </a:r>
            <a:r>
              <a:rPr lang="cs-CZ" dirty="0">
                <a:latin typeface="Verdana" pitchFamily="34" charset="0"/>
              </a:rPr>
              <a:t>(</a:t>
            </a:r>
            <a:r>
              <a:rPr lang="cs-CZ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0-1</a:t>
            </a:r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cs-CZ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OFF-ON</a:t>
            </a:r>
            <a:r>
              <a:rPr lang="cs-CZ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cs-CZ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FALSE-TRUE</a:t>
            </a:r>
            <a:r>
              <a:rPr lang="cs-CZ" dirty="0">
                <a:latin typeface="Verdana" pitchFamily="34" charset="0"/>
              </a:rPr>
              <a:t>)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Jednotkové množství informace se nazývá </a:t>
            </a:r>
            <a:r>
              <a:rPr lang="cs-CZ" b="1" dirty="0">
                <a:latin typeface="Verdana" pitchFamily="34" charset="0"/>
              </a:rPr>
              <a:t>bit</a:t>
            </a:r>
            <a:r>
              <a:rPr lang="cs-CZ" dirty="0">
                <a:latin typeface="Verdana" pitchFamily="34" charset="0"/>
              </a:rPr>
              <a:t> (</a:t>
            </a:r>
            <a:r>
              <a:rPr lang="cs-CZ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binary</a:t>
            </a:r>
            <a:r>
              <a:rPr lang="cs-CZ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digit</a:t>
            </a:r>
            <a:r>
              <a:rPr lang="cs-CZ" dirty="0">
                <a:latin typeface="Verdana" pitchFamily="34" charset="0"/>
              </a:rPr>
              <a:t>)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1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1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72466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Zobrazení veličiny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6421365"/>
              </p:ext>
            </p:extLst>
          </p:nvPr>
        </p:nvGraphicFramePr>
        <p:xfrm>
          <a:off x="900000" y="1080000"/>
          <a:ext cx="7560000" cy="38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94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A6D659-0F27-4895-8E4F-E35BA37FB7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8A6D659-0F27-4895-8E4F-E35BA37FB7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C3957-C9E9-44F8-8461-4B122342F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226C3957-C9E9-44F8-8461-4B122342F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FFEB0B-F298-4F98-B5BC-B67530EE5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10FFEB0B-F298-4F98-B5BC-B67530EE5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D6CB64-54F7-441A-A7A3-E6F5F05772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0AD6CB64-54F7-441A-A7A3-E6F5F05772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9694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Analogové zobrazení </a:t>
            </a:r>
            <a:r>
              <a:rPr lang="cs-CZ" sz="2800" dirty="0">
                <a:latin typeface="Verdana" pitchFamily="34" charset="0"/>
              </a:rPr>
              <a:t>	</a:t>
            </a:r>
          </a:p>
          <a:p>
            <a:pPr marL="495300" indent="-495300">
              <a:spcAft>
                <a:spcPts val="1200"/>
              </a:spcAft>
              <a:buClr>
                <a:schemeClr val="folHlink"/>
              </a:buClr>
            </a:pPr>
            <a:r>
              <a:rPr lang="cs-CZ" dirty="0">
                <a:latin typeface="Verdana" pitchFamily="34" charset="0"/>
              </a:rPr>
              <a:t>	je zobrazení </a:t>
            </a:r>
            <a:r>
              <a:rPr lang="cs-CZ" b="1" dirty="0">
                <a:latin typeface="Verdana" pitchFamily="34" charset="0"/>
              </a:rPr>
              <a:t>analogové </a:t>
            </a:r>
            <a:r>
              <a:rPr lang="cs-CZ" dirty="0">
                <a:latin typeface="Verdana" pitchFamily="34" charset="0"/>
              </a:rPr>
              <a:t>nebo</a:t>
            </a:r>
            <a:r>
              <a:rPr lang="cs-CZ" b="1" dirty="0">
                <a:latin typeface="Verdana" pitchFamily="34" charset="0"/>
              </a:rPr>
              <a:t> číslicové </a:t>
            </a:r>
            <a:r>
              <a:rPr lang="cs-CZ" dirty="0">
                <a:latin typeface="Verdana" pitchFamily="34" charset="0"/>
              </a:rPr>
              <a:t>veličiny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11" name="Picture 2" descr="D:\tmp\250x210_VKKGT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1" y="2936396"/>
            <a:ext cx="2067628" cy="17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tmp\conrad-nastenne-analogove-hodiny-dcf_i1496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804880"/>
            <a:ext cx="1872208" cy="181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/>
          <p:cNvSpPr txBox="1"/>
          <p:nvPr/>
        </p:nvSpPr>
        <p:spPr bwMode="auto">
          <a:xfrm>
            <a:off x="576324" y="5040000"/>
            <a:ext cx="24673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kern="0" dirty="0">
                <a:latin typeface="+mj-lt"/>
                <a:ea typeface="+mj-ea"/>
                <a:cs typeface="+mj-cs"/>
              </a:rPr>
              <a:t>Ručkový měřící přístroj</a:t>
            </a:r>
            <a:endParaRPr kumimoji="0" lang="cs-CZ" sz="1600" b="1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4204625" y="5040000"/>
            <a:ext cx="8787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kern="0" dirty="0">
                <a:latin typeface="+mj-lt"/>
                <a:ea typeface="+mj-ea"/>
                <a:cs typeface="+mj-cs"/>
              </a:rPr>
              <a:t>Hodiny</a:t>
            </a:r>
            <a:endParaRPr kumimoji="0" lang="cs-CZ" sz="1600" b="1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D:\tmp\unnamed12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133" y="2717400"/>
            <a:ext cx="1449867" cy="21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ovéPole 17"/>
          <p:cNvSpPr txBox="1"/>
          <p:nvPr/>
        </p:nvSpPr>
        <p:spPr bwMode="auto">
          <a:xfrm>
            <a:off x="6641068" y="5040000"/>
            <a:ext cx="11079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kern="0" dirty="0">
                <a:latin typeface="+mj-lt"/>
                <a:ea typeface="+mj-ea"/>
                <a:cs typeface="+mj-cs"/>
              </a:rPr>
              <a:t>Teploměr</a:t>
            </a:r>
            <a:endParaRPr kumimoji="0" lang="cs-CZ" sz="1600" b="1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Zobrazení veličiny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mp\t114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" y="3409500"/>
            <a:ext cx="2667119" cy="266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73102" y="1065985"/>
            <a:ext cx="8770898" cy="209288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Vlastnosti analogového zobrazení </a:t>
            </a:r>
            <a:endParaRPr lang="cs-CZ" sz="2800" dirty="0"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i="1" dirty="0">
                <a:latin typeface="Verdana" pitchFamily="34" charset="0"/>
              </a:rPr>
              <a:t>výhoda – </a:t>
            </a:r>
            <a:r>
              <a:rPr lang="cs-CZ" dirty="0">
                <a:latin typeface="Verdana" pitchFamily="34" charset="0"/>
              </a:rPr>
              <a:t>názorné (viditelné z velké vzdálenosti)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i="1" dirty="0">
                <a:latin typeface="Verdana" pitchFamily="34" charset="0"/>
              </a:rPr>
              <a:t>nevýhoda</a:t>
            </a:r>
            <a:r>
              <a:rPr lang="cs-CZ" dirty="0">
                <a:latin typeface="Verdana" pitchFamily="34" charset="0"/>
              </a:rPr>
              <a:t> –</a:t>
            </a:r>
            <a:r>
              <a:rPr lang="cs-CZ" b="1" dirty="0">
                <a:latin typeface="Verdana" pitchFamily="34" charset="0"/>
              </a:rPr>
              <a:t> </a:t>
            </a:r>
            <a:r>
              <a:rPr lang="cs-CZ" dirty="0">
                <a:latin typeface="Verdana" pitchFamily="34" charset="0"/>
              </a:rPr>
              <a:t>veličinu lze zobrazit </a:t>
            </a:r>
            <a:r>
              <a:rPr lang="cs-CZ" b="1" dirty="0">
                <a:latin typeface="Verdana" pitchFamily="34" charset="0"/>
              </a:rPr>
              <a:t>s omezenou přesností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2051" name="Picture 3" descr="D:\tmp\Big ben 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872" y="3894397"/>
            <a:ext cx="2532746" cy="16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tmp\londyn-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701" y="3317616"/>
            <a:ext cx="3684802" cy="275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Zobrazení veličiny</a:t>
            </a:r>
          </a:p>
        </p:txBody>
      </p:sp>
    </p:spTree>
    <p:extLst>
      <p:ext uri="{BB962C8B-B14F-4D97-AF65-F5344CB8AC3E}">
        <p14:creationId xmlns:p14="http://schemas.microsoft.com/office/powerpoint/2010/main" val="9165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7392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6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Číslicové zobrazení veličiny</a:t>
            </a:r>
          </a:p>
          <a:p>
            <a:pPr marL="504000">
              <a:spcAft>
                <a:spcPts val="1800"/>
              </a:spcAft>
              <a:buClr>
                <a:schemeClr val="folHlink"/>
              </a:buClr>
            </a:pPr>
            <a:r>
              <a:rPr lang="cs-CZ" sz="2800" dirty="0">
                <a:latin typeface="Verdana" pitchFamily="34" charset="0"/>
              </a:rPr>
              <a:t>je zobrazení </a:t>
            </a:r>
            <a:r>
              <a:rPr lang="cs-CZ" sz="2800" b="1" dirty="0">
                <a:latin typeface="Verdana" pitchFamily="34" charset="0"/>
              </a:rPr>
              <a:t>číslicové</a:t>
            </a:r>
            <a:r>
              <a:rPr lang="cs-CZ" sz="2800" dirty="0">
                <a:latin typeface="Verdana" pitchFamily="34" charset="0"/>
              </a:rPr>
              <a:t> veličiny	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</a:pPr>
            <a:r>
              <a:rPr lang="cs-CZ" dirty="0">
                <a:latin typeface="Verdana" pitchFamily="34" charset="0"/>
              </a:rPr>
              <a:t>	</a:t>
            </a:r>
            <a:r>
              <a:rPr lang="cs-CZ" b="1" dirty="0">
                <a:latin typeface="Verdana" pitchFamily="34" charset="0"/>
              </a:rPr>
              <a:t>zaplnění zásobníku </a:t>
            </a:r>
            <a:r>
              <a:rPr lang="cs-CZ" dirty="0">
                <a:latin typeface="Verdana" pitchFamily="34" charset="0"/>
              </a:rPr>
              <a:t>(svítí, nesvítí),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</a:pPr>
            <a:r>
              <a:rPr lang="cs-CZ" b="1" dirty="0">
                <a:latin typeface="Verdana" pitchFamily="34" charset="0"/>
              </a:rPr>
              <a:t>	chod motoru </a:t>
            </a:r>
            <a:r>
              <a:rPr lang="cs-CZ" dirty="0">
                <a:latin typeface="Verdana" pitchFamily="34" charset="0"/>
              </a:rPr>
              <a:t>(svítí, nesvítí),</a:t>
            </a:r>
            <a:endParaRPr lang="cs-CZ" b="1" dirty="0">
              <a:latin typeface="Verdana" pitchFamily="34" charset="0"/>
            </a:endParaRP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</a:pPr>
            <a:r>
              <a:rPr lang="cs-CZ" b="1" dirty="0">
                <a:latin typeface="Verdana" pitchFamily="34" charset="0"/>
              </a:rPr>
              <a:t>	zobrazení času </a:t>
            </a:r>
            <a:r>
              <a:rPr lang="cs-CZ" dirty="0">
                <a:latin typeface="Verdana" pitchFamily="34" charset="0"/>
              </a:rPr>
              <a:t>(segmentový zobrazovač)</a:t>
            </a:r>
            <a:endParaRPr lang="cs-CZ" b="1" dirty="0">
              <a:latin typeface="Verdana" pitchFamily="34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Zobrazení veličiny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3075" name="Picture 3" descr="D:\tmp\lcd-c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01" y="3933056"/>
            <a:ext cx="4301087" cy="15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1544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Vlastnosti číslicového zobrazení </a:t>
            </a:r>
            <a:r>
              <a:rPr lang="cs-CZ" sz="2800" dirty="0">
                <a:latin typeface="Verdana" pitchFamily="34" charset="0"/>
              </a:rPr>
              <a:t>	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výhoda – </a:t>
            </a:r>
            <a:r>
              <a:rPr lang="cs-CZ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přesné</a:t>
            </a:r>
            <a:r>
              <a:rPr lang="cs-CZ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 zobrazení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i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nevýhoda – </a:t>
            </a:r>
            <a:r>
              <a:rPr lang="cs-CZ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přesnost je dán</a:t>
            </a:r>
            <a:r>
              <a:rPr lang="cs-CZ" dirty="0">
                <a:latin typeface="Verdana" pitchFamily="34" charset="0"/>
              </a:rPr>
              <a:t>a</a:t>
            </a:r>
            <a:r>
              <a:rPr lang="cs-CZ" b="1" dirty="0">
                <a:latin typeface="Verdana" pitchFamily="34" charset="0"/>
              </a:rPr>
              <a:t> počtem bitů</a:t>
            </a:r>
            <a:r>
              <a:rPr lang="en-US" dirty="0">
                <a:latin typeface="Verdana" pitchFamily="34" charset="0"/>
              </a:rPr>
              <a:t>; </a:t>
            </a:r>
            <a:r>
              <a:rPr lang="cs-CZ" dirty="0">
                <a:latin typeface="Verdana" pitchFamily="34" charset="0"/>
              </a:rPr>
              <a:t>není </a:t>
            </a:r>
            <a:r>
              <a:rPr lang="cs-CZ" b="1" dirty="0">
                <a:latin typeface="Verdana" pitchFamily="34" charset="0"/>
              </a:rPr>
              <a:t>názorné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Zobrazení veličiny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72466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Signál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600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folHlink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Signál</a:t>
            </a:r>
            <a:r>
              <a:rPr lang="cs-CZ" sz="2800" dirty="0">
                <a:latin typeface="Verdana" pitchFamily="34" charset="0"/>
              </a:rPr>
              <a:t> je fyzikální veličina, která </a:t>
            </a:r>
            <a:r>
              <a:rPr lang="cs-CZ" sz="2800" b="1" dirty="0">
                <a:latin typeface="Verdana" pitchFamily="34" charset="0"/>
              </a:rPr>
              <a:t>nese informaci </a:t>
            </a:r>
            <a:r>
              <a:rPr lang="cs-CZ" sz="3200" b="1" dirty="0">
                <a:latin typeface="Verdana" pitchFamily="34" charset="0"/>
              </a:rPr>
              <a:t>	</a:t>
            </a:r>
          </a:p>
          <a:p>
            <a:pPr marL="495300" indent="-495300">
              <a:buClr>
                <a:schemeClr val="folHlink"/>
              </a:buClr>
            </a:pPr>
            <a:r>
              <a:rPr lang="cs-CZ" dirty="0">
                <a:latin typeface="Verdana" pitchFamily="34" charset="0"/>
              </a:rPr>
              <a:t>	</a:t>
            </a:r>
            <a:r>
              <a:rPr lang="cs-CZ" sz="2800" dirty="0">
                <a:latin typeface="Verdana" pitchFamily="34" charset="0"/>
              </a:rPr>
              <a:t>Může to být elektrické napětí, elektrický proud, světelné záření, magnetické pole, elektromagnetické záření, zvuk</a:t>
            </a:r>
            <a:r>
              <a:rPr lang="cs-CZ" b="1" dirty="0">
                <a:latin typeface="Verdana" pitchFamily="34" charset="0"/>
              </a:rPr>
              <a:t>	 </a:t>
            </a:r>
          </a:p>
        </p:txBody>
      </p:sp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1" name="Tlačítko akce: Vlastní 2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68000" y="288000"/>
            <a:ext cx="8229600" cy="720000"/>
          </a:xfrm>
          <a:noFill/>
        </p:spPr>
        <p:txBody>
          <a:bodyPr/>
          <a:lstStyle/>
          <a:p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</a:p>
        </p:txBody>
      </p:sp>
      <p:sp>
        <p:nvSpPr>
          <p:cNvPr id="1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0" name="Tlačítko akce: Vlastní 1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1" name="Tlačítko akce: Vlastní 2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1546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Číslicová technika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440001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Základní pojmy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CIT</a:t>
            </a:r>
            <a:endParaRPr lang="cs-CZ" b="1" dirty="0"/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Autor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Ing. Leoš Juránek 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Datum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září 2019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7" name="Obdélník 6">
            <a:hlinkClick r:id="rId3" action="ppaction://hlinksldjump"/>
          </p:cNvPr>
          <p:cNvSpPr/>
          <p:nvPr/>
        </p:nvSpPr>
        <p:spPr>
          <a:xfrm>
            <a:off x="540000" y="10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Základní pojmy</a:t>
            </a:r>
          </a:p>
        </p:txBody>
      </p:sp>
      <p:sp>
        <p:nvSpPr>
          <p:cNvPr id="8" name="Obdélník 7">
            <a:hlinkClick r:id="rId4" action="ppaction://hlinksldjump"/>
          </p:cNvPr>
          <p:cNvSpPr/>
          <p:nvPr/>
        </p:nvSpPr>
        <p:spPr>
          <a:xfrm>
            <a:off x="540000" y="14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Převod analogové veličiny na číslicovou</a:t>
            </a:r>
          </a:p>
        </p:txBody>
      </p:sp>
      <p:sp>
        <p:nvSpPr>
          <p:cNvPr id="9" name="Obdélník 8">
            <a:hlinkClick r:id="rId5" action="ppaction://hlinksldjump"/>
          </p:cNvPr>
          <p:cNvSpPr/>
          <p:nvPr/>
        </p:nvSpPr>
        <p:spPr>
          <a:xfrm>
            <a:off x="540000" y="180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Množství informace</a:t>
            </a:r>
          </a:p>
        </p:txBody>
      </p:sp>
      <p:sp>
        <p:nvSpPr>
          <p:cNvPr id="14" name="Obdélník 13">
            <a:hlinkClick r:id="rId6" action="ppaction://hlinksldjump"/>
          </p:cNvPr>
          <p:cNvSpPr/>
          <p:nvPr/>
        </p:nvSpPr>
        <p:spPr>
          <a:xfrm>
            <a:off x="540000" y="216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Zobrazení veličiny</a:t>
            </a:r>
          </a:p>
        </p:txBody>
      </p:sp>
      <p:sp>
        <p:nvSpPr>
          <p:cNvPr id="15" name="Obdélník 14">
            <a:hlinkClick r:id="rId7" action="ppaction://hlinksldjump"/>
          </p:cNvPr>
          <p:cNvSpPr/>
          <p:nvPr/>
        </p:nvSpPr>
        <p:spPr>
          <a:xfrm>
            <a:off x="540000" y="252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Signál</a:t>
            </a:r>
          </a:p>
        </p:txBody>
      </p:sp>
      <p:sp>
        <p:nvSpPr>
          <p:cNvPr id="2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8" name="Tlačítko akce: Vlastní 2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720000" y="71414"/>
            <a:ext cx="2632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Nová kapitola 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0000"/>
            <a:ext cx="9144000" cy="3046988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9600" dirty="0">
                <a:latin typeface="Arial Black" pitchFamily="34" charset="0"/>
              </a:rPr>
              <a:t>Základní</a:t>
            </a:r>
            <a:br>
              <a:rPr lang="cs-CZ" sz="9600" dirty="0">
                <a:latin typeface="Arial Black" pitchFamily="34" charset="0"/>
              </a:rPr>
            </a:br>
            <a:r>
              <a:rPr lang="cs-CZ" sz="9600" dirty="0">
                <a:latin typeface="Arial Black" pitchFamily="34" charset="0"/>
              </a:rPr>
              <a:t> pojmy</a:t>
            </a:r>
          </a:p>
        </p:txBody>
      </p:sp>
      <p:sp>
        <p:nvSpPr>
          <p:cNvPr id="2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2" name="Tlačítko akce: Vlastní 21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3" name="Tlačítko akce: Vlastní 22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4" name="Tlačítko akce: Vlastní 23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Analogová veličina</a:t>
            </a:r>
          </a:p>
        </p:txBody>
      </p:sp>
      <p:pic>
        <p:nvPicPr>
          <p:cNvPr id="1026" name="Picture 2" descr="D:\lj\prezentace\CIT\obr\analog_v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079991"/>
            <a:ext cx="7920000" cy="4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1" name="Tlačítko akce: Vlastní 2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17081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Vlastnosti analogové veličiny 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b="1" dirty="0">
                <a:latin typeface="Verdana" pitchFamily="34" charset="0"/>
              </a:rPr>
              <a:t>Mění</a:t>
            </a:r>
            <a:r>
              <a:rPr lang="cs-CZ" dirty="0">
                <a:latin typeface="Verdana" pitchFamily="34" charset="0"/>
              </a:rPr>
              <a:t> se </a:t>
            </a:r>
            <a:r>
              <a:rPr lang="cs-CZ" b="1" dirty="0">
                <a:latin typeface="Verdana" pitchFamily="34" charset="0"/>
              </a:rPr>
              <a:t>spojitě 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Může nabývat </a:t>
            </a:r>
            <a:r>
              <a:rPr lang="cs-CZ" b="1" dirty="0">
                <a:latin typeface="Verdana" pitchFamily="34" charset="0"/>
              </a:rPr>
              <a:t>nekonečného</a:t>
            </a:r>
            <a:r>
              <a:rPr lang="cs-CZ" dirty="0">
                <a:latin typeface="Verdana" pitchFamily="34" charset="0"/>
              </a:rPr>
              <a:t> množství hodnot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Analogová veličina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lačítko akce: Vlastní 1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5" name="Tlačítko akce: Vlastní 1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6" name="Tlačítko akce: Vlastní 1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433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Číslicová veličina</a:t>
            </a:r>
          </a:p>
        </p:txBody>
      </p:sp>
      <p:pic>
        <p:nvPicPr>
          <p:cNvPr id="2050" name="Picture 2" descr="D:\lj\prezentace\CIT\obr\digital_ve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79996"/>
            <a:ext cx="7920000" cy="46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1" name="Tlačítko akce: Vlastní 2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8969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01593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Vlastnosti číslicové veličiny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b="1" dirty="0">
                <a:latin typeface="Verdana" pitchFamily="34" charset="0"/>
              </a:rPr>
              <a:t>Mění </a:t>
            </a:r>
            <a:r>
              <a:rPr lang="cs-CZ" dirty="0">
                <a:latin typeface="Verdana" pitchFamily="34" charset="0"/>
              </a:rPr>
              <a:t>se</a:t>
            </a:r>
            <a:r>
              <a:rPr lang="cs-CZ" b="1" dirty="0">
                <a:latin typeface="Verdana" pitchFamily="34" charset="0"/>
              </a:rPr>
              <a:t> skokově</a:t>
            </a:r>
          </a:p>
          <a:p>
            <a:pPr marL="504000" indent="-504000">
              <a:spcAft>
                <a:spcPts val="1200"/>
              </a:spcAft>
              <a:buClr>
                <a:schemeClr val="folHlink"/>
              </a:buClr>
              <a:buFont typeface="Wingdings" pitchFamily="2" charset="2"/>
              <a:buChar char="ü"/>
            </a:pPr>
            <a:r>
              <a:rPr lang="cs-CZ" dirty="0">
                <a:latin typeface="Verdana" pitchFamily="34" charset="0"/>
              </a:rPr>
              <a:t>Může nabývat </a:t>
            </a:r>
            <a:r>
              <a:rPr lang="cs-CZ" b="1" dirty="0">
                <a:latin typeface="Verdana" pitchFamily="34" charset="0"/>
              </a:rPr>
              <a:t>konečného</a:t>
            </a:r>
            <a:r>
              <a:rPr lang="cs-CZ" dirty="0">
                <a:latin typeface="Verdana" pitchFamily="34" charset="0"/>
              </a:rPr>
              <a:t> počtu stavů (konečné množiny hodnot)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Číslicová veličina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29624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Převod analogové veličiny na číslicovou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16158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dirty="0">
                <a:latin typeface="Verdana" pitchFamily="34" charset="0"/>
              </a:rPr>
              <a:t>Pro převod mezi </a:t>
            </a:r>
            <a:r>
              <a:rPr lang="cs-CZ" sz="2800" b="1" dirty="0">
                <a:latin typeface="Verdana" pitchFamily="34" charset="0"/>
              </a:rPr>
              <a:t>analogovou</a:t>
            </a:r>
            <a:r>
              <a:rPr lang="cs-CZ" sz="2800" dirty="0">
                <a:latin typeface="Verdana" pitchFamily="34" charset="0"/>
              </a:rPr>
              <a:t> a </a:t>
            </a:r>
            <a:r>
              <a:rPr lang="cs-CZ" sz="2800" b="1" dirty="0">
                <a:latin typeface="Verdana" pitchFamily="34" charset="0"/>
              </a:rPr>
              <a:t>číslicovou</a:t>
            </a:r>
            <a:r>
              <a:rPr lang="cs-CZ" sz="2800" dirty="0">
                <a:latin typeface="Verdana" pitchFamily="34" charset="0"/>
              </a:rPr>
              <a:t> veličinou se používá </a:t>
            </a:r>
            <a:r>
              <a:rPr lang="cs-CZ" sz="2800" b="1" dirty="0">
                <a:latin typeface="Verdana" pitchFamily="34" charset="0"/>
              </a:rPr>
              <a:t>A/D převodník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dirty="0">
                <a:latin typeface="Arial" charset="0"/>
              </a:rPr>
              <a:t>Pro </a:t>
            </a:r>
            <a:r>
              <a:rPr lang="cs-CZ" sz="2800" b="1" dirty="0">
                <a:latin typeface="Arial" charset="0"/>
              </a:rPr>
              <a:t>opačný</a:t>
            </a:r>
            <a:r>
              <a:rPr lang="cs-CZ" sz="2800" dirty="0">
                <a:latin typeface="Arial" charset="0"/>
              </a:rPr>
              <a:t> převod se použije </a:t>
            </a:r>
            <a:r>
              <a:rPr lang="cs-CZ" sz="2800" b="1" dirty="0">
                <a:latin typeface="Verdana" pitchFamily="34" charset="0"/>
              </a:rPr>
              <a:t>D/A převodník</a:t>
            </a:r>
            <a:endParaRPr lang="cs-CZ" sz="2800" dirty="0">
              <a:latin typeface="Verdana" pitchFamily="34" charset="0"/>
            </a:endParaRPr>
          </a:p>
        </p:txBody>
      </p:sp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1" name="Tlačítko akce: Vlastní 2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Pixel">
  <a:themeElements>
    <a:clrScheme name="CIT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C000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C00000"/>
      </a:accent6>
      <a:hlink>
        <a:srgbClr val="663300"/>
      </a:hlink>
      <a:folHlink>
        <a:srgbClr val="C000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strike="noStrike" kern="0" cap="none" spc="0" normalizeH="0" baseline="0" noProof="0" dirty="0" smtClean="0">
            <a:ln>
              <a:noFill/>
            </a:ln>
            <a:solidFill>
              <a:schemeClr val="accent3">
                <a:lumMod val="85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D:\Vyuka\Zima2001\Priro\prezentace\OS.ppt</Template>
  <TotalTime>15351</TotalTime>
  <Words>348</Words>
  <Application>Microsoft Office PowerPoint</Application>
  <PresentationFormat>Předvádění na obrazovce (4:3)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Consolas</vt:lpstr>
      <vt:lpstr>Times New Roman</vt:lpstr>
      <vt:lpstr>Verdana</vt:lpstr>
      <vt:lpstr>Wingdings</vt:lpstr>
      <vt:lpstr>Pixel</vt:lpstr>
      <vt:lpstr>CIT Základní pojmy</vt:lpstr>
      <vt:lpstr>Číslicová technika</vt:lpstr>
      <vt:lpstr>Index</vt:lpstr>
      <vt:lpstr>Základní  pojmy</vt:lpstr>
      <vt:lpstr>Analogová veličina</vt:lpstr>
      <vt:lpstr>Analogová veličina</vt:lpstr>
      <vt:lpstr>Číslicová veličina</vt:lpstr>
      <vt:lpstr>Číslicová veličina</vt:lpstr>
      <vt:lpstr>Převod analogové veličiny na číslicovou</vt:lpstr>
      <vt:lpstr>Množství informace</vt:lpstr>
      <vt:lpstr>Zobrazení veličiny</vt:lpstr>
      <vt:lpstr>Zobrazení veličiny</vt:lpstr>
      <vt:lpstr>Zobrazení veličiny</vt:lpstr>
      <vt:lpstr>Zobrazení veličiny</vt:lpstr>
      <vt:lpstr>Zobrazení veličiny</vt:lpstr>
      <vt:lpstr>Signál</vt:lpstr>
      <vt:lpstr>Konec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Základní pojmy</dc:title>
  <dc:subject>CIT</dc:subject>
  <dc:creator>Juranek Leos</dc:creator>
  <cp:lastModifiedBy>Petr Juránek</cp:lastModifiedBy>
  <cp:revision>288</cp:revision>
  <cp:lastPrinted>2013-05-26T18:26:38Z</cp:lastPrinted>
  <dcterms:created xsi:type="dcterms:W3CDTF">2001-09-22T14:04:06Z</dcterms:created>
  <dcterms:modified xsi:type="dcterms:W3CDTF">2025-06-12T06:17:06Z</dcterms:modified>
</cp:coreProperties>
</file>