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158"/>
  </p:notesMasterIdLst>
  <p:handoutMasterIdLst>
    <p:handoutMasterId r:id="rId159"/>
  </p:handoutMasterIdLst>
  <p:sldIdLst>
    <p:sldId id="401" r:id="rId2"/>
    <p:sldId id="439" r:id="rId3"/>
    <p:sldId id="440" r:id="rId4"/>
    <p:sldId id="404" r:id="rId5"/>
    <p:sldId id="299" r:id="rId6"/>
    <p:sldId id="375" r:id="rId7"/>
    <p:sldId id="374" r:id="rId8"/>
    <p:sldId id="376" r:id="rId9"/>
    <p:sldId id="356" r:id="rId10"/>
    <p:sldId id="405" r:id="rId11"/>
    <p:sldId id="343" r:id="rId12"/>
    <p:sldId id="406" r:id="rId13"/>
    <p:sldId id="442" r:id="rId14"/>
    <p:sldId id="443" r:id="rId15"/>
    <p:sldId id="300" r:id="rId16"/>
    <p:sldId id="357" r:id="rId17"/>
    <p:sldId id="358" r:id="rId18"/>
    <p:sldId id="359" r:id="rId19"/>
    <p:sldId id="360" r:id="rId20"/>
    <p:sldId id="361" r:id="rId21"/>
    <p:sldId id="448" r:id="rId22"/>
    <p:sldId id="441" r:id="rId23"/>
    <p:sldId id="449" r:id="rId24"/>
    <p:sldId id="550" r:id="rId25"/>
    <p:sldId id="444" r:id="rId26"/>
    <p:sldId id="450" r:id="rId27"/>
    <p:sldId id="549" r:id="rId28"/>
    <p:sldId id="452" r:id="rId29"/>
    <p:sldId id="451" r:id="rId30"/>
    <p:sldId id="411" r:id="rId31"/>
    <p:sldId id="551" r:id="rId32"/>
    <p:sldId id="410" r:id="rId33"/>
    <p:sldId id="412" r:id="rId34"/>
    <p:sldId id="413" r:id="rId35"/>
    <p:sldId id="453" r:id="rId36"/>
    <p:sldId id="454" r:id="rId37"/>
    <p:sldId id="455" r:id="rId38"/>
    <p:sldId id="456" r:id="rId39"/>
    <p:sldId id="457" r:id="rId40"/>
    <p:sldId id="459" r:id="rId41"/>
    <p:sldId id="458" r:id="rId42"/>
    <p:sldId id="364" r:id="rId43"/>
    <p:sldId id="414" r:id="rId44"/>
    <p:sldId id="415" r:id="rId45"/>
    <p:sldId id="365" r:id="rId46"/>
    <p:sldId id="366" r:id="rId47"/>
    <p:sldId id="367" r:id="rId48"/>
    <p:sldId id="368" r:id="rId49"/>
    <p:sldId id="552" r:id="rId50"/>
    <p:sldId id="467" r:id="rId51"/>
    <p:sldId id="369" r:id="rId52"/>
    <p:sldId id="468" r:id="rId53"/>
    <p:sldId id="469" r:id="rId54"/>
    <p:sldId id="471" r:id="rId55"/>
    <p:sldId id="472" r:id="rId56"/>
    <p:sldId id="473" r:id="rId57"/>
    <p:sldId id="474" r:id="rId58"/>
    <p:sldId id="476" r:id="rId59"/>
    <p:sldId id="477" r:id="rId60"/>
    <p:sldId id="475" r:id="rId61"/>
    <p:sldId id="478" r:id="rId62"/>
    <p:sldId id="479" r:id="rId63"/>
    <p:sldId id="480" r:id="rId64"/>
    <p:sldId id="481" r:id="rId65"/>
    <p:sldId id="482" r:id="rId66"/>
    <p:sldId id="483" r:id="rId67"/>
    <p:sldId id="500" r:id="rId68"/>
    <p:sldId id="501" r:id="rId69"/>
    <p:sldId id="502" r:id="rId70"/>
    <p:sldId id="503" r:id="rId71"/>
    <p:sldId id="505" r:id="rId72"/>
    <p:sldId id="506" r:id="rId73"/>
    <p:sldId id="507" r:id="rId74"/>
    <p:sldId id="508" r:id="rId75"/>
    <p:sldId id="509" r:id="rId76"/>
    <p:sldId id="510" r:id="rId77"/>
    <p:sldId id="511" r:id="rId78"/>
    <p:sldId id="504" r:id="rId79"/>
    <p:sldId id="416" r:id="rId80"/>
    <p:sldId id="423" r:id="rId81"/>
    <p:sldId id="417" r:id="rId82"/>
    <p:sldId id="418" r:id="rId83"/>
    <p:sldId id="424" r:id="rId84"/>
    <p:sldId id="420" r:id="rId85"/>
    <p:sldId id="421" r:id="rId86"/>
    <p:sldId id="332" r:id="rId87"/>
    <p:sldId id="425" r:id="rId88"/>
    <p:sldId id="426" r:id="rId89"/>
    <p:sldId id="427" r:id="rId90"/>
    <p:sldId id="428" r:id="rId91"/>
    <p:sldId id="517" r:id="rId92"/>
    <p:sldId id="519" r:id="rId93"/>
    <p:sldId id="432" r:id="rId94"/>
    <p:sldId id="435" r:id="rId95"/>
    <p:sldId id="520" r:id="rId96"/>
    <p:sldId id="436" r:id="rId97"/>
    <p:sldId id="521" r:id="rId98"/>
    <p:sldId id="437" r:id="rId99"/>
    <p:sldId id="438" r:id="rId100"/>
    <p:sldId id="535" r:id="rId101"/>
    <p:sldId id="537" r:id="rId102"/>
    <p:sldId id="524" r:id="rId103"/>
    <p:sldId id="525" r:id="rId104"/>
    <p:sldId id="526" r:id="rId105"/>
    <p:sldId id="536" r:id="rId106"/>
    <p:sldId id="527" r:id="rId107"/>
    <p:sldId id="528" r:id="rId108"/>
    <p:sldId id="529" r:id="rId109"/>
    <p:sldId id="532" r:id="rId110"/>
    <p:sldId id="531" r:id="rId111"/>
    <p:sldId id="533" r:id="rId112"/>
    <p:sldId id="534" r:id="rId113"/>
    <p:sldId id="538" r:id="rId114"/>
    <p:sldId id="539" r:id="rId115"/>
    <p:sldId id="540" r:id="rId116"/>
    <p:sldId id="541" r:id="rId117"/>
    <p:sldId id="363" r:id="rId118"/>
    <p:sldId id="389" r:id="rId119"/>
    <p:sldId id="390" r:id="rId120"/>
    <p:sldId id="391" r:id="rId121"/>
    <p:sldId id="394" r:id="rId122"/>
    <p:sldId id="395" r:id="rId123"/>
    <p:sldId id="400" r:id="rId124"/>
    <p:sldId id="512" r:id="rId125"/>
    <p:sldId id="513" r:id="rId126"/>
    <p:sldId id="514" r:id="rId127"/>
    <p:sldId id="515" r:id="rId128"/>
    <p:sldId id="516" r:id="rId129"/>
    <p:sldId id="522" r:id="rId130"/>
    <p:sldId id="523" r:id="rId131"/>
    <p:sldId id="484" r:id="rId132"/>
    <p:sldId id="485" r:id="rId133"/>
    <p:sldId id="486" r:id="rId134"/>
    <p:sldId id="487" r:id="rId135"/>
    <p:sldId id="488" r:id="rId136"/>
    <p:sldId id="489" r:id="rId137"/>
    <p:sldId id="490" r:id="rId138"/>
    <p:sldId id="491" r:id="rId139"/>
    <p:sldId id="492" r:id="rId140"/>
    <p:sldId id="493" r:id="rId141"/>
    <p:sldId id="494" r:id="rId142"/>
    <p:sldId id="495" r:id="rId143"/>
    <p:sldId id="496" r:id="rId144"/>
    <p:sldId id="497" r:id="rId145"/>
    <p:sldId id="498" r:id="rId146"/>
    <p:sldId id="499" r:id="rId147"/>
    <p:sldId id="542" r:id="rId148"/>
    <p:sldId id="543" r:id="rId149"/>
    <p:sldId id="544" r:id="rId150"/>
    <p:sldId id="545" r:id="rId151"/>
    <p:sldId id="546" r:id="rId152"/>
    <p:sldId id="547" r:id="rId153"/>
    <p:sldId id="548" r:id="rId154"/>
    <p:sldId id="554" r:id="rId155"/>
    <p:sldId id="553" r:id="rId156"/>
    <p:sldId id="555" r:id="rId157"/>
  </p:sldIdLst>
  <p:sldSz cx="9144000" cy="6858000" type="screen4x3"/>
  <p:notesSz cx="10234613" cy="71040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pis" id="{42287DDF-AF43-4857-8CA6-232D9C29A2A6}">
          <p14:sldIdLst>
            <p14:sldId id="401"/>
            <p14:sldId id="439"/>
            <p14:sldId id="440"/>
          </p14:sldIdLst>
        </p14:section>
        <p14:section name="Logické funkce" id="{67CDC659-83CB-44C9-95E1-B25CE268ECF8}">
          <p14:sldIdLst>
            <p14:sldId id="404"/>
            <p14:sldId id="299"/>
            <p14:sldId id="375"/>
            <p14:sldId id="374"/>
            <p14:sldId id="376"/>
          </p14:sldIdLst>
        </p14:section>
        <p14:section name="Logický obvod" id="{2D092BCA-3F1C-4664-B828-2C567505A727}">
          <p14:sldIdLst>
            <p14:sldId id="356"/>
            <p14:sldId id="405"/>
            <p14:sldId id="343"/>
            <p14:sldId id="406"/>
            <p14:sldId id="442"/>
          </p14:sldIdLst>
        </p14:section>
        <p14:section name="Základní logické funkce" id="{03734D17-A7D9-4C54-B1B1-F6C4179F33DF}">
          <p14:sldIdLst>
            <p14:sldId id="443"/>
            <p14:sldId id="300"/>
            <p14:sldId id="357"/>
            <p14:sldId id="358"/>
            <p14:sldId id="359"/>
            <p14:sldId id="360"/>
            <p14:sldId id="361"/>
            <p14:sldId id="448"/>
          </p14:sldIdLst>
        </p14:section>
        <p14:section name="Pravdivostní tabulka" id="{6481B788-0981-4514-A0B7-56FC614FD650}">
          <p14:sldIdLst>
            <p14:sldId id="441"/>
            <p14:sldId id="449"/>
            <p14:sldId id="550"/>
          </p14:sldIdLst>
        </p14:section>
        <p14:section name="PT příklady" id="{6B2EBCF4-5FC5-45E6-901E-CE87A9510F25}">
          <p14:sldIdLst>
            <p14:sldId id="444"/>
            <p14:sldId id="450"/>
            <p14:sldId id="549"/>
            <p14:sldId id="452"/>
            <p14:sldId id="451"/>
          </p14:sldIdLst>
        </p14:section>
        <p14:section name="Karnaughova mapa" id="{CD50A376-640B-43B7-8453-85818EC7F495}">
          <p14:sldIdLst>
            <p14:sldId id="411"/>
            <p14:sldId id="551"/>
            <p14:sldId id="410"/>
            <p14:sldId id="412"/>
            <p14:sldId id="413"/>
          </p14:sldIdLst>
        </p14:section>
        <p14:section name="KM Příklad3" id="{4CF6B7BA-AFD4-4514-9718-0622C5A33AA6}">
          <p14:sldIdLst>
            <p14:sldId id="453"/>
            <p14:sldId id="454"/>
            <p14:sldId id="455"/>
            <p14:sldId id="456"/>
          </p14:sldIdLst>
        </p14:section>
        <p14:section name="Boolova algebra" id="{5A90F10B-023D-4EE3-A656-F1DC6059C80B}">
          <p14:sldIdLst>
            <p14:sldId id="457"/>
            <p14:sldId id="459"/>
            <p14:sldId id="458"/>
            <p14:sldId id="364"/>
            <p14:sldId id="414"/>
            <p14:sldId id="415"/>
            <p14:sldId id="365"/>
            <p14:sldId id="366"/>
            <p14:sldId id="367"/>
            <p14:sldId id="368"/>
            <p14:sldId id="552"/>
            <p14:sldId id="467"/>
            <p14:sldId id="369"/>
          </p14:sldIdLst>
        </p14:section>
        <p14:section name="Přiklady BA" id="{481A6BE0-5DAA-4E76-A453-7D125C9B0310}">
          <p14:sldIdLst>
            <p14:sldId id="468"/>
            <p14:sldId id="469"/>
            <p14:sldId id="471"/>
            <p14:sldId id="472"/>
            <p14:sldId id="473"/>
            <p14:sldId id="474"/>
            <p14:sldId id="476"/>
            <p14:sldId id="477"/>
            <p14:sldId id="475"/>
            <p14:sldId id="478"/>
            <p14:sldId id="479"/>
            <p14:sldId id="480"/>
            <p14:sldId id="481"/>
            <p14:sldId id="482"/>
            <p14:sldId id="483"/>
            <p14:sldId id="500"/>
            <p14:sldId id="501"/>
            <p14:sldId id="502"/>
            <p14:sldId id="503"/>
          </p14:sldIdLst>
        </p14:section>
        <p14:section name="Realizace logických funkcí" id="{A3E03C28-8F10-4C19-AE47-B65E140AA3E6}">
          <p14:sldIdLst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Výraz z PT" id="{8C71BEAA-82DD-47B2-B36E-E0214ECBF27A}">
          <p14:sldIdLst>
            <p14:sldId id="511"/>
            <p14:sldId id="504"/>
            <p14:sldId id="416"/>
            <p14:sldId id="423"/>
            <p14:sldId id="417"/>
            <p14:sldId id="418"/>
            <p14:sldId id="424"/>
            <p14:sldId id="420"/>
            <p14:sldId id="421"/>
          </p14:sldIdLst>
        </p14:section>
        <p14:section name="Minimalizace" id="{1360B09B-FA9D-4BA6-900A-ADC2D270C391}">
          <p14:sldIdLst>
            <p14:sldId id="332"/>
            <p14:sldId id="425"/>
            <p14:sldId id="426"/>
            <p14:sldId id="427"/>
            <p14:sldId id="428"/>
            <p14:sldId id="517"/>
            <p14:sldId id="519"/>
            <p14:sldId id="432"/>
            <p14:sldId id="435"/>
            <p14:sldId id="520"/>
            <p14:sldId id="436"/>
            <p14:sldId id="521"/>
            <p14:sldId id="437"/>
            <p14:sldId id="438"/>
            <p14:sldId id="535"/>
            <p14:sldId id="537"/>
            <p14:sldId id="524"/>
            <p14:sldId id="525"/>
            <p14:sldId id="526"/>
            <p14:sldId id="536"/>
            <p14:sldId id="527"/>
            <p14:sldId id="528"/>
            <p14:sldId id="529"/>
            <p14:sldId id="532"/>
            <p14:sldId id="531"/>
            <p14:sldId id="533"/>
            <p14:sldId id="534"/>
            <p14:sldId id="538"/>
            <p14:sldId id="539"/>
            <p14:sldId id="540"/>
            <p14:sldId id="541"/>
            <p14:sldId id="363"/>
          </p14:sldIdLst>
        </p14:section>
        <p14:section name="Odložené slajdy" id="{B404EEE5-F63F-49A7-9397-025578ACE5A8}">
          <p14:sldIdLst>
            <p14:sldId id="389"/>
            <p14:sldId id="390"/>
            <p14:sldId id="391"/>
            <p14:sldId id="394"/>
            <p14:sldId id="395"/>
            <p14:sldId id="400"/>
            <p14:sldId id="512"/>
            <p14:sldId id="513"/>
            <p14:sldId id="514"/>
            <p14:sldId id="515"/>
            <p14:sldId id="516"/>
            <p14:sldId id="522"/>
            <p14:sldId id="523"/>
          </p14:sldIdLst>
        </p14:section>
        <p14:section name="Sbírka příkladů" id="{A542E09D-EF17-46E1-94BD-ADF7157C1999}">
          <p14:sldIdLst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Výsledky" id="{B95CB231-32F7-4B19-97C2-318ED9FCC9FE}">
          <p14:sldIdLst>
            <p14:sldId id="499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Příklad PRA" id="{D2BE5328-B18E-4DC9-BA36-871F4C470E9F}">
          <p14:sldIdLst>
            <p14:sldId id="554"/>
            <p14:sldId id="553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9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3300"/>
    <a:srgbClr val="FF9900"/>
    <a:srgbClr val="66CCFF"/>
    <a:srgbClr val="DDDDDD"/>
    <a:srgbClr val="CC9900"/>
    <a:srgbClr val="996633"/>
    <a:srgbClr val="996600"/>
    <a:srgbClr val="0000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86456" autoAdjust="0"/>
  </p:normalViewPr>
  <p:slideViewPr>
    <p:cSldViewPr>
      <p:cViewPr varScale="1">
        <p:scale>
          <a:sx n="111" d="100"/>
          <a:sy n="111" d="100"/>
        </p:scale>
        <p:origin x="15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8830"/>
    </p:cViewPr>
  </p:sorterViewPr>
  <p:notesViewPr>
    <p:cSldViewPr>
      <p:cViewPr varScale="1">
        <p:scale>
          <a:sx n="51" d="100"/>
          <a:sy n="51" d="100"/>
        </p:scale>
        <p:origin x="-2910" y="-90"/>
      </p:cViewPr>
      <p:guideLst>
        <p:guide orient="horz" pos="2239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9C5E0-3FA6-4EBD-9229-F8649C17EFD1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381072E9-A3DB-4A49-B289-F000D278E4A4}">
      <dgm:prSet phldrT="[Text]"/>
      <dgm:spPr>
        <a:solidFill>
          <a:schemeClr val="bg2"/>
        </a:solidFill>
      </dgm:spPr>
      <dgm:t>
        <a:bodyPr/>
        <a:lstStyle/>
        <a:p>
          <a:r>
            <a:rPr lang="cs-CZ" b="1" dirty="0">
              <a:solidFill>
                <a:schemeClr val="bg1"/>
              </a:solidFill>
              <a:latin typeface="+mn-lt"/>
            </a:rPr>
            <a:t>Způsoby popisu funkce logického obvodu</a:t>
          </a:r>
        </a:p>
      </dgm:t>
    </dgm:pt>
    <dgm:pt modelId="{367DD1EC-4DDC-456B-9D05-F49E088EA07E}" type="par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9862B23E-3E9D-4354-92A3-E75F1BE514C5}" type="sib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BA1F6FB8-4B31-4413-B821-42B35D20C46C}">
      <dgm:prSet phldrT="[Text]"/>
      <dgm:spPr/>
      <dgm:t>
        <a:bodyPr/>
        <a:lstStyle/>
        <a:p>
          <a:r>
            <a:rPr lang="cs-CZ" dirty="0">
              <a:latin typeface="+mn-lt"/>
            </a:rPr>
            <a:t>Výraz</a:t>
          </a:r>
        </a:p>
      </dgm:t>
    </dgm:pt>
    <dgm:pt modelId="{84C2AF6F-7161-43EE-869A-F69FF843122C}" type="parTrans" cxnId="{84FC2009-7D8F-4B2C-BDF5-B148C1B0EA22}">
      <dgm:prSet/>
      <dgm:spPr/>
      <dgm:t>
        <a:bodyPr/>
        <a:lstStyle/>
        <a:p>
          <a:endParaRPr lang="cs-CZ" dirty="0"/>
        </a:p>
      </dgm:t>
    </dgm:pt>
    <dgm:pt modelId="{005E4BA6-AC1D-4593-81DB-D79A418E320E}" type="sibTrans" cxnId="{84FC2009-7D8F-4B2C-BDF5-B148C1B0EA22}">
      <dgm:prSet/>
      <dgm:spPr/>
      <dgm:t>
        <a:bodyPr/>
        <a:lstStyle/>
        <a:p>
          <a:endParaRPr lang="cs-CZ"/>
        </a:p>
      </dgm:t>
    </dgm:pt>
    <dgm:pt modelId="{D4A5E16B-9891-49B2-8EB3-896F0EF95A1A}">
      <dgm:prSet phldrT="[Text]"/>
      <dgm:spPr/>
      <dgm:t>
        <a:bodyPr/>
        <a:lstStyle/>
        <a:p>
          <a:r>
            <a:rPr lang="cs-CZ" dirty="0">
              <a:latin typeface="+mn-lt"/>
            </a:rPr>
            <a:t>Pravdivostní tabulka</a:t>
          </a:r>
        </a:p>
      </dgm:t>
    </dgm:pt>
    <dgm:pt modelId="{F445255D-186C-48CB-965F-759DFB0B98C7}" type="parTrans" cxnId="{1278BA04-7FCF-4D3F-A318-F2A314A3D6C7}">
      <dgm:prSet/>
      <dgm:spPr/>
      <dgm:t>
        <a:bodyPr/>
        <a:lstStyle/>
        <a:p>
          <a:endParaRPr lang="cs-CZ" dirty="0"/>
        </a:p>
      </dgm:t>
    </dgm:pt>
    <dgm:pt modelId="{1382833A-1869-4A6E-B120-445431F25197}" type="sibTrans" cxnId="{1278BA04-7FCF-4D3F-A318-F2A314A3D6C7}">
      <dgm:prSet/>
      <dgm:spPr/>
      <dgm:t>
        <a:bodyPr/>
        <a:lstStyle/>
        <a:p>
          <a:endParaRPr lang="cs-CZ"/>
        </a:p>
      </dgm:t>
    </dgm:pt>
    <dgm:pt modelId="{D7ED9693-0360-460E-964C-14377F9BEA86}">
      <dgm:prSet phldrT="[Text]"/>
      <dgm:spPr/>
      <dgm:t>
        <a:bodyPr/>
        <a:lstStyle/>
        <a:p>
          <a:r>
            <a:rPr lang="cs-CZ" dirty="0">
              <a:latin typeface="+mn-lt"/>
              <a:sym typeface="Wingdings"/>
            </a:rPr>
            <a:t>Slovní popis</a:t>
          </a:r>
          <a:endParaRPr lang="cs-CZ" dirty="0">
            <a:latin typeface="+mn-lt"/>
          </a:endParaRPr>
        </a:p>
      </dgm:t>
    </dgm:pt>
    <dgm:pt modelId="{2028D063-14A5-4899-9F6E-09DC10A44A75}" type="parTrans" cxnId="{0B27408E-A8CA-4344-8978-EA018E29B194}">
      <dgm:prSet/>
      <dgm:spPr/>
      <dgm:t>
        <a:bodyPr/>
        <a:lstStyle/>
        <a:p>
          <a:endParaRPr lang="cs-CZ" dirty="0"/>
        </a:p>
      </dgm:t>
    </dgm:pt>
    <dgm:pt modelId="{E18CDEAF-15C4-43D8-BF1B-36F0B383245F}" type="sibTrans" cxnId="{0B27408E-A8CA-4344-8978-EA018E29B194}">
      <dgm:prSet/>
      <dgm:spPr/>
      <dgm:t>
        <a:bodyPr/>
        <a:lstStyle/>
        <a:p>
          <a:endParaRPr lang="cs-CZ"/>
        </a:p>
      </dgm:t>
    </dgm:pt>
    <dgm:pt modelId="{B2CD3AD9-DC73-41DC-8F57-ED3846720461}">
      <dgm:prSet phldrT="[Text]"/>
      <dgm:spPr/>
      <dgm:t>
        <a:bodyPr/>
        <a:lstStyle/>
        <a:p>
          <a:r>
            <a:rPr lang="cs-CZ" dirty="0">
              <a:latin typeface="+mn-lt"/>
            </a:rPr>
            <a:t>Karnaughova mapa</a:t>
          </a:r>
        </a:p>
      </dgm:t>
    </dgm:pt>
    <dgm:pt modelId="{8081DC37-D05E-40CE-9083-CB5551BDC9F1}" type="parTrans" cxnId="{72A9C042-77BB-411B-954F-899F6AD74AD5}">
      <dgm:prSet/>
      <dgm:spPr/>
      <dgm:t>
        <a:bodyPr/>
        <a:lstStyle/>
        <a:p>
          <a:endParaRPr lang="cs-CZ" dirty="0"/>
        </a:p>
      </dgm:t>
    </dgm:pt>
    <dgm:pt modelId="{9E9305FF-A40C-4DBB-9BAA-A877A3D46653}" type="sibTrans" cxnId="{72A9C042-77BB-411B-954F-899F6AD74AD5}">
      <dgm:prSet/>
      <dgm:spPr/>
      <dgm:t>
        <a:bodyPr/>
        <a:lstStyle/>
        <a:p>
          <a:endParaRPr lang="cs-CZ"/>
        </a:p>
      </dgm:t>
    </dgm:pt>
    <dgm:pt modelId="{F7D82291-8FC6-4EED-AC46-98B390D27893}">
      <dgm:prSet phldrT="[Text]"/>
      <dgm:spPr/>
      <dgm:t>
        <a:bodyPr/>
        <a:lstStyle/>
        <a:p>
          <a:r>
            <a:rPr lang="cs-CZ" dirty="0">
              <a:latin typeface="+mn-lt"/>
            </a:rPr>
            <a:t>Obvodová značka</a:t>
          </a:r>
        </a:p>
      </dgm:t>
    </dgm:pt>
    <dgm:pt modelId="{8C442E25-277E-48BF-B4D0-112BACBB9332}" type="parTrans" cxnId="{15BA7635-D686-40E3-82A0-6AD54BE093F0}">
      <dgm:prSet/>
      <dgm:spPr/>
      <dgm:t>
        <a:bodyPr/>
        <a:lstStyle/>
        <a:p>
          <a:endParaRPr lang="cs-CZ" dirty="0"/>
        </a:p>
      </dgm:t>
    </dgm:pt>
    <dgm:pt modelId="{311A76D4-EA60-4944-A9F7-15CE763C0858}" type="sibTrans" cxnId="{15BA7635-D686-40E3-82A0-6AD54BE093F0}">
      <dgm:prSet/>
      <dgm:spPr/>
      <dgm:t>
        <a:bodyPr/>
        <a:lstStyle/>
        <a:p>
          <a:endParaRPr lang="cs-CZ"/>
        </a:p>
      </dgm:t>
    </dgm:pt>
    <dgm:pt modelId="{DE442A96-F736-42CC-A010-93970526242A}" type="pres">
      <dgm:prSet presAssocID="{6D49C5E0-3FA6-4EBD-9229-F8649C17E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4EEB2D-925C-4B4D-8EFD-E212FF3D73EB}" type="pres">
      <dgm:prSet presAssocID="{381072E9-A3DB-4A49-B289-F000D278E4A4}" presName="root1" presStyleCnt="0"/>
      <dgm:spPr/>
    </dgm:pt>
    <dgm:pt modelId="{2FDA1297-9925-4CEA-9767-12F27B10941B}" type="pres">
      <dgm:prSet presAssocID="{381072E9-A3DB-4A49-B289-F000D278E4A4}" presName="LevelOneTextNode" presStyleLbl="node0" presStyleIdx="0" presStyleCnt="1" custScaleX="184841" custScaleY="115526" custLinFactNeighborX="-32635" custLinFactNeighborY="8650">
        <dgm:presLayoutVars>
          <dgm:chPref val="3"/>
        </dgm:presLayoutVars>
      </dgm:prSet>
      <dgm:spPr/>
    </dgm:pt>
    <dgm:pt modelId="{42445695-10AF-4913-9731-1AE565818E62}" type="pres">
      <dgm:prSet presAssocID="{381072E9-A3DB-4A49-B289-F000D278E4A4}" presName="level2hierChild" presStyleCnt="0"/>
      <dgm:spPr/>
    </dgm:pt>
    <dgm:pt modelId="{90DE735E-82E3-42FC-8AB4-5CE20C1F1293}" type="pres">
      <dgm:prSet presAssocID="{2028D063-14A5-4899-9F6E-09DC10A44A75}" presName="conn2-1" presStyleLbl="parChTrans1D2" presStyleIdx="0" presStyleCnt="5"/>
      <dgm:spPr/>
    </dgm:pt>
    <dgm:pt modelId="{390F02D7-E6A3-47AB-AE56-373A960FE67C}" type="pres">
      <dgm:prSet presAssocID="{2028D063-14A5-4899-9F6E-09DC10A44A75}" presName="connTx" presStyleLbl="parChTrans1D2" presStyleIdx="0" presStyleCnt="5"/>
      <dgm:spPr/>
    </dgm:pt>
    <dgm:pt modelId="{9E806AB1-842D-4A00-A853-9DC20E6A49C3}" type="pres">
      <dgm:prSet presAssocID="{D7ED9693-0360-460E-964C-14377F9BEA86}" presName="root2" presStyleCnt="0"/>
      <dgm:spPr/>
    </dgm:pt>
    <dgm:pt modelId="{29045744-0553-4FCB-806B-3838D8C83377}" type="pres">
      <dgm:prSet presAssocID="{D7ED9693-0360-460E-964C-14377F9BEA86}" presName="LevelTwoTextNode" presStyleLbl="node2" presStyleIdx="0" presStyleCnt="5" custScaleX="195097">
        <dgm:presLayoutVars>
          <dgm:chPref val="3"/>
        </dgm:presLayoutVars>
      </dgm:prSet>
      <dgm:spPr/>
    </dgm:pt>
    <dgm:pt modelId="{95D28C1F-ACED-43D8-81A0-B3A04F91F2C5}" type="pres">
      <dgm:prSet presAssocID="{D7ED9693-0360-460E-964C-14377F9BEA86}" presName="level3hierChild" presStyleCnt="0"/>
      <dgm:spPr/>
    </dgm:pt>
    <dgm:pt modelId="{848B5032-6AF2-4913-9045-DDA1B05C8E1F}" type="pres">
      <dgm:prSet presAssocID="{84C2AF6F-7161-43EE-869A-F69FF843122C}" presName="conn2-1" presStyleLbl="parChTrans1D2" presStyleIdx="1" presStyleCnt="5"/>
      <dgm:spPr/>
    </dgm:pt>
    <dgm:pt modelId="{1000D6A3-C2E8-423C-8319-FBD46C491D8B}" type="pres">
      <dgm:prSet presAssocID="{84C2AF6F-7161-43EE-869A-F69FF843122C}" presName="connTx" presStyleLbl="parChTrans1D2" presStyleIdx="1" presStyleCnt="5"/>
      <dgm:spPr/>
    </dgm:pt>
    <dgm:pt modelId="{3927AE85-4E28-4F88-8359-B954E69A30B1}" type="pres">
      <dgm:prSet presAssocID="{BA1F6FB8-4B31-4413-B821-42B35D20C46C}" presName="root2" presStyleCnt="0"/>
      <dgm:spPr/>
    </dgm:pt>
    <dgm:pt modelId="{5C3F74F2-B247-4890-AFB4-7B2C47DE65AA}" type="pres">
      <dgm:prSet presAssocID="{BA1F6FB8-4B31-4413-B821-42B35D20C46C}" presName="LevelTwoTextNode" presStyleLbl="node2" presStyleIdx="1" presStyleCnt="5" custScaleX="195097">
        <dgm:presLayoutVars>
          <dgm:chPref val="3"/>
        </dgm:presLayoutVars>
      </dgm:prSet>
      <dgm:spPr/>
    </dgm:pt>
    <dgm:pt modelId="{455973BD-847E-4A29-9359-BEF75303010F}" type="pres">
      <dgm:prSet presAssocID="{BA1F6FB8-4B31-4413-B821-42B35D20C46C}" presName="level3hierChild" presStyleCnt="0"/>
      <dgm:spPr/>
    </dgm:pt>
    <dgm:pt modelId="{11235CC9-45A5-4D47-88B2-8214B1CCDA54}" type="pres">
      <dgm:prSet presAssocID="{F445255D-186C-48CB-965F-759DFB0B98C7}" presName="conn2-1" presStyleLbl="parChTrans1D2" presStyleIdx="2" presStyleCnt="5"/>
      <dgm:spPr/>
    </dgm:pt>
    <dgm:pt modelId="{70F1FA87-F114-4646-B0DA-EB7034F8C1C3}" type="pres">
      <dgm:prSet presAssocID="{F445255D-186C-48CB-965F-759DFB0B98C7}" presName="connTx" presStyleLbl="parChTrans1D2" presStyleIdx="2" presStyleCnt="5"/>
      <dgm:spPr/>
    </dgm:pt>
    <dgm:pt modelId="{F4086D76-96DE-4104-B4AE-F763E1E741CB}" type="pres">
      <dgm:prSet presAssocID="{D4A5E16B-9891-49B2-8EB3-896F0EF95A1A}" presName="root2" presStyleCnt="0"/>
      <dgm:spPr/>
    </dgm:pt>
    <dgm:pt modelId="{FBDFBE8A-69B3-4B71-B4C8-7DF931ECD551}" type="pres">
      <dgm:prSet presAssocID="{D4A5E16B-9891-49B2-8EB3-896F0EF95A1A}" presName="LevelTwoTextNode" presStyleLbl="node2" presStyleIdx="2" presStyleCnt="5" custScaleX="195097">
        <dgm:presLayoutVars>
          <dgm:chPref val="3"/>
        </dgm:presLayoutVars>
      </dgm:prSet>
      <dgm:spPr/>
    </dgm:pt>
    <dgm:pt modelId="{07788296-3E55-4D12-9CF0-3B7788BBE4F0}" type="pres">
      <dgm:prSet presAssocID="{D4A5E16B-9891-49B2-8EB3-896F0EF95A1A}" presName="level3hierChild" presStyleCnt="0"/>
      <dgm:spPr/>
    </dgm:pt>
    <dgm:pt modelId="{9C0757ED-BA8C-4999-AE74-500EFE5C3A0D}" type="pres">
      <dgm:prSet presAssocID="{8081DC37-D05E-40CE-9083-CB5551BDC9F1}" presName="conn2-1" presStyleLbl="parChTrans1D2" presStyleIdx="3" presStyleCnt="5"/>
      <dgm:spPr/>
    </dgm:pt>
    <dgm:pt modelId="{8714AC76-67E4-4336-B525-4FB459DAF840}" type="pres">
      <dgm:prSet presAssocID="{8081DC37-D05E-40CE-9083-CB5551BDC9F1}" presName="connTx" presStyleLbl="parChTrans1D2" presStyleIdx="3" presStyleCnt="5"/>
      <dgm:spPr/>
    </dgm:pt>
    <dgm:pt modelId="{7A1DB582-E210-44EE-AE9C-1B5D4C003CFE}" type="pres">
      <dgm:prSet presAssocID="{B2CD3AD9-DC73-41DC-8F57-ED3846720461}" presName="root2" presStyleCnt="0"/>
      <dgm:spPr/>
    </dgm:pt>
    <dgm:pt modelId="{1E32FF70-84DB-4F78-A2D3-91BA7FC6F06B}" type="pres">
      <dgm:prSet presAssocID="{B2CD3AD9-DC73-41DC-8F57-ED3846720461}" presName="LevelTwoTextNode" presStyleLbl="node2" presStyleIdx="3" presStyleCnt="5" custScaleX="195097">
        <dgm:presLayoutVars>
          <dgm:chPref val="3"/>
        </dgm:presLayoutVars>
      </dgm:prSet>
      <dgm:spPr/>
    </dgm:pt>
    <dgm:pt modelId="{0E41509A-D7EC-455C-AF91-B0001FE45F8B}" type="pres">
      <dgm:prSet presAssocID="{B2CD3AD9-DC73-41DC-8F57-ED3846720461}" presName="level3hierChild" presStyleCnt="0"/>
      <dgm:spPr/>
    </dgm:pt>
    <dgm:pt modelId="{1019CA0B-E8D5-4F4B-B775-0D40D2B0590C}" type="pres">
      <dgm:prSet presAssocID="{8C442E25-277E-48BF-B4D0-112BACBB9332}" presName="conn2-1" presStyleLbl="parChTrans1D2" presStyleIdx="4" presStyleCnt="5"/>
      <dgm:spPr/>
    </dgm:pt>
    <dgm:pt modelId="{20E15CB5-0D7F-432D-85F0-6B04B2D70B43}" type="pres">
      <dgm:prSet presAssocID="{8C442E25-277E-48BF-B4D0-112BACBB9332}" presName="connTx" presStyleLbl="parChTrans1D2" presStyleIdx="4" presStyleCnt="5"/>
      <dgm:spPr/>
    </dgm:pt>
    <dgm:pt modelId="{51D99A15-BCAE-4C76-94FC-7AF886F0C984}" type="pres">
      <dgm:prSet presAssocID="{F7D82291-8FC6-4EED-AC46-98B390D27893}" presName="root2" presStyleCnt="0"/>
      <dgm:spPr/>
    </dgm:pt>
    <dgm:pt modelId="{3D44D2F7-2B9E-4A7E-AE40-706537970023}" type="pres">
      <dgm:prSet presAssocID="{F7D82291-8FC6-4EED-AC46-98B390D27893}" presName="LevelTwoTextNode" presStyleLbl="node2" presStyleIdx="4" presStyleCnt="5" custScaleX="195097">
        <dgm:presLayoutVars>
          <dgm:chPref val="3"/>
        </dgm:presLayoutVars>
      </dgm:prSet>
      <dgm:spPr/>
    </dgm:pt>
    <dgm:pt modelId="{C19D137B-89F9-4D82-85C4-C628BD4D1A82}" type="pres">
      <dgm:prSet presAssocID="{F7D82291-8FC6-4EED-AC46-98B390D27893}" presName="level3hierChild" presStyleCnt="0"/>
      <dgm:spPr/>
    </dgm:pt>
  </dgm:ptLst>
  <dgm:cxnLst>
    <dgm:cxn modelId="{1278BA04-7FCF-4D3F-A318-F2A314A3D6C7}" srcId="{381072E9-A3DB-4A49-B289-F000D278E4A4}" destId="{D4A5E16B-9891-49B2-8EB3-896F0EF95A1A}" srcOrd="2" destOrd="0" parTransId="{F445255D-186C-48CB-965F-759DFB0B98C7}" sibTransId="{1382833A-1869-4A6E-B120-445431F25197}"/>
    <dgm:cxn modelId="{84FC2009-7D8F-4B2C-BDF5-B148C1B0EA22}" srcId="{381072E9-A3DB-4A49-B289-F000D278E4A4}" destId="{BA1F6FB8-4B31-4413-B821-42B35D20C46C}" srcOrd="1" destOrd="0" parTransId="{84C2AF6F-7161-43EE-869A-F69FF843122C}" sibTransId="{005E4BA6-AC1D-4593-81DB-D79A418E320E}"/>
    <dgm:cxn modelId="{D9CA0615-3A5A-4454-8901-B7DCAA1EA265}" type="presOf" srcId="{2028D063-14A5-4899-9F6E-09DC10A44A75}" destId="{90DE735E-82E3-42FC-8AB4-5CE20C1F1293}" srcOrd="0" destOrd="0" presId="urn:microsoft.com/office/officeart/2005/8/layout/hierarchy2"/>
    <dgm:cxn modelId="{B067E920-99A6-4E54-9E5E-CDABA078EA56}" type="presOf" srcId="{F7D82291-8FC6-4EED-AC46-98B390D27893}" destId="{3D44D2F7-2B9E-4A7E-AE40-706537970023}" srcOrd="0" destOrd="0" presId="urn:microsoft.com/office/officeart/2005/8/layout/hierarchy2"/>
    <dgm:cxn modelId="{0E76BC29-C561-4417-A53B-BA82396A4D2F}" type="presOf" srcId="{8C442E25-277E-48BF-B4D0-112BACBB9332}" destId="{20E15CB5-0D7F-432D-85F0-6B04B2D70B43}" srcOrd="1" destOrd="0" presId="urn:microsoft.com/office/officeart/2005/8/layout/hierarchy2"/>
    <dgm:cxn modelId="{15BA7635-D686-40E3-82A0-6AD54BE093F0}" srcId="{381072E9-A3DB-4A49-B289-F000D278E4A4}" destId="{F7D82291-8FC6-4EED-AC46-98B390D27893}" srcOrd="4" destOrd="0" parTransId="{8C442E25-277E-48BF-B4D0-112BACBB9332}" sibTransId="{311A76D4-EA60-4944-A9F7-15CE763C0858}"/>
    <dgm:cxn modelId="{943E643E-1D13-41BD-91C2-93A3DD7565B5}" type="presOf" srcId="{BA1F6FB8-4B31-4413-B821-42B35D20C46C}" destId="{5C3F74F2-B247-4890-AFB4-7B2C47DE65AA}" srcOrd="0" destOrd="0" presId="urn:microsoft.com/office/officeart/2005/8/layout/hierarchy2"/>
    <dgm:cxn modelId="{72A9C042-77BB-411B-954F-899F6AD74AD5}" srcId="{381072E9-A3DB-4A49-B289-F000D278E4A4}" destId="{B2CD3AD9-DC73-41DC-8F57-ED3846720461}" srcOrd="3" destOrd="0" parTransId="{8081DC37-D05E-40CE-9083-CB5551BDC9F1}" sibTransId="{9E9305FF-A40C-4DBB-9BAA-A877A3D46653}"/>
    <dgm:cxn modelId="{F797C166-2208-4568-BACF-25448F955061}" type="presOf" srcId="{84C2AF6F-7161-43EE-869A-F69FF843122C}" destId="{848B5032-6AF2-4913-9045-DDA1B05C8E1F}" srcOrd="0" destOrd="0" presId="urn:microsoft.com/office/officeart/2005/8/layout/hierarchy2"/>
    <dgm:cxn modelId="{D02C9369-D0EF-4EC5-840B-6B208AA205C1}" type="presOf" srcId="{8081DC37-D05E-40CE-9083-CB5551BDC9F1}" destId="{9C0757ED-BA8C-4999-AE74-500EFE5C3A0D}" srcOrd="0" destOrd="0" presId="urn:microsoft.com/office/officeart/2005/8/layout/hierarchy2"/>
    <dgm:cxn modelId="{9B4B0055-D567-4127-9A09-9C99DA345EDA}" type="presOf" srcId="{2028D063-14A5-4899-9F6E-09DC10A44A75}" destId="{390F02D7-E6A3-47AB-AE56-373A960FE67C}" srcOrd="1" destOrd="0" presId="urn:microsoft.com/office/officeart/2005/8/layout/hierarchy2"/>
    <dgm:cxn modelId="{15B6A67C-F458-4227-8009-EB09D6270127}" type="presOf" srcId="{8C442E25-277E-48BF-B4D0-112BACBB9332}" destId="{1019CA0B-E8D5-4F4B-B775-0D40D2B0590C}" srcOrd="0" destOrd="0" presId="urn:microsoft.com/office/officeart/2005/8/layout/hierarchy2"/>
    <dgm:cxn modelId="{59E5CE7D-014F-4DA2-9F72-209EAD8EF57F}" srcId="{6D49C5E0-3FA6-4EBD-9229-F8649C17EFD1}" destId="{381072E9-A3DB-4A49-B289-F000D278E4A4}" srcOrd="0" destOrd="0" parTransId="{367DD1EC-4DDC-456B-9D05-F49E088EA07E}" sibTransId="{9862B23E-3E9D-4354-92A3-E75F1BE514C5}"/>
    <dgm:cxn modelId="{EF92E589-B0E5-496E-9513-FD1221C70F2E}" type="presOf" srcId="{381072E9-A3DB-4A49-B289-F000D278E4A4}" destId="{2FDA1297-9925-4CEA-9767-12F27B10941B}" srcOrd="0" destOrd="0" presId="urn:microsoft.com/office/officeart/2005/8/layout/hierarchy2"/>
    <dgm:cxn modelId="{0B27408E-A8CA-4344-8978-EA018E29B194}" srcId="{381072E9-A3DB-4A49-B289-F000D278E4A4}" destId="{D7ED9693-0360-460E-964C-14377F9BEA86}" srcOrd="0" destOrd="0" parTransId="{2028D063-14A5-4899-9F6E-09DC10A44A75}" sibTransId="{E18CDEAF-15C4-43D8-BF1B-36F0B383245F}"/>
    <dgm:cxn modelId="{39919096-0A4E-4E34-B01C-83F4B6869238}" type="presOf" srcId="{84C2AF6F-7161-43EE-869A-F69FF843122C}" destId="{1000D6A3-C2E8-423C-8319-FBD46C491D8B}" srcOrd="1" destOrd="0" presId="urn:microsoft.com/office/officeart/2005/8/layout/hierarchy2"/>
    <dgm:cxn modelId="{79922C98-C0C7-4517-A66F-1FE40224894E}" type="presOf" srcId="{D4A5E16B-9891-49B2-8EB3-896F0EF95A1A}" destId="{FBDFBE8A-69B3-4B71-B4C8-7DF931ECD551}" srcOrd="0" destOrd="0" presId="urn:microsoft.com/office/officeart/2005/8/layout/hierarchy2"/>
    <dgm:cxn modelId="{A3EC6EA7-B97C-43DA-9518-3E080E4C1E90}" type="presOf" srcId="{F445255D-186C-48CB-965F-759DFB0B98C7}" destId="{70F1FA87-F114-4646-B0DA-EB7034F8C1C3}" srcOrd="1" destOrd="0" presId="urn:microsoft.com/office/officeart/2005/8/layout/hierarchy2"/>
    <dgm:cxn modelId="{BAC626AA-0803-45E0-8DCB-CE6B2C7BD4B7}" type="presOf" srcId="{8081DC37-D05E-40CE-9083-CB5551BDC9F1}" destId="{8714AC76-67E4-4336-B525-4FB459DAF840}" srcOrd="1" destOrd="0" presId="urn:microsoft.com/office/officeart/2005/8/layout/hierarchy2"/>
    <dgm:cxn modelId="{62FEA9C2-3379-4CEB-B8BB-C05FAF32ED75}" type="presOf" srcId="{F445255D-186C-48CB-965F-759DFB0B98C7}" destId="{11235CC9-45A5-4D47-88B2-8214B1CCDA54}" srcOrd="0" destOrd="0" presId="urn:microsoft.com/office/officeart/2005/8/layout/hierarchy2"/>
    <dgm:cxn modelId="{5F0CEADC-87E0-4C37-A4EE-0409C9D8E4B6}" type="presOf" srcId="{6D49C5E0-3FA6-4EBD-9229-F8649C17EFD1}" destId="{DE442A96-F736-42CC-A010-93970526242A}" srcOrd="0" destOrd="0" presId="urn:microsoft.com/office/officeart/2005/8/layout/hierarchy2"/>
    <dgm:cxn modelId="{0E410FE3-0E62-4E8F-B717-80B0E2F1CEEC}" type="presOf" srcId="{D7ED9693-0360-460E-964C-14377F9BEA86}" destId="{29045744-0553-4FCB-806B-3838D8C83377}" srcOrd="0" destOrd="0" presId="urn:microsoft.com/office/officeart/2005/8/layout/hierarchy2"/>
    <dgm:cxn modelId="{70D123F5-4A80-4AE7-BE3A-15E1BA665A33}" type="presOf" srcId="{B2CD3AD9-DC73-41DC-8F57-ED3846720461}" destId="{1E32FF70-84DB-4F78-A2D3-91BA7FC6F06B}" srcOrd="0" destOrd="0" presId="urn:microsoft.com/office/officeart/2005/8/layout/hierarchy2"/>
    <dgm:cxn modelId="{A0022072-6950-40B0-9ABB-86E8258D5334}" type="presParOf" srcId="{DE442A96-F736-42CC-A010-93970526242A}" destId="{C84EEB2D-925C-4B4D-8EFD-E212FF3D73EB}" srcOrd="0" destOrd="0" presId="urn:microsoft.com/office/officeart/2005/8/layout/hierarchy2"/>
    <dgm:cxn modelId="{87EEF3CD-69C9-4DE9-9527-CD424FE9AD9C}" type="presParOf" srcId="{C84EEB2D-925C-4B4D-8EFD-E212FF3D73EB}" destId="{2FDA1297-9925-4CEA-9767-12F27B10941B}" srcOrd="0" destOrd="0" presId="urn:microsoft.com/office/officeart/2005/8/layout/hierarchy2"/>
    <dgm:cxn modelId="{DC50BEF1-93CD-4D88-92A2-8B345E524129}" type="presParOf" srcId="{C84EEB2D-925C-4B4D-8EFD-E212FF3D73EB}" destId="{42445695-10AF-4913-9731-1AE565818E62}" srcOrd="1" destOrd="0" presId="urn:microsoft.com/office/officeart/2005/8/layout/hierarchy2"/>
    <dgm:cxn modelId="{B00F0178-B639-4D6A-B818-338ADA1A1915}" type="presParOf" srcId="{42445695-10AF-4913-9731-1AE565818E62}" destId="{90DE735E-82E3-42FC-8AB4-5CE20C1F1293}" srcOrd="0" destOrd="0" presId="urn:microsoft.com/office/officeart/2005/8/layout/hierarchy2"/>
    <dgm:cxn modelId="{45D13EED-3792-468E-8D7A-721B1894ABCA}" type="presParOf" srcId="{90DE735E-82E3-42FC-8AB4-5CE20C1F1293}" destId="{390F02D7-E6A3-47AB-AE56-373A960FE67C}" srcOrd="0" destOrd="0" presId="urn:microsoft.com/office/officeart/2005/8/layout/hierarchy2"/>
    <dgm:cxn modelId="{70BECBF7-996D-45C5-916F-5DB384F22CFD}" type="presParOf" srcId="{42445695-10AF-4913-9731-1AE565818E62}" destId="{9E806AB1-842D-4A00-A853-9DC20E6A49C3}" srcOrd="1" destOrd="0" presId="urn:microsoft.com/office/officeart/2005/8/layout/hierarchy2"/>
    <dgm:cxn modelId="{5A69A236-EA4B-41DD-AD79-1D0C2059C62D}" type="presParOf" srcId="{9E806AB1-842D-4A00-A853-9DC20E6A49C3}" destId="{29045744-0553-4FCB-806B-3838D8C83377}" srcOrd="0" destOrd="0" presId="urn:microsoft.com/office/officeart/2005/8/layout/hierarchy2"/>
    <dgm:cxn modelId="{6F311D08-BEC7-46C5-98A6-083051FD1F7F}" type="presParOf" srcId="{9E806AB1-842D-4A00-A853-9DC20E6A49C3}" destId="{95D28C1F-ACED-43D8-81A0-B3A04F91F2C5}" srcOrd="1" destOrd="0" presId="urn:microsoft.com/office/officeart/2005/8/layout/hierarchy2"/>
    <dgm:cxn modelId="{67D5AC33-EBDF-4F7D-B45B-56C75EF70C17}" type="presParOf" srcId="{42445695-10AF-4913-9731-1AE565818E62}" destId="{848B5032-6AF2-4913-9045-DDA1B05C8E1F}" srcOrd="2" destOrd="0" presId="urn:microsoft.com/office/officeart/2005/8/layout/hierarchy2"/>
    <dgm:cxn modelId="{E2A6BF13-D450-45AB-8FDC-DDEC85EF6C08}" type="presParOf" srcId="{848B5032-6AF2-4913-9045-DDA1B05C8E1F}" destId="{1000D6A3-C2E8-423C-8319-FBD46C491D8B}" srcOrd="0" destOrd="0" presId="urn:microsoft.com/office/officeart/2005/8/layout/hierarchy2"/>
    <dgm:cxn modelId="{E788B96F-0BB8-4E6D-808C-6887C47F9907}" type="presParOf" srcId="{42445695-10AF-4913-9731-1AE565818E62}" destId="{3927AE85-4E28-4F88-8359-B954E69A30B1}" srcOrd="3" destOrd="0" presId="urn:microsoft.com/office/officeart/2005/8/layout/hierarchy2"/>
    <dgm:cxn modelId="{84F3A0D6-CC5A-4402-B289-49421F69CA3D}" type="presParOf" srcId="{3927AE85-4E28-4F88-8359-B954E69A30B1}" destId="{5C3F74F2-B247-4890-AFB4-7B2C47DE65AA}" srcOrd="0" destOrd="0" presId="urn:microsoft.com/office/officeart/2005/8/layout/hierarchy2"/>
    <dgm:cxn modelId="{9BE454DA-B6DC-40D6-9F0A-06501A107C05}" type="presParOf" srcId="{3927AE85-4E28-4F88-8359-B954E69A30B1}" destId="{455973BD-847E-4A29-9359-BEF75303010F}" srcOrd="1" destOrd="0" presId="urn:microsoft.com/office/officeart/2005/8/layout/hierarchy2"/>
    <dgm:cxn modelId="{75A8BC1A-2902-4809-96E5-05FD9A962C95}" type="presParOf" srcId="{42445695-10AF-4913-9731-1AE565818E62}" destId="{11235CC9-45A5-4D47-88B2-8214B1CCDA54}" srcOrd="4" destOrd="0" presId="urn:microsoft.com/office/officeart/2005/8/layout/hierarchy2"/>
    <dgm:cxn modelId="{5E8F9AE5-8667-45E9-B9D9-32FDED762E2C}" type="presParOf" srcId="{11235CC9-45A5-4D47-88B2-8214B1CCDA54}" destId="{70F1FA87-F114-4646-B0DA-EB7034F8C1C3}" srcOrd="0" destOrd="0" presId="urn:microsoft.com/office/officeart/2005/8/layout/hierarchy2"/>
    <dgm:cxn modelId="{B96C30A2-D30A-42D7-9D34-114A2C602EEF}" type="presParOf" srcId="{42445695-10AF-4913-9731-1AE565818E62}" destId="{F4086D76-96DE-4104-B4AE-F763E1E741CB}" srcOrd="5" destOrd="0" presId="urn:microsoft.com/office/officeart/2005/8/layout/hierarchy2"/>
    <dgm:cxn modelId="{E30873AA-026D-4CD4-B43A-D5E194CF07D6}" type="presParOf" srcId="{F4086D76-96DE-4104-B4AE-F763E1E741CB}" destId="{FBDFBE8A-69B3-4B71-B4C8-7DF931ECD551}" srcOrd="0" destOrd="0" presId="urn:microsoft.com/office/officeart/2005/8/layout/hierarchy2"/>
    <dgm:cxn modelId="{03B4CFFF-B9F1-40E4-8460-DE47D0692EE4}" type="presParOf" srcId="{F4086D76-96DE-4104-B4AE-F763E1E741CB}" destId="{07788296-3E55-4D12-9CF0-3B7788BBE4F0}" srcOrd="1" destOrd="0" presId="urn:microsoft.com/office/officeart/2005/8/layout/hierarchy2"/>
    <dgm:cxn modelId="{705961EF-E42D-4CA4-AC0F-84155C708660}" type="presParOf" srcId="{42445695-10AF-4913-9731-1AE565818E62}" destId="{9C0757ED-BA8C-4999-AE74-500EFE5C3A0D}" srcOrd="6" destOrd="0" presId="urn:microsoft.com/office/officeart/2005/8/layout/hierarchy2"/>
    <dgm:cxn modelId="{363D3950-33E0-49FA-B102-9840ED2B4FEF}" type="presParOf" srcId="{9C0757ED-BA8C-4999-AE74-500EFE5C3A0D}" destId="{8714AC76-67E4-4336-B525-4FB459DAF840}" srcOrd="0" destOrd="0" presId="urn:microsoft.com/office/officeart/2005/8/layout/hierarchy2"/>
    <dgm:cxn modelId="{F0B568C3-A03E-492C-8202-A612DEC5AC64}" type="presParOf" srcId="{42445695-10AF-4913-9731-1AE565818E62}" destId="{7A1DB582-E210-44EE-AE9C-1B5D4C003CFE}" srcOrd="7" destOrd="0" presId="urn:microsoft.com/office/officeart/2005/8/layout/hierarchy2"/>
    <dgm:cxn modelId="{91828690-816E-4A45-BCEA-ECA8F50AB711}" type="presParOf" srcId="{7A1DB582-E210-44EE-AE9C-1B5D4C003CFE}" destId="{1E32FF70-84DB-4F78-A2D3-91BA7FC6F06B}" srcOrd="0" destOrd="0" presId="urn:microsoft.com/office/officeart/2005/8/layout/hierarchy2"/>
    <dgm:cxn modelId="{E7B18C1F-725A-4531-BB11-4C0E83924004}" type="presParOf" srcId="{7A1DB582-E210-44EE-AE9C-1B5D4C003CFE}" destId="{0E41509A-D7EC-455C-AF91-B0001FE45F8B}" srcOrd="1" destOrd="0" presId="urn:microsoft.com/office/officeart/2005/8/layout/hierarchy2"/>
    <dgm:cxn modelId="{8B17D3EB-D805-4A11-B9BB-3045343C0382}" type="presParOf" srcId="{42445695-10AF-4913-9731-1AE565818E62}" destId="{1019CA0B-E8D5-4F4B-B775-0D40D2B0590C}" srcOrd="8" destOrd="0" presId="urn:microsoft.com/office/officeart/2005/8/layout/hierarchy2"/>
    <dgm:cxn modelId="{8B4FD202-BBAF-4220-BA5A-13340290FCAA}" type="presParOf" srcId="{1019CA0B-E8D5-4F4B-B775-0D40D2B0590C}" destId="{20E15CB5-0D7F-432D-85F0-6B04B2D70B43}" srcOrd="0" destOrd="0" presId="urn:microsoft.com/office/officeart/2005/8/layout/hierarchy2"/>
    <dgm:cxn modelId="{68C248DD-42C0-4C25-9C8C-77E7D0E107C3}" type="presParOf" srcId="{42445695-10AF-4913-9731-1AE565818E62}" destId="{51D99A15-BCAE-4C76-94FC-7AF886F0C984}" srcOrd="9" destOrd="0" presId="urn:microsoft.com/office/officeart/2005/8/layout/hierarchy2"/>
    <dgm:cxn modelId="{E24C8C0F-0467-4F65-8693-A20F0FA73063}" type="presParOf" srcId="{51D99A15-BCAE-4C76-94FC-7AF886F0C984}" destId="{3D44D2F7-2B9E-4A7E-AE40-706537970023}" srcOrd="0" destOrd="0" presId="urn:microsoft.com/office/officeart/2005/8/layout/hierarchy2"/>
    <dgm:cxn modelId="{B0FF8F2F-6E50-44C8-B6B2-2FB8815A41AA}" type="presParOf" srcId="{51D99A15-BCAE-4C76-94FC-7AF886F0C984}" destId="{C19D137B-89F9-4D82-85C4-C628BD4D1A8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9C5E0-3FA6-4EBD-9229-F8649C17EFD1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381072E9-A3DB-4A49-B289-F000D278E4A4}">
      <dgm:prSet phldrT="[Text]"/>
      <dgm:spPr>
        <a:solidFill>
          <a:schemeClr val="bg2"/>
        </a:solidFill>
      </dgm:spPr>
      <dgm:t>
        <a:bodyPr/>
        <a:lstStyle/>
        <a:p>
          <a:r>
            <a:rPr lang="cs-CZ" b="1" dirty="0">
              <a:solidFill>
                <a:schemeClr val="bg1"/>
              </a:solidFill>
              <a:latin typeface="+mn-lt"/>
            </a:rPr>
            <a:t>Základní logické funkce</a:t>
          </a:r>
        </a:p>
      </dgm:t>
    </dgm:pt>
    <dgm:pt modelId="{367DD1EC-4DDC-456B-9D05-F49E088EA07E}" type="par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9862B23E-3E9D-4354-92A3-E75F1BE514C5}" type="sib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BA1F6FB8-4B31-4413-B821-42B35D20C46C}">
      <dgm:prSet phldrT="[Text]"/>
      <dgm:spPr/>
      <dgm:t>
        <a:bodyPr/>
        <a:lstStyle/>
        <a:p>
          <a:r>
            <a:rPr lang="cs-CZ" dirty="0">
              <a:latin typeface="+mn-lt"/>
            </a:rPr>
            <a:t>Součin</a:t>
          </a:r>
        </a:p>
      </dgm:t>
    </dgm:pt>
    <dgm:pt modelId="{84C2AF6F-7161-43EE-869A-F69FF843122C}" type="parTrans" cxnId="{84FC2009-7D8F-4B2C-BDF5-B148C1B0EA22}">
      <dgm:prSet/>
      <dgm:spPr/>
      <dgm:t>
        <a:bodyPr/>
        <a:lstStyle/>
        <a:p>
          <a:endParaRPr lang="cs-CZ" dirty="0"/>
        </a:p>
      </dgm:t>
    </dgm:pt>
    <dgm:pt modelId="{005E4BA6-AC1D-4593-81DB-D79A418E320E}" type="sibTrans" cxnId="{84FC2009-7D8F-4B2C-BDF5-B148C1B0EA22}">
      <dgm:prSet/>
      <dgm:spPr/>
      <dgm:t>
        <a:bodyPr/>
        <a:lstStyle/>
        <a:p>
          <a:endParaRPr lang="cs-CZ"/>
        </a:p>
      </dgm:t>
    </dgm:pt>
    <dgm:pt modelId="{D4A5E16B-9891-49B2-8EB3-896F0EF95A1A}">
      <dgm:prSet phldrT="[Text]"/>
      <dgm:spPr/>
      <dgm:t>
        <a:bodyPr/>
        <a:lstStyle/>
        <a:p>
          <a:r>
            <a:rPr lang="cs-CZ" dirty="0">
              <a:latin typeface="+mn-lt"/>
            </a:rPr>
            <a:t>Součet</a:t>
          </a:r>
        </a:p>
      </dgm:t>
    </dgm:pt>
    <dgm:pt modelId="{F445255D-186C-48CB-965F-759DFB0B98C7}" type="parTrans" cxnId="{1278BA04-7FCF-4D3F-A318-F2A314A3D6C7}">
      <dgm:prSet/>
      <dgm:spPr/>
      <dgm:t>
        <a:bodyPr/>
        <a:lstStyle/>
        <a:p>
          <a:endParaRPr lang="cs-CZ" dirty="0"/>
        </a:p>
      </dgm:t>
    </dgm:pt>
    <dgm:pt modelId="{1382833A-1869-4A6E-B120-445431F25197}" type="sibTrans" cxnId="{1278BA04-7FCF-4D3F-A318-F2A314A3D6C7}">
      <dgm:prSet/>
      <dgm:spPr/>
      <dgm:t>
        <a:bodyPr/>
        <a:lstStyle/>
        <a:p>
          <a:endParaRPr lang="cs-CZ"/>
        </a:p>
      </dgm:t>
    </dgm:pt>
    <dgm:pt modelId="{D7ED9693-0360-460E-964C-14377F9BEA86}">
      <dgm:prSet phldrT="[Text]"/>
      <dgm:spPr/>
      <dgm:t>
        <a:bodyPr/>
        <a:lstStyle/>
        <a:p>
          <a:r>
            <a:rPr lang="cs-CZ" dirty="0">
              <a:latin typeface="+mn-lt"/>
              <a:sym typeface="Wingdings"/>
            </a:rPr>
            <a:t>Negace</a:t>
          </a:r>
          <a:endParaRPr lang="cs-CZ" dirty="0">
            <a:latin typeface="+mn-lt"/>
          </a:endParaRPr>
        </a:p>
      </dgm:t>
    </dgm:pt>
    <dgm:pt modelId="{2028D063-14A5-4899-9F6E-09DC10A44A75}" type="parTrans" cxnId="{0B27408E-A8CA-4344-8978-EA018E29B194}">
      <dgm:prSet/>
      <dgm:spPr/>
      <dgm:t>
        <a:bodyPr/>
        <a:lstStyle/>
        <a:p>
          <a:endParaRPr lang="cs-CZ" dirty="0"/>
        </a:p>
      </dgm:t>
    </dgm:pt>
    <dgm:pt modelId="{E18CDEAF-15C4-43D8-BF1B-36F0B383245F}" type="sibTrans" cxnId="{0B27408E-A8CA-4344-8978-EA018E29B194}">
      <dgm:prSet/>
      <dgm:spPr/>
      <dgm:t>
        <a:bodyPr/>
        <a:lstStyle/>
        <a:p>
          <a:endParaRPr lang="cs-CZ"/>
        </a:p>
      </dgm:t>
    </dgm:pt>
    <dgm:pt modelId="{B2CD3AD9-DC73-41DC-8F57-ED3846720461}">
      <dgm:prSet phldrT="[Text]"/>
      <dgm:spPr/>
      <dgm:t>
        <a:bodyPr/>
        <a:lstStyle/>
        <a:p>
          <a:r>
            <a:rPr lang="cs-CZ" dirty="0">
              <a:latin typeface="+mn-lt"/>
            </a:rPr>
            <a:t>Negovaný součin</a:t>
          </a:r>
        </a:p>
      </dgm:t>
    </dgm:pt>
    <dgm:pt modelId="{8081DC37-D05E-40CE-9083-CB5551BDC9F1}" type="parTrans" cxnId="{72A9C042-77BB-411B-954F-899F6AD74AD5}">
      <dgm:prSet/>
      <dgm:spPr/>
      <dgm:t>
        <a:bodyPr/>
        <a:lstStyle/>
        <a:p>
          <a:endParaRPr lang="cs-CZ" dirty="0"/>
        </a:p>
      </dgm:t>
    </dgm:pt>
    <dgm:pt modelId="{9E9305FF-A40C-4DBB-9BAA-A877A3D46653}" type="sibTrans" cxnId="{72A9C042-77BB-411B-954F-899F6AD74AD5}">
      <dgm:prSet/>
      <dgm:spPr/>
      <dgm:t>
        <a:bodyPr/>
        <a:lstStyle/>
        <a:p>
          <a:endParaRPr lang="cs-CZ"/>
        </a:p>
      </dgm:t>
    </dgm:pt>
    <dgm:pt modelId="{F7D82291-8FC6-4EED-AC46-98B390D27893}">
      <dgm:prSet phldrT="[Text]"/>
      <dgm:spPr/>
      <dgm:t>
        <a:bodyPr/>
        <a:lstStyle/>
        <a:p>
          <a:r>
            <a:rPr lang="cs-CZ" dirty="0">
              <a:latin typeface="+mn-lt"/>
            </a:rPr>
            <a:t>Negovaný součet</a:t>
          </a:r>
        </a:p>
      </dgm:t>
    </dgm:pt>
    <dgm:pt modelId="{8C442E25-277E-48BF-B4D0-112BACBB9332}" type="parTrans" cxnId="{15BA7635-D686-40E3-82A0-6AD54BE093F0}">
      <dgm:prSet/>
      <dgm:spPr/>
      <dgm:t>
        <a:bodyPr/>
        <a:lstStyle/>
        <a:p>
          <a:endParaRPr lang="cs-CZ" dirty="0"/>
        </a:p>
      </dgm:t>
    </dgm:pt>
    <dgm:pt modelId="{311A76D4-EA60-4944-A9F7-15CE763C0858}" type="sibTrans" cxnId="{15BA7635-D686-40E3-82A0-6AD54BE093F0}">
      <dgm:prSet/>
      <dgm:spPr/>
      <dgm:t>
        <a:bodyPr/>
        <a:lstStyle/>
        <a:p>
          <a:endParaRPr lang="cs-CZ"/>
        </a:p>
      </dgm:t>
    </dgm:pt>
    <dgm:pt modelId="{C338BE7A-FB0E-4371-AEF3-74655C8B48E3}">
      <dgm:prSet phldrT="[Text]"/>
      <dgm:spPr/>
      <dgm:t>
        <a:bodyPr/>
        <a:lstStyle/>
        <a:p>
          <a:r>
            <a:rPr lang="cs-CZ" dirty="0">
              <a:latin typeface="+mn-lt"/>
            </a:rPr>
            <a:t>Exclusivní součet</a:t>
          </a:r>
        </a:p>
      </dgm:t>
    </dgm:pt>
    <dgm:pt modelId="{B139B8AA-CB20-455B-8FDD-57279439B2FF}" type="parTrans" cxnId="{7F821941-E44A-4590-B5AE-ADF75CAD9F47}">
      <dgm:prSet/>
      <dgm:spPr/>
      <dgm:t>
        <a:bodyPr/>
        <a:lstStyle/>
        <a:p>
          <a:endParaRPr lang="cs-CZ" dirty="0"/>
        </a:p>
      </dgm:t>
    </dgm:pt>
    <dgm:pt modelId="{202A475F-F5B8-4DEE-8697-7A320E76E430}" type="sibTrans" cxnId="{7F821941-E44A-4590-B5AE-ADF75CAD9F47}">
      <dgm:prSet/>
      <dgm:spPr/>
      <dgm:t>
        <a:bodyPr/>
        <a:lstStyle/>
        <a:p>
          <a:endParaRPr lang="cs-CZ"/>
        </a:p>
      </dgm:t>
    </dgm:pt>
    <dgm:pt modelId="{DE442A96-F736-42CC-A010-93970526242A}" type="pres">
      <dgm:prSet presAssocID="{6D49C5E0-3FA6-4EBD-9229-F8649C17E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4EEB2D-925C-4B4D-8EFD-E212FF3D73EB}" type="pres">
      <dgm:prSet presAssocID="{381072E9-A3DB-4A49-B289-F000D278E4A4}" presName="root1" presStyleCnt="0"/>
      <dgm:spPr/>
    </dgm:pt>
    <dgm:pt modelId="{2FDA1297-9925-4CEA-9767-12F27B10941B}" type="pres">
      <dgm:prSet presAssocID="{381072E9-A3DB-4A49-B289-F000D278E4A4}" presName="LevelOneTextNode" presStyleLbl="node0" presStyleIdx="0" presStyleCnt="1" custScaleX="222968" custScaleY="139355" custLinFactNeighborX="-65480" custLinFactNeighborY="6244">
        <dgm:presLayoutVars>
          <dgm:chPref val="3"/>
        </dgm:presLayoutVars>
      </dgm:prSet>
      <dgm:spPr/>
    </dgm:pt>
    <dgm:pt modelId="{42445695-10AF-4913-9731-1AE565818E62}" type="pres">
      <dgm:prSet presAssocID="{381072E9-A3DB-4A49-B289-F000D278E4A4}" presName="level2hierChild" presStyleCnt="0"/>
      <dgm:spPr/>
    </dgm:pt>
    <dgm:pt modelId="{90DE735E-82E3-42FC-8AB4-5CE20C1F1293}" type="pres">
      <dgm:prSet presAssocID="{2028D063-14A5-4899-9F6E-09DC10A44A75}" presName="conn2-1" presStyleLbl="parChTrans1D2" presStyleIdx="0" presStyleCnt="6"/>
      <dgm:spPr/>
    </dgm:pt>
    <dgm:pt modelId="{390F02D7-E6A3-47AB-AE56-373A960FE67C}" type="pres">
      <dgm:prSet presAssocID="{2028D063-14A5-4899-9F6E-09DC10A44A75}" presName="connTx" presStyleLbl="parChTrans1D2" presStyleIdx="0" presStyleCnt="6"/>
      <dgm:spPr/>
    </dgm:pt>
    <dgm:pt modelId="{9E806AB1-842D-4A00-A853-9DC20E6A49C3}" type="pres">
      <dgm:prSet presAssocID="{D7ED9693-0360-460E-964C-14377F9BEA86}" presName="root2" presStyleCnt="0"/>
      <dgm:spPr/>
    </dgm:pt>
    <dgm:pt modelId="{29045744-0553-4FCB-806B-3838D8C83377}" type="pres">
      <dgm:prSet presAssocID="{D7ED9693-0360-460E-964C-14377F9BEA86}" presName="LevelTwoTextNode" presStyleLbl="node2" presStyleIdx="0" presStyleCnt="6" custScaleX="195097">
        <dgm:presLayoutVars>
          <dgm:chPref val="3"/>
        </dgm:presLayoutVars>
      </dgm:prSet>
      <dgm:spPr/>
    </dgm:pt>
    <dgm:pt modelId="{95D28C1F-ACED-43D8-81A0-B3A04F91F2C5}" type="pres">
      <dgm:prSet presAssocID="{D7ED9693-0360-460E-964C-14377F9BEA86}" presName="level3hierChild" presStyleCnt="0"/>
      <dgm:spPr/>
    </dgm:pt>
    <dgm:pt modelId="{848B5032-6AF2-4913-9045-DDA1B05C8E1F}" type="pres">
      <dgm:prSet presAssocID="{84C2AF6F-7161-43EE-869A-F69FF843122C}" presName="conn2-1" presStyleLbl="parChTrans1D2" presStyleIdx="1" presStyleCnt="6"/>
      <dgm:spPr/>
    </dgm:pt>
    <dgm:pt modelId="{1000D6A3-C2E8-423C-8319-FBD46C491D8B}" type="pres">
      <dgm:prSet presAssocID="{84C2AF6F-7161-43EE-869A-F69FF843122C}" presName="connTx" presStyleLbl="parChTrans1D2" presStyleIdx="1" presStyleCnt="6"/>
      <dgm:spPr/>
    </dgm:pt>
    <dgm:pt modelId="{3927AE85-4E28-4F88-8359-B954E69A30B1}" type="pres">
      <dgm:prSet presAssocID="{BA1F6FB8-4B31-4413-B821-42B35D20C46C}" presName="root2" presStyleCnt="0"/>
      <dgm:spPr/>
    </dgm:pt>
    <dgm:pt modelId="{5C3F74F2-B247-4890-AFB4-7B2C47DE65AA}" type="pres">
      <dgm:prSet presAssocID="{BA1F6FB8-4B31-4413-B821-42B35D20C46C}" presName="LevelTwoTextNode" presStyleLbl="node2" presStyleIdx="1" presStyleCnt="6" custScaleX="195097">
        <dgm:presLayoutVars>
          <dgm:chPref val="3"/>
        </dgm:presLayoutVars>
      </dgm:prSet>
      <dgm:spPr/>
    </dgm:pt>
    <dgm:pt modelId="{455973BD-847E-4A29-9359-BEF75303010F}" type="pres">
      <dgm:prSet presAssocID="{BA1F6FB8-4B31-4413-B821-42B35D20C46C}" presName="level3hierChild" presStyleCnt="0"/>
      <dgm:spPr/>
    </dgm:pt>
    <dgm:pt modelId="{11235CC9-45A5-4D47-88B2-8214B1CCDA54}" type="pres">
      <dgm:prSet presAssocID="{F445255D-186C-48CB-965F-759DFB0B98C7}" presName="conn2-1" presStyleLbl="parChTrans1D2" presStyleIdx="2" presStyleCnt="6"/>
      <dgm:spPr/>
    </dgm:pt>
    <dgm:pt modelId="{70F1FA87-F114-4646-B0DA-EB7034F8C1C3}" type="pres">
      <dgm:prSet presAssocID="{F445255D-186C-48CB-965F-759DFB0B98C7}" presName="connTx" presStyleLbl="parChTrans1D2" presStyleIdx="2" presStyleCnt="6"/>
      <dgm:spPr/>
    </dgm:pt>
    <dgm:pt modelId="{F4086D76-96DE-4104-B4AE-F763E1E741CB}" type="pres">
      <dgm:prSet presAssocID="{D4A5E16B-9891-49B2-8EB3-896F0EF95A1A}" presName="root2" presStyleCnt="0"/>
      <dgm:spPr/>
    </dgm:pt>
    <dgm:pt modelId="{FBDFBE8A-69B3-4B71-B4C8-7DF931ECD551}" type="pres">
      <dgm:prSet presAssocID="{D4A5E16B-9891-49B2-8EB3-896F0EF95A1A}" presName="LevelTwoTextNode" presStyleLbl="node2" presStyleIdx="2" presStyleCnt="6" custScaleX="195097">
        <dgm:presLayoutVars>
          <dgm:chPref val="3"/>
        </dgm:presLayoutVars>
      </dgm:prSet>
      <dgm:spPr/>
    </dgm:pt>
    <dgm:pt modelId="{07788296-3E55-4D12-9CF0-3B7788BBE4F0}" type="pres">
      <dgm:prSet presAssocID="{D4A5E16B-9891-49B2-8EB3-896F0EF95A1A}" presName="level3hierChild" presStyleCnt="0"/>
      <dgm:spPr/>
    </dgm:pt>
    <dgm:pt modelId="{9C0757ED-BA8C-4999-AE74-500EFE5C3A0D}" type="pres">
      <dgm:prSet presAssocID="{8081DC37-D05E-40CE-9083-CB5551BDC9F1}" presName="conn2-1" presStyleLbl="parChTrans1D2" presStyleIdx="3" presStyleCnt="6"/>
      <dgm:spPr/>
    </dgm:pt>
    <dgm:pt modelId="{8714AC76-67E4-4336-B525-4FB459DAF840}" type="pres">
      <dgm:prSet presAssocID="{8081DC37-D05E-40CE-9083-CB5551BDC9F1}" presName="connTx" presStyleLbl="parChTrans1D2" presStyleIdx="3" presStyleCnt="6"/>
      <dgm:spPr/>
    </dgm:pt>
    <dgm:pt modelId="{7A1DB582-E210-44EE-AE9C-1B5D4C003CFE}" type="pres">
      <dgm:prSet presAssocID="{B2CD3AD9-DC73-41DC-8F57-ED3846720461}" presName="root2" presStyleCnt="0"/>
      <dgm:spPr/>
    </dgm:pt>
    <dgm:pt modelId="{1E32FF70-84DB-4F78-A2D3-91BA7FC6F06B}" type="pres">
      <dgm:prSet presAssocID="{B2CD3AD9-DC73-41DC-8F57-ED3846720461}" presName="LevelTwoTextNode" presStyleLbl="node2" presStyleIdx="3" presStyleCnt="6" custScaleX="195097">
        <dgm:presLayoutVars>
          <dgm:chPref val="3"/>
        </dgm:presLayoutVars>
      </dgm:prSet>
      <dgm:spPr/>
    </dgm:pt>
    <dgm:pt modelId="{0E41509A-D7EC-455C-AF91-B0001FE45F8B}" type="pres">
      <dgm:prSet presAssocID="{B2CD3AD9-DC73-41DC-8F57-ED3846720461}" presName="level3hierChild" presStyleCnt="0"/>
      <dgm:spPr/>
    </dgm:pt>
    <dgm:pt modelId="{1019CA0B-E8D5-4F4B-B775-0D40D2B0590C}" type="pres">
      <dgm:prSet presAssocID="{8C442E25-277E-48BF-B4D0-112BACBB9332}" presName="conn2-1" presStyleLbl="parChTrans1D2" presStyleIdx="4" presStyleCnt="6"/>
      <dgm:spPr/>
    </dgm:pt>
    <dgm:pt modelId="{20E15CB5-0D7F-432D-85F0-6B04B2D70B43}" type="pres">
      <dgm:prSet presAssocID="{8C442E25-277E-48BF-B4D0-112BACBB9332}" presName="connTx" presStyleLbl="parChTrans1D2" presStyleIdx="4" presStyleCnt="6"/>
      <dgm:spPr/>
    </dgm:pt>
    <dgm:pt modelId="{51D99A15-BCAE-4C76-94FC-7AF886F0C984}" type="pres">
      <dgm:prSet presAssocID="{F7D82291-8FC6-4EED-AC46-98B390D27893}" presName="root2" presStyleCnt="0"/>
      <dgm:spPr/>
    </dgm:pt>
    <dgm:pt modelId="{3D44D2F7-2B9E-4A7E-AE40-706537970023}" type="pres">
      <dgm:prSet presAssocID="{F7D82291-8FC6-4EED-AC46-98B390D27893}" presName="LevelTwoTextNode" presStyleLbl="node2" presStyleIdx="4" presStyleCnt="6" custScaleX="195097">
        <dgm:presLayoutVars>
          <dgm:chPref val="3"/>
        </dgm:presLayoutVars>
      </dgm:prSet>
      <dgm:spPr/>
    </dgm:pt>
    <dgm:pt modelId="{C19D137B-89F9-4D82-85C4-C628BD4D1A82}" type="pres">
      <dgm:prSet presAssocID="{F7D82291-8FC6-4EED-AC46-98B390D27893}" presName="level3hierChild" presStyleCnt="0"/>
      <dgm:spPr/>
    </dgm:pt>
    <dgm:pt modelId="{070EE3D8-8E73-4601-BD57-46030D4E4B74}" type="pres">
      <dgm:prSet presAssocID="{B139B8AA-CB20-455B-8FDD-57279439B2FF}" presName="conn2-1" presStyleLbl="parChTrans1D2" presStyleIdx="5" presStyleCnt="6"/>
      <dgm:spPr/>
    </dgm:pt>
    <dgm:pt modelId="{4434114C-DC1E-4CA8-94EA-AB4AA7E6ECD5}" type="pres">
      <dgm:prSet presAssocID="{B139B8AA-CB20-455B-8FDD-57279439B2FF}" presName="connTx" presStyleLbl="parChTrans1D2" presStyleIdx="5" presStyleCnt="6"/>
      <dgm:spPr/>
    </dgm:pt>
    <dgm:pt modelId="{EB782F46-617C-4643-88B6-5239D35CE358}" type="pres">
      <dgm:prSet presAssocID="{C338BE7A-FB0E-4371-AEF3-74655C8B48E3}" presName="root2" presStyleCnt="0"/>
      <dgm:spPr/>
    </dgm:pt>
    <dgm:pt modelId="{4501F93A-92FD-4D16-9ED5-0FA38B206E0D}" type="pres">
      <dgm:prSet presAssocID="{C338BE7A-FB0E-4371-AEF3-74655C8B48E3}" presName="LevelTwoTextNode" presStyleLbl="node2" presStyleIdx="5" presStyleCnt="6" custScaleX="195097">
        <dgm:presLayoutVars>
          <dgm:chPref val="3"/>
        </dgm:presLayoutVars>
      </dgm:prSet>
      <dgm:spPr/>
    </dgm:pt>
    <dgm:pt modelId="{EFE76592-3A01-4E14-9CB7-5883627CC2FD}" type="pres">
      <dgm:prSet presAssocID="{C338BE7A-FB0E-4371-AEF3-74655C8B48E3}" presName="level3hierChild" presStyleCnt="0"/>
      <dgm:spPr/>
    </dgm:pt>
  </dgm:ptLst>
  <dgm:cxnLst>
    <dgm:cxn modelId="{1278BA04-7FCF-4D3F-A318-F2A314A3D6C7}" srcId="{381072E9-A3DB-4A49-B289-F000D278E4A4}" destId="{D4A5E16B-9891-49B2-8EB3-896F0EF95A1A}" srcOrd="2" destOrd="0" parTransId="{F445255D-186C-48CB-965F-759DFB0B98C7}" sibTransId="{1382833A-1869-4A6E-B120-445431F25197}"/>
    <dgm:cxn modelId="{84FC2009-7D8F-4B2C-BDF5-B148C1B0EA22}" srcId="{381072E9-A3DB-4A49-B289-F000D278E4A4}" destId="{BA1F6FB8-4B31-4413-B821-42B35D20C46C}" srcOrd="1" destOrd="0" parTransId="{84C2AF6F-7161-43EE-869A-F69FF843122C}" sibTransId="{005E4BA6-AC1D-4593-81DB-D79A418E320E}"/>
    <dgm:cxn modelId="{F7D36F10-04C5-407D-884E-8FC84677C879}" type="presOf" srcId="{8081DC37-D05E-40CE-9083-CB5551BDC9F1}" destId="{9C0757ED-BA8C-4999-AE74-500EFE5C3A0D}" srcOrd="0" destOrd="0" presId="urn:microsoft.com/office/officeart/2005/8/layout/hierarchy2"/>
    <dgm:cxn modelId="{BCED4217-B952-439C-B76D-295A865E97D5}" type="presOf" srcId="{BA1F6FB8-4B31-4413-B821-42B35D20C46C}" destId="{5C3F74F2-B247-4890-AFB4-7B2C47DE65AA}" srcOrd="0" destOrd="0" presId="urn:microsoft.com/office/officeart/2005/8/layout/hierarchy2"/>
    <dgm:cxn modelId="{A94B7720-DAF4-4F23-B65E-BF65F8C8722F}" type="presOf" srcId="{8C442E25-277E-48BF-B4D0-112BACBB9332}" destId="{20E15CB5-0D7F-432D-85F0-6B04B2D70B43}" srcOrd="1" destOrd="0" presId="urn:microsoft.com/office/officeart/2005/8/layout/hierarchy2"/>
    <dgm:cxn modelId="{4C4FB32E-E7BB-48EE-A7DD-16CBB0CFED21}" type="presOf" srcId="{F445255D-186C-48CB-965F-759DFB0B98C7}" destId="{11235CC9-45A5-4D47-88B2-8214B1CCDA54}" srcOrd="0" destOrd="0" presId="urn:microsoft.com/office/officeart/2005/8/layout/hierarchy2"/>
    <dgm:cxn modelId="{15BA7635-D686-40E3-82A0-6AD54BE093F0}" srcId="{381072E9-A3DB-4A49-B289-F000D278E4A4}" destId="{F7D82291-8FC6-4EED-AC46-98B390D27893}" srcOrd="4" destOrd="0" parTransId="{8C442E25-277E-48BF-B4D0-112BACBB9332}" sibTransId="{311A76D4-EA60-4944-A9F7-15CE763C0858}"/>
    <dgm:cxn modelId="{7F821941-E44A-4590-B5AE-ADF75CAD9F47}" srcId="{381072E9-A3DB-4A49-B289-F000D278E4A4}" destId="{C338BE7A-FB0E-4371-AEF3-74655C8B48E3}" srcOrd="5" destOrd="0" parTransId="{B139B8AA-CB20-455B-8FDD-57279439B2FF}" sibTransId="{202A475F-F5B8-4DEE-8697-7A320E76E430}"/>
    <dgm:cxn modelId="{72A9C042-77BB-411B-954F-899F6AD74AD5}" srcId="{381072E9-A3DB-4A49-B289-F000D278E4A4}" destId="{B2CD3AD9-DC73-41DC-8F57-ED3846720461}" srcOrd="3" destOrd="0" parTransId="{8081DC37-D05E-40CE-9083-CB5551BDC9F1}" sibTransId="{9E9305FF-A40C-4DBB-9BAA-A877A3D46653}"/>
    <dgm:cxn modelId="{D9726649-79AF-47FF-838B-395CA73C38D8}" type="presOf" srcId="{B139B8AA-CB20-455B-8FDD-57279439B2FF}" destId="{4434114C-DC1E-4CA8-94EA-AB4AA7E6ECD5}" srcOrd="1" destOrd="0" presId="urn:microsoft.com/office/officeart/2005/8/layout/hierarchy2"/>
    <dgm:cxn modelId="{CD82456B-7667-49BE-819F-215D4AA56A96}" type="presOf" srcId="{2028D063-14A5-4899-9F6E-09DC10A44A75}" destId="{390F02D7-E6A3-47AB-AE56-373A960FE67C}" srcOrd="1" destOrd="0" presId="urn:microsoft.com/office/officeart/2005/8/layout/hierarchy2"/>
    <dgm:cxn modelId="{D1AA924D-A965-483E-BD87-3E4A5363CB82}" type="presOf" srcId="{381072E9-A3DB-4A49-B289-F000D278E4A4}" destId="{2FDA1297-9925-4CEA-9767-12F27B10941B}" srcOrd="0" destOrd="0" presId="urn:microsoft.com/office/officeart/2005/8/layout/hierarchy2"/>
    <dgm:cxn modelId="{5845967C-2C54-4B16-AD44-DE4DECFADC08}" type="presOf" srcId="{B2CD3AD9-DC73-41DC-8F57-ED3846720461}" destId="{1E32FF70-84DB-4F78-A2D3-91BA7FC6F06B}" srcOrd="0" destOrd="0" presId="urn:microsoft.com/office/officeart/2005/8/layout/hierarchy2"/>
    <dgm:cxn modelId="{6F44A47D-F09E-4FC3-BA05-353612A9BE0C}" type="presOf" srcId="{6D49C5E0-3FA6-4EBD-9229-F8649C17EFD1}" destId="{DE442A96-F736-42CC-A010-93970526242A}" srcOrd="0" destOrd="0" presId="urn:microsoft.com/office/officeart/2005/8/layout/hierarchy2"/>
    <dgm:cxn modelId="{59E5CE7D-014F-4DA2-9F72-209EAD8EF57F}" srcId="{6D49C5E0-3FA6-4EBD-9229-F8649C17EFD1}" destId="{381072E9-A3DB-4A49-B289-F000D278E4A4}" srcOrd="0" destOrd="0" parTransId="{367DD1EC-4DDC-456B-9D05-F49E088EA07E}" sibTransId="{9862B23E-3E9D-4354-92A3-E75F1BE514C5}"/>
    <dgm:cxn modelId="{7AF7EC7D-86A8-416E-ADBB-2A4EE7771EF9}" type="presOf" srcId="{84C2AF6F-7161-43EE-869A-F69FF843122C}" destId="{848B5032-6AF2-4913-9045-DDA1B05C8E1F}" srcOrd="0" destOrd="0" presId="urn:microsoft.com/office/officeart/2005/8/layout/hierarchy2"/>
    <dgm:cxn modelId="{B9F36184-2E04-404B-BBF5-A5F2670A5451}" type="presOf" srcId="{D4A5E16B-9891-49B2-8EB3-896F0EF95A1A}" destId="{FBDFBE8A-69B3-4B71-B4C8-7DF931ECD551}" srcOrd="0" destOrd="0" presId="urn:microsoft.com/office/officeart/2005/8/layout/hierarchy2"/>
    <dgm:cxn modelId="{0B27408E-A8CA-4344-8978-EA018E29B194}" srcId="{381072E9-A3DB-4A49-B289-F000D278E4A4}" destId="{D7ED9693-0360-460E-964C-14377F9BEA86}" srcOrd="0" destOrd="0" parTransId="{2028D063-14A5-4899-9F6E-09DC10A44A75}" sibTransId="{E18CDEAF-15C4-43D8-BF1B-36F0B383245F}"/>
    <dgm:cxn modelId="{FBB0D295-95F5-4E4A-8154-6388FC44E01A}" type="presOf" srcId="{8081DC37-D05E-40CE-9083-CB5551BDC9F1}" destId="{8714AC76-67E4-4336-B525-4FB459DAF840}" srcOrd="1" destOrd="0" presId="urn:microsoft.com/office/officeart/2005/8/layout/hierarchy2"/>
    <dgm:cxn modelId="{0E9CC9C1-3401-4507-9010-8DE0EC6B008A}" type="presOf" srcId="{2028D063-14A5-4899-9F6E-09DC10A44A75}" destId="{90DE735E-82E3-42FC-8AB4-5CE20C1F1293}" srcOrd="0" destOrd="0" presId="urn:microsoft.com/office/officeart/2005/8/layout/hierarchy2"/>
    <dgm:cxn modelId="{3AA90ACB-8399-4A51-9F8C-44DBD5625C09}" type="presOf" srcId="{84C2AF6F-7161-43EE-869A-F69FF843122C}" destId="{1000D6A3-C2E8-423C-8319-FBD46C491D8B}" srcOrd="1" destOrd="0" presId="urn:microsoft.com/office/officeart/2005/8/layout/hierarchy2"/>
    <dgm:cxn modelId="{FD03E5E7-9ED7-4A6A-B674-41EA866E93A3}" type="presOf" srcId="{D7ED9693-0360-460E-964C-14377F9BEA86}" destId="{29045744-0553-4FCB-806B-3838D8C83377}" srcOrd="0" destOrd="0" presId="urn:microsoft.com/office/officeart/2005/8/layout/hierarchy2"/>
    <dgm:cxn modelId="{F9E5F2F1-12AE-4D96-B9CF-E82E543023E5}" type="presOf" srcId="{8C442E25-277E-48BF-B4D0-112BACBB9332}" destId="{1019CA0B-E8D5-4F4B-B775-0D40D2B0590C}" srcOrd="0" destOrd="0" presId="urn:microsoft.com/office/officeart/2005/8/layout/hierarchy2"/>
    <dgm:cxn modelId="{31BC5CF6-805B-4F1D-B68C-7240B78B2CEF}" type="presOf" srcId="{B139B8AA-CB20-455B-8FDD-57279439B2FF}" destId="{070EE3D8-8E73-4601-BD57-46030D4E4B74}" srcOrd="0" destOrd="0" presId="urn:microsoft.com/office/officeart/2005/8/layout/hierarchy2"/>
    <dgm:cxn modelId="{2CD341F6-A830-4D29-BB15-402FBE256705}" type="presOf" srcId="{F445255D-186C-48CB-965F-759DFB0B98C7}" destId="{70F1FA87-F114-4646-B0DA-EB7034F8C1C3}" srcOrd="1" destOrd="0" presId="urn:microsoft.com/office/officeart/2005/8/layout/hierarchy2"/>
    <dgm:cxn modelId="{ED6630F7-7A11-4EB5-96B9-E53C12E2958E}" type="presOf" srcId="{C338BE7A-FB0E-4371-AEF3-74655C8B48E3}" destId="{4501F93A-92FD-4D16-9ED5-0FA38B206E0D}" srcOrd="0" destOrd="0" presId="urn:microsoft.com/office/officeart/2005/8/layout/hierarchy2"/>
    <dgm:cxn modelId="{B82892F8-B4E7-40C4-8893-FEAA18A726A7}" type="presOf" srcId="{F7D82291-8FC6-4EED-AC46-98B390D27893}" destId="{3D44D2F7-2B9E-4A7E-AE40-706537970023}" srcOrd="0" destOrd="0" presId="urn:microsoft.com/office/officeart/2005/8/layout/hierarchy2"/>
    <dgm:cxn modelId="{A56EED49-C87A-4ED8-8ADF-075799FE65CF}" type="presParOf" srcId="{DE442A96-F736-42CC-A010-93970526242A}" destId="{C84EEB2D-925C-4B4D-8EFD-E212FF3D73EB}" srcOrd="0" destOrd="0" presId="urn:microsoft.com/office/officeart/2005/8/layout/hierarchy2"/>
    <dgm:cxn modelId="{CA38737F-E2D4-4E20-B5D7-DE2C25424E26}" type="presParOf" srcId="{C84EEB2D-925C-4B4D-8EFD-E212FF3D73EB}" destId="{2FDA1297-9925-4CEA-9767-12F27B10941B}" srcOrd="0" destOrd="0" presId="urn:microsoft.com/office/officeart/2005/8/layout/hierarchy2"/>
    <dgm:cxn modelId="{C3E50D98-4DA3-444F-ACC9-4754E309D81C}" type="presParOf" srcId="{C84EEB2D-925C-4B4D-8EFD-E212FF3D73EB}" destId="{42445695-10AF-4913-9731-1AE565818E62}" srcOrd="1" destOrd="0" presId="urn:microsoft.com/office/officeart/2005/8/layout/hierarchy2"/>
    <dgm:cxn modelId="{5E80D7C8-6E40-44FA-9F6E-F34D3FDD78AC}" type="presParOf" srcId="{42445695-10AF-4913-9731-1AE565818E62}" destId="{90DE735E-82E3-42FC-8AB4-5CE20C1F1293}" srcOrd="0" destOrd="0" presId="urn:microsoft.com/office/officeart/2005/8/layout/hierarchy2"/>
    <dgm:cxn modelId="{6D5D2099-F8A3-4588-9239-433C006EBCC3}" type="presParOf" srcId="{90DE735E-82E3-42FC-8AB4-5CE20C1F1293}" destId="{390F02D7-E6A3-47AB-AE56-373A960FE67C}" srcOrd="0" destOrd="0" presId="urn:microsoft.com/office/officeart/2005/8/layout/hierarchy2"/>
    <dgm:cxn modelId="{A12A787F-7F6E-4719-BB87-C86D80076AB6}" type="presParOf" srcId="{42445695-10AF-4913-9731-1AE565818E62}" destId="{9E806AB1-842D-4A00-A853-9DC20E6A49C3}" srcOrd="1" destOrd="0" presId="urn:microsoft.com/office/officeart/2005/8/layout/hierarchy2"/>
    <dgm:cxn modelId="{20B1E4CA-AE50-4637-8859-7CB8314C921F}" type="presParOf" srcId="{9E806AB1-842D-4A00-A853-9DC20E6A49C3}" destId="{29045744-0553-4FCB-806B-3838D8C83377}" srcOrd="0" destOrd="0" presId="urn:microsoft.com/office/officeart/2005/8/layout/hierarchy2"/>
    <dgm:cxn modelId="{AF8504B1-86DE-4FDC-9909-370D862EA56A}" type="presParOf" srcId="{9E806AB1-842D-4A00-A853-9DC20E6A49C3}" destId="{95D28C1F-ACED-43D8-81A0-B3A04F91F2C5}" srcOrd="1" destOrd="0" presId="urn:microsoft.com/office/officeart/2005/8/layout/hierarchy2"/>
    <dgm:cxn modelId="{0BA5021E-B20C-41B6-928C-F4BCCB9F2F89}" type="presParOf" srcId="{42445695-10AF-4913-9731-1AE565818E62}" destId="{848B5032-6AF2-4913-9045-DDA1B05C8E1F}" srcOrd="2" destOrd="0" presId="urn:microsoft.com/office/officeart/2005/8/layout/hierarchy2"/>
    <dgm:cxn modelId="{703B285D-B0E8-4CB9-90AB-7D754F1AD5A5}" type="presParOf" srcId="{848B5032-6AF2-4913-9045-DDA1B05C8E1F}" destId="{1000D6A3-C2E8-423C-8319-FBD46C491D8B}" srcOrd="0" destOrd="0" presId="urn:microsoft.com/office/officeart/2005/8/layout/hierarchy2"/>
    <dgm:cxn modelId="{A24C28DF-1900-470E-824B-2F02AFC7254E}" type="presParOf" srcId="{42445695-10AF-4913-9731-1AE565818E62}" destId="{3927AE85-4E28-4F88-8359-B954E69A30B1}" srcOrd="3" destOrd="0" presId="urn:microsoft.com/office/officeart/2005/8/layout/hierarchy2"/>
    <dgm:cxn modelId="{2E698B53-DB39-418A-95DA-DC7A8B43B050}" type="presParOf" srcId="{3927AE85-4E28-4F88-8359-B954E69A30B1}" destId="{5C3F74F2-B247-4890-AFB4-7B2C47DE65AA}" srcOrd="0" destOrd="0" presId="urn:microsoft.com/office/officeart/2005/8/layout/hierarchy2"/>
    <dgm:cxn modelId="{0EB1A1D2-9602-4469-A940-5A282D1224C5}" type="presParOf" srcId="{3927AE85-4E28-4F88-8359-B954E69A30B1}" destId="{455973BD-847E-4A29-9359-BEF75303010F}" srcOrd="1" destOrd="0" presId="urn:microsoft.com/office/officeart/2005/8/layout/hierarchy2"/>
    <dgm:cxn modelId="{9E1A04DC-8B4F-4FD1-A515-E346C8888272}" type="presParOf" srcId="{42445695-10AF-4913-9731-1AE565818E62}" destId="{11235CC9-45A5-4D47-88B2-8214B1CCDA54}" srcOrd="4" destOrd="0" presId="urn:microsoft.com/office/officeart/2005/8/layout/hierarchy2"/>
    <dgm:cxn modelId="{79ECAD10-8796-4392-921C-65A07DDB7026}" type="presParOf" srcId="{11235CC9-45A5-4D47-88B2-8214B1CCDA54}" destId="{70F1FA87-F114-4646-B0DA-EB7034F8C1C3}" srcOrd="0" destOrd="0" presId="urn:microsoft.com/office/officeart/2005/8/layout/hierarchy2"/>
    <dgm:cxn modelId="{D74BFF20-A43F-4F0A-A89B-C9DDF0806E35}" type="presParOf" srcId="{42445695-10AF-4913-9731-1AE565818E62}" destId="{F4086D76-96DE-4104-B4AE-F763E1E741CB}" srcOrd="5" destOrd="0" presId="urn:microsoft.com/office/officeart/2005/8/layout/hierarchy2"/>
    <dgm:cxn modelId="{5411B213-847B-4E21-8474-E6BE0F680B63}" type="presParOf" srcId="{F4086D76-96DE-4104-B4AE-F763E1E741CB}" destId="{FBDFBE8A-69B3-4B71-B4C8-7DF931ECD551}" srcOrd="0" destOrd="0" presId="urn:microsoft.com/office/officeart/2005/8/layout/hierarchy2"/>
    <dgm:cxn modelId="{CCEE7DDF-8916-452D-9CC6-9F09327AA8E6}" type="presParOf" srcId="{F4086D76-96DE-4104-B4AE-F763E1E741CB}" destId="{07788296-3E55-4D12-9CF0-3B7788BBE4F0}" srcOrd="1" destOrd="0" presId="urn:microsoft.com/office/officeart/2005/8/layout/hierarchy2"/>
    <dgm:cxn modelId="{19043EBF-34FE-42CB-9268-45872938E96C}" type="presParOf" srcId="{42445695-10AF-4913-9731-1AE565818E62}" destId="{9C0757ED-BA8C-4999-AE74-500EFE5C3A0D}" srcOrd="6" destOrd="0" presId="urn:microsoft.com/office/officeart/2005/8/layout/hierarchy2"/>
    <dgm:cxn modelId="{265C6905-6628-4C6D-9004-6CB6E0BB4A35}" type="presParOf" srcId="{9C0757ED-BA8C-4999-AE74-500EFE5C3A0D}" destId="{8714AC76-67E4-4336-B525-4FB459DAF840}" srcOrd="0" destOrd="0" presId="urn:microsoft.com/office/officeart/2005/8/layout/hierarchy2"/>
    <dgm:cxn modelId="{7EA5C8C7-BFBD-4CB9-8CFC-F98837A7140A}" type="presParOf" srcId="{42445695-10AF-4913-9731-1AE565818E62}" destId="{7A1DB582-E210-44EE-AE9C-1B5D4C003CFE}" srcOrd="7" destOrd="0" presId="urn:microsoft.com/office/officeart/2005/8/layout/hierarchy2"/>
    <dgm:cxn modelId="{BB624A70-32D8-415D-9372-68024DEE72D0}" type="presParOf" srcId="{7A1DB582-E210-44EE-AE9C-1B5D4C003CFE}" destId="{1E32FF70-84DB-4F78-A2D3-91BA7FC6F06B}" srcOrd="0" destOrd="0" presId="urn:microsoft.com/office/officeart/2005/8/layout/hierarchy2"/>
    <dgm:cxn modelId="{AAE24F07-257D-4B78-B86B-5375C622BCF0}" type="presParOf" srcId="{7A1DB582-E210-44EE-AE9C-1B5D4C003CFE}" destId="{0E41509A-D7EC-455C-AF91-B0001FE45F8B}" srcOrd="1" destOrd="0" presId="urn:microsoft.com/office/officeart/2005/8/layout/hierarchy2"/>
    <dgm:cxn modelId="{372D8F6E-8248-4FE4-885D-AA9134570C0C}" type="presParOf" srcId="{42445695-10AF-4913-9731-1AE565818E62}" destId="{1019CA0B-E8D5-4F4B-B775-0D40D2B0590C}" srcOrd="8" destOrd="0" presId="urn:microsoft.com/office/officeart/2005/8/layout/hierarchy2"/>
    <dgm:cxn modelId="{82671E55-DFBC-42B9-9AD1-C3CAE4338A2D}" type="presParOf" srcId="{1019CA0B-E8D5-4F4B-B775-0D40D2B0590C}" destId="{20E15CB5-0D7F-432D-85F0-6B04B2D70B43}" srcOrd="0" destOrd="0" presId="urn:microsoft.com/office/officeart/2005/8/layout/hierarchy2"/>
    <dgm:cxn modelId="{062FEA69-FF60-4DC4-83B8-690228B16CE2}" type="presParOf" srcId="{42445695-10AF-4913-9731-1AE565818E62}" destId="{51D99A15-BCAE-4C76-94FC-7AF886F0C984}" srcOrd="9" destOrd="0" presId="urn:microsoft.com/office/officeart/2005/8/layout/hierarchy2"/>
    <dgm:cxn modelId="{B8176292-5458-4B8F-B617-8E78A81B4BD4}" type="presParOf" srcId="{51D99A15-BCAE-4C76-94FC-7AF886F0C984}" destId="{3D44D2F7-2B9E-4A7E-AE40-706537970023}" srcOrd="0" destOrd="0" presId="urn:microsoft.com/office/officeart/2005/8/layout/hierarchy2"/>
    <dgm:cxn modelId="{15ACA5AF-2A35-40A9-A12D-97B29EF68455}" type="presParOf" srcId="{51D99A15-BCAE-4C76-94FC-7AF886F0C984}" destId="{C19D137B-89F9-4D82-85C4-C628BD4D1A82}" srcOrd="1" destOrd="0" presId="urn:microsoft.com/office/officeart/2005/8/layout/hierarchy2"/>
    <dgm:cxn modelId="{60A38AF7-5F12-47D0-AA50-A9694A25EEBD}" type="presParOf" srcId="{42445695-10AF-4913-9731-1AE565818E62}" destId="{070EE3D8-8E73-4601-BD57-46030D4E4B74}" srcOrd="10" destOrd="0" presId="urn:microsoft.com/office/officeart/2005/8/layout/hierarchy2"/>
    <dgm:cxn modelId="{35E7842A-AA30-4863-B307-15648DDAA195}" type="presParOf" srcId="{070EE3D8-8E73-4601-BD57-46030D4E4B74}" destId="{4434114C-DC1E-4CA8-94EA-AB4AA7E6ECD5}" srcOrd="0" destOrd="0" presId="urn:microsoft.com/office/officeart/2005/8/layout/hierarchy2"/>
    <dgm:cxn modelId="{0526865B-654E-4CB2-B402-4B3F2B02B33E}" type="presParOf" srcId="{42445695-10AF-4913-9731-1AE565818E62}" destId="{EB782F46-617C-4643-88B6-5239D35CE358}" srcOrd="11" destOrd="0" presId="urn:microsoft.com/office/officeart/2005/8/layout/hierarchy2"/>
    <dgm:cxn modelId="{94324475-DC12-4E9E-B890-5EF17DB6993C}" type="presParOf" srcId="{EB782F46-617C-4643-88B6-5239D35CE358}" destId="{4501F93A-92FD-4D16-9ED5-0FA38B206E0D}" srcOrd="0" destOrd="0" presId="urn:microsoft.com/office/officeart/2005/8/layout/hierarchy2"/>
    <dgm:cxn modelId="{2ED5DC8C-8F05-4CE9-B02D-B249E4BB1339}" type="presParOf" srcId="{EB782F46-617C-4643-88B6-5239D35CE358}" destId="{EFE76592-3A01-4E14-9CB7-5883627CC2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9C5E0-3FA6-4EBD-9229-F8649C17EFD1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381072E9-A3DB-4A49-B289-F000D278E4A4}">
      <dgm:prSet phldrT="[Text]"/>
      <dgm:spPr>
        <a:solidFill>
          <a:schemeClr val="bg2"/>
        </a:solidFill>
      </dgm:spPr>
      <dgm:t>
        <a:bodyPr/>
        <a:lstStyle/>
        <a:p>
          <a:r>
            <a:rPr lang="cs-CZ" b="1" dirty="0">
              <a:solidFill>
                <a:schemeClr val="bg1"/>
              </a:solidFill>
              <a:latin typeface="+mn-lt"/>
            </a:rPr>
            <a:t>Minimalizace logické funkce</a:t>
          </a:r>
        </a:p>
      </dgm:t>
    </dgm:pt>
    <dgm:pt modelId="{367DD1EC-4DDC-456B-9D05-F49E088EA07E}" type="par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9862B23E-3E9D-4354-92A3-E75F1BE514C5}" type="sib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BA1F6FB8-4B31-4413-B821-42B35D20C46C}">
      <dgm:prSet phldrT="[Text]"/>
      <dgm:spPr/>
      <dgm:t>
        <a:bodyPr/>
        <a:lstStyle/>
        <a:p>
          <a:r>
            <a:rPr lang="cs-CZ" dirty="0">
              <a:latin typeface="+mn-lt"/>
            </a:rPr>
            <a:t>Karnaughova mapa</a:t>
          </a:r>
        </a:p>
      </dgm:t>
    </dgm:pt>
    <dgm:pt modelId="{84C2AF6F-7161-43EE-869A-F69FF843122C}" type="parTrans" cxnId="{84FC2009-7D8F-4B2C-BDF5-B148C1B0EA22}">
      <dgm:prSet/>
      <dgm:spPr/>
      <dgm:t>
        <a:bodyPr/>
        <a:lstStyle/>
        <a:p>
          <a:endParaRPr lang="cs-CZ" dirty="0"/>
        </a:p>
      </dgm:t>
    </dgm:pt>
    <dgm:pt modelId="{005E4BA6-AC1D-4593-81DB-D79A418E320E}" type="sibTrans" cxnId="{84FC2009-7D8F-4B2C-BDF5-B148C1B0EA22}">
      <dgm:prSet/>
      <dgm:spPr/>
      <dgm:t>
        <a:bodyPr/>
        <a:lstStyle/>
        <a:p>
          <a:endParaRPr lang="cs-CZ"/>
        </a:p>
      </dgm:t>
    </dgm:pt>
    <dgm:pt modelId="{D7ED9693-0360-460E-964C-14377F9BEA86}">
      <dgm:prSet phldrT="[Text]"/>
      <dgm:spPr/>
      <dgm:t>
        <a:bodyPr/>
        <a:lstStyle/>
        <a:p>
          <a:r>
            <a:rPr lang="cs-CZ" dirty="0" err="1">
              <a:latin typeface="+mn-lt"/>
              <a:sym typeface="Wingdings"/>
            </a:rPr>
            <a:t>Boolova</a:t>
          </a:r>
          <a:r>
            <a:rPr lang="cs-CZ" dirty="0">
              <a:latin typeface="+mn-lt"/>
              <a:sym typeface="Wingdings"/>
            </a:rPr>
            <a:t> algebra</a:t>
          </a:r>
          <a:endParaRPr lang="cs-CZ" dirty="0">
            <a:latin typeface="+mn-lt"/>
          </a:endParaRPr>
        </a:p>
      </dgm:t>
    </dgm:pt>
    <dgm:pt modelId="{2028D063-14A5-4899-9F6E-09DC10A44A75}" type="parTrans" cxnId="{0B27408E-A8CA-4344-8978-EA018E29B194}">
      <dgm:prSet/>
      <dgm:spPr/>
      <dgm:t>
        <a:bodyPr/>
        <a:lstStyle/>
        <a:p>
          <a:endParaRPr lang="cs-CZ" dirty="0"/>
        </a:p>
      </dgm:t>
    </dgm:pt>
    <dgm:pt modelId="{E18CDEAF-15C4-43D8-BF1B-36F0B383245F}" type="sibTrans" cxnId="{0B27408E-A8CA-4344-8978-EA018E29B194}">
      <dgm:prSet/>
      <dgm:spPr/>
      <dgm:t>
        <a:bodyPr/>
        <a:lstStyle/>
        <a:p>
          <a:endParaRPr lang="cs-CZ"/>
        </a:p>
      </dgm:t>
    </dgm:pt>
    <dgm:pt modelId="{DE442A96-F736-42CC-A010-93970526242A}" type="pres">
      <dgm:prSet presAssocID="{6D49C5E0-3FA6-4EBD-9229-F8649C17E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4EEB2D-925C-4B4D-8EFD-E212FF3D73EB}" type="pres">
      <dgm:prSet presAssocID="{381072E9-A3DB-4A49-B289-F000D278E4A4}" presName="root1" presStyleCnt="0"/>
      <dgm:spPr/>
    </dgm:pt>
    <dgm:pt modelId="{2FDA1297-9925-4CEA-9767-12F27B10941B}" type="pres">
      <dgm:prSet presAssocID="{381072E9-A3DB-4A49-B289-F000D278E4A4}" presName="LevelOneTextNode" presStyleLbl="node0" presStyleIdx="0" presStyleCnt="1" custScaleX="184841" custScaleY="115526" custLinFactNeighborX="-32635" custLinFactNeighborY="8650">
        <dgm:presLayoutVars>
          <dgm:chPref val="3"/>
        </dgm:presLayoutVars>
      </dgm:prSet>
      <dgm:spPr/>
    </dgm:pt>
    <dgm:pt modelId="{42445695-10AF-4913-9731-1AE565818E62}" type="pres">
      <dgm:prSet presAssocID="{381072E9-A3DB-4A49-B289-F000D278E4A4}" presName="level2hierChild" presStyleCnt="0"/>
      <dgm:spPr/>
    </dgm:pt>
    <dgm:pt modelId="{90DE735E-82E3-42FC-8AB4-5CE20C1F1293}" type="pres">
      <dgm:prSet presAssocID="{2028D063-14A5-4899-9F6E-09DC10A44A75}" presName="conn2-1" presStyleLbl="parChTrans1D2" presStyleIdx="0" presStyleCnt="2"/>
      <dgm:spPr/>
    </dgm:pt>
    <dgm:pt modelId="{390F02D7-E6A3-47AB-AE56-373A960FE67C}" type="pres">
      <dgm:prSet presAssocID="{2028D063-14A5-4899-9F6E-09DC10A44A75}" presName="connTx" presStyleLbl="parChTrans1D2" presStyleIdx="0" presStyleCnt="2"/>
      <dgm:spPr/>
    </dgm:pt>
    <dgm:pt modelId="{9E806AB1-842D-4A00-A853-9DC20E6A49C3}" type="pres">
      <dgm:prSet presAssocID="{D7ED9693-0360-460E-964C-14377F9BEA86}" presName="root2" presStyleCnt="0"/>
      <dgm:spPr/>
    </dgm:pt>
    <dgm:pt modelId="{29045744-0553-4FCB-806B-3838D8C83377}" type="pres">
      <dgm:prSet presAssocID="{D7ED9693-0360-460E-964C-14377F9BEA86}" presName="LevelTwoTextNode" presStyleLbl="node2" presStyleIdx="0" presStyleCnt="2" custScaleX="195097">
        <dgm:presLayoutVars>
          <dgm:chPref val="3"/>
        </dgm:presLayoutVars>
      </dgm:prSet>
      <dgm:spPr/>
    </dgm:pt>
    <dgm:pt modelId="{95D28C1F-ACED-43D8-81A0-B3A04F91F2C5}" type="pres">
      <dgm:prSet presAssocID="{D7ED9693-0360-460E-964C-14377F9BEA86}" presName="level3hierChild" presStyleCnt="0"/>
      <dgm:spPr/>
    </dgm:pt>
    <dgm:pt modelId="{848B5032-6AF2-4913-9045-DDA1B05C8E1F}" type="pres">
      <dgm:prSet presAssocID="{84C2AF6F-7161-43EE-869A-F69FF843122C}" presName="conn2-1" presStyleLbl="parChTrans1D2" presStyleIdx="1" presStyleCnt="2"/>
      <dgm:spPr/>
    </dgm:pt>
    <dgm:pt modelId="{1000D6A3-C2E8-423C-8319-FBD46C491D8B}" type="pres">
      <dgm:prSet presAssocID="{84C2AF6F-7161-43EE-869A-F69FF843122C}" presName="connTx" presStyleLbl="parChTrans1D2" presStyleIdx="1" presStyleCnt="2"/>
      <dgm:spPr/>
    </dgm:pt>
    <dgm:pt modelId="{3927AE85-4E28-4F88-8359-B954E69A30B1}" type="pres">
      <dgm:prSet presAssocID="{BA1F6FB8-4B31-4413-B821-42B35D20C46C}" presName="root2" presStyleCnt="0"/>
      <dgm:spPr/>
    </dgm:pt>
    <dgm:pt modelId="{5C3F74F2-B247-4890-AFB4-7B2C47DE65AA}" type="pres">
      <dgm:prSet presAssocID="{BA1F6FB8-4B31-4413-B821-42B35D20C46C}" presName="LevelTwoTextNode" presStyleLbl="node2" presStyleIdx="1" presStyleCnt="2" custScaleX="195097">
        <dgm:presLayoutVars>
          <dgm:chPref val="3"/>
        </dgm:presLayoutVars>
      </dgm:prSet>
      <dgm:spPr/>
    </dgm:pt>
    <dgm:pt modelId="{455973BD-847E-4A29-9359-BEF75303010F}" type="pres">
      <dgm:prSet presAssocID="{BA1F6FB8-4B31-4413-B821-42B35D20C46C}" presName="level3hierChild" presStyleCnt="0"/>
      <dgm:spPr/>
    </dgm:pt>
  </dgm:ptLst>
  <dgm:cxnLst>
    <dgm:cxn modelId="{BB3B6708-6009-4876-AE42-024F2D1FF8B9}" type="presOf" srcId="{2028D063-14A5-4899-9F6E-09DC10A44A75}" destId="{90DE735E-82E3-42FC-8AB4-5CE20C1F1293}" srcOrd="0" destOrd="0" presId="urn:microsoft.com/office/officeart/2005/8/layout/hierarchy2"/>
    <dgm:cxn modelId="{84FC2009-7D8F-4B2C-BDF5-B148C1B0EA22}" srcId="{381072E9-A3DB-4A49-B289-F000D278E4A4}" destId="{BA1F6FB8-4B31-4413-B821-42B35D20C46C}" srcOrd="1" destOrd="0" parTransId="{84C2AF6F-7161-43EE-869A-F69FF843122C}" sibTransId="{005E4BA6-AC1D-4593-81DB-D79A418E320E}"/>
    <dgm:cxn modelId="{C8F5890C-237D-442E-8188-F3AD2897B4B7}" type="presOf" srcId="{D7ED9693-0360-460E-964C-14377F9BEA86}" destId="{29045744-0553-4FCB-806B-3838D8C83377}" srcOrd="0" destOrd="0" presId="urn:microsoft.com/office/officeart/2005/8/layout/hierarchy2"/>
    <dgm:cxn modelId="{59E5CE7D-014F-4DA2-9F72-209EAD8EF57F}" srcId="{6D49C5E0-3FA6-4EBD-9229-F8649C17EFD1}" destId="{381072E9-A3DB-4A49-B289-F000D278E4A4}" srcOrd="0" destOrd="0" parTransId="{367DD1EC-4DDC-456B-9D05-F49E088EA07E}" sibTransId="{9862B23E-3E9D-4354-92A3-E75F1BE514C5}"/>
    <dgm:cxn modelId="{0B27408E-A8CA-4344-8978-EA018E29B194}" srcId="{381072E9-A3DB-4A49-B289-F000D278E4A4}" destId="{D7ED9693-0360-460E-964C-14377F9BEA86}" srcOrd="0" destOrd="0" parTransId="{2028D063-14A5-4899-9F6E-09DC10A44A75}" sibTransId="{E18CDEAF-15C4-43D8-BF1B-36F0B383245F}"/>
    <dgm:cxn modelId="{ACFB75A1-805A-4335-BDA1-3BF6EE1113A4}" type="presOf" srcId="{2028D063-14A5-4899-9F6E-09DC10A44A75}" destId="{390F02D7-E6A3-47AB-AE56-373A960FE67C}" srcOrd="1" destOrd="0" presId="urn:microsoft.com/office/officeart/2005/8/layout/hierarchy2"/>
    <dgm:cxn modelId="{20957CBA-A137-4E16-BAFA-F4BBBAA90E19}" type="presOf" srcId="{84C2AF6F-7161-43EE-869A-F69FF843122C}" destId="{1000D6A3-C2E8-423C-8319-FBD46C491D8B}" srcOrd="1" destOrd="0" presId="urn:microsoft.com/office/officeart/2005/8/layout/hierarchy2"/>
    <dgm:cxn modelId="{CCDF45BC-FD8D-4790-B042-24D43F14C682}" type="presOf" srcId="{BA1F6FB8-4B31-4413-B821-42B35D20C46C}" destId="{5C3F74F2-B247-4890-AFB4-7B2C47DE65AA}" srcOrd="0" destOrd="0" presId="urn:microsoft.com/office/officeart/2005/8/layout/hierarchy2"/>
    <dgm:cxn modelId="{2406C8D2-C15E-4B86-9B26-F32D883C0365}" type="presOf" srcId="{6D49C5E0-3FA6-4EBD-9229-F8649C17EFD1}" destId="{DE442A96-F736-42CC-A010-93970526242A}" srcOrd="0" destOrd="0" presId="urn:microsoft.com/office/officeart/2005/8/layout/hierarchy2"/>
    <dgm:cxn modelId="{2DD576ED-C976-4AEF-95FE-6F5BD7F786EC}" type="presOf" srcId="{381072E9-A3DB-4A49-B289-F000D278E4A4}" destId="{2FDA1297-9925-4CEA-9767-12F27B10941B}" srcOrd="0" destOrd="0" presId="urn:microsoft.com/office/officeart/2005/8/layout/hierarchy2"/>
    <dgm:cxn modelId="{E50BFCF7-E68B-4844-AC51-886E37777EAB}" type="presOf" srcId="{84C2AF6F-7161-43EE-869A-F69FF843122C}" destId="{848B5032-6AF2-4913-9045-DDA1B05C8E1F}" srcOrd="0" destOrd="0" presId="urn:microsoft.com/office/officeart/2005/8/layout/hierarchy2"/>
    <dgm:cxn modelId="{EF012725-A50D-46A0-BC51-D6EE28D5A5EE}" type="presParOf" srcId="{DE442A96-F736-42CC-A010-93970526242A}" destId="{C84EEB2D-925C-4B4D-8EFD-E212FF3D73EB}" srcOrd="0" destOrd="0" presId="urn:microsoft.com/office/officeart/2005/8/layout/hierarchy2"/>
    <dgm:cxn modelId="{23AF2E20-39A7-4ED4-901B-A89C889AFB97}" type="presParOf" srcId="{C84EEB2D-925C-4B4D-8EFD-E212FF3D73EB}" destId="{2FDA1297-9925-4CEA-9767-12F27B10941B}" srcOrd="0" destOrd="0" presId="urn:microsoft.com/office/officeart/2005/8/layout/hierarchy2"/>
    <dgm:cxn modelId="{EFC024F7-0A07-4F46-9352-6D725A10F7EB}" type="presParOf" srcId="{C84EEB2D-925C-4B4D-8EFD-E212FF3D73EB}" destId="{42445695-10AF-4913-9731-1AE565818E62}" srcOrd="1" destOrd="0" presId="urn:microsoft.com/office/officeart/2005/8/layout/hierarchy2"/>
    <dgm:cxn modelId="{25FF88ED-C651-4922-9E97-D1B656C48513}" type="presParOf" srcId="{42445695-10AF-4913-9731-1AE565818E62}" destId="{90DE735E-82E3-42FC-8AB4-5CE20C1F1293}" srcOrd="0" destOrd="0" presId="urn:microsoft.com/office/officeart/2005/8/layout/hierarchy2"/>
    <dgm:cxn modelId="{B7F717C3-BC3B-4D90-9ACD-4FA01437E20B}" type="presParOf" srcId="{90DE735E-82E3-42FC-8AB4-5CE20C1F1293}" destId="{390F02D7-E6A3-47AB-AE56-373A960FE67C}" srcOrd="0" destOrd="0" presId="urn:microsoft.com/office/officeart/2005/8/layout/hierarchy2"/>
    <dgm:cxn modelId="{A4750EE1-E590-4290-81E6-5242144B0710}" type="presParOf" srcId="{42445695-10AF-4913-9731-1AE565818E62}" destId="{9E806AB1-842D-4A00-A853-9DC20E6A49C3}" srcOrd="1" destOrd="0" presId="urn:microsoft.com/office/officeart/2005/8/layout/hierarchy2"/>
    <dgm:cxn modelId="{89EB0151-0D02-43C8-BA72-025F6AC57BC0}" type="presParOf" srcId="{9E806AB1-842D-4A00-A853-9DC20E6A49C3}" destId="{29045744-0553-4FCB-806B-3838D8C83377}" srcOrd="0" destOrd="0" presId="urn:microsoft.com/office/officeart/2005/8/layout/hierarchy2"/>
    <dgm:cxn modelId="{C032AE41-D847-442A-BC89-ADB997326690}" type="presParOf" srcId="{9E806AB1-842D-4A00-A853-9DC20E6A49C3}" destId="{95D28C1F-ACED-43D8-81A0-B3A04F91F2C5}" srcOrd="1" destOrd="0" presId="urn:microsoft.com/office/officeart/2005/8/layout/hierarchy2"/>
    <dgm:cxn modelId="{A5BD06B5-2FAC-4B59-AB95-D4CE75AB3CC9}" type="presParOf" srcId="{42445695-10AF-4913-9731-1AE565818E62}" destId="{848B5032-6AF2-4913-9045-DDA1B05C8E1F}" srcOrd="2" destOrd="0" presId="urn:microsoft.com/office/officeart/2005/8/layout/hierarchy2"/>
    <dgm:cxn modelId="{03F9C6FB-DA40-45A0-BEC8-56B211885A87}" type="presParOf" srcId="{848B5032-6AF2-4913-9045-DDA1B05C8E1F}" destId="{1000D6A3-C2E8-423C-8319-FBD46C491D8B}" srcOrd="0" destOrd="0" presId="urn:microsoft.com/office/officeart/2005/8/layout/hierarchy2"/>
    <dgm:cxn modelId="{9458E50E-DEA2-4D15-B69C-D83D21D36932}" type="presParOf" srcId="{42445695-10AF-4913-9731-1AE565818E62}" destId="{3927AE85-4E28-4F88-8359-B954E69A30B1}" srcOrd="3" destOrd="0" presId="urn:microsoft.com/office/officeart/2005/8/layout/hierarchy2"/>
    <dgm:cxn modelId="{A6A263CC-171D-4607-AA92-A43A33ED682E}" type="presParOf" srcId="{3927AE85-4E28-4F88-8359-B954E69A30B1}" destId="{5C3F74F2-B247-4890-AFB4-7B2C47DE65AA}" srcOrd="0" destOrd="0" presId="urn:microsoft.com/office/officeart/2005/8/layout/hierarchy2"/>
    <dgm:cxn modelId="{6BBD67FE-FC08-4F23-BE45-185E73EC19D8}" type="presParOf" srcId="{3927AE85-4E28-4F88-8359-B954E69A30B1}" destId="{455973BD-847E-4A29-9359-BEF7530301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A1297-9925-4CEA-9767-12F27B10941B}">
      <dsp:nvSpPr>
        <dsp:cNvPr id="0" name=""/>
        <dsp:cNvSpPr/>
      </dsp:nvSpPr>
      <dsp:spPr>
        <a:xfrm>
          <a:off x="0" y="1799998"/>
          <a:ext cx="2879998" cy="900002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b="1" kern="1200" dirty="0">
              <a:solidFill>
                <a:schemeClr val="bg1"/>
              </a:solidFill>
              <a:latin typeface="+mn-lt"/>
            </a:rPr>
            <a:t>Způsoby popisu funkce logického obvodu</a:t>
          </a:r>
        </a:p>
      </dsp:txBody>
      <dsp:txXfrm>
        <a:off x="26360" y="1826358"/>
        <a:ext cx="2827278" cy="847282"/>
      </dsp:txXfrm>
    </dsp:sp>
    <dsp:sp modelId="{90DE735E-82E3-42FC-8AB4-5CE20C1F1293}">
      <dsp:nvSpPr>
        <dsp:cNvPr id="0" name=""/>
        <dsp:cNvSpPr/>
      </dsp:nvSpPr>
      <dsp:spPr>
        <a:xfrm rot="18079770">
          <a:off x="2357580" y="1304339"/>
          <a:ext cx="217655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176558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800" kern="1200" dirty="0"/>
        </a:p>
      </dsp:txBody>
      <dsp:txXfrm>
        <a:off x="3391445" y="1265987"/>
        <a:ext cx="108827" cy="108827"/>
      </dsp:txXfrm>
    </dsp:sp>
    <dsp:sp modelId="{29045744-0553-4FCB-806B-3838D8C83377}">
      <dsp:nvSpPr>
        <dsp:cNvPr id="0" name=""/>
        <dsp:cNvSpPr/>
      </dsp:nvSpPr>
      <dsp:spPr>
        <a:xfrm>
          <a:off x="4011719" y="1278"/>
          <a:ext cx="3039796" cy="779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latin typeface="+mn-lt"/>
              <a:sym typeface="Wingdings"/>
            </a:rPr>
            <a:t>Slovní popis</a:t>
          </a:r>
          <a:endParaRPr lang="cs-CZ" sz="1900" kern="1200" dirty="0">
            <a:latin typeface="+mn-lt"/>
          </a:endParaRPr>
        </a:p>
      </dsp:txBody>
      <dsp:txXfrm>
        <a:off x="4034537" y="24096"/>
        <a:ext cx="2994160" cy="733411"/>
      </dsp:txXfrm>
    </dsp:sp>
    <dsp:sp modelId="{848B5032-6AF2-4913-9045-DDA1B05C8E1F}">
      <dsp:nvSpPr>
        <dsp:cNvPr id="0" name=""/>
        <dsp:cNvSpPr/>
      </dsp:nvSpPr>
      <dsp:spPr>
        <a:xfrm rot="19175785">
          <a:off x="2702770" y="1752291"/>
          <a:ext cx="1486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86178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 dirty="0"/>
        </a:p>
      </dsp:txBody>
      <dsp:txXfrm>
        <a:off x="3408704" y="1731199"/>
        <a:ext cx="74308" cy="74308"/>
      </dsp:txXfrm>
    </dsp:sp>
    <dsp:sp modelId="{5C3F74F2-B247-4890-AFB4-7B2C47DE65AA}">
      <dsp:nvSpPr>
        <dsp:cNvPr id="0" name=""/>
        <dsp:cNvSpPr/>
      </dsp:nvSpPr>
      <dsp:spPr>
        <a:xfrm>
          <a:off x="4011719" y="897183"/>
          <a:ext cx="3039796" cy="779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latin typeface="+mn-lt"/>
            </a:rPr>
            <a:t>Výraz</a:t>
          </a:r>
        </a:p>
      </dsp:txBody>
      <dsp:txXfrm>
        <a:off x="4034537" y="920001"/>
        <a:ext cx="2994160" cy="733411"/>
      </dsp:txXfrm>
    </dsp:sp>
    <dsp:sp modelId="{11235CC9-45A5-4D47-88B2-8214B1CCDA54}">
      <dsp:nvSpPr>
        <dsp:cNvPr id="0" name=""/>
        <dsp:cNvSpPr/>
      </dsp:nvSpPr>
      <dsp:spPr>
        <a:xfrm rot="21395543">
          <a:off x="2878996" y="2200243"/>
          <a:ext cx="11337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33725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 dirty="0"/>
        </a:p>
      </dsp:txBody>
      <dsp:txXfrm>
        <a:off x="3417516" y="2187962"/>
        <a:ext cx="56686" cy="56686"/>
      </dsp:txXfrm>
    </dsp:sp>
    <dsp:sp modelId="{FBDFBE8A-69B3-4B71-B4C8-7DF931ECD551}">
      <dsp:nvSpPr>
        <dsp:cNvPr id="0" name=""/>
        <dsp:cNvSpPr/>
      </dsp:nvSpPr>
      <dsp:spPr>
        <a:xfrm>
          <a:off x="4011719" y="1793088"/>
          <a:ext cx="3039796" cy="779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latin typeface="+mn-lt"/>
            </a:rPr>
            <a:t>Pravdivostní tabulka</a:t>
          </a:r>
        </a:p>
      </dsp:txBody>
      <dsp:txXfrm>
        <a:off x="4034537" y="1815906"/>
        <a:ext cx="2994160" cy="733411"/>
      </dsp:txXfrm>
    </dsp:sp>
    <dsp:sp modelId="{9C0757ED-BA8C-4999-AE74-500EFE5C3A0D}">
      <dsp:nvSpPr>
        <dsp:cNvPr id="0" name=""/>
        <dsp:cNvSpPr/>
      </dsp:nvSpPr>
      <dsp:spPr>
        <a:xfrm rot="2172440">
          <a:off x="2744568" y="2648196"/>
          <a:ext cx="140258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402581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 dirty="0"/>
        </a:p>
      </dsp:txBody>
      <dsp:txXfrm>
        <a:off x="3410794" y="2629193"/>
        <a:ext cx="70129" cy="70129"/>
      </dsp:txXfrm>
    </dsp:sp>
    <dsp:sp modelId="{1E32FF70-84DB-4F78-A2D3-91BA7FC6F06B}">
      <dsp:nvSpPr>
        <dsp:cNvPr id="0" name=""/>
        <dsp:cNvSpPr/>
      </dsp:nvSpPr>
      <dsp:spPr>
        <a:xfrm>
          <a:off x="4011719" y="2688992"/>
          <a:ext cx="3039796" cy="779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latin typeface="+mn-lt"/>
            </a:rPr>
            <a:t>Karnaughova mapa</a:t>
          </a:r>
        </a:p>
      </dsp:txBody>
      <dsp:txXfrm>
        <a:off x="4034537" y="2711810"/>
        <a:ext cx="2994160" cy="733411"/>
      </dsp:txXfrm>
    </dsp:sp>
    <dsp:sp modelId="{1019CA0B-E8D5-4F4B-B775-0D40D2B0590C}">
      <dsp:nvSpPr>
        <dsp:cNvPr id="0" name=""/>
        <dsp:cNvSpPr/>
      </dsp:nvSpPr>
      <dsp:spPr>
        <a:xfrm rot="3403410">
          <a:off x="2414546" y="3096148"/>
          <a:ext cx="206262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62625" y="1606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700" kern="1200" dirty="0"/>
        </a:p>
      </dsp:txBody>
      <dsp:txXfrm>
        <a:off x="3394293" y="3060644"/>
        <a:ext cx="103131" cy="103131"/>
      </dsp:txXfrm>
    </dsp:sp>
    <dsp:sp modelId="{3D44D2F7-2B9E-4A7E-AE40-706537970023}">
      <dsp:nvSpPr>
        <dsp:cNvPr id="0" name=""/>
        <dsp:cNvSpPr/>
      </dsp:nvSpPr>
      <dsp:spPr>
        <a:xfrm>
          <a:off x="4011719" y="3584897"/>
          <a:ext cx="3039796" cy="779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latin typeface="+mn-lt"/>
            </a:rPr>
            <a:t>Obvodová značka</a:t>
          </a:r>
        </a:p>
      </dsp:txBody>
      <dsp:txXfrm>
        <a:off x="4034537" y="3607715"/>
        <a:ext cx="2994160" cy="733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A1297-9925-4CEA-9767-12F27B10941B}">
      <dsp:nvSpPr>
        <dsp:cNvPr id="0" name=""/>
        <dsp:cNvSpPr/>
      </dsp:nvSpPr>
      <dsp:spPr>
        <a:xfrm>
          <a:off x="0" y="1772938"/>
          <a:ext cx="2879995" cy="89999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b="1" kern="1200" dirty="0">
              <a:solidFill>
                <a:schemeClr val="bg1"/>
              </a:solidFill>
              <a:latin typeface="+mn-lt"/>
            </a:rPr>
            <a:t>Základní logické funkce</a:t>
          </a:r>
        </a:p>
      </dsp:txBody>
      <dsp:txXfrm>
        <a:off x="26360" y="1799298"/>
        <a:ext cx="2827275" cy="847278"/>
      </dsp:txXfrm>
    </dsp:sp>
    <dsp:sp modelId="{90DE735E-82E3-42FC-8AB4-5CE20C1F1293}">
      <dsp:nvSpPr>
        <dsp:cNvPr id="0" name=""/>
        <dsp:cNvSpPr/>
      </dsp:nvSpPr>
      <dsp:spPr>
        <a:xfrm rot="18312105">
          <a:off x="2388334" y="1261076"/>
          <a:ext cx="23216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21659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800" kern="1200" dirty="0"/>
        </a:p>
      </dsp:txBody>
      <dsp:txXfrm>
        <a:off x="3491122" y="1216350"/>
        <a:ext cx="116082" cy="116082"/>
      </dsp:txXfrm>
    </dsp:sp>
    <dsp:sp modelId="{29045744-0553-4FCB-806B-3838D8C83377}">
      <dsp:nvSpPr>
        <dsp:cNvPr id="0" name=""/>
        <dsp:cNvSpPr/>
      </dsp:nvSpPr>
      <dsp:spPr>
        <a:xfrm>
          <a:off x="4218332" y="2930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>
              <a:latin typeface="+mn-lt"/>
              <a:sym typeface="Wingdings"/>
            </a:rPr>
            <a:t>Negace</a:t>
          </a:r>
          <a:endParaRPr lang="cs-CZ" sz="2100" kern="1200" dirty="0">
            <a:latin typeface="+mn-lt"/>
          </a:endParaRPr>
        </a:p>
      </dsp:txBody>
      <dsp:txXfrm>
        <a:off x="4237248" y="21846"/>
        <a:ext cx="2482163" cy="607999"/>
      </dsp:txXfrm>
    </dsp:sp>
    <dsp:sp modelId="{848B5032-6AF2-4913-9045-DDA1B05C8E1F}">
      <dsp:nvSpPr>
        <dsp:cNvPr id="0" name=""/>
        <dsp:cNvSpPr/>
      </dsp:nvSpPr>
      <dsp:spPr>
        <a:xfrm rot="19153232">
          <a:off x="2665456" y="1632429"/>
          <a:ext cx="176741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67413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 dirty="0"/>
        </a:p>
      </dsp:txBody>
      <dsp:txXfrm>
        <a:off x="3504978" y="1601559"/>
        <a:ext cx="88370" cy="88370"/>
      </dsp:txXfrm>
    </dsp:sp>
    <dsp:sp modelId="{5C3F74F2-B247-4890-AFB4-7B2C47DE65AA}">
      <dsp:nvSpPr>
        <dsp:cNvPr id="0" name=""/>
        <dsp:cNvSpPr/>
      </dsp:nvSpPr>
      <dsp:spPr>
        <a:xfrm>
          <a:off x="4218332" y="745636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>
              <a:latin typeface="+mn-lt"/>
            </a:rPr>
            <a:t>Součin</a:t>
          </a:r>
        </a:p>
      </dsp:txBody>
      <dsp:txXfrm>
        <a:off x="4237248" y="764552"/>
        <a:ext cx="2482163" cy="607999"/>
      </dsp:txXfrm>
    </dsp:sp>
    <dsp:sp modelId="{11235CC9-45A5-4D47-88B2-8214B1CCDA54}">
      <dsp:nvSpPr>
        <dsp:cNvPr id="0" name=""/>
        <dsp:cNvSpPr/>
      </dsp:nvSpPr>
      <dsp:spPr>
        <a:xfrm rot="20574111">
          <a:off x="2849051" y="2003782"/>
          <a:ext cx="140022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00223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 dirty="0"/>
        </a:p>
      </dsp:txBody>
      <dsp:txXfrm>
        <a:off x="3514158" y="1982092"/>
        <a:ext cx="70011" cy="70011"/>
      </dsp:txXfrm>
    </dsp:sp>
    <dsp:sp modelId="{FBDFBE8A-69B3-4B71-B4C8-7DF931ECD551}">
      <dsp:nvSpPr>
        <dsp:cNvPr id="0" name=""/>
        <dsp:cNvSpPr/>
      </dsp:nvSpPr>
      <dsp:spPr>
        <a:xfrm>
          <a:off x="4218332" y="1488343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>
              <a:latin typeface="+mn-lt"/>
            </a:rPr>
            <a:t>Součet</a:t>
          </a:r>
        </a:p>
      </dsp:txBody>
      <dsp:txXfrm>
        <a:off x="4237248" y="1507259"/>
        <a:ext cx="2482163" cy="607999"/>
      </dsp:txXfrm>
    </dsp:sp>
    <dsp:sp modelId="{9C0757ED-BA8C-4999-AE74-500EFE5C3A0D}">
      <dsp:nvSpPr>
        <dsp:cNvPr id="0" name=""/>
        <dsp:cNvSpPr/>
      </dsp:nvSpPr>
      <dsp:spPr>
        <a:xfrm rot="833570">
          <a:off x="2859829" y="2375135"/>
          <a:ext cx="13786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378668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 dirty="0"/>
        </a:p>
      </dsp:txBody>
      <dsp:txXfrm>
        <a:off x="3514696" y="2353984"/>
        <a:ext cx="68933" cy="68933"/>
      </dsp:txXfrm>
    </dsp:sp>
    <dsp:sp modelId="{1E32FF70-84DB-4F78-A2D3-91BA7FC6F06B}">
      <dsp:nvSpPr>
        <dsp:cNvPr id="0" name=""/>
        <dsp:cNvSpPr/>
      </dsp:nvSpPr>
      <dsp:spPr>
        <a:xfrm>
          <a:off x="4218332" y="2231049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>
              <a:latin typeface="+mn-lt"/>
            </a:rPr>
            <a:t>Negovaný součin</a:t>
          </a:r>
        </a:p>
      </dsp:txBody>
      <dsp:txXfrm>
        <a:off x="4237248" y="2249965"/>
        <a:ext cx="2482163" cy="607999"/>
      </dsp:txXfrm>
    </dsp:sp>
    <dsp:sp modelId="{1019CA0B-E8D5-4F4B-B775-0D40D2B0590C}">
      <dsp:nvSpPr>
        <dsp:cNvPr id="0" name=""/>
        <dsp:cNvSpPr/>
      </dsp:nvSpPr>
      <dsp:spPr>
        <a:xfrm rot="2324382">
          <a:off x="2691251" y="2746489"/>
          <a:ext cx="171582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715823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600" kern="1200" dirty="0"/>
        </a:p>
      </dsp:txBody>
      <dsp:txXfrm>
        <a:off x="3506268" y="2716908"/>
        <a:ext cx="85791" cy="85791"/>
      </dsp:txXfrm>
    </dsp:sp>
    <dsp:sp modelId="{3D44D2F7-2B9E-4A7E-AE40-706537970023}">
      <dsp:nvSpPr>
        <dsp:cNvPr id="0" name=""/>
        <dsp:cNvSpPr/>
      </dsp:nvSpPr>
      <dsp:spPr>
        <a:xfrm>
          <a:off x="4218332" y="2973755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>
              <a:latin typeface="+mn-lt"/>
            </a:rPr>
            <a:t>Negovaný součet</a:t>
          </a:r>
        </a:p>
      </dsp:txBody>
      <dsp:txXfrm>
        <a:off x="4237248" y="2992671"/>
        <a:ext cx="2482163" cy="607999"/>
      </dsp:txXfrm>
    </dsp:sp>
    <dsp:sp modelId="{070EE3D8-8E73-4601-BD57-46030D4E4B74}">
      <dsp:nvSpPr>
        <dsp:cNvPr id="0" name=""/>
        <dsp:cNvSpPr/>
      </dsp:nvSpPr>
      <dsp:spPr>
        <a:xfrm rot="3217052">
          <a:off x="2421045" y="3117842"/>
          <a:ext cx="225623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256235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800" kern="1200" dirty="0"/>
        </a:p>
      </dsp:txBody>
      <dsp:txXfrm>
        <a:off x="3492757" y="3074751"/>
        <a:ext cx="112811" cy="112811"/>
      </dsp:txXfrm>
    </dsp:sp>
    <dsp:sp modelId="{4501F93A-92FD-4D16-9ED5-0FA38B206E0D}">
      <dsp:nvSpPr>
        <dsp:cNvPr id="0" name=""/>
        <dsp:cNvSpPr/>
      </dsp:nvSpPr>
      <dsp:spPr>
        <a:xfrm>
          <a:off x="4218332" y="3716461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>
              <a:latin typeface="+mn-lt"/>
            </a:rPr>
            <a:t>Exclusivní součet</a:t>
          </a:r>
        </a:p>
      </dsp:txBody>
      <dsp:txXfrm>
        <a:off x="4237248" y="3735377"/>
        <a:ext cx="2482163" cy="607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A1297-9925-4CEA-9767-12F27B10941B}">
      <dsp:nvSpPr>
        <dsp:cNvPr id="0" name=""/>
        <dsp:cNvSpPr/>
      </dsp:nvSpPr>
      <dsp:spPr>
        <a:xfrm>
          <a:off x="0" y="1740852"/>
          <a:ext cx="3325196" cy="1039127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b="1" kern="1200" dirty="0">
              <a:solidFill>
                <a:schemeClr val="bg1"/>
              </a:solidFill>
              <a:latin typeface="+mn-lt"/>
            </a:rPr>
            <a:t>Minimalizace logické funkce</a:t>
          </a:r>
        </a:p>
      </dsp:txBody>
      <dsp:txXfrm>
        <a:off x="30435" y="1771287"/>
        <a:ext cx="3264326" cy="978257"/>
      </dsp:txXfrm>
    </dsp:sp>
    <dsp:sp modelId="{90DE735E-82E3-42FC-8AB4-5CE20C1F1293}">
      <dsp:nvSpPr>
        <dsp:cNvPr id="0" name=""/>
        <dsp:cNvSpPr/>
      </dsp:nvSpPr>
      <dsp:spPr>
        <a:xfrm rot="19231279">
          <a:off x="3218445" y="1944370"/>
          <a:ext cx="935845" cy="37089"/>
        </a:xfrm>
        <a:custGeom>
          <a:avLst/>
          <a:gdLst/>
          <a:ahLst/>
          <a:cxnLst/>
          <a:rect l="0" t="0" r="0" b="0"/>
          <a:pathLst>
            <a:path>
              <a:moveTo>
                <a:pt x="0" y="18544"/>
              </a:moveTo>
              <a:lnTo>
                <a:pt x="935845" y="1854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 dirty="0"/>
        </a:p>
      </dsp:txBody>
      <dsp:txXfrm>
        <a:off x="3662972" y="1939519"/>
        <a:ext cx="46792" cy="46792"/>
      </dsp:txXfrm>
    </dsp:sp>
    <dsp:sp modelId="{29045744-0553-4FCB-806B-3838D8C83377}">
      <dsp:nvSpPr>
        <dsp:cNvPr id="0" name=""/>
        <dsp:cNvSpPr/>
      </dsp:nvSpPr>
      <dsp:spPr>
        <a:xfrm>
          <a:off x="4047539" y="1215676"/>
          <a:ext cx="3509696" cy="899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 err="1">
              <a:latin typeface="+mn-lt"/>
              <a:sym typeface="Wingdings"/>
            </a:rPr>
            <a:t>Boolova</a:t>
          </a:r>
          <a:r>
            <a:rPr lang="cs-CZ" sz="2700" kern="1200" dirty="0">
              <a:latin typeface="+mn-lt"/>
              <a:sym typeface="Wingdings"/>
            </a:rPr>
            <a:t> algebra</a:t>
          </a:r>
          <a:endParaRPr lang="cs-CZ" sz="2700" kern="1200" dirty="0">
            <a:latin typeface="+mn-lt"/>
          </a:endParaRPr>
        </a:p>
      </dsp:txBody>
      <dsp:txXfrm>
        <a:off x="4073884" y="1242021"/>
        <a:ext cx="3457006" cy="846784"/>
      </dsp:txXfrm>
    </dsp:sp>
    <dsp:sp modelId="{848B5032-6AF2-4913-9045-DDA1B05C8E1F}">
      <dsp:nvSpPr>
        <dsp:cNvPr id="0" name=""/>
        <dsp:cNvSpPr/>
      </dsp:nvSpPr>
      <dsp:spPr>
        <a:xfrm rot="1878702">
          <a:off x="3263625" y="2461568"/>
          <a:ext cx="845485" cy="37089"/>
        </a:xfrm>
        <a:custGeom>
          <a:avLst/>
          <a:gdLst/>
          <a:ahLst/>
          <a:cxnLst/>
          <a:rect l="0" t="0" r="0" b="0"/>
          <a:pathLst>
            <a:path>
              <a:moveTo>
                <a:pt x="0" y="18544"/>
              </a:moveTo>
              <a:lnTo>
                <a:pt x="845485" y="1854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 dirty="0"/>
        </a:p>
      </dsp:txBody>
      <dsp:txXfrm>
        <a:off x="3665231" y="2458976"/>
        <a:ext cx="42274" cy="42274"/>
      </dsp:txXfrm>
    </dsp:sp>
    <dsp:sp modelId="{5C3F74F2-B247-4890-AFB4-7B2C47DE65AA}">
      <dsp:nvSpPr>
        <dsp:cNvPr id="0" name=""/>
        <dsp:cNvSpPr/>
      </dsp:nvSpPr>
      <dsp:spPr>
        <a:xfrm>
          <a:off x="4047539" y="2250072"/>
          <a:ext cx="3509696" cy="8994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700" kern="1200" dirty="0">
              <a:latin typeface="+mn-lt"/>
            </a:rPr>
            <a:t>Karnaughova mapa</a:t>
          </a:r>
        </a:p>
      </dsp:txBody>
      <dsp:txXfrm>
        <a:off x="4073884" y="2276417"/>
        <a:ext cx="3457006" cy="84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435481" cy="3554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7" tIns="47710" rIns="95417" bIns="4771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5" y="2"/>
            <a:ext cx="4435480" cy="3554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7" tIns="47710" rIns="95417" bIns="4771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cs-CZ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8634"/>
            <a:ext cx="4435481" cy="3554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7" tIns="47710" rIns="95417" bIns="4771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5" y="6748634"/>
            <a:ext cx="4435480" cy="3554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17" tIns="47710" rIns="95417" bIns="4771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506F1CA-053A-4FA9-B6B1-2A4629D019FE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878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94523" cy="3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7" tIns="47710" rIns="95417" bIns="4771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82269" y="0"/>
            <a:ext cx="4394523" cy="3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7" tIns="47710" rIns="95417" bIns="4771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cs-CZ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92488" y="547688"/>
            <a:ext cx="3506787" cy="2632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87747" y="3401175"/>
            <a:ext cx="7516947" cy="318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7" tIns="47710" rIns="95417" bIns="47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7489"/>
            <a:ext cx="4394523" cy="3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7" tIns="47710" rIns="95417" bIns="4771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cs-CZ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2269" y="6747489"/>
            <a:ext cx="4394523" cy="32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7" tIns="47710" rIns="95417" bIns="4771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51990E4-897B-46AB-BEA2-51ECD3FCD9D1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464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  <p:sp>
        <p:nvSpPr>
          <p:cNvPr id="53252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3AED000-855C-4044-B8EA-DEFDE2040E76}" type="slidenum">
              <a:rPr lang="cs-CZ">
                <a:solidFill>
                  <a:srgbClr val="000000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cs-CZ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DEF12-0395-41DF-9376-308BD1348598}" type="slidenum">
              <a:rPr lang="cs-CZ"/>
              <a:pPr/>
              <a:t>10</a:t>
            </a:fld>
            <a:endParaRPr lang="cs-CZ" dirty="0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094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9CB99-82A9-4031-B9D9-8C3BEFEA998B}" type="slidenum">
              <a:rPr lang="cs-CZ"/>
              <a:pPr/>
              <a:t>11</a:t>
            </a:fld>
            <a:endParaRPr lang="cs-CZ" dirty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885283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44653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10696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654FE-95FE-4997-889E-8F9B3562BB14}" type="slidenum">
              <a:rPr lang="cs-CZ"/>
              <a:pPr/>
              <a:t>117</a:t>
            </a:fld>
            <a:endParaRPr lang="cs-CZ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2AA2A-1F1D-4FD4-A7C6-C3611BE8629C}" type="slidenum">
              <a:rPr lang="cs-CZ"/>
              <a:pPr/>
              <a:t>118</a:t>
            </a:fld>
            <a:endParaRPr lang="cs-CZ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925B0-A468-4C3D-A242-88746FB4E937}" type="slidenum">
              <a:rPr lang="cs-CZ"/>
              <a:pPr/>
              <a:t>119</a:t>
            </a:fld>
            <a:endParaRPr lang="cs-CZ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3866B-A33B-489E-AE14-C57CC877A43B}" type="slidenum">
              <a:rPr lang="cs-CZ"/>
              <a:pPr/>
              <a:t>120</a:t>
            </a:fld>
            <a:endParaRPr lang="cs-CZ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62A6D-2E4F-494B-A99E-088AAE1F083E}" type="slidenum">
              <a:rPr lang="cs-CZ"/>
              <a:pPr/>
              <a:t>121</a:t>
            </a:fld>
            <a:endParaRPr lang="cs-CZ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55E76C-83D2-42C0-A6FD-9D93B9184A1F}" type="slidenum">
              <a:rPr lang="cs-CZ"/>
              <a:pPr/>
              <a:t>122</a:t>
            </a:fld>
            <a:endParaRPr lang="cs-CZ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62A6D-2E4F-494B-A99E-088AAE1F083E}" type="slidenum">
              <a:rPr lang="cs-CZ"/>
              <a:pPr/>
              <a:t>123</a:t>
            </a:fld>
            <a:endParaRPr lang="cs-CZ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9CB99-82A9-4031-B9D9-8C3BEFEA998B}" type="slidenum">
              <a:rPr lang="cs-CZ"/>
              <a:pPr/>
              <a:t>12</a:t>
            </a:fld>
            <a:endParaRPr lang="cs-CZ" dirty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124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125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126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127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128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129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130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53806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89">
              <a:defRPr/>
            </a:pPr>
            <a:r>
              <a:rPr lang="cs-CZ" dirty="0"/>
              <a:t>7.8.2 a2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34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31E63-FBFF-4C20-9F99-49CAF525D698}" type="slidenum">
              <a:rPr lang="cs-CZ"/>
              <a:pPr/>
              <a:t>13</a:t>
            </a:fld>
            <a:endParaRPr lang="cs-CZ" dirty="0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89">
              <a:defRPr/>
            </a:pPr>
            <a:r>
              <a:rPr lang="cs-CZ" dirty="0"/>
              <a:t>7.8.2 a5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84513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89">
              <a:defRPr/>
            </a:pPr>
            <a:r>
              <a:rPr lang="cs-CZ" dirty="0"/>
              <a:t>7.8.2 a5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62925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b3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7.8.2 b5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b7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731E63-FBFF-4C20-9F99-49CAF525D698}" type="slidenum">
              <a:rPr lang="cs-CZ"/>
              <a:pPr/>
              <a:t>14</a:t>
            </a:fld>
            <a:endParaRPr lang="cs-CZ" dirty="0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b10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b11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b11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E6408-E02E-454D-ACA1-A3C1D284178E}" type="slidenum">
              <a:rPr lang="cs-CZ"/>
              <a:pPr/>
              <a:t>147</a:t>
            </a:fld>
            <a:endParaRPr lang="cs-CZ" dirty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241560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CF6F1-EAA8-48BB-BD5D-EC08851E1149}" type="slidenum">
              <a:rPr lang="cs-CZ"/>
              <a:pPr/>
              <a:t>148</a:t>
            </a:fld>
            <a:endParaRPr lang="cs-CZ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989101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A2204-CABC-42B3-B291-B49CC23E3B2D}" type="slidenum">
              <a:rPr lang="cs-CZ"/>
              <a:pPr/>
              <a:t>149</a:t>
            </a:fld>
            <a:endParaRPr lang="cs-CZ" dirty="0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546202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30C69-21FB-4BFE-A54F-F30482543893}" type="slidenum">
              <a:rPr lang="cs-CZ"/>
              <a:pPr/>
              <a:t>150</a:t>
            </a:fld>
            <a:endParaRPr lang="cs-CZ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840781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BFF47-08B0-43E7-8EC9-B07A71453731}" type="slidenum">
              <a:rPr lang="cs-CZ"/>
              <a:pPr/>
              <a:t>151</a:t>
            </a:fld>
            <a:endParaRPr lang="cs-CZ" dirty="0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548480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1C861-C33D-46B9-87C0-FE49EA47F030}" type="slidenum">
              <a:rPr lang="cs-CZ"/>
              <a:pPr/>
              <a:t>152</a:t>
            </a:fld>
            <a:endParaRPr lang="cs-CZ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05647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1C861-C33D-46B9-87C0-FE49EA47F030}" type="slidenum">
              <a:rPr lang="cs-CZ"/>
              <a:pPr/>
              <a:t>153</a:t>
            </a:fld>
            <a:endParaRPr lang="cs-CZ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202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170FC-C35D-4089-8823-52311E7E6D3E}" type="slidenum">
              <a:rPr lang="cs-CZ"/>
              <a:pPr/>
              <a:t>15</a:t>
            </a:fld>
            <a:endParaRPr lang="cs-CZ" dirty="0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3961A-C26B-4F7B-8BA8-63C641C9D7A3}" type="slidenum">
              <a:rPr lang="cs-CZ"/>
              <a:pPr/>
              <a:t>154</a:t>
            </a:fld>
            <a:endParaRPr lang="cs-CZ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034523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00990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512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1EDA3-0B4E-4F6D-8828-B32E100488A8}" type="slidenum">
              <a:rPr lang="cs-CZ"/>
              <a:pPr/>
              <a:t>16</a:t>
            </a:fld>
            <a:endParaRPr lang="cs-CZ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5A8EC-CF0D-48BD-8CC3-45DF221FF4B3}" type="slidenum">
              <a:rPr lang="cs-CZ"/>
              <a:pPr/>
              <a:t>17</a:t>
            </a:fld>
            <a:endParaRPr lang="cs-CZ" dirty="0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97E30-8AF3-4DD8-B5DA-0965BA721096}" type="slidenum">
              <a:rPr lang="cs-CZ"/>
              <a:pPr/>
              <a:t>18</a:t>
            </a:fld>
            <a:endParaRPr lang="cs-CZ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6FA0C-FA86-4B42-8A69-284465B14DB0}" type="slidenum">
              <a:rPr lang="cs-CZ"/>
              <a:pPr/>
              <a:t>19</a:t>
            </a:fld>
            <a:endParaRPr lang="cs-CZ" dirty="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47E2342-14F7-425B-93D2-D06753AC8677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2AE1-BE38-4914-AF98-269074ECF69A}" type="slidenum">
              <a:rPr lang="cs-CZ"/>
              <a:pPr/>
              <a:t>20</a:t>
            </a:fld>
            <a:endParaRPr lang="cs-CZ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2AE1-BE38-4914-AF98-269074ECF69A}" type="slidenum">
              <a:rPr lang="cs-CZ"/>
              <a:pPr/>
              <a:t>21</a:t>
            </a:fld>
            <a:endParaRPr lang="cs-CZ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22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23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25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26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27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6479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28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29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2AE1-BE38-4914-AF98-269074ECF69A}" type="slidenum">
              <a:rPr lang="cs-CZ"/>
              <a:pPr/>
              <a:t>30</a:t>
            </a:fld>
            <a:endParaRPr lang="cs-CZ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F6ACE72-45B9-46EB-9812-BE6DEFC3F096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32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33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34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35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36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21EF6-0B19-4BD2-B7A8-AD743A2D28AA}" type="slidenum">
              <a:rPr lang="cs-CZ"/>
              <a:pPr/>
              <a:t>37</a:t>
            </a:fld>
            <a:endParaRPr lang="cs-CZ" dirty="0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E6408-E02E-454D-ACA1-A3C1D284178E}" type="slidenum">
              <a:rPr lang="cs-CZ"/>
              <a:pPr/>
              <a:t>40</a:t>
            </a:fld>
            <a:endParaRPr lang="cs-CZ" dirty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E6408-E02E-454D-ACA1-A3C1D284178E}" type="slidenum">
              <a:rPr lang="cs-CZ"/>
              <a:pPr/>
              <a:t>41</a:t>
            </a:fld>
            <a:endParaRPr lang="cs-CZ" dirty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E6408-E02E-454D-ACA1-A3C1D284178E}" type="slidenum">
              <a:rPr lang="cs-CZ"/>
              <a:pPr/>
              <a:t>42</a:t>
            </a:fld>
            <a:endParaRPr lang="cs-CZ" dirty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E6408-E02E-454D-ACA1-A3C1D284178E}" type="slidenum">
              <a:rPr lang="cs-CZ"/>
              <a:pPr/>
              <a:t>43</a:t>
            </a:fld>
            <a:endParaRPr lang="cs-CZ" dirty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15192-1EC6-44ED-96DF-1592854C7C07}" type="slidenum">
              <a:rPr lang="cs-CZ"/>
              <a:pPr/>
              <a:t>4</a:t>
            </a:fld>
            <a:endParaRPr lang="cs-CZ" dirty="0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2E6408-E02E-454D-ACA1-A3C1D284178E}" type="slidenum">
              <a:rPr lang="cs-CZ"/>
              <a:pPr/>
              <a:t>44</a:t>
            </a:fld>
            <a:endParaRPr lang="cs-CZ" dirty="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CF6F1-EAA8-48BB-BD5D-EC08851E1149}" type="slidenum">
              <a:rPr lang="cs-CZ"/>
              <a:pPr/>
              <a:t>45</a:t>
            </a:fld>
            <a:endParaRPr lang="cs-CZ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DA2204-CABC-42B3-B291-B49CC23E3B2D}" type="slidenum">
              <a:rPr lang="cs-CZ"/>
              <a:pPr/>
              <a:t>46</a:t>
            </a:fld>
            <a:endParaRPr lang="cs-CZ" dirty="0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30C69-21FB-4BFE-A54F-F30482543893}" type="slidenum">
              <a:rPr lang="cs-CZ"/>
              <a:pPr/>
              <a:t>47</a:t>
            </a:fld>
            <a:endParaRPr lang="cs-CZ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BFF47-08B0-43E7-8EC9-B07A71453731}" type="slidenum">
              <a:rPr lang="cs-CZ"/>
              <a:pPr/>
              <a:t>48</a:t>
            </a:fld>
            <a:endParaRPr lang="cs-CZ" dirty="0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BFF47-08B0-43E7-8EC9-B07A71453731}" type="slidenum">
              <a:rPr lang="cs-CZ"/>
              <a:pPr/>
              <a:t>49</a:t>
            </a:fld>
            <a:endParaRPr lang="cs-CZ" dirty="0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14542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1C861-C33D-46B9-87C0-FE49EA47F030}" type="slidenum">
              <a:rPr lang="cs-CZ"/>
              <a:pPr/>
              <a:t>50</a:t>
            </a:fld>
            <a:endParaRPr lang="cs-CZ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1C861-C33D-46B9-87C0-FE49EA47F030}" type="slidenum">
              <a:rPr lang="cs-CZ"/>
              <a:pPr/>
              <a:t>51</a:t>
            </a:fld>
            <a:endParaRPr lang="cs-CZ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538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68A7A-7986-4FE9-A040-F353B4C2C9B7}" type="slidenum">
              <a:rPr lang="cs-CZ"/>
              <a:pPr/>
              <a:t>5</a:t>
            </a:fld>
            <a:endParaRPr lang="cs-CZ" dirty="0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89">
              <a:defRPr/>
            </a:pPr>
            <a:r>
              <a:rPr lang="cs-CZ" dirty="0"/>
              <a:t>7.8.2 a5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845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89">
              <a:defRPr/>
            </a:pPr>
            <a:r>
              <a:rPr lang="cs-CZ" dirty="0"/>
              <a:t>7.8.2 a5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86292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b2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b3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7.8.2 b5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b6 – test KM - 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b7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1D172-5770-426C-B077-09F7B5C2693A}" type="slidenum">
              <a:rPr lang="cs-CZ"/>
              <a:pPr/>
              <a:t>6</a:t>
            </a:fld>
            <a:endParaRPr lang="cs-CZ" dirty="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b10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b11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c5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c7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b12 test C PT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69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</a:t>
            </a:r>
            <a:r>
              <a:rPr lang="cs-CZ"/>
              <a:t>b11 test C PT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70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71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72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73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EB745A-B4F9-475F-8CD4-6F212A004F6F}" type="slidenum">
              <a:rPr lang="cs-CZ"/>
              <a:pPr/>
              <a:t>7</a:t>
            </a:fld>
            <a:endParaRPr lang="cs-CZ" dirty="0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74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B4CF8B-1AEA-411D-93CC-E945129DEDB0}" type="slidenum">
              <a:rPr lang="cs-CZ"/>
              <a:pPr/>
              <a:t>75</a:t>
            </a:fld>
            <a:endParaRPr lang="cs-CZ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87923-65AC-4330-97EB-C5A5CE7323BC}" type="slidenum">
              <a:rPr lang="cs-CZ"/>
              <a:pPr/>
              <a:t>76</a:t>
            </a:fld>
            <a:endParaRPr lang="cs-CZ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FAB4-2E6D-4767-B40F-1096C7A75A57}" type="slidenum">
              <a:rPr lang="cs-CZ"/>
              <a:pPr/>
              <a:t>77</a:t>
            </a:fld>
            <a:endParaRPr lang="cs-CZ" dirty="0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FFAB4-2E6D-4767-B40F-1096C7A75A57}" type="slidenum">
              <a:rPr lang="cs-CZ"/>
              <a:pPr/>
              <a:t>78</a:t>
            </a:fld>
            <a:endParaRPr lang="cs-CZ" dirty="0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794F6-FF17-4087-8739-634F51D5B820}" type="slidenum">
              <a:rPr lang="cs-CZ"/>
              <a:pPr/>
              <a:t>79</a:t>
            </a:fld>
            <a:endParaRPr lang="cs-CZ" dirty="0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F4017-8BD3-4A77-9C7F-8A61BD996E4E}" type="slidenum">
              <a:rPr lang="cs-CZ"/>
              <a:pPr/>
              <a:t>80</a:t>
            </a:fld>
            <a:endParaRPr lang="cs-CZ" dirty="0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CFA88-72FA-4D94-87CE-54E67D9EAAF0}" type="slidenum">
              <a:rPr lang="cs-CZ"/>
              <a:pPr/>
              <a:t>81</a:t>
            </a:fld>
            <a:endParaRPr lang="cs-CZ" dirty="0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4C1B1-FE82-4F62-A666-F83B61B8BE44}" type="slidenum">
              <a:rPr lang="cs-CZ"/>
              <a:pPr/>
              <a:t>82</a:t>
            </a:fld>
            <a:endParaRPr lang="cs-CZ" dirty="0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CFA88-72FA-4D94-87CE-54E67D9EAAF0}" type="slidenum">
              <a:rPr lang="cs-CZ"/>
              <a:pPr/>
              <a:t>83</a:t>
            </a:fld>
            <a:endParaRPr lang="cs-CZ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67680-1051-40A1-8814-E13A72EB24B5}" type="slidenum">
              <a:rPr lang="cs-CZ"/>
              <a:pPr/>
              <a:t>8</a:t>
            </a:fld>
            <a:endParaRPr lang="cs-CZ" dirty="0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40092-212A-4161-8D00-59A5FBEA7A38}" type="slidenum">
              <a:rPr lang="cs-CZ"/>
              <a:pPr/>
              <a:t>84</a:t>
            </a:fld>
            <a:endParaRPr lang="cs-CZ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53961A-C26B-4F7B-8BA8-63C641C9D7A3}" type="slidenum">
              <a:rPr lang="cs-CZ"/>
              <a:pPr/>
              <a:t>85</a:t>
            </a:fld>
            <a:endParaRPr lang="cs-CZ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ED6EF-6326-49FA-82F1-4336ED27750C}" type="slidenum">
              <a:rPr lang="cs-CZ"/>
              <a:pPr/>
              <a:t>86</a:t>
            </a:fld>
            <a:endParaRPr lang="cs-CZ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A4DE0-3812-4F55-82E7-AF156B5DEBC2}" type="slidenum">
              <a:rPr lang="cs-CZ"/>
              <a:pPr/>
              <a:t>87</a:t>
            </a:fld>
            <a:endParaRPr lang="cs-CZ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7E3CD-7F4E-4B99-B14E-1A828559CC31}" type="slidenum">
              <a:rPr lang="cs-CZ"/>
              <a:pPr/>
              <a:t>88</a:t>
            </a:fld>
            <a:endParaRPr lang="cs-CZ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7E3CD-7F4E-4B99-B14E-1A828559CC31}" type="slidenum">
              <a:rPr lang="cs-CZ"/>
              <a:pPr/>
              <a:t>89</a:t>
            </a:fld>
            <a:endParaRPr lang="cs-CZ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7E3CD-7F4E-4B99-B14E-1A828559CC31}" type="slidenum">
              <a:rPr lang="cs-CZ"/>
              <a:pPr/>
              <a:t>90</a:t>
            </a:fld>
            <a:endParaRPr lang="cs-CZ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7E3CD-7F4E-4B99-B14E-1A828559CC31}" type="slidenum">
              <a:rPr lang="cs-CZ"/>
              <a:pPr/>
              <a:t>91</a:t>
            </a:fld>
            <a:endParaRPr lang="cs-CZ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7E3CD-7F4E-4B99-B14E-1A828559CC31}" type="slidenum">
              <a:rPr lang="cs-CZ"/>
              <a:pPr/>
              <a:t>92</a:t>
            </a:fld>
            <a:endParaRPr lang="cs-CZ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93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DEF12-0395-41DF-9376-308BD1348598}" type="slidenum">
              <a:rPr lang="cs-CZ"/>
              <a:pPr/>
              <a:t>9</a:t>
            </a:fld>
            <a:endParaRPr lang="cs-CZ" dirty="0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94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95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96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97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98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99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9AF6D-F142-491E-B16E-00033C5A34C4}" type="slidenum">
              <a:rPr lang="cs-CZ"/>
              <a:pPr/>
              <a:t>100</a:t>
            </a:fld>
            <a:endParaRPr lang="cs-CZ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7E3CD-7F4E-4B99-B14E-1A828559CC31}" type="slidenum">
              <a:rPr lang="cs-CZ"/>
              <a:pPr/>
              <a:t>101</a:t>
            </a:fld>
            <a:endParaRPr lang="cs-CZ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a1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05528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7.8.2 c8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990E4-897B-46AB-BEA2-51ECD3FCD9D1}" type="slidenum">
              <a:rPr lang="cs-CZ" smtClean="0"/>
              <a:pPr/>
              <a:t>103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47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AE257F9-887C-45AE-98AA-F2D4B1195451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B2A798C-2A66-42E8-9378-C4F5E1AA657C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D4592FB4-54BD-4ED0-9D50-523119EF3029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E33D620-EF1C-4A60-AC42-84641E29C1E2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25ECC30-41E3-4933-B1D6-025C9FBF05C2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Nadpis, 2 malé a 1 velký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D6BCB6-899E-4D2A-81D4-29BD657C3D7A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51CFFA5-F3D1-44E1-9169-126B3F6990E1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062B68C-B877-4B70-99CB-ED0F03AD1F76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1F079119-1E05-4294-8328-D289EFC6FE67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F1ED879-F7D0-4D3F-A3C0-9AC64BC1E2F1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F6A1D32-C128-49B2-A479-A41A9ED09E18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5563"/>
            <a:ext cx="7772400" cy="7191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57188" y="1412875"/>
            <a:ext cx="4125912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5500" y="1412875"/>
            <a:ext cx="4127500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</p:spPr>
        <p:txBody>
          <a:bodyPr/>
          <a:lstStyle>
            <a:lvl1pPr>
              <a:defRPr dirty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E929270-1C9B-46A6-B17A-EE6E448C61CB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FC948C-50A3-463A-AE9B-84CEA11371A9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5232A6-8D3E-4FDE-9089-685E66ECEB42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8C03C7C-558C-4F69-9D8D-F7BF16316EF8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FCD9631-C35B-4C3A-84D7-4542A4FEFC8A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814FA16-5153-4E07-87D8-318E6E17B673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CF0F08-5E9C-4793-A20E-21DA6213FE05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96BC7325-7A58-4BA4-BF49-B118816F5C69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A233F53-D168-4A82-A4BF-9C0830F1636C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7614EEC1-693E-4060-AF4E-07DAB23F8DFB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97E4B6-552A-4C3A-99CE-D1BE0A7779C8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FF081FC-95A5-42DC-B98D-5B6F77DA3DAA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0FDC11C-32AF-48E2-A70C-B2D91E0BFE69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8EC67556-30E3-4821-813A-6B05A2EF2675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253B37-FA81-4307-8C3A-3C4D7B6566AD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3BA3CB0-A265-4801-BE69-56227B0B6294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996F76F-9683-4BB8-8456-3677C51D5D96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7B9C6F08-0551-47E0-B594-42A7BDFB552E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kern="1200"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C0A8425-5BC2-422D-BEAF-35A438BF6DF0}" type="slidenum">
              <a:rPr lang="cs-CZ" kern="1200"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kern="1200" dirty="0"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kern="1200">
                <a:ea typeface="+mn-ea"/>
                <a:cs typeface="+mn-cs"/>
              </a:rPr>
              <a:t> </a:t>
            </a:r>
            <a:fld id="{6F7CE035-CAAF-4425-BD8C-ACF6CAF060A7}" type="slidenum">
              <a:rPr lang="cs-CZ" kern="1200"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kern="1200">
              <a:ea typeface="+mn-ea"/>
              <a:cs typeface="+mn-cs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8172450" y="692150"/>
            <a:ext cx="792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cs-CZ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5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5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2.jpe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gif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6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105.w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gi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8.bin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108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gi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.bin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gi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3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gi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2.bin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3.xml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1.w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113.w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15.w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6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8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118.w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0.bin"/><Relationship Id="rId5" Type="http://schemas.openxmlformats.org/officeDocument/2006/relationships/slide" Target="slide3.xml"/><Relationship Id="rId4" Type="http://schemas.openxmlformats.org/officeDocument/2006/relationships/image" Target="../media/image117.wmf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20.wmf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2.bin"/><Relationship Id="rId5" Type="http://schemas.openxmlformats.org/officeDocument/2006/relationships/slide" Target="slide3.xml"/><Relationship Id="rId4" Type="http://schemas.openxmlformats.org/officeDocument/2006/relationships/image" Target="../media/image119.wmf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4.bin"/><Relationship Id="rId5" Type="http://schemas.openxmlformats.org/officeDocument/2006/relationships/slide" Target="slide3.xml"/><Relationship Id="rId4" Type="http://schemas.openxmlformats.org/officeDocument/2006/relationships/image" Target="../media/image121.wmf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123.wm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.bin"/><Relationship Id="rId5" Type="http://schemas.openxmlformats.org/officeDocument/2006/relationships/slide" Target="slide3.xml"/><Relationship Id="rId4" Type="http://schemas.openxmlformats.org/officeDocument/2006/relationships/image" Target="../media/image122.w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125.wm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8.bin"/><Relationship Id="rId5" Type="http://schemas.openxmlformats.org/officeDocument/2006/relationships/slide" Target="slide3.xml"/><Relationship Id="rId4" Type="http://schemas.openxmlformats.org/officeDocument/2006/relationships/image" Target="../media/image124.wmf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3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127.wm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0.bin"/><Relationship Id="rId5" Type="http://schemas.openxmlformats.org/officeDocument/2006/relationships/slide" Target="slide3.xml"/><Relationship Id="rId4" Type="http://schemas.openxmlformats.org/officeDocument/2006/relationships/image" Target="../media/image126.wmf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129.wm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2.bin"/><Relationship Id="rId5" Type="http://schemas.openxmlformats.org/officeDocument/2006/relationships/slide" Target="slide3.xml"/><Relationship Id="rId4" Type="http://schemas.openxmlformats.org/officeDocument/2006/relationships/image" Target="../media/image128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31.w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4.bin"/><Relationship Id="rId5" Type="http://schemas.openxmlformats.org/officeDocument/2006/relationships/slide" Target="slide3.xml"/><Relationship Id="rId4" Type="http://schemas.openxmlformats.org/officeDocument/2006/relationships/image" Target="../media/image130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133.wm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6.bin"/><Relationship Id="rId5" Type="http://schemas.openxmlformats.org/officeDocument/2006/relationships/slide" Target="slide3.xml"/><Relationship Id="rId4" Type="http://schemas.openxmlformats.org/officeDocument/2006/relationships/image" Target="../media/image132.wmf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slide" Target="slide3.xm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34.wmf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137.wm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0.bin"/><Relationship Id="rId5" Type="http://schemas.openxmlformats.org/officeDocument/2006/relationships/slide" Target="slide3.xml"/><Relationship Id="rId4" Type="http://schemas.openxmlformats.org/officeDocument/2006/relationships/image" Target="../media/image136.wmf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8.wmf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49.bin"/><Relationship Id="rId2" Type="http://schemas.openxmlformats.org/officeDocument/2006/relationships/notesSlide" Target="../notesSlides/notesSlide143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44.wmf"/><Relationship Id="rId22" Type="http://schemas.openxmlformats.org/officeDocument/2006/relationships/image" Target="../media/image122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140.wmf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slide" Target="slide3.xml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4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slide" Target="slide3.xml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143.wmf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slide" Target="slide3.xml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148.w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slide" Target="slide3.xm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145.wmf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147.wmf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0.wmf"/><Relationship Id="rId4" Type="http://schemas.openxmlformats.org/officeDocument/2006/relationships/oleObject" Target="../embeddings/oleObject54.bin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0.xml"/><Relationship Id="rId3" Type="http://schemas.openxmlformats.org/officeDocument/2006/relationships/slide" Target="slide5.xml"/><Relationship Id="rId7" Type="http://schemas.openxmlformats.org/officeDocument/2006/relationships/slide" Target="slide22.xml"/><Relationship Id="rId12" Type="http://schemas.openxmlformats.org/officeDocument/2006/relationships/slide" Target="slide7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14.xml"/><Relationship Id="rId11" Type="http://schemas.openxmlformats.org/officeDocument/2006/relationships/slide" Target="slide86.xml"/><Relationship Id="rId5" Type="http://schemas.openxmlformats.org/officeDocument/2006/relationships/slide" Target="slide9.xml"/><Relationship Id="rId10" Type="http://schemas.openxmlformats.org/officeDocument/2006/relationships/slide" Target="slide77.xml"/><Relationship Id="rId4" Type="http://schemas.openxmlformats.org/officeDocument/2006/relationships/slide" Target="slide7.xml"/><Relationship Id="rId9" Type="http://schemas.openxmlformats.org/officeDocument/2006/relationships/slide" Target="slide4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slide" Target="slide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40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slide" Target="slide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slide" Target="slide3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slide" Target="slide3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slide" Target="slide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7.png"/><Relationship Id="rId4" Type="http://schemas.openxmlformats.org/officeDocument/2006/relationships/slide" Target="slide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slide" Target="slide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slide" Target="slide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3.png"/><Relationship Id="rId4" Type="http://schemas.openxmlformats.org/officeDocument/2006/relationships/slide" Target="slide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7.png"/><Relationship Id="rId4" Type="http://schemas.openxmlformats.org/officeDocument/2006/relationships/slide" Target="slide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slide" Target="slide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1.png"/><Relationship Id="rId4" Type="http://schemas.openxmlformats.org/officeDocument/2006/relationships/slide" Target="slide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3.png"/><Relationship Id="rId4" Type="http://schemas.openxmlformats.org/officeDocument/2006/relationships/slide" Target="slide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5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7" Type="http://schemas.openxmlformats.org/officeDocument/2006/relationships/image" Target="../media/image27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5" Type="http://schemas.openxmlformats.org/officeDocument/2006/relationships/slide" Target="slide3.xml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6.png"/><Relationship Id="rId4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5" Type="http://schemas.openxmlformats.org/officeDocument/2006/relationships/slide" Target="slide3.xml"/><Relationship Id="rId4" Type="http://schemas.openxmlformats.org/officeDocument/2006/relationships/image" Target="../media/image8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8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" Target="slide3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5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5.png"/><Relationship Id="rId4" Type="http://schemas.openxmlformats.org/officeDocument/2006/relationships/slide" Target="slide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5.png"/><Relationship Id="rId4" Type="http://schemas.openxmlformats.org/officeDocument/2006/relationships/image" Target="../media/image95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7.png"/><Relationship Id="rId4" Type="http://schemas.openxmlformats.org/officeDocument/2006/relationships/image" Target="../media/image9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5"/>
          <p:cNvSpPr>
            <a:spLocks noGrp="1"/>
          </p:cNvSpPr>
          <p:nvPr>
            <p:ph type="ctrTitle"/>
          </p:nvPr>
        </p:nvSpPr>
        <p:spPr>
          <a:xfrm>
            <a:off x="2880000" y="1728000"/>
            <a:ext cx="6120000" cy="2209800"/>
          </a:xfrm>
        </p:spPr>
        <p:txBody>
          <a:bodyPr>
            <a:spAutoFit/>
          </a:bodyPr>
          <a:lstStyle/>
          <a:p>
            <a:r>
              <a:rPr lang="cs-CZ" sz="8800" b="1" dirty="0"/>
              <a:t>CIT</a:t>
            </a:r>
            <a:br>
              <a:rPr lang="cs-CZ" dirty="0"/>
            </a:br>
            <a:r>
              <a:rPr lang="cs-CZ" sz="4600" b="1" dirty="0"/>
              <a:t>Logické funkce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2880000" y="4248000"/>
            <a:ext cx="6264000" cy="1323439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cs-CZ" sz="8000" b="1" dirty="0">
                <a:solidFill>
                  <a:schemeClr val="accent5">
                    <a:lumMod val="25000"/>
                  </a:schemeClr>
                </a:solidFill>
              </a:rPr>
              <a:t>Díl IV</a:t>
            </a:r>
          </a:p>
        </p:txBody>
      </p:sp>
      <p:pic>
        <p:nvPicPr>
          <p:cNvPr id="277505" name="Picture 1" descr="D:\www\ljuraneknew\images\CIT10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34" y="1928802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1700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Kombinační logický obvod</a:t>
            </a:r>
          </a:p>
          <a:p>
            <a:pPr marL="504000" indent="-504000">
              <a:spcBef>
                <a:spcPts val="0"/>
              </a:spcBef>
              <a:spcAft>
                <a:spcPts val="3000"/>
              </a:spcAft>
              <a:buClr>
                <a:schemeClr val="bg2"/>
              </a:buClr>
              <a:buSzPct val="75000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Hodnota na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výstupu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je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závislá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jen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na hodnotách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vstupu</a:t>
            </a:r>
            <a:endParaRPr lang="cs-CZ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Sekvenční logický obvod</a:t>
            </a:r>
          </a:p>
          <a:p>
            <a:pPr marL="504000" indent="-504000">
              <a:spcBef>
                <a:spcPts val="600"/>
              </a:spcBef>
              <a:buClr>
                <a:schemeClr val="bg2"/>
              </a:buClr>
              <a:buSzPct val="75000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Hodnota na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výstupu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je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závislá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na hodnotách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vstupu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a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také na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minulých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hodnotách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vstupů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Logický obvod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1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1" name="Picture 2" descr="D:\lj\prezentace\CIT\Logické funkce\Karmaughova mapa minimalizace\karnau4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000"/>
            <a:ext cx="7560000" cy="44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ál 1"/>
          <p:cNvSpPr/>
          <p:nvPr/>
        </p:nvSpPr>
        <p:spPr>
          <a:xfrm>
            <a:off x="1259632" y="1988840"/>
            <a:ext cx="2520368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13" name="Ovál 12"/>
          <p:cNvSpPr/>
          <p:nvPr/>
        </p:nvSpPr>
        <p:spPr>
          <a:xfrm rot="16200000">
            <a:off x="647563" y="2600908"/>
            <a:ext cx="2520280" cy="158417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ln w="38100">
                <a:solidFill>
                  <a:srgbClr val="993300"/>
                </a:solidFill>
              </a:ln>
            </a:endParaRPr>
          </a:p>
        </p:txBody>
      </p:sp>
      <p:sp>
        <p:nvSpPr>
          <p:cNvPr id="15" name="Ovál 14"/>
          <p:cNvSpPr/>
          <p:nvPr/>
        </p:nvSpPr>
        <p:spPr>
          <a:xfrm>
            <a:off x="3780000" y="3231431"/>
            <a:ext cx="2520000" cy="15841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38100">
                <a:solidFill>
                  <a:srgbClr val="993300"/>
                </a:solidFill>
              </a:ln>
            </a:endParaRPr>
          </a:p>
        </p:txBody>
      </p:sp>
      <p:sp>
        <p:nvSpPr>
          <p:cNvPr id="3" name="TextovéPole 2"/>
          <p:cNvSpPr txBox="1"/>
          <p:nvPr/>
        </p:nvSpPr>
        <p:spPr bwMode="auto">
          <a:xfrm>
            <a:off x="1974511" y="1732746"/>
            <a:ext cx="49885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P1</a:t>
            </a: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760777" y="2904945"/>
            <a:ext cx="49885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P2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4790572" y="4725144"/>
            <a:ext cx="498855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35712872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58775" y="1080000"/>
            <a:ext cx="8785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Minimalizujte funkci zadanou pravdivostní tabulkou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4000" y="288000"/>
            <a:ext cx="86400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Metrika minimalizace</a:t>
            </a:r>
            <a:endParaRPr kumimoji="0" lang="cs-CZ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25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Minimalizujte funkci pomocí Karnaughovy mapy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19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1234"/>
              </p:ext>
            </p:extLst>
          </p:nvPr>
        </p:nvGraphicFramePr>
        <p:xfrm>
          <a:off x="1188344" y="2565304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Přímá spojovací čára 11"/>
          <p:cNvCxnSpPr/>
          <p:nvPr/>
        </p:nvCxnSpPr>
        <p:spPr>
          <a:xfrm>
            <a:off x="2800386" y="2349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3"/>
          <p:cNvCxnSpPr/>
          <p:nvPr/>
        </p:nvCxnSpPr>
        <p:spPr>
          <a:xfrm rot="5400000">
            <a:off x="344" y="5229304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3537336" y="1703278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352114" y="491149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25" name="Přímá spojovací čára 50"/>
          <p:cNvCxnSpPr/>
          <p:nvPr/>
        </p:nvCxnSpPr>
        <p:spPr>
          <a:xfrm>
            <a:off x="4384562" y="2133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 bwMode="auto">
          <a:xfrm>
            <a:off x="5602998" y="148896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696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0" grpId="0"/>
      <p:bldP spid="2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/>
              <p:cNvSpPr txBox="1"/>
              <p:nvPr/>
            </p:nvSpPr>
            <p:spPr bwMode="auto">
              <a:xfrm>
                <a:off x="682625" y="5268913"/>
                <a:ext cx="5113338" cy="82391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4" name="Objek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625" y="5268913"/>
                <a:ext cx="5113338" cy="823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Řešení 19</a:t>
            </a: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83864"/>
              </p:ext>
            </p:extLst>
          </p:nvPr>
        </p:nvGraphicFramePr>
        <p:xfrm>
          <a:off x="1188344" y="1408996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Přímá spojovací čára 11"/>
          <p:cNvCxnSpPr/>
          <p:nvPr/>
        </p:nvCxnSpPr>
        <p:spPr>
          <a:xfrm>
            <a:off x="2800386" y="1192996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3"/>
          <p:cNvCxnSpPr/>
          <p:nvPr/>
        </p:nvCxnSpPr>
        <p:spPr>
          <a:xfrm rot="5400000">
            <a:off x="344" y="4072996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3537336" y="54697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352114" y="375518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21" name="Přímá spojovací čára 50"/>
          <p:cNvCxnSpPr/>
          <p:nvPr/>
        </p:nvCxnSpPr>
        <p:spPr>
          <a:xfrm>
            <a:off x="4384562" y="976996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 bwMode="auto">
          <a:xfrm>
            <a:off x="5602998" y="33265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sp>
        <p:nvSpPr>
          <p:cNvPr id="23" name="Ovál 22"/>
          <p:cNvSpPr/>
          <p:nvPr/>
        </p:nvSpPr>
        <p:spPr>
          <a:xfrm>
            <a:off x="2800386" y="1254856"/>
            <a:ext cx="3204176" cy="2102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38100">
                <a:solidFill>
                  <a:srgbClr val="FF0000"/>
                </a:solidFill>
              </a:ln>
            </a:endParaRPr>
          </a:p>
        </p:txBody>
      </p:sp>
      <p:sp>
        <p:nvSpPr>
          <p:cNvPr id="2" name="Oblouk 1"/>
          <p:cNvSpPr/>
          <p:nvPr/>
        </p:nvSpPr>
        <p:spPr>
          <a:xfrm>
            <a:off x="468000" y="3096000"/>
            <a:ext cx="2340392" cy="2030881"/>
          </a:xfrm>
          <a:prstGeom prst="arc">
            <a:avLst>
              <a:gd name="adj1" fmla="val 13939373"/>
              <a:gd name="adj2" fmla="val 7727055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louk 23"/>
          <p:cNvSpPr/>
          <p:nvPr/>
        </p:nvSpPr>
        <p:spPr>
          <a:xfrm flipH="1" flipV="1">
            <a:off x="6048000" y="3096000"/>
            <a:ext cx="2340392" cy="2030881"/>
          </a:xfrm>
          <a:prstGeom prst="arc">
            <a:avLst>
              <a:gd name="adj1" fmla="val 13939373"/>
              <a:gd name="adj2" fmla="val 7727055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0168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Minimalizujte funkci pomocí Karnaughovy mapy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20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04913"/>
              </p:ext>
            </p:extLst>
          </p:nvPr>
        </p:nvGraphicFramePr>
        <p:xfrm>
          <a:off x="1188344" y="2565304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Přímá spojovací čára 11"/>
          <p:cNvCxnSpPr/>
          <p:nvPr/>
        </p:nvCxnSpPr>
        <p:spPr>
          <a:xfrm>
            <a:off x="2800386" y="2349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3"/>
          <p:cNvCxnSpPr/>
          <p:nvPr/>
        </p:nvCxnSpPr>
        <p:spPr>
          <a:xfrm rot="5400000">
            <a:off x="344" y="5229304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3537336" y="1703278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352114" y="491149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25" name="Přímá spojovací čára 50"/>
          <p:cNvCxnSpPr/>
          <p:nvPr/>
        </p:nvCxnSpPr>
        <p:spPr>
          <a:xfrm>
            <a:off x="4384562" y="2133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 bwMode="auto">
          <a:xfrm>
            <a:off x="5602998" y="148896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30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0" grpId="0"/>
      <p:bldP spid="2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647551"/>
              </p:ext>
            </p:extLst>
          </p:nvPr>
        </p:nvGraphicFramePr>
        <p:xfrm>
          <a:off x="1239838" y="5297488"/>
          <a:ext cx="39973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863280" imgH="164880" progId="Equation.3">
                  <p:embed/>
                </p:oleObj>
              </mc:Choice>
              <mc:Fallback>
                <p:oleObj name="Rovnice" r:id="rId4" imgW="863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5297488"/>
                        <a:ext cx="3997325" cy="7651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Řešení 20</a:t>
            </a: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68468"/>
              </p:ext>
            </p:extLst>
          </p:nvPr>
        </p:nvGraphicFramePr>
        <p:xfrm>
          <a:off x="1188344" y="1408996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Přímá spojovací čára 11"/>
          <p:cNvCxnSpPr/>
          <p:nvPr/>
        </p:nvCxnSpPr>
        <p:spPr>
          <a:xfrm>
            <a:off x="2800386" y="1192996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3"/>
          <p:cNvCxnSpPr/>
          <p:nvPr/>
        </p:nvCxnSpPr>
        <p:spPr>
          <a:xfrm rot="5400000">
            <a:off x="344" y="4072996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3537336" y="54697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352114" y="375518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21" name="Přímá spojovací čára 50"/>
          <p:cNvCxnSpPr/>
          <p:nvPr/>
        </p:nvCxnSpPr>
        <p:spPr>
          <a:xfrm>
            <a:off x="4384562" y="976996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 bwMode="auto">
          <a:xfrm>
            <a:off x="5602998" y="33265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sp>
        <p:nvSpPr>
          <p:cNvPr id="2" name="Oblouk 1"/>
          <p:cNvSpPr/>
          <p:nvPr/>
        </p:nvSpPr>
        <p:spPr>
          <a:xfrm>
            <a:off x="0" y="1254856"/>
            <a:ext cx="3131840" cy="3872023"/>
          </a:xfrm>
          <a:prstGeom prst="arc">
            <a:avLst>
              <a:gd name="adj1" fmla="val 15491585"/>
              <a:gd name="adj2" fmla="val 6045580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louk 23"/>
          <p:cNvSpPr/>
          <p:nvPr/>
        </p:nvSpPr>
        <p:spPr>
          <a:xfrm flipH="1" flipV="1">
            <a:off x="5760000" y="1254852"/>
            <a:ext cx="3240000" cy="3872025"/>
          </a:xfrm>
          <a:prstGeom prst="arc">
            <a:avLst>
              <a:gd name="adj1" fmla="val 15664947"/>
              <a:gd name="adj2" fmla="val 5937835"/>
            </a:avLst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Zaoblený obdélník 4"/>
          <p:cNvSpPr/>
          <p:nvPr/>
        </p:nvSpPr>
        <p:spPr>
          <a:xfrm>
            <a:off x="1284478" y="1556792"/>
            <a:ext cx="3071497" cy="3312368"/>
          </a:xfrm>
          <a:prstGeom prst="roundRect">
            <a:avLst>
              <a:gd name="adj" fmla="val 2141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3906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Minimalizujte funkci pomocí Karnaughovy mapy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21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62512"/>
              </p:ext>
            </p:extLst>
          </p:nvPr>
        </p:nvGraphicFramePr>
        <p:xfrm>
          <a:off x="1188344" y="2565304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Přímá spojovací čára 11"/>
          <p:cNvCxnSpPr/>
          <p:nvPr/>
        </p:nvCxnSpPr>
        <p:spPr>
          <a:xfrm>
            <a:off x="2800386" y="2349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3"/>
          <p:cNvCxnSpPr/>
          <p:nvPr/>
        </p:nvCxnSpPr>
        <p:spPr>
          <a:xfrm rot="5400000">
            <a:off x="344" y="5229304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3537336" y="1703278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352114" y="491149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25" name="Přímá spojovací čára 50"/>
          <p:cNvCxnSpPr/>
          <p:nvPr/>
        </p:nvCxnSpPr>
        <p:spPr>
          <a:xfrm>
            <a:off x="4384562" y="2133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 bwMode="auto">
          <a:xfrm>
            <a:off x="5602998" y="148896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0400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0" grpId="0"/>
      <p:bldP spid="2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Minimalizujte funkci pomocí Karnaughovy mapy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22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40506"/>
              </p:ext>
            </p:extLst>
          </p:nvPr>
        </p:nvGraphicFramePr>
        <p:xfrm>
          <a:off x="1188344" y="2565304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Přímá spojovací čára 11"/>
          <p:cNvCxnSpPr/>
          <p:nvPr/>
        </p:nvCxnSpPr>
        <p:spPr>
          <a:xfrm>
            <a:off x="2800386" y="2349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3"/>
          <p:cNvCxnSpPr/>
          <p:nvPr/>
        </p:nvCxnSpPr>
        <p:spPr>
          <a:xfrm rot="5400000">
            <a:off x="344" y="5229304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3537336" y="1703278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352114" y="491149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25" name="Přímá spojovací čára 50"/>
          <p:cNvCxnSpPr/>
          <p:nvPr/>
        </p:nvCxnSpPr>
        <p:spPr>
          <a:xfrm>
            <a:off x="4384562" y="2133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 bwMode="auto">
          <a:xfrm>
            <a:off x="5602998" y="148896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33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0" grpId="0"/>
      <p:bldP spid="2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Minimalizujte funkci pomocí Karnaughovy mapy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23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6" name="Tabulk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22173"/>
              </p:ext>
            </p:extLst>
          </p:nvPr>
        </p:nvGraphicFramePr>
        <p:xfrm>
          <a:off x="1188344" y="2565304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Přímá spojovací čára 11"/>
          <p:cNvCxnSpPr/>
          <p:nvPr/>
        </p:nvCxnSpPr>
        <p:spPr>
          <a:xfrm>
            <a:off x="2800386" y="2349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ovací čára 13"/>
          <p:cNvCxnSpPr/>
          <p:nvPr/>
        </p:nvCxnSpPr>
        <p:spPr>
          <a:xfrm rot="5400000">
            <a:off x="344" y="5229304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 bwMode="auto">
          <a:xfrm>
            <a:off x="3537336" y="1703278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20" name="TextovéPole 19"/>
          <p:cNvSpPr txBox="1"/>
          <p:nvPr/>
        </p:nvSpPr>
        <p:spPr bwMode="auto">
          <a:xfrm>
            <a:off x="352114" y="491149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25" name="Přímá spojovací čára 50"/>
          <p:cNvCxnSpPr/>
          <p:nvPr/>
        </p:nvCxnSpPr>
        <p:spPr>
          <a:xfrm>
            <a:off x="4384562" y="2133304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 bwMode="auto">
          <a:xfrm>
            <a:off x="5602998" y="148896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29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20" grpId="0"/>
      <p:bldP spid="2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24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11102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6790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58" y="288000"/>
            <a:ext cx="8177208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Popis logického obvodu</a:t>
            </a: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549183"/>
              </p:ext>
            </p:extLst>
          </p:nvPr>
        </p:nvGraphicFramePr>
        <p:xfrm>
          <a:off x="5364000" y="2340000"/>
          <a:ext cx="3837333" cy="164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888840" imgH="380880" progId="Equation.3">
                  <p:embed/>
                </p:oleObj>
              </mc:Choice>
              <mc:Fallback>
                <p:oleObj name="Rovnice" r:id="rId3" imgW="888840" imgH="3808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00" y="2340000"/>
                        <a:ext cx="3837333" cy="164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8250" name="Picture 10" descr="komb_obvo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000" y="1080000"/>
            <a:ext cx="5084992" cy="4572032"/>
          </a:xfrm>
          <a:prstGeom prst="rect">
            <a:avLst/>
          </a:prstGeom>
          <a:noFill/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0000" y="5040000"/>
            <a:ext cx="8964612" cy="1040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	f1, f2 	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logické funkce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a,b,c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	vstupní logické proměnné 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25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760463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573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26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598154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4021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27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67027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5080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28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84022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119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29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81968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2404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30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64485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301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31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0" name="Tabulk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60661"/>
              </p:ext>
            </p:extLst>
          </p:nvPr>
        </p:nvGraphicFramePr>
        <p:xfrm>
          <a:off x="1440000" y="1440000"/>
          <a:ext cx="5400000" cy="4754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7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5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ovéPole 32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35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 bwMode="auto">
          <a:xfrm>
            <a:off x="521232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37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685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3" grpId="0"/>
      <p:bldP spid="34" grpId="0"/>
      <p:bldP spid="36" grpId="0"/>
      <p:bldP spid="38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04000" y="288000"/>
            <a:ext cx="8229600" cy="720000"/>
          </a:xfrm>
          <a:noFill/>
        </p:spPr>
        <p:txBody>
          <a:bodyPr>
            <a:normAutofit/>
          </a:bodyPr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Konec</a:t>
            </a:r>
          </a:p>
        </p:txBody>
      </p:sp>
      <p:sp>
        <p:nvSpPr>
          <p:cNvPr id="3" name="Tlačítko akce: Vlastní 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4" name="Tlačítko akce: Vlastní 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5" name="Tlačítko akce: Vlastní 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1026"/>
          <p:cNvSpPr>
            <a:spLocks noGrp="1" noChangeArrowheads="1"/>
          </p:cNvSpPr>
          <p:nvPr>
            <p:ph type="title" sz="quarter"/>
          </p:nvPr>
        </p:nvSpPr>
        <p:spPr>
          <a:xfrm>
            <a:off x="557242" y="280108"/>
            <a:ext cx="8229600" cy="720000"/>
          </a:xfrm>
          <a:noFill/>
        </p:spPr>
        <p:txBody>
          <a:bodyPr>
            <a:normAutofit/>
          </a:bodyPr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Relé</a:t>
            </a:r>
          </a:p>
        </p:txBody>
      </p:sp>
      <p:sp>
        <p:nvSpPr>
          <p:cNvPr id="187397" name="Rectangle 1029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pic>
        <p:nvPicPr>
          <p:cNvPr id="187591" name="Picture 1223" descr="f40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928669"/>
            <a:ext cx="5643602" cy="57742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pic>
        <p:nvPicPr>
          <p:cNvPr id="188424" name="Picture 8" descr="f55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63" y="571479"/>
            <a:ext cx="4572011" cy="6047023"/>
          </a:xfrm>
          <a:prstGeom prst="rect">
            <a:avLst/>
          </a:prstGeom>
          <a:noFill/>
        </p:spPr>
      </p:pic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22960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Relé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360000" y="1080000"/>
            <a:ext cx="8786842" cy="37240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Logická funkce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přiřadí hodnotu výstupu pro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určitou kombinaci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hodnot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vstupních proměnných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Na vstupu může nastat 2</a:t>
            </a:r>
            <a:r>
              <a:rPr lang="cs-CZ" sz="2800" b="1" baseline="30000" dirty="0">
                <a:solidFill>
                  <a:srgbClr val="000000"/>
                </a:solidFill>
                <a:latin typeface="Verdana" pitchFamily="34" charset="0"/>
              </a:rPr>
              <a:t>n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 kombinací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75000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	n = 2	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počet kombinací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4	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75000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	n = 3	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počet kombinací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8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75000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	n = 4	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počet kombinací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16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Popis logického obvodu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8" name="Picture 8" descr="rel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71600"/>
            <a:ext cx="7624236" cy="5200672"/>
          </a:xfrm>
          <a:prstGeom prst="rect">
            <a:avLst/>
          </a:prstGeom>
          <a:noFill/>
        </p:spPr>
      </p:pic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22960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Relé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557242" y="280108"/>
            <a:ext cx="8229600" cy="720000"/>
          </a:xfrm>
          <a:noFill/>
        </p:spPr>
        <p:txBody>
          <a:bodyPr>
            <a:normAutofit/>
          </a:bodyPr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Karnaughova mapa</a:t>
            </a:r>
          </a:p>
        </p:txBody>
      </p:sp>
      <p:pic>
        <p:nvPicPr>
          <p:cNvPr id="192520" name="Picture 8" descr="karna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28670"/>
            <a:ext cx="6553200" cy="5353050"/>
          </a:xfrm>
          <a:prstGeom prst="rect">
            <a:avLst/>
          </a:prstGeom>
          <a:noFill/>
        </p:spPr>
      </p:pic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pic>
        <p:nvPicPr>
          <p:cNvPr id="193543" name="Picture 7" descr="karnau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870" y="1617663"/>
            <a:ext cx="4038600" cy="3640137"/>
          </a:xfrm>
          <a:prstGeom prst="rect">
            <a:avLst/>
          </a:prstGeom>
          <a:noFill/>
        </p:spPr>
      </p:pic>
      <p:pic>
        <p:nvPicPr>
          <p:cNvPr id="193544" name="Picture 8" descr="karnau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06" y="500042"/>
            <a:ext cx="5286412" cy="6357958"/>
          </a:xfrm>
          <a:prstGeom prst="rect">
            <a:avLst/>
          </a:prstGeom>
          <a:noFill/>
        </p:spPr>
      </p:pic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22960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Karnaughova mapa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cs-CZ"/>
              <a:t> </a:t>
            </a:r>
            <a:fld id="{A9A87EB7-B2D6-4A0E-ADF3-E94C92D7C0D3}" type="slidenum">
              <a:rPr lang="cs-CZ"/>
              <a:pPr/>
              <a:t>123</a:t>
            </a:fld>
            <a:endParaRPr lang="cs-CZ"/>
          </a:p>
        </p:txBody>
      </p:sp>
      <p:pic>
        <p:nvPicPr>
          <p:cNvPr id="192520" name="Picture 8" descr="karna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8677"/>
            <a:ext cx="8126123" cy="6637909"/>
          </a:xfrm>
          <a:prstGeom prst="rect">
            <a:avLst/>
          </a:prstGeom>
          <a:noFill/>
        </p:spPr>
      </p:pic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pic>
        <p:nvPicPr>
          <p:cNvPr id="13" name="Obrázek 12" descr="karnau4a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8605"/>
            <a:ext cx="9144000" cy="5196840"/>
          </a:xfrm>
          <a:prstGeom prst="rect">
            <a:avLst/>
          </a:prstGeom>
        </p:spPr>
      </p:pic>
      <p:graphicFrame>
        <p:nvGraphicFramePr>
          <p:cNvPr id="357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74587"/>
              </p:ext>
            </p:extLst>
          </p:nvPr>
        </p:nvGraphicFramePr>
        <p:xfrm>
          <a:off x="936000" y="5040000"/>
          <a:ext cx="7027627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09400" imgH="215640" progId="Equation.3">
                  <p:embed/>
                </p:oleObj>
              </mc:Choice>
              <mc:Fallback>
                <p:oleObj name="Rovnice" r:id="rId4" imgW="1409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00" y="5040000"/>
                        <a:ext cx="7027627" cy="107157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/>
              <a:t>Podmapa P1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010442"/>
              </p:ext>
            </p:extLst>
          </p:nvPr>
        </p:nvGraphicFramePr>
        <p:xfrm>
          <a:off x="900000" y="1080000"/>
          <a:ext cx="7027862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409400" imgH="723600" progId="Equation.3">
                  <p:embed/>
                </p:oleObj>
              </mc:Choice>
              <mc:Fallback>
                <p:oleObj name="Rovnice" r:id="rId3" imgW="14094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080000"/>
                        <a:ext cx="7027862" cy="3590925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851532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Podmapa P1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11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 descr="karnau4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04"/>
            <a:ext cx="9144000" cy="5196840"/>
          </a:xfrm>
          <a:prstGeom prst="rect">
            <a:avLst/>
          </a:prstGeom>
        </p:spPr>
      </p:pic>
      <p:graphicFrame>
        <p:nvGraphicFramePr>
          <p:cNvPr id="358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461913"/>
              </p:ext>
            </p:extLst>
          </p:nvPr>
        </p:nvGraphicFramePr>
        <p:xfrm>
          <a:off x="936000" y="5040000"/>
          <a:ext cx="71548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34960" imgH="215640" progId="Equation.3">
                  <p:embed/>
                </p:oleObj>
              </mc:Choice>
              <mc:Fallback>
                <p:oleObj name="Rovnice" r:id="rId4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00" y="5040000"/>
                        <a:ext cx="7154863" cy="107156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/>
              <a:t>Podmapa P2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91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graphicFrame>
        <p:nvGraphicFramePr>
          <p:cNvPr id="3573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20828"/>
              </p:ext>
            </p:extLst>
          </p:nvPr>
        </p:nvGraphicFramePr>
        <p:xfrm>
          <a:off x="900000" y="1080000"/>
          <a:ext cx="7153275" cy="359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434960" imgH="723600" progId="Equation.3">
                  <p:embed/>
                </p:oleObj>
              </mc:Choice>
              <mc:Fallback>
                <p:oleObj name="Rovnice" r:id="rId3" imgW="143496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080000"/>
                        <a:ext cx="7153275" cy="3590925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851532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Podmapa P2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24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pic>
        <p:nvPicPr>
          <p:cNvPr id="14" name="Obrázek 13" descr="karnau4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04"/>
            <a:ext cx="9144000" cy="5196840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/>
              <a:t>Podmapa P3</a:t>
            </a:r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109723"/>
              </p:ext>
            </p:extLst>
          </p:nvPr>
        </p:nvGraphicFramePr>
        <p:xfrm>
          <a:off x="936000" y="5040000"/>
          <a:ext cx="70913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22360" imgH="215640" progId="Equation.3">
                  <p:embed/>
                </p:oleObj>
              </mc:Choice>
              <mc:Fallback>
                <p:oleObj name="Rovnice" r:id="rId4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00" y="5040000"/>
                        <a:ext cx="7091363" cy="107156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5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pic>
        <p:nvPicPr>
          <p:cNvPr id="14" name="Obrázek 13" descr="karnau4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04"/>
            <a:ext cx="9144000" cy="5196840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/>
              <a:t>Podmapa P3</a:t>
            </a:r>
          </a:p>
        </p:txBody>
      </p:sp>
      <p:graphicFrame>
        <p:nvGraphicFramePr>
          <p:cNvPr id="3655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51717"/>
              </p:ext>
            </p:extLst>
          </p:nvPr>
        </p:nvGraphicFramePr>
        <p:xfrm>
          <a:off x="936000" y="5040000"/>
          <a:ext cx="70913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22360" imgH="215640" progId="Equation.3">
                  <p:embed/>
                </p:oleObj>
              </mc:Choice>
              <mc:Fallback>
                <p:oleObj name="Rovnice" r:id="rId4" imgW="1422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00" y="5040000"/>
                        <a:ext cx="7091363" cy="107156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7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Způsoby popisu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699645550"/>
              </p:ext>
            </p:extLst>
          </p:nvPr>
        </p:nvGraphicFramePr>
        <p:xfrm>
          <a:off x="900000" y="1080000"/>
          <a:ext cx="7560000" cy="436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4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C0757ED-BA8C-4999-AE74-500EFE5C3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dgm id="{9C0757ED-BA8C-4999-AE74-500EFE5C3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E32FF70-84DB-4F78-A2D3-91BA7FC6F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graphicEl>
                                              <a:dgm id="{1E32FF70-84DB-4F78-A2D3-91BA7FC6F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019CA0B-E8D5-4F4B-B775-0D40D2B05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graphicEl>
                                              <a:dgm id="{1019CA0B-E8D5-4F4B-B775-0D40D2B059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44D2F7-2B9E-4A7E-AE40-706537970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3D44D2F7-2B9E-4A7E-AE40-706537970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Graphic spid="10" grpId="0">
        <p:bldSub>
          <a:bldDgm bld="one"/>
        </p:bldSub>
      </p:bldGraphic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 descr="karnau4b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604"/>
            <a:ext cx="9144000" cy="5196840"/>
          </a:xfrm>
          <a:prstGeom prst="rect">
            <a:avLst/>
          </a:prstGeom>
        </p:spPr>
      </p:pic>
      <p:graphicFrame>
        <p:nvGraphicFramePr>
          <p:cNvPr id="358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122265"/>
              </p:ext>
            </p:extLst>
          </p:nvPr>
        </p:nvGraphicFramePr>
        <p:xfrm>
          <a:off x="936000" y="5040000"/>
          <a:ext cx="7154863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34960" imgH="215640" progId="Equation.3">
                  <p:embed/>
                </p:oleObj>
              </mc:Choice>
              <mc:Fallback>
                <p:oleObj name="Rovnice" r:id="rId4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00" y="5040000"/>
                        <a:ext cx="7154863" cy="107156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/>
              <a:t>Podmapa P2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02926"/>
              </p:ext>
            </p:extLst>
          </p:nvPr>
        </p:nvGraphicFramePr>
        <p:xfrm>
          <a:off x="1080000" y="1980000"/>
          <a:ext cx="2699912" cy="841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406080" imgH="126720" progId="Equation.3">
                  <p:embed/>
                </p:oleObj>
              </mc:Choice>
              <mc:Fallback>
                <p:oleObj name="Rovnice" r:id="rId3" imgW="40608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2699912" cy="841369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40328"/>
              </p:ext>
            </p:extLst>
          </p:nvPr>
        </p:nvGraphicFramePr>
        <p:xfrm>
          <a:off x="1080000" y="3780000"/>
          <a:ext cx="4140072" cy="121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2171520" imgH="634680" progId="Equation.3">
                  <p:embed/>
                </p:oleObj>
              </mc:Choice>
              <mc:Fallback>
                <p:oleObj name="Rovnice" r:id="rId5" imgW="2171520" imgH="634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000" y="3780000"/>
                        <a:ext cx="4140072" cy="1210323"/>
                      </a:xfrm>
                      <a:prstGeom prst="rect">
                        <a:avLst/>
                      </a:prstGeom>
                      <a:ln w="1905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 výraz</a:t>
            </a:r>
          </a:p>
        </p:txBody>
      </p:sp>
      <p:sp>
        <p:nvSpPr>
          <p:cNvPr id="3" name="TextovéPole 2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51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1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272324"/>
              </p:ext>
            </p:extLst>
          </p:nvPr>
        </p:nvGraphicFramePr>
        <p:xfrm>
          <a:off x="1080000" y="1980000"/>
          <a:ext cx="3891562" cy="87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736560" imgH="164880" progId="Equation.3">
                  <p:embed/>
                </p:oleObj>
              </mc:Choice>
              <mc:Fallback>
                <p:oleObj name="Rovnice" r:id="rId3" imgW="73656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3891562" cy="872936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pravdivostní tabulky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2a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70194"/>
              </p:ext>
            </p:extLst>
          </p:nvPr>
        </p:nvGraphicFramePr>
        <p:xfrm>
          <a:off x="1080000" y="3780000"/>
          <a:ext cx="4716136" cy="1524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A+!A.B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8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pravidel Booleovy algebry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2b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20294"/>
              </p:ext>
            </p:extLst>
          </p:nvPr>
        </p:nvGraphicFramePr>
        <p:xfrm>
          <a:off x="1080000" y="3780000"/>
          <a:ext cx="412512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104840" imgH="444240" progId="Equation.3">
                  <p:embed/>
                </p:oleObj>
              </mc:Choice>
              <mc:Fallback>
                <p:oleObj name="Rovnice" r:id="rId4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4125125" cy="1656184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prstDash val="lgDash"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669613"/>
              </p:ext>
            </p:extLst>
          </p:nvPr>
        </p:nvGraphicFramePr>
        <p:xfrm>
          <a:off x="1079500" y="1979613"/>
          <a:ext cx="38925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736560" imgH="164880" progId="Equation.3">
                  <p:embed/>
                </p:oleObj>
              </mc:Choice>
              <mc:Fallback>
                <p:oleObj name="Rovnice" r:id="rId6" imgW="736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979613"/>
                        <a:ext cx="3892550" cy="8731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BFBFB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8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pravdivostní tabulky 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3a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27655"/>
              </p:ext>
            </p:extLst>
          </p:nvPr>
        </p:nvGraphicFramePr>
        <p:xfrm>
          <a:off x="1080000" y="3780000"/>
          <a:ext cx="3843102" cy="1524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A.(A+B)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66928"/>
              </p:ext>
            </p:extLst>
          </p:nvPr>
        </p:nvGraphicFramePr>
        <p:xfrm>
          <a:off x="1079500" y="1979613"/>
          <a:ext cx="29733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622080" imgH="164880" progId="Equation.3">
                  <p:embed/>
                </p:oleObj>
              </mc:Choice>
              <mc:Fallback>
                <p:oleObj name="Rovnice" r:id="rId4" imgW="6220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979613"/>
                        <a:ext cx="2973388" cy="7921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BFBFB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52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808495"/>
              </p:ext>
            </p:extLst>
          </p:nvPr>
        </p:nvGraphicFramePr>
        <p:xfrm>
          <a:off x="1080000" y="1980000"/>
          <a:ext cx="2972584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622080" imgH="164880" progId="Equation.3">
                  <p:embed/>
                </p:oleObj>
              </mc:Choice>
              <mc:Fallback>
                <p:oleObj name="Rovnice" r:id="rId3" imgW="6220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2972584" cy="792088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pravidel Booleovy algebry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3b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796353"/>
              </p:ext>
            </p:extLst>
          </p:nvPr>
        </p:nvGraphicFramePr>
        <p:xfrm>
          <a:off x="1080000" y="3780000"/>
          <a:ext cx="339984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104840" imgH="444240" progId="Equation.3">
                  <p:embed/>
                </p:oleObj>
              </mc:Choice>
              <mc:Fallback>
                <p:oleObj name="Rovnice" r:id="rId6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3399844" cy="136815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90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8968"/>
              </p:ext>
            </p:extLst>
          </p:nvPr>
        </p:nvGraphicFramePr>
        <p:xfrm>
          <a:off x="1080000" y="1980000"/>
          <a:ext cx="2766244" cy="92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571320" imgH="190440" progId="Equation.3">
                  <p:embed/>
                </p:oleObj>
              </mc:Choice>
              <mc:Fallback>
                <p:oleObj name="Rovnice" r:id="rId3" imgW="5713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2766244" cy="924116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pravidel Booleovy algebry, zda platí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4a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788618"/>
              </p:ext>
            </p:extLst>
          </p:nvPr>
        </p:nvGraphicFramePr>
        <p:xfrm>
          <a:off x="1080000" y="3780000"/>
          <a:ext cx="358568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863280" imgH="190440" progId="Equation.3">
                  <p:embed/>
                </p:oleObj>
              </mc:Choice>
              <mc:Fallback>
                <p:oleObj name="Rovnice" r:id="rId6" imgW="863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3585689" cy="792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03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81980"/>
              </p:ext>
            </p:extLst>
          </p:nvPr>
        </p:nvGraphicFramePr>
        <p:xfrm>
          <a:off x="1080000" y="1980000"/>
          <a:ext cx="2766244" cy="92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571320" imgH="190440" progId="Equation.3">
                  <p:embed/>
                </p:oleObj>
              </mc:Choice>
              <mc:Fallback>
                <p:oleObj name="Rovnice" r:id="rId3" imgW="5713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2766244" cy="924116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5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629858"/>
              </p:ext>
            </p:extLst>
          </p:nvPr>
        </p:nvGraphicFramePr>
        <p:xfrm>
          <a:off x="1080000" y="3780000"/>
          <a:ext cx="5538787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333440" imgH="330120" progId="Equation.3">
                  <p:embed/>
                </p:oleObj>
              </mc:Choice>
              <mc:Fallback>
                <p:oleObj name="Rovnice" r:id="rId6" imgW="1333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5538787" cy="13731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9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008950"/>
              </p:ext>
            </p:extLst>
          </p:nvPr>
        </p:nvGraphicFramePr>
        <p:xfrm>
          <a:off x="1080000" y="1980000"/>
          <a:ext cx="375126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774360" imgH="177480" progId="Equation.3">
                  <p:embed/>
                </p:oleObj>
              </mc:Choice>
              <mc:Fallback>
                <p:oleObj name="Rovnice" r:id="rId3" imgW="7743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3751263" cy="862013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6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575836"/>
              </p:ext>
            </p:extLst>
          </p:nvPr>
        </p:nvGraphicFramePr>
        <p:xfrm>
          <a:off x="1080000" y="3780000"/>
          <a:ext cx="51165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231560" imgH="190440" progId="Equation.3">
                  <p:embed/>
                </p:oleObj>
              </mc:Choice>
              <mc:Fallback>
                <p:oleObj name="Rovnice" r:id="rId6" imgW="12315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5116512" cy="7921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8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41320"/>
              </p:ext>
            </p:extLst>
          </p:nvPr>
        </p:nvGraphicFramePr>
        <p:xfrm>
          <a:off x="1080000" y="1980000"/>
          <a:ext cx="41195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850680" imgH="190440" progId="Equation.3">
                  <p:embed/>
                </p:oleObj>
              </mc:Choice>
              <mc:Fallback>
                <p:oleObj name="Rovnice" r:id="rId3" imgW="85068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4119563" cy="923925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7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131222"/>
              </p:ext>
            </p:extLst>
          </p:nvPr>
        </p:nvGraphicFramePr>
        <p:xfrm>
          <a:off x="1080000" y="3780000"/>
          <a:ext cx="66468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600200" imgH="380880" progId="Equation.3">
                  <p:embed/>
                </p:oleObj>
              </mc:Choice>
              <mc:Fallback>
                <p:oleObj name="Rovnice" r:id="rId6" imgW="1600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6646863" cy="15843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1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Základní logické funkce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707933642"/>
              </p:ext>
            </p:extLst>
          </p:nvPr>
        </p:nvGraphicFramePr>
        <p:xfrm>
          <a:off x="900000" y="1080000"/>
          <a:ext cx="7560000" cy="436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66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C0757ED-BA8C-4999-AE74-500EFE5C3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graphicEl>
                                              <a:dgm id="{9C0757ED-BA8C-4999-AE74-500EFE5C3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E32FF70-84DB-4F78-A2D3-91BA7FC6F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graphicEl>
                                              <a:dgm id="{1E32FF70-84DB-4F78-A2D3-91BA7FC6F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019CA0B-E8D5-4F4B-B775-0D40D2B05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graphicEl>
                                              <a:dgm id="{1019CA0B-E8D5-4F4B-B775-0D40D2B059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44D2F7-2B9E-4A7E-AE40-706537970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3D44D2F7-2B9E-4A7E-AE40-706537970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70EE3D8-8E73-4601-BD57-46030D4E4B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graphicEl>
                                              <a:dgm id="{070EE3D8-8E73-4601-BD57-46030D4E4B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501F93A-92FD-4D16-9ED5-0FA38B206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graphicEl>
                                              <a:dgm id="{4501F93A-92FD-4D16-9ED5-0FA38B206E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Graphic spid="10" grpId="0">
        <p:bldSub>
          <a:bldDgm bld="one"/>
        </p:bldSub>
      </p:bldGraphic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59617"/>
              </p:ext>
            </p:extLst>
          </p:nvPr>
        </p:nvGraphicFramePr>
        <p:xfrm>
          <a:off x="1079500" y="1980000"/>
          <a:ext cx="44894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927000" imgH="203040" progId="Equation.3">
                  <p:embed/>
                </p:oleObj>
              </mc:Choice>
              <mc:Fallback>
                <p:oleObj name="Rovnice" r:id="rId3" imgW="927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9500" y="1980000"/>
                        <a:ext cx="4489450" cy="985838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8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17656"/>
              </p:ext>
            </p:extLst>
          </p:nvPr>
        </p:nvGraphicFramePr>
        <p:xfrm>
          <a:off x="1080000" y="3780000"/>
          <a:ext cx="7560000" cy="210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828800" imgH="507960" progId="Equation.3">
                  <p:embed/>
                </p:oleObj>
              </mc:Choice>
              <mc:Fallback>
                <p:oleObj name="Rovnice" r:id="rId6" imgW="18288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7560000" cy="210131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2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356706"/>
              </p:ext>
            </p:extLst>
          </p:nvPr>
        </p:nvGraphicFramePr>
        <p:xfrm>
          <a:off x="1080000" y="1980000"/>
          <a:ext cx="43672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901440" imgH="190440" progId="Equation.3">
                  <p:embed/>
                </p:oleObj>
              </mc:Choice>
              <mc:Fallback>
                <p:oleObj name="Rovnice" r:id="rId3" imgW="901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4367213" cy="923925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9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76194"/>
              </p:ext>
            </p:extLst>
          </p:nvPr>
        </p:nvGraphicFramePr>
        <p:xfrm>
          <a:off x="1080000" y="3779845"/>
          <a:ext cx="7560000" cy="212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942920" imgH="545760" progId="Equation.3">
                  <p:embed/>
                </p:oleObj>
              </mc:Choice>
              <mc:Fallback>
                <p:oleObj name="Rovnice" r:id="rId6" imgW="19429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79845"/>
                        <a:ext cx="7560000" cy="212494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45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682937"/>
              </p:ext>
            </p:extLst>
          </p:nvPr>
        </p:nvGraphicFramePr>
        <p:xfrm>
          <a:off x="1080000" y="1980000"/>
          <a:ext cx="43672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901440" imgH="190440" progId="Equation.3">
                  <p:embed/>
                </p:oleObj>
              </mc:Choice>
              <mc:Fallback>
                <p:oleObj name="Rovnice" r:id="rId3" imgW="901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4367213" cy="923925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10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55965"/>
              </p:ext>
            </p:extLst>
          </p:nvPr>
        </p:nvGraphicFramePr>
        <p:xfrm>
          <a:off x="1079500" y="3780000"/>
          <a:ext cx="7560000" cy="211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904760" imgH="533160" progId="Equation.3">
                  <p:embed/>
                </p:oleObj>
              </mc:Choice>
              <mc:Fallback>
                <p:oleObj name="Rovnice" r:id="rId6" imgW="19047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780000"/>
                        <a:ext cx="7560000" cy="211558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5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34693"/>
              </p:ext>
            </p:extLst>
          </p:nvPr>
        </p:nvGraphicFramePr>
        <p:xfrm>
          <a:off x="1080000" y="1980000"/>
          <a:ext cx="449103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927000" imgH="139680" progId="Equation.3">
                  <p:embed/>
                </p:oleObj>
              </mc:Choice>
              <mc:Fallback>
                <p:oleObj name="Rovnice" r:id="rId3" imgW="92700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4491038" cy="677863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11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396285"/>
              </p:ext>
            </p:extLst>
          </p:nvPr>
        </p:nvGraphicFramePr>
        <p:xfrm>
          <a:off x="1079999" y="3779997"/>
          <a:ext cx="7560000" cy="2141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2057400" imgH="583920" progId="Equation.3">
                  <p:embed/>
                </p:oleObj>
              </mc:Choice>
              <mc:Fallback>
                <p:oleObj name="Rovnice" r:id="rId6" imgW="2057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999" y="3779997"/>
                        <a:ext cx="7560000" cy="214132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3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460311"/>
              </p:ext>
            </p:extLst>
          </p:nvPr>
        </p:nvGraphicFramePr>
        <p:xfrm>
          <a:off x="1080000" y="3780000"/>
          <a:ext cx="6021387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638000" imgH="711000" progId="Equation.3">
                  <p:embed/>
                </p:oleObj>
              </mc:Choice>
              <mc:Fallback>
                <p:oleObj name="Rovnice" r:id="rId3" imgW="16380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6021387" cy="26066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253563"/>
              </p:ext>
            </p:extLst>
          </p:nvPr>
        </p:nvGraphicFramePr>
        <p:xfrm>
          <a:off x="1080000" y="1980000"/>
          <a:ext cx="43688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901440" imgH="190440" progId="Equation.3">
                  <p:embed/>
                </p:oleObj>
              </mc:Choice>
              <mc:Fallback>
                <p:oleObj name="Rovnice" r:id="rId5" imgW="901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4368800" cy="925512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12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1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10497"/>
              </p:ext>
            </p:extLst>
          </p:nvPr>
        </p:nvGraphicFramePr>
        <p:xfrm>
          <a:off x="1080000" y="1980000"/>
          <a:ext cx="43688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901440" imgH="190440" progId="Equation.3">
                  <p:embed/>
                </p:oleObj>
              </mc:Choice>
              <mc:Fallback>
                <p:oleObj name="Rovnice" r:id="rId3" imgW="9014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980000"/>
                        <a:ext cx="4368800" cy="925512"/>
                      </a:xfrm>
                      <a:prstGeom prst="rect">
                        <a:avLst/>
                      </a:prstGeom>
                      <a:ln w="19050">
                        <a:solidFill>
                          <a:schemeClr val="bg1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996408"/>
              </p:ext>
            </p:extLst>
          </p:nvPr>
        </p:nvGraphicFramePr>
        <p:xfrm>
          <a:off x="1080000" y="3780000"/>
          <a:ext cx="5408612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473120" imgH="355320" progId="Equation.3">
                  <p:embed/>
                </p:oleObj>
              </mc:Choice>
              <mc:Fallback>
                <p:oleObj name="Rovnice" r:id="rId6" imgW="14731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5408612" cy="13001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7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Výsledky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957374"/>
              </p:ext>
            </p:extLst>
          </p:nvPr>
        </p:nvGraphicFramePr>
        <p:xfrm>
          <a:off x="357188" y="1100138"/>
          <a:ext cx="12652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571320" imgH="279360" progId="Equation.3">
                  <p:embed/>
                </p:oleObj>
              </mc:Choice>
              <mc:Fallback>
                <p:oleObj name="Rovnice" r:id="rId3" imgW="571320" imgH="27936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100138"/>
                        <a:ext cx="1265237" cy="61753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BFBFB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2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53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97766"/>
              </p:ext>
            </p:extLst>
          </p:nvPr>
        </p:nvGraphicFramePr>
        <p:xfrm>
          <a:off x="399139" y="908720"/>
          <a:ext cx="3092741" cy="714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2971800" imgH="685800" progId="Equation.3">
                  <p:embed/>
                </p:oleObj>
              </mc:Choice>
              <mc:Fallback>
                <p:oleObj name="Rovnice" r:id="rId3" imgW="2971800" imgH="685800" progId="Equation.3">
                  <p:embed/>
                  <p:pic>
                    <p:nvPicPr>
                      <p:cNvPr id="15975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39" y="908720"/>
                        <a:ext cx="3092741" cy="714408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2F8E6353-222F-46D7-BFAC-51DD59005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296570"/>
              </p:ext>
            </p:extLst>
          </p:nvPr>
        </p:nvGraphicFramePr>
        <p:xfrm>
          <a:off x="5220072" y="767521"/>
          <a:ext cx="1029367" cy="49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634680" imgH="304560" progId="Equation.3">
                  <p:embed/>
                </p:oleObj>
              </mc:Choice>
              <mc:Fallback>
                <p:oleObj name="Rovnice" r:id="rId5" imgW="634680" imgH="304560" progId="Equation.3">
                  <p:embed/>
                  <p:pic>
                    <p:nvPicPr>
                      <p:cNvPr id="160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767521"/>
                        <a:ext cx="1029367" cy="493956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6523520D-ED3D-4297-95AB-EF55856E0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392299"/>
              </p:ext>
            </p:extLst>
          </p:nvPr>
        </p:nvGraphicFramePr>
        <p:xfrm>
          <a:off x="399139" y="2059739"/>
          <a:ext cx="2052000" cy="49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7" imgW="990360" imgH="241200" progId="Equation.3">
                  <p:embed/>
                </p:oleObj>
              </mc:Choice>
              <mc:Fallback>
                <p:oleObj name="Rovnice" r:id="rId7" imgW="990360" imgH="241200" progId="Equation.3">
                  <p:embed/>
                  <p:pic>
                    <p:nvPicPr>
                      <p:cNvPr id="161799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39" y="2059739"/>
                        <a:ext cx="2052000" cy="499617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8">
            <a:extLst>
              <a:ext uri="{FF2B5EF4-FFF2-40B4-BE49-F238E27FC236}">
                <a16:creationId xmlns:a16="http://schemas.microsoft.com/office/drawing/2014/main" id="{E4946A93-C6D0-4301-B606-F1828DD28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02725"/>
              </p:ext>
            </p:extLst>
          </p:nvPr>
        </p:nvGraphicFramePr>
        <p:xfrm>
          <a:off x="399138" y="3855784"/>
          <a:ext cx="2162410" cy="58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9" imgW="838080" imgH="228600" progId="Equation.3">
                  <p:embed/>
                </p:oleObj>
              </mc:Choice>
              <mc:Fallback>
                <p:oleObj name="Rovnice" r:id="rId9" imgW="838080" imgH="228600" progId="Equation.3">
                  <p:embed/>
                  <p:pic>
                    <p:nvPicPr>
                      <p:cNvPr id="161850" name="Object 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38" y="3855784"/>
                        <a:ext cx="2162410" cy="589833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1B4F809A-F2DB-417D-80C4-76A8BAB21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91151"/>
              </p:ext>
            </p:extLst>
          </p:nvPr>
        </p:nvGraphicFramePr>
        <p:xfrm>
          <a:off x="399137" y="2494079"/>
          <a:ext cx="1944000" cy="60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1" imgW="533160" imgH="164880" progId="Equation.3">
                  <p:embed/>
                </p:oleObj>
              </mc:Choice>
              <mc:Fallback>
                <p:oleObj name="Rovnice" r:id="rId11" imgW="533160" imgH="164880" progId="Equation.3">
                  <p:embed/>
                  <p:pic>
                    <p:nvPicPr>
                      <p:cNvPr id="162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37" y="2494079"/>
                        <a:ext cx="1944000" cy="601272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4">
            <a:extLst>
              <a:ext uri="{FF2B5EF4-FFF2-40B4-BE49-F238E27FC236}">
                <a16:creationId xmlns:a16="http://schemas.microsoft.com/office/drawing/2014/main" id="{A112990C-2A09-4B57-A12F-F3CDFCB8C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0515"/>
              </p:ext>
            </p:extLst>
          </p:nvPr>
        </p:nvGraphicFramePr>
        <p:xfrm>
          <a:off x="413283" y="3151588"/>
          <a:ext cx="2052000" cy="58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3" imgW="838080" imgH="241200" progId="Equation.3">
                  <p:embed/>
                </p:oleObj>
              </mc:Choice>
              <mc:Fallback>
                <p:oleObj name="Rovnice" r:id="rId13" imgW="838080" imgH="241200" progId="Equation.3">
                  <p:embed/>
                  <p:pic>
                    <p:nvPicPr>
                      <p:cNvPr id="16285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83" y="3151588"/>
                        <a:ext cx="2052000" cy="589833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2A68D61A-632A-4CBD-82F8-DA1442F69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17233"/>
              </p:ext>
            </p:extLst>
          </p:nvPr>
        </p:nvGraphicFramePr>
        <p:xfrm>
          <a:off x="6420693" y="3106567"/>
          <a:ext cx="3929625" cy="82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5" imgW="1333440" imgH="279360" progId="Equation.3">
                  <p:embed/>
                </p:oleObj>
              </mc:Choice>
              <mc:Fallback>
                <p:oleObj name="Rovnice" r:id="rId15" imgW="1333440" imgH="279360" progId="Equation.3">
                  <p:embed/>
                  <p:pic>
                    <p:nvPicPr>
                      <p:cNvPr id="164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693" y="3106567"/>
                        <a:ext cx="3929625" cy="823046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5">
            <a:extLst>
              <a:ext uri="{FF2B5EF4-FFF2-40B4-BE49-F238E27FC236}">
                <a16:creationId xmlns:a16="http://schemas.microsoft.com/office/drawing/2014/main" id="{C1B1E0F2-D7CC-4FC5-AD1F-44FA28E9F3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43894"/>
              </p:ext>
            </p:extLst>
          </p:nvPr>
        </p:nvGraphicFramePr>
        <p:xfrm>
          <a:off x="6420693" y="4906567"/>
          <a:ext cx="28527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7" imgW="571320" imgH="164880" progId="Equation.3">
                  <p:embed/>
                </p:oleObj>
              </mc:Choice>
              <mc:Fallback>
                <p:oleObj name="Rovnice" r:id="rId17" imgW="571320" imgH="164880" progId="Equation.3">
                  <p:embed/>
                  <p:pic>
                    <p:nvPicPr>
                      <p:cNvPr id="1649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0693" y="4906567"/>
                        <a:ext cx="2852738" cy="823912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D2185A4B-F45C-47C6-83E3-BB7096D30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26491"/>
              </p:ext>
            </p:extLst>
          </p:nvPr>
        </p:nvGraphicFramePr>
        <p:xfrm>
          <a:off x="7473405" y="920274"/>
          <a:ext cx="3053189" cy="191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19" imgW="444240" imgH="279360" progId="Equation.3">
                  <p:embed/>
                </p:oleObj>
              </mc:Choice>
              <mc:Fallback>
                <p:oleObj name="Rovnice" r:id="rId19" imgW="444240" imgH="279360" progId="Equation.3">
                  <p:embed/>
                  <p:pic>
                    <p:nvPicPr>
                      <p:cNvPr id="164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405" y="920274"/>
                        <a:ext cx="3053189" cy="1917032"/>
                      </a:xfrm>
                      <a:prstGeom prst="rect">
                        <a:avLst/>
                      </a:prstGeom>
                      <a:noFill/>
                      <a:ln w="635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70CCE9CA-C0EF-465B-A05B-B0C42C88D62A}"/>
              </a:ext>
            </a:extLst>
          </p:cNvPr>
          <p:cNvSpPr txBox="1"/>
          <p:nvPr/>
        </p:nvSpPr>
        <p:spPr bwMode="auto">
          <a:xfrm>
            <a:off x="3156244" y="4283277"/>
            <a:ext cx="254877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2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Times New Roman" panose="02020603050405020304" pitchFamily="18" charset="0"/>
              </a:rPr>
              <a:t>A.(B+C)=A.B+A.C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2000" b="1" kern="0" dirty="0">
                <a:ea typeface="+mj-ea"/>
                <a:cs typeface="Times New Roman" panose="02020603050405020304" pitchFamily="18" charset="0"/>
              </a:rPr>
              <a:t>A+(B.C)=(A+B).(A+C)</a:t>
            </a:r>
            <a:endParaRPr kumimoji="0" lang="cs-CZ" sz="2000" b="1" i="0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A2A927BC-41F2-44CC-B3EE-21DBBF0CF84F}"/>
                  </a:ext>
                </a:extLst>
              </p:cNvPr>
              <p:cNvSpPr txBox="1"/>
              <p:nvPr/>
            </p:nvSpPr>
            <p:spPr bwMode="auto">
              <a:xfrm>
                <a:off x="4510627" y="3117729"/>
                <a:ext cx="1583703" cy="6225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𝒂</m:t>
                          </m:r>
                        </m:e>
                        <m:sup>
                          <m: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𝟐</m:t>
                          </m:r>
                        </m:sup>
                      </m:sSup>
                      <m:r>
                        <a:rPr kumimoji="0" lang="pt-BR" sz="2000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sSup>
                        <m:sSupPr>
                          <m:ctrlP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𝒃</m:t>
                          </m:r>
                        </m:e>
                        <m:sup>
                          <m: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𝟐</m:t>
                          </m:r>
                        </m:sup>
                      </m:sSup>
                      <m:r>
                        <a:rPr kumimoji="0" lang="pt-BR" sz="2000" b="1" i="1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𝒄</m:t>
                          </m:r>
                        </m:e>
                        <m:sup>
                          <m:r>
                            <a:rPr kumimoji="0" lang="pt-BR" sz="2000" b="1" i="1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cs-CZ" sz="2000" b="1" i="0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85000"/>
                    </a:schemeClr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cs-CZ" sz="2000" b="1" i="0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85000"/>
                      </a:schemeClr>
                    </a:solidFill>
                    <a:effectLst/>
                    <a:uLnTx/>
                    <a:uFillTx/>
                    <a:latin typeface="+mj-lt"/>
                    <a:ea typeface="+mj-ea"/>
                    <a:cs typeface="+mj-cs"/>
                  </a:rPr>
                  <a:t>aaa</a:t>
                </a:r>
              </a:p>
            </p:txBody>
          </p:sp>
        </mc:Choice>
        <mc:Fallback xmlns="">
          <p:sp>
            <p:nvSpPr>
              <p:cNvPr id="4" name="TextovéPole 3">
                <a:extLst>
                  <a:ext uri="{FF2B5EF4-FFF2-40B4-BE49-F238E27FC236}">
                    <a16:creationId xmlns:a16="http://schemas.microsoft.com/office/drawing/2014/main" id="{A2A927BC-41F2-44CC-B3EE-21DBBF0CF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0627" y="3117729"/>
                <a:ext cx="1583703" cy="622543"/>
              </a:xfrm>
              <a:prstGeom prst="rect">
                <a:avLst/>
              </a:prstGeom>
              <a:blipFill>
                <a:blip r:embed="rId22"/>
                <a:stretch>
                  <a:fillRect l="-10000" b="-242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66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60000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Negace negace</a:t>
            </a:r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900000" y="1800000"/>
          <a:ext cx="1500426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634680" imgH="304560" progId="Equation.3">
                  <p:embed/>
                </p:oleObj>
              </mc:Choice>
              <mc:Fallback>
                <p:oleObj name="Rovnice" r:id="rId3" imgW="634680" imgH="304560" progId="Equation.3">
                  <p:embed/>
                  <p:pic>
                    <p:nvPicPr>
                      <p:cNvPr id="160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800000"/>
                        <a:ext cx="1500426" cy="72000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41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5" name="Group 67"/>
          <p:cNvGraphicFramePr>
            <a:graphicFrameLocks noGrp="1"/>
          </p:cNvGraphicFramePr>
          <p:nvPr/>
        </p:nvGraphicFramePr>
        <p:xfrm>
          <a:off x="4680000" y="1800000"/>
          <a:ext cx="1882638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Přímá spojnice 15"/>
          <p:cNvCxnSpPr/>
          <p:nvPr/>
        </p:nvCxnSpPr>
        <p:spPr>
          <a:xfrm>
            <a:off x="4788024" y="18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5148064" y="18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5148064" y="1836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  <p:extLst>
      <p:ext uri="{BB962C8B-B14F-4D97-AF65-F5344CB8AC3E}">
        <p14:creationId xmlns:p14="http://schemas.microsoft.com/office/powerpoint/2010/main" val="3852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Neutrálnost nuly a jedničky</a:t>
            </a:r>
          </a:p>
        </p:txBody>
      </p:sp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900000" y="1800000"/>
          <a:ext cx="3154466" cy="76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990360" imgH="241200" progId="Equation.3">
                  <p:embed/>
                </p:oleObj>
              </mc:Choice>
              <mc:Fallback>
                <p:oleObj name="Rovnice" r:id="rId3" imgW="990360" imgH="241200" progId="Equation.3">
                  <p:embed/>
                  <p:pic>
                    <p:nvPicPr>
                      <p:cNvPr id="161799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800000"/>
                        <a:ext cx="3154466" cy="768044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50" name="Object 58"/>
          <p:cNvGraphicFramePr>
            <a:graphicFrameLocks noChangeAspect="1"/>
          </p:cNvGraphicFramePr>
          <p:nvPr/>
        </p:nvGraphicFramePr>
        <p:xfrm>
          <a:off x="900000" y="3600000"/>
          <a:ext cx="263962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838080" imgH="228600" progId="Equation.3">
                  <p:embed/>
                </p:oleObj>
              </mc:Choice>
              <mc:Fallback>
                <p:oleObj name="Rovnice" r:id="rId5" imgW="838080" imgH="228600" progId="Equation.3">
                  <p:embed/>
                  <p:pic>
                    <p:nvPicPr>
                      <p:cNvPr id="161850" name="Object 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3600000"/>
                        <a:ext cx="2639622" cy="72000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4" name="Group 67"/>
          <p:cNvGraphicFramePr>
            <a:graphicFrameLocks noGrp="1"/>
          </p:cNvGraphicFramePr>
          <p:nvPr/>
        </p:nvGraphicFramePr>
        <p:xfrm>
          <a:off x="4680000" y="18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Group 67"/>
          <p:cNvGraphicFramePr>
            <a:graphicFrameLocks noGrp="1"/>
          </p:cNvGraphicFramePr>
          <p:nvPr/>
        </p:nvGraphicFramePr>
        <p:xfrm>
          <a:off x="4680000" y="36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  <p:extLst>
      <p:ext uri="{BB962C8B-B14F-4D97-AF65-F5344CB8AC3E}">
        <p14:creationId xmlns:p14="http://schemas.microsoft.com/office/powerpoint/2010/main" val="406211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40581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Negace, inverze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720000" y="1080000"/>
            <a:ext cx="5040000" cy="104028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NOT, INV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neplatí, že</a:t>
            </a:r>
            <a:endParaRPr lang="en-US" sz="2800" b="1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856" name="Object 2048"/>
              <p:cNvSpPr txBox="1"/>
              <p:nvPr/>
            </p:nvSpPr>
            <p:spPr bwMode="auto">
              <a:xfrm>
                <a:off x="1079499" y="2339975"/>
                <a:ext cx="1656000" cy="720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̄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249856" name="Object 2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499" y="2339975"/>
                <a:ext cx="1656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67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83197"/>
              </p:ext>
            </p:extLst>
          </p:nvPr>
        </p:nvGraphicFramePr>
        <p:xfrm>
          <a:off x="1080000" y="3600000"/>
          <a:ext cx="2133600" cy="16154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8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3" name="Obrázek 2" descr="Obsah obrázku hodiny, místnost, podepsat&#10;&#10;Popis byl vytvořen automaticky">
            <a:extLst>
              <a:ext uri="{FF2B5EF4-FFF2-40B4-BE49-F238E27FC236}">
                <a16:creationId xmlns:a16="http://schemas.microsoft.com/office/drawing/2014/main" id="{07F99A1D-0F31-469A-A05F-FD085A2FC9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440000"/>
            <a:ext cx="1296050" cy="935191"/>
          </a:xfrm>
          <a:prstGeom prst="rect">
            <a:avLst/>
          </a:prstGeom>
        </p:spPr>
      </p:pic>
      <p:pic>
        <p:nvPicPr>
          <p:cNvPr id="6" name="Obrázek 5" descr="Obsah obrázku hodiny&#10;&#10;Popis byl vytvořen automaticky">
            <a:extLst>
              <a:ext uri="{FF2B5EF4-FFF2-40B4-BE49-F238E27FC236}">
                <a16:creationId xmlns:a16="http://schemas.microsoft.com/office/drawing/2014/main" id="{25BB19CE-3D64-4E16-AAA5-CE68BAD8DB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1296050" cy="999776"/>
          </a:xfrm>
          <a:prstGeom prst="rect">
            <a:avLst/>
          </a:prstGeom>
        </p:spPr>
      </p:pic>
      <p:pic>
        <p:nvPicPr>
          <p:cNvPr id="8" name="Obrázek 7" descr="Obsah obrázku stůl, kreslení&#10;&#10;Popis byl vytvořen automaticky">
            <a:extLst>
              <a:ext uri="{FF2B5EF4-FFF2-40B4-BE49-F238E27FC236}">
                <a16:creationId xmlns:a16="http://schemas.microsoft.com/office/drawing/2014/main" id="{7F270638-3102-4D48-88A3-B11CC733D0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4680000"/>
            <a:ext cx="2880000" cy="828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6" grpId="0" animBg="1"/>
      <p:bldP spid="13" grpId="0" animBg="1"/>
      <p:bldP spid="14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Agresivnost nuly a jedničky</a:t>
            </a:r>
          </a:p>
        </p:txBody>
      </p:sp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900000" y="1800000"/>
          <a:ext cx="26638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533160" imgH="164880" progId="Equation.3">
                  <p:embed/>
                </p:oleObj>
              </mc:Choice>
              <mc:Fallback>
                <p:oleObj name="Rovnice" r:id="rId3" imgW="533160" imgH="164880" progId="Equation.3">
                  <p:embed/>
                  <p:pic>
                    <p:nvPicPr>
                      <p:cNvPr id="162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800000"/>
                        <a:ext cx="2663825" cy="823913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0" name="Object 34"/>
          <p:cNvGraphicFramePr>
            <a:graphicFrameLocks noChangeAspect="1"/>
          </p:cNvGraphicFramePr>
          <p:nvPr/>
        </p:nvGraphicFramePr>
        <p:xfrm>
          <a:off x="900000" y="3600000"/>
          <a:ext cx="2765897" cy="79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838080" imgH="241200" progId="Equation.3">
                  <p:embed/>
                </p:oleObj>
              </mc:Choice>
              <mc:Fallback>
                <p:oleObj name="Rovnice" r:id="rId5" imgW="838080" imgH="241200" progId="Equation.3">
                  <p:embed/>
                  <p:pic>
                    <p:nvPicPr>
                      <p:cNvPr id="16285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3600000"/>
                        <a:ext cx="2765897" cy="795038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7" name="Group 67"/>
          <p:cNvGraphicFramePr>
            <a:graphicFrameLocks noGrp="1"/>
          </p:cNvGraphicFramePr>
          <p:nvPr/>
        </p:nvGraphicFramePr>
        <p:xfrm>
          <a:off x="4680000" y="18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Group 67"/>
          <p:cNvGraphicFramePr>
            <a:graphicFrameLocks noGrp="1"/>
          </p:cNvGraphicFramePr>
          <p:nvPr/>
        </p:nvGraphicFramePr>
        <p:xfrm>
          <a:off x="4680000" y="36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  <p:extLst>
      <p:ext uri="{BB962C8B-B14F-4D97-AF65-F5344CB8AC3E}">
        <p14:creationId xmlns:p14="http://schemas.microsoft.com/office/powerpoint/2010/main" val="1460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Zákon vyloučení třetího</a:t>
            </a:r>
          </a:p>
        </p:txBody>
      </p:sp>
      <p:graphicFrame>
        <p:nvGraphicFramePr>
          <p:cNvPr id="253952" name="Object 0"/>
          <p:cNvGraphicFramePr>
            <a:graphicFrameLocks noChangeAspect="1"/>
          </p:cNvGraphicFramePr>
          <p:nvPr/>
        </p:nvGraphicFramePr>
        <p:xfrm>
          <a:off x="900000" y="1800000"/>
          <a:ext cx="303276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939600" imgH="279360" progId="Equation.3">
                  <p:embed/>
                </p:oleObj>
              </mc:Choice>
              <mc:Fallback>
                <p:oleObj name="Rovnice" r:id="rId3" imgW="939600" imgH="279360" progId="Equation.3">
                  <p:embed/>
                  <p:pic>
                    <p:nvPicPr>
                      <p:cNvPr id="25395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800000"/>
                        <a:ext cx="3032765" cy="90000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3" name="Object 1"/>
          <p:cNvGraphicFramePr>
            <a:graphicFrameLocks noChangeAspect="1"/>
          </p:cNvGraphicFramePr>
          <p:nvPr/>
        </p:nvGraphicFramePr>
        <p:xfrm>
          <a:off x="900000" y="3600000"/>
          <a:ext cx="274696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888840" imgH="291960" progId="Equation.3">
                  <p:embed/>
                </p:oleObj>
              </mc:Choice>
              <mc:Fallback>
                <p:oleObj name="Rovnice" r:id="rId5" imgW="888840" imgH="291960" progId="Equation.3">
                  <p:embed/>
                  <p:pic>
                    <p:nvPicPr>
                      <p:cNvPr id="2539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3600000"/>
                        <a:ext cx="2746961" cy="900000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graphicFrame>
        <p:nvGraphicFramePr>
          <p:cNvPr id="15" name="Group 67"/>
          <p:cNvGraphicFramePr>
            <a:graphicFrameLocks noGrp="1"/>
          </p:cNvGraphicFramePr>
          <p:nvPr/>
        </p:nvGraphicFramePr>
        <p:xfrm>
          <a:off x="4680000" y="1800000"/>
          <a:ext cx="1882638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Přímá spojnice 15"/>
          <p:cNvCxnSpPr/>
          <p:nvPr/>
        </p:nvCxnSpPr>
        <p:spPr>
          <a:xfrm>
            <a:off x="5616000" y="1844824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6289200" y="1845608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oup 67"/>
          <p:cNvGraphicFramePr>
            <a:graphicFrameLocks noGrp="1"/>
          </p:cNvGraphicFramePr>
          <p:nvPr/>
        </p:nvGraphicFramePr>
        <p:xfrm>
          <a:off x="4680000" y="3600000"/>
          <a:ext cx="1882638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Přímá spojnice 20"/>
          <p:cNvCxnSpPr/>
          <p:nvPr/>
        </p:nvCxnSpPr>
        <p:spPr>
          <a:xfrm>
            <a:off x="5616000" y="36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6300000" y="36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  <p:extLst>
      <p:ext uri="{BB962C8B-B14F-4D97-AF65-F5344CB8AC3E}">
        <p14:creationId xmlns:p14="http://schemas.microsoft.com/office/powerpoint/2010/main" val="14720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360000" y="1080000"/>
            <a:ext cx="85566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De Morganovy zákony</a:t>
            </a: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900000" y="1800000"/>
          <a:ext cx="3929625" cy="82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1333440" imgH="279360" progId="Equation.3">
                  <p:embed/>
                </p:oleObj>
              </mc:Choice>
              <mc:Fallback>
                <p:oleObj name="Rovnice" r:id="rId3" imgW="1333440" imgH="279360" progId="Equation.3">
                  <p:embed/>
                  <p:pic>
                    <p:nvPicPr>
                      <p:cNvPr id="164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800000"/>
                        <a:ext cx="3929625" cy="823046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9" name="Object 45"/>
          <p:cNvGraphicFramePr>
            <a:graphicFrameLocks noChangeAspect="1"/>
          </p:cNvGraphicFramePr>
          <p:nvPr/>
        </p:nvGraphicFramePr>
        <p:xfrm>
          <a:off x="900000" y="3600000"/>
          <a:ext cx="28527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5" imgW="571320" imgH="164880" progId="Equation.3">
                  <p:embed/>
                </p:oleObj>
              </mc:Choice>
              <mc:Fallback>
                <p:oleObj name="Rovnice" r:id="rId5" imgW="571320" imgH="164880" progId="Equation.3">
                  <p:embed/>
                  <p:pic>
                    <p:nvPicPr>
                      <p:cNvPr id="1649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3600000"/>
                        <a:ext cx="2852738" cy="82391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89916" y="6200796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  <p:extLst>
      <p:ext uri="{BB962C8B-B14F-4D97-AF65-F5344CB8AC3E}">
        <p14:creationId xmlns:p14="http://schemas.microsoft.com/office/powerpoint/2010/main" val="216196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360000" y="1080000"/>
            <a:ext cx="85566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Další zjednodušení</a:t>
            </a: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900000" y="1800000"/>
          <a:ext cx="3053189" cy="1917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3" imgW="444240" imgH="279360" progId="Equation.3">
                  <p:embed/>
                </p:oleObj>
              </mc:Choice>
              <mc:Fallback>
                <p:oleObj name="Rovnice" r:id="rId3" imgW="444240" imgH="279360" progId="Equation.3">
                  <p:embed/>
                  <p:pic>
                    <p:nvPicPr>
                      <p:cNvPr id="164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000" y="1800000"/>
                        <a:ext cx="3053189" cy="1917032"/>
                      </a:xfrm>
                      <a:prstGeom prst="rect">
                        <a:avLst/>
                      </a:prstGeom>
                      <a:noFill/>
                      <a:ln w="635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  <p:extLst>
      <p:ext uri="{BB962C8B-B14F-4D97-AF65-F5344CB8AC3E}">
        <p14:creationId xmlns:p14="http://schemas.microsoft.com/office/powerpoint/2010/main" val="20882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D:\lj\prezentace\CIT\obrázky\minmax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720000"/>
            <a:ext cx="8820000" cy="58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4AE80CE-8F22-02DC-61EC-9773382DB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288000"/>
            <a:ext cx="833437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cs-CZ" sz="32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Vytvoření funkce z pravdivostní tabulky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7E33F61C-73A8-BA7C-48A5-A5B61D1CA502}"/>
              </a:ext>
            </a:extLst>
          </p:cNvPr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331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1354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Řešení</a:t>
            </a:r>
          </a:p>
          <a:p>
            <a:pPr marL="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Vypíšeme funkci ve tvaru součtu mintermů z řádků, kde je funkce rovna 1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311980"/>
              </p:ext>
            </p:extLst>
          </p:nvPr>
        </p:nvGraphicFramePr>
        <p:xfrm>
          <a:off x="359999" y="2520000"/>
          <a:ext cx="8460000" cy="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680" imgH="215640" progId="Equation.DSMT4">
                  <p:embed/>
                </p:oleObj>
              </mc:Choice>
              <mc:Fallback>
                <p:oleObj name="Equation" r:id="rId4" imgW="3136680" imgH="215640" progId="Equation.DSMT4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99" y="2520000"/>
                        <a:ext cx="8460000" cy="581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279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4" name="Obrázek 3" descr="Obsah obrázku diagram, text, Plán, řada/pruh&#10;&#10;Popis byl vytvořen automaticky">
            <a:extLst>
              <a:ext uri="{FF2B5EF4-FFF2-40B4-BE49-F238E27FC236}">
                <a16:creationId xmlns:a16="http://schemas.microsoft.com/office/drawing/2014/main" id="{73DE973B-AD3A-CA35-961B-EDAD8EC9D2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23" y="546730"/>
            <a:ext cx="3759572" cy="609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62934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Logický součin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20000" y="1080000"/>
            <a:ext cx="4212000" cy="115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</a:rPr>
              <a:t>;</a:t>
            </a:r>
            <a:r>
              <a:rPr lang="en-US" sz="2800" b="1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 současně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</a:rPr>
              <a:t>;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880" name="Object 0"/>
              <p:cNvSpPr txBox="1"/>
              <p:nvPr/>
            </p:nvSpPr>
            <p:spPr bwMode="auto">
              <a:xfrm>
                <a:off x="1079500" y="2339975"/>
                <a:ext cx="2520000" cy="720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250880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2339975"/>
                <a:ext cx="252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09883"/>
              </p:ext>
            </p:extLst>
          </p:nvPr>
        </p:nvGraphicFramePr>
        <p:xfrm>
          <a:off x="1080000" y="3600000"/>
          <a:ext cx="2160000" cy="265176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rázek 3" descr="Obsah obrázku podepsat&#10;&#10;Popis byl vytvořen automaticky">
            <a:extLst>
              <a:ext uri="{FF2B5EF4-FFF2-40B4-BE49-F238E27FC236}">
                <a16:creationId xmlns:a16="http://schemas.microsoft.com/office/drawing/2014/main" id="{712CF24C-368B-4BA9-AACA-A3F86065FB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440000"/>
            <a:ext cx="1440000" cy="950606"/>
          </a:xfrm>
          <a:prstGeom prst="rect">
            <a:avLst/>
          </a:prstGeom>
        </p:spPr>
      </p:pic>
      <p:pic>
        <p:nvPicPr>
          <p:cNvPr id="7" name="Obrázek 6" descr="Obsah obrázku objekt, hodiny&#10;&#10;Popis byl vytvořen automaticky">
            <a:extLst>
              <a:ext uri="{FF2B5EF4-FFF2-40B4-BE49-F238E27FC236}">
                <a16:creationId xmlns:a16="http://schemas.microsoft.com/office/drawing/2014/main" id="{BFB5AE2C-E61E-4174-95B3-53584706B8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4680000"/>
            <a:ext cx="2880000" cy="836977"/>
          </a:xfrm>
          <a:prstGeom prst="rect">
            <a:avLst/>
          </a:prstGeom>
        </p:spPr>
      </p:pic>
      <p:pic>
        <p:nvPicPr>
          <p:cNvPr id="16" name="Obrázek 15" descr="Obsah obrázku kreslení, hodiny, podepsat&#10;&#10;Popis byl vytvořen automaticky">
            <a:extLst>
              <a:ext uri="{FF2B5EF4-FFF2-40B4-BE49-F238E27FC236}">
                <a16:creationId xmlns:a16="http://schemas.microsoft.com/office/drawing/2014/main" id="{28635728-6A56-4CC0-8D4A-464D2260EC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79996"/>
            <a:ext cx="1692000" cy="940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2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0" grpId="0" animBg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04862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Logický součet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720000" y="1079999"/>
            <a:ext cx="3744481" cy="11541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nebo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08" name="Object 8"/>
              <p:cNvSpPr txBox="1"/>
              <p:nvPr/>
            </p:nvSpPr>
            <p:spPr bwMode="auto">
              <a:xfrm>
                <a:off x="1079500" y="2339975"/>
                <a:ext cx="2520000" cy="720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15360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2339975"/>
                <a:ext cx="2520000" cy="72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63599"/>
              </p:ext>
            </p:extLst>
          </p:nvPr>
        </p:nvGraphicFramePr>
        <p:xfrm>
          <a:off x="1080000" y="3600000"/>
          <a:ext cx="2160000" cy="265176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rázek 2" descr="Obsah obrázku objekt, hodiny, podepsat&#10;&#10;Popis byl vytvořen automaticky">
            <a:extLst>
              <a:ext uri="{FF2B5EF4-FFF2-40B4-BE49-F238E27FC236}">
                <a16:creationId xmlns:a16="http://schemas.microsoft.com/office/drawing/2014/main" id="{216656B6-F0E0-4723-98BE-2ED5BF788E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4680000"/>
            <a:ext cx="3172564" cy="1140450"/>
          </a:xfrm>
          <a:prstGeom prst="rect">
            <a:avLst/>
          </a:prstGeom>
        </p:spPr>
      </p:pic>
      <p:pic>
        <p:nvPicPr>
          <p:cNvPr id="5" name="Obrázek 4" descr="Obsah obrázku hodiny, místnost, podepsat&#10;&#10;Popis byl vytvořen automaticky">
            <a:extLst>
              <a:ext uri="{FF2B5EF4-FFF2-40B4-BE49-F238E27FC236}">
                <a16:creationId xmlns:a16="http://schemas.microsoft.com/office/drawing/2014/main" id="{63802DFD-2A88-4674-8EC0-826BE89556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440000"/>
            <a:ext cx="1440000" cy="950606"/>
          </a:xfrm>
          <a:prstGeom prst="rect">
            <a:avLst/>
          </a:prstGeom>
        </p:spPr>
      </p:pic>
      <p:pic>
        <p:nvPicPr>
          <p:cNvPr id="7" name="Obrázek 6" descr="Obsah obrázku hodiny, podepsat&#10;&#10;Popis byl vytvořen automaticky">
            <a:extLst>
              <a:ext uri="{FF2B5EF4-FFF2-40B4-BE49-F238E27FC236}">
                <a16:creationId xmlns:a16="http://schemas.microsoft.com/office/drawing/2014/main" id="{3EC30753-345F-4A3A-98B1-82EAC2E70EA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1440000" cy="802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2009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Negovaný logický součin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720000" y="1080000"/>
            <a:ext cx="4212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NAND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904" name="Object 1024"/>
              <p:cNvSpPr txBox="1"/>
              <p:nvPr/>
            </p:nvSpPr>
            <p:spPr bwMode="auto">
              <a:xfrm>
                <a:off x="1079500" y="2339975"/>
                <a:ext cx="2628000" cy="864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251904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2339975"/>
                <a:ext cx="2628000" cy="86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22938"/>
              </p:ext>
            </p:extLst>
          </p:nvPr>
        </p:nvGraphicFramePr>
        <p:xfrm>
          <a:off x="1080000" y="3600000"/>
          <a:ext cx="2160000" cy="265176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rázek 2" descr="Obsah obrázku hodiny, kreslení&#10;&#10;Popis byl vytvořen automaticky">
            <a:extLst>
              <a:ext uri="{FF2B5EF4-FFF2-40B4-BE49-F238E27FC236}">
                <a16:creationId xmlns:a16="http://schemas.microsoft.com/office/drawing/2014/main" id="{9265F4C9-480C-430E-8628-C4B1364A94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1440000" cy="800856"/>
          </a:xfrm>
          <a:prstGeom prst="rect">
            <a:avLst/>
          </a:prstGeom>
        </p:spPr>
      </p:pic>
      <p:pic>
        <p:nvPicPr>
          <p:cNvPr id="5" name="Obrázek 4" descr="Obsah obrázku hodiny, podepsat&#10;&#10;Popis byl vytvořen automaticky">
            <a:extLst>
              <a:ext uri="{FF2B5EF4-FFF2-40B4-BE49-F238E27FC236}">
                <a16:creationId xmlns:a16="http://schemas.microsoft.com/office/drawing/2014/main" id="{A2785E6B-915D-4F26-9F62-FC22503508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440000"/>
            <a:ext cx="1440000" cy="950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251904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2009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Negovaný logický součet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720000" y="1080000"/>
            <a:ext cx="4428064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NOR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656" name="Object 8"/>
              <p:cNvSpPr txBox="1"/>
              <p:nvPr/>
            </p:nvSpPr>
            <p:spPr bwMode="auto">
              <a:xfrm>
                <a:off x="1079500" y="2339975"/>
                <a:ext cx="2700000" cy="864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1556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2339975"/>
                <a:ext cx="2700000" cy="86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3382"/>
              </p:ext>
            </p:extLst>
          </p:nvPr>
        </p:nvGraphicFramePr>
        <p:xfrm>
          <a:off x="1080000" y="3600000"/>
          <a:ext cx="2160000" cy="265176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5742" name="Picture 9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4675" y="2879999"/>
            <a:ext cx="1610649" cy="8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743" name="Picture 9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0459" y="1440000"/>
            <a:ext cx="1439082" cy="9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utoUpdateAnimBg="0"/>
      <p:bldP spid="155656" grpId="0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1546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Číslicová technika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440001"/>
            <a:ext cx="8784000" cy="2862322"/>
          </a:xfrm>
          <a:noFill/>
          <a:ln/>
        </p:spPr>
        <p:txBody>
          <a:bodyPr>
            <a:spAutoFit/>
          </a:bodyPr>
          <a:lstStyle/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>
                <a:latin typeface="Arial" charset="0"/>
              </a:rPr>
              <a:t>Téma	</a:t>
            </a:r>
            <a:r>
              <a:rPr lang="cs-CZ" b="1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Logické funkce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Předmět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CIT</a:t>
            </a:r>
            <a:endParaRPr lang="cs-CZ" b="1" dirty="0"/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Ročník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lvl="0" indent="-360000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</a:pPr>
            <a:r>
              <a:rPr lang="nl-NL" sz="2400" dirty="0">
                <a:solidFill>
                  <a:srgbClr val="000000"/>
                </a:solidFill>
              </a:rPr>
              <a:t>Autor	</a:t>
            </a:r>
            <a:r>
              <a:rPr lang="nl-NL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Ing. Leoš Juránek </a:t>
            </a:r>
          </a:p>
          <a:p>
            <a:pPr marL="360000" lvl="0" indent="-360000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</a:pPr>
            <a:r>
              <a:rPr lang="nl-NL" sz="2400" dirty="0">
                <a:solidFill>
                  <a:srgbClr val="000000"/>
                </a:solidFill>
              </a:rPr>
              <a:t>Datum	</a:t>
            </a:r>
            <a:r>
              <a:rPr lang="nl-NL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září 2019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A4FE15A6-CF5F-7D72-C3A2-D3AEAC4D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7890"/>
            <a:ext cx="25717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6600"/>
              </a:buClr>
              <a:buFont typeface="Wingdings" pitchFamily="2" charset="2"/>
              <a:buNone/>
            </a:pPr>
            <a:r>
              <a:rPr lang="cs-CZ" sz="2000" kern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1.12.2023</a:t>
            </a:r>
          </a:p>
        </p:txBody>
      </p:sp>
    </p:spTree>
    <p:extLst>
      <p:ext uri="{BB962C8B-B14F-4D97-AF65-F5344CB8AC3E}">
        <p14:creationId xmlns:p14="http://schemas.microsoft.com/office/powerpoint/2010/main" val="41723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Výlučný logický součet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720000" y="1080000"/>
            <a:ext cx="446405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XOR</a:t>
            </a:r>
            <a:endParaRPr lang="en-US" sz="3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928" name="Object 1024"/>
              <p:cNvSpPr txBox="1"/>
              <p:nvPr/>
            </p:nvSpPr>
            <p:spPr bwMode="auto">
              <a:xfrm>
                <a:off x="1079500" y="2339975"/>
                <a:ext cx="2880000" cy="864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252928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2339975"/>
                <a:ext cx="2880000" cy="86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63416"/>
              </p:ext>
            </p:extLst>
          </p:nvPr>
        </p:nvGraphicFramePr>
        <p:xfrm>
          <a:off x="1080000" y="3600000"/>
          <a:ext cx="2160000" cy="265176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rázek 2" descr="Obsah obrázku místnost&#10;&#10;Popis byl vytvořen automaticky">
            <a:extLst>
              <a:ext uri="{FF2B5EF4-FFF2-40B4-BE49-F238E27FC236}">
                <a16:creationId xmlns:a16="http://schemas.microsoft.com/office/drawing/2014/main" id="{DD01ECCF-B7A7-4239-A4C3-5B2EC2D917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440000"/>
            <a:ext cx="1440000" cy="950606"/>
          </a:xfrm>
          <a:prstGeom prst="rect">
            <a:avLst/>
          </a:prstGeom>
        </p:spPr>
      </p:pic>
      <p:pic>
        <p:nvPicPr>
          <p:cNvPr id="5" name="Obrázek 4" descr="Obsah obrázku kreslení&#10;&#10;Popis byl vytvořen automaticky">
            <a:extLst>
              <a:ext uri="{FF2B5EF4-FFF2-40B4-BE49-F238E27FC236}">
                <a16:creationId xmlns:a16="http://schemas.microsoft.com/office/drawing/2014/main" id="{6B6A4F64-1E1B-49DA-AE84-07D2E821EE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2880000"/>
            <a:ext cx="1440000" cy="80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utoUpdateAnimBg="0"/>
      <p:bldP spid="252928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6760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Pravdivostní tabulka všech funkcí pro dvě proměnné</a:t>
            </a: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21026"/>
              </p:ext>
            </p:extLst>
          </p:nvPr>
        </p:nvGraphicFramePr>
        <p:xfrm>
          <a:off x="1080000" y="1412776"/>
          <a:ext cx="7020000" cy="2651760"/>
        </p:xfrm>
        <a:graphic>
          <a:graphicData uri="http://schemas.openxmlformats.org/drawingml/2006/table">
            <a:tbl>
              <a:tblPr/>
              <a:tblGrid>
                <a:gridCol w="89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5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5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Přímá spojnice 2"/>
          <p:cNvCxnSpPr/>
          <p:nvPr/>
        </p:nvCxnSpPr>
        <p:spPr>
          <a:xfrm>
            <a:off x="5220072" y="1551484"/>
            <a:ext cx="612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6263936" y="1545134"/>
            <a:ext cx="576064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Pravdivostní tabulka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6842" cy="29854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Pravdivostní tabulka určuje hodnotu funkce pro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všechny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kombinace vstupních proměnných	</a:t>
            </a:r>
          </a:p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Počet řádků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tabulky je dán počtem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vstupních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proměnných; pro </a:t>
            </a:r>
            <a:r>
              <a:rPr lang="cs-CZ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proměnných je počet řádků </a:t>
            </a:r>
            <a:r>
              <a:rPr lang="cs-CZ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2</a:t>
            </a:r>
            <a:r>
              <a:rPr lang="cs-CZ" sz="28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</a:t>
            </a:r>
            <a:endParaRPr lang="en-US" sz="32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5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Pravdivostní tabulka</a:t>
            </a:r>
          </a:p>
        </p:txBody>
      </p:sp>
      <p:graphicFrame>
        <p:nvGraphicFramePr>
          <p:cNvPr id="1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74092"/>
              </p:ext>
            </p:extLst>
          </p:nvPr>
        </p:nvGraphicFramePr>
        <p:xfrm>
          <a:off x="2592000" y="1080000"/>
          <a:ext cx="1708616" cy="15240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20365"/>
              </p:ext>
            </p:extLst>
          </p:nvPr>
        </p:nvGraphicFramePr>
        <p:xfrm>
          <a:off x="900000" y="3206080"/>
          <a:ext cx="2225250" cy="27432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96267"/>
              </p:ext>
            </p:extLst>
          </p:nvPr>
        </p:nvGraphicFramePr>
        <p:xfrm>
          <a:off x="4680000" y="1080000"/>
          <a:ext cx="2749264" cy="5181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00000" y="5949280"/>
            <a:ext cx="223224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Pravdivostní tabulka pro </a:t>
            </a:r>
            <a:r>
              <a:rPr lang="cs-CZ" sz="1200" b="1" dirty="0">
                <a:solidFill>
                  <a:srgbClr val="000000"/>
                </a:solidFill>
                <a:latin typeface="Verdana" pitchFamily="34" charset="0"/>
              </a:rPr>
              <a:t>tři</a:t>
            </a: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 proměnné</a:t>
            </a:r>
            <a:endParaRPr lang="en-US" sz="1200" dirty="0">
              <a:latin typeface="Arial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7524328" y="1052736"/>
            <a:ext cx="161967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Pravdivostní tabulka pro </a:t>
            </a:r>
            <a:r>
              <a:rPr lang="cs-CZ" sz="1200" b="1" dirty="0">
                <a:solidFill>
                  <a:srgbClr val="000000"/>
                </a:solidFill>
                <a:latin typeface="Verdana" pitchFamily="34" charset="0"/>
              </a:rPr>
              <a:t>čtyři </a:t>
            </a: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proměnné</a:t>
            </a:r>
            <a:endParaRPr lang="en-US" sz="1200" dirty="0">
              <a:latin typeface="Arial" charset="0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592000" y="2636912"/>
            <a:ext cx="208823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Pravdivostní tabulka pro </a:t>
            </a:r>
            <a:r>
              <a:rPr lang="cs-CZ" sz="1200" b="1" dirty="0">
                <a:solidFill>
                  <a:srgbClr val="000000"/>
                </a:solidFill>
                <a:latin typeface="Verdana" pitchFamily="34" charset="0"/>
              </a:rPr>
              <a:t>dvě</a:t>
            </a: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 proměnné</a:t>
            </a:r>
            <a:endParaRPr lang="en-US" sz="1200" dirty="0">
              <a:latin typeface="Arial" charset="0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87601"/>
              </p:ext>
            </p:extLst>
          </p:nvPr>
        </p:nvGraphicFramePr>
        <p:xfrm>
          <a:off x="900000" y="1080000"/>
          <a:ext cx="1293231" cy="9144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900000" y="1988840"/>
            <a:ext cx="1655776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</a:pP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Pravdivostní tabulka pro </a:t>
            </a:r>
            <a:r>
              <a:rPr lang="cs-CZ" sz="1200" b="1" dirty="0">
                <a:solidFill>
                  <a:srgbClr val="000000"/>
                </a:solidFill>
                <a:latin typeface="Verdana" pitchFamily="34" charset="0"/>
              </a:rPr>
              <a:t>jednu </a:t>
            </a:r>
            <a:r>
              <a:rPr lang="cs-CZ" sz="1200" dirty="0">
                <a:solidFill>
                  <a:srgbClr val="000000"/>
                </a:solidFill>
                <a:latin typeface="Verdana" pitchFamily="34" charset="0"/>
              </a:rPr>
              <a:t>proměnnou</a:t>
            </a:r>
            <a:endParaRPr 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81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/>
        </p:nvGrpSpPr>
        <p:grpSpPr>
          <a:xfrm>
            <a:off x="2043869" y="1197632"/>
            <a:ext cx="4791892" cy="4406503"/>
            <a:chOff x="2043869" y="1197632"/>
            <a:chExt cx="4791892" cy="4406503"/>
          </a:xfrm>
        </p:grpSpPr>
        <p:sp>
          <p:nvSpPr>
            <p:cNvPr id="11" name="Volný tvar 10"/>
            <p:cNvSpPr/>
            <p:nvPr/>
          </p:nvSpPr>
          <p:spPr>
            <a:xfrm>
              <a:off x="3482160" y="1197632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/>
                <a:t>Výraz</a:t>
              </a:r>
            </a:p>
          </p:txBody>
        </p:sp>
        <p:sp>
          <p:nvSpPr>
            <p:cNvPr id="12" name="Volný tvar 11"/>
            <p:cNvSpPr/>
            <p:nvPr/>
          </p:nvSpPr>
          <p:spPr>
            <a:xfrm rot="3600000">
              <a:off x="4897015" y="3065188"/>
              <a:ext cx="509473" cy="646417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0" y="129283"/>
                  </a:moveTo>
                  <a:lnTo>
                    <a:pt x="254737" y="129283"/>
                  </a:lnTo>
                  <a:lnTo>
                    <a:pt x="254737" y="0"/>
                  </a:lnTo>
                  <a:lnTo>
                    <a:pt x="509473" y="323209"/>
                  </a:lnTo>
                  <a:lnTo>
                    <a:pt x="254737" y="646417"/>
                  </a:lnTo>
                  <a:lnTo>
                    <a:pt x="254737" y="517134"/>
                  </a:lnTo>
                  <a:lnTo>
                    <a:pt x="0" y="517134"/>
                  </a:lnTo>
                  <a:lnTo>
                    <a:pt x="0" y="129283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29281" rIns="152841" bIns="12928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cs-CZ" sz="1600" kern="1200" dirty="0"/>
            </a:p>
          </p:txBody>
        </p:sp>
        <p:sp>
          <p:nvSpPr>
            <p:cNvPr id="13" name="Volný tvar 12"/>
            <p:cNvSpPr/>
            <p:nvPr/>
          </p:nvSpPr>
          <p:spPr>
            <a:xfrm>
              <a:off x="4920451" y="3688825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>
                  <a:solidFill>
                    <a:schemeClr val="bg1">
                      <a:lumMod val="85000"/>
                    </a:schemeClr>
                  </a:solidFill>
                </a:rPr>
                <a:t>Pravdivostní tabulka</a:t>
              </a:r>
            </a:p>
          </p:txBody>
        </p:sp>
        <p:sp>
          <p:nvSpPr>
            <p:cNvPr id="14" name="Volný tvar 13"/>
            <p:cNvSpPr/>
            <p:nvPr/>
          </p:nvSpPr>
          <p:spPr>
            <a:xfrm rot="21600000">
              <a:off x="4199498" y="4323270"/>
              <a:ext cx="509474" cy="646418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509473" y="517134"/>
                  </a:moveTo>
                  <a:lnTo>
                    <a:pt x="254736" y="517134"/>
                  </a:lnTo>
                  <a:lnTo>
                    <a:pt x="254736" y="646417"/>
                  </a:lnTo>
                  <a:lnTo>
                    <a:pt x="0" y="323208"/>
                  </a:lnTo>
                  <a:lnTo>
                    <a:pt x="254736" y="0"/>
                  </a:lnTo>
                  <a:lnTo>
                    <a:pt x="254736" y="129283"/>
                  </a:lnTo>
                  <a:lnTo>
                    <a:pt x="509473" y="129283"/>
                  </a:lnTo>
                  <a:lnTo>
                    <a:pt x="509473" y="5171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842" tIns="129284" rIns="1" bIns="129283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cs-CZ" sz="1600" kern="1200" dirty="0"/>
            </a:p>
          </p:txBody>
        </p:sp>
        <p:sp>
          <p:nvSpPr>
            <p:cNvPr id="15" name="Volný tvar 14"/>
            <p:cNvSpPr/>
            <p:nvPr/>
          </p:nvSpPr>
          <p:spPr>
            <a:xfrm>
              <a:off x="2043869" y="3688825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/>
                <a:t>Karnaughova mapa</a:t>
              </a:r>
            </a:p>
          </p:txBody>
        </p:sp>
        <p:sp>
          <p:nvSpPr>
            <p:cNvPr id="16" name="Volný tvar 15"/>
            <p:cNvSpPr/>
            <p:nvPr/>
          </p:nvSpPr>
          <p:spPr>
            <a:xfrm rot="18000000">
              <a:off x="3458724" y="3090162"/>
              <a:ext cx="509473" cy="646417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0" y="129283"/>
                  </a:moveTo>
                  <a:lnTo>
                    <a:pt x="254737" y="129283"/>
                  </a:lnTo>
                  <a:lnTo>
                    <a:pt x="254737" y="0"/>
                  </a:lnTo>
                  <a:lnTo>
                    <a:pt x="509473" y="323209"/>
                  </a:lnTo>
                  <a:lnTo>
                    <a:pt x="254737" y="646417"/>
                  </a:lnTo>
                  <a:lnTo>
                    <a:pt x="254737" y="517134"/>
                  </a:lnTo>
                  <a:lnTo>
                    <a:pt x="0" y="517134"/>
                  </a:lnTo>
                  <a:lnTo>
                    <a:pt x="0" y="1292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29281" rIns="152841" bIns="129284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</a:pPr>
              <a:endParaRPr lang="cs-CZ" sz="1600" dirty="0"/>
            </a:p>
          </p:txBody>
        </p:sp>
      </p:grpSp>
      <p:sp>
        <p:nvSpPr>
          <p:cNvPr id="9" name="Tlačítko akce: Vlastní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1E7A34A-730C-459E-BD15-CCC4903C0103}"/>
              </a:ext>
            </a:extLst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85A5D1-0793-46A2-8CBD-9836F6FA867D}"/>
              </a:ext>
            </a:extLst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0A25B89-158B-48AE-9F28-E963D9A6D938}"/>
              </a:ext>
            </a:extLst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9" name="Elipsa 8">
            <a:extLst>
              <a:ext uri="{FF2B5EF4-FFF2-40B4-BE49-F238E27FC236}">
                <a16:creationId xmlns:a16="http://schemas.microsoft.com/office/drawing/2014/main" id="{2BF90F31-3B29-4D24-9F1B-4C53073369F2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0" name="Zástupný symbol pro číslo snímku 5">
            <a:extLst>
              <a:ext uri="{FF2B5EF4-FFF2-40B4-BE49-F238E27FC236}">
                <a16:creationId xmlns:a16="http://schemas.microsoft.com/office/drawing/2014/main" id="{44D31447-1A2E-4C71-BD2D-3CDEFC075634}"/>
              </a:ext>
            </a:extLst>
          </p:cNvPr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16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6842" cy="16927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Vytvořte pravdivostní tabulku pro funkce AND, OR, NAND, NOR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Funkce mají 3 proměnné</a:t>
            </a:r>
            <a:endParaRPr lang="en-US" sz="3200" dirty="0">
              <a:latin typeface="Arial" charset="0"/>
            </a:endParaRPr>
          </a:p>
        </p:txBody>
      </p:sp>
      <p:sp>
        <p:nvSpPr>
          <p:cNvPr id="17" name="Tlačítko akce: Vlastní 1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</a:t>
            </a:r>
          </a:p>
        </p:txBody>
      </p:sp>
    </p:spTree>
    <p:extLst>
      <p:ext uri="{BB962C8B-B14F-4D97-AF65-F5344CB8AC3E}">
        <p14:creationId xmlns:p14="http://schemas.microsoft.com/office/powerpoint/2010/main" val="2219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Řešení příklad 1</a:t>
            </a:r>
          </a:p>
        </p:txBody>
      </p:sp>
      <p:graphicFrame>
        <p:nvGraphicFramePr>
          <p:cNvPr id="1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873197"/>
              </p:ext>
            </p:extLst>
          </p:nvPr>
        </p:nvGraphicFramePr>
        <p:xfrm>
          <a:off x="683568" y="1080000"/>
          <a:ext cx="1640250" cy="27432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96271"/>
              </p:ext>
            </p:extLst>
          </p:nvPr>
        </p:nvGraphicFramePr>
        <p:xfrm>
          <a:off x="2340000" y="1080000"/>
          <a:ext cx="576000" cy="27432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38444"/>
              </p:ext>
            </p:extLst>
          </p:nvPr>
        </p:nvGraphicFramePr>
        <p:xfrm>
          <a:off x="2916000" y="1080000"/>
          <a:ext cx="576000" cy="27432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64207"/>
              </p:ext>
            </p:extLst>
          </p:nvPr>
        </p:nvGraphicFramePr>
        <p:xfrm>
          <a:off x="3492000" y="1080000"/>
          <a:ext cx="576000" cy="27432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28472"/>
              </p:ext>
            </p:extLst>
          </p:nvPr>
        </p:nvGraphicFramePr>
        <p:xfrm>
          <a:off x="4067448" y="1080000"/>
          <a:ext cx="576000" cy="27432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07749"/>
              </p:ext>
            </p:extLst>
          </p:nvPr>
        </p:nvGraphicFramePr>
        <p:xfrm>
          <a:off x="4643264" y="1080000"/>
          <a:ext cx="576000" cy="27432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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" name="Přímá spojnice 20"/>
          <p:cNvCxnSpPr/>
          <p:nvPr/>
        </p:nvCxnSpPr>
        <p:spPr>
          <a:xfrm>
            <a:off x="3636000" y="1152000"/>
            <a:ext cx="28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4212000" y="1152000"/>
            <a:ext cx="28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4" name="Tlačítko akce: Vlastní 2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5" name="Tlačítko akce: Vlastní 2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6" name="Tlačítko akce: Vlastní 2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684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Ověřte zda jsou funkce totožné</a:t>
            </a:r>
          </a:p>
        </p:txBody>
      </p:sp>
      <p:sp>
        <p:nvSpPr>
          <p:cNvPr id="17" name="Tlačítko akce: Vlastní 1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kt 9">
                <a:extLst>
                  <a:ext uri="{FF2B5EF4-FFF2-40B4-BE49-F238E27FC236}">
                    <a16:creationId xmlns:a16="http://schemas.microsoft.com/office/drawing/2014/main" id="{132D56C8-A8BE-4B55-94F6-AB2FCA1699FD}"/>
                  </a:ext>
                </a:extLst>
              </p:cNvPr>
              <p:cNvSpPr txBox="1"/>
              <p:nvPr/>
            </p:nvSpPr>
            <p:spPr bwMode="auto">
              <a:xfrm>
                <a:off x="720725" y="1979613"/>
                <a:ext cx="6375400" cy="900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cs-CZ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cs-CZ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cs-CZ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4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cs-CZ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cs-CZ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cs-CZ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cs-CZ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10" name="Objekt 9">
                <a:extLst>
                  <a:ext uri="{FF2B5EF4-FFF2-40B4-BE49-F238E27FC236}">
                    <a16:creationId xmlns:a16="http://schemas.microsoft.com/office/drawing/2014/main" id="{132D56C8-A8BE-4B55-94F6-AB2FCA169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725" y="1979613"/>
                <a:ext cx="6375400" cy="90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kt 9">
                <a:extLst>
                  <a:ext uri="{FF2B5EF4-FFF2-40B4-BE49-F238E27FC236}">
                    <a16:creationId xmlns:a16="http://schemas.microsoft.com/office/drawing/2014/main" id="{5FD69E58-37BA-4033-8AA6-310AE163C7BD}"/>
                  </a:ext>
                </a:extLst>
              </p:cNvPr>
              <p:cNvSpPr txBox="1"/>
              <p:nvPr/>
            </p:nvSpPr>
            <p:spPr bwMode="auto">
              <a:xfrm>
                <a:off x="720724" y="3240000"/>
                <a:ext cx="7199275" cy="900000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cs-CZ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cs-CZ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cs-CZ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cs-CZ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cs-CZ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cs-CZ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cs-CZ" sz="4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cs-CZ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cs-CZ" sz="4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cs-CZ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cs-CZ" sz="4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cs-CZ" sz="4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cs-CZ" sz="4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</m:e>
                      </m:acc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13" name="Objekt 9">
                <a:extLst>
                  <a:ext uri="{FF2B5EF4-FFF2-40B4-BE49-F238E27FC236}">
                    <a16:creationId xmlns:a16="http://schemas.microsoft.com/office/drawing/2014/main" id="{5FD69E58-37BA-4033-8AA6-310AE163C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724" y="3240000"/>
                <a:ext cx="7199275" cy="90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2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10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ovéPole 14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684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Vytvořte pravdivostní tabulku pro funkci</a:t>
            </a:r>
            <a:endParaRPr lang="en-US" sz="3200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 bwMode="auto">
              <a:xfrm>
                <a:off x="720725" y="1979613"/>
                <a:ext cx="6375400" cy="945331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4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725" y="1979613"/>
                <a:ext cx="6375400" cy="945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3</a:t>
            </a:r>
          </a:p>
        </p:txBody>
      </p:sp>
    </p:spTree>
    <p:extLst>
      <p:ext uri="{BB962C8B-B14F-4D97-AF65-F5344CB8AC3E}">
        <p14:creationId xmlns:p14="http://schemas.microsoft.com/office/powerpoint/2010/main" val="18024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ovéPole 14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Řešení příklad 3</a:t>
            </a:r>
          </a:p>
        </p:txBody>
      </p:sp>
      <p:graphicFrame>
        <p:nvGraphicFramePr>
          <p:cNvPr id="1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11553"/>
              </p:ext>
            </p:extLst>
          </p:nvPr>
        </p:nvGraphicFramePr>
        <p:xfrm>
          <a:off x="720000" y="1080000"/>
          <a:ext cx="2142948" cy="51816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09433"/>
              </p:ext>
            </p:extLst>
          </p:nvPr>
        </p:nvGraphicFramePr>
        <p:xfrm>
          <a:off x="2880000" y="1080000"/>
          <a:ext cx="612000" cy="518160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98690"/>
              </p:ext>
            </p:extLst>
          </p:nvPr>
        </p:nvGraphicFramePr>
        <p:xfrm>
          <a:off x="3492000" y="1080000"/>
          <a:ext cx="612000" cy="518160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2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18588"/>
              </p:ext>
            </p:extLst>
          </p:nvPr>
        </p:nvGraphicFramePr>
        <p:xfrm>
          <a:off x="4104000" y="1080000"/>
          <a:ext cx="612000" cy="518160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06875"/>
              </p:ext>
            </p:extLst>
          </p:nvPr>
        </p:nvGraphicFramePr>
        <p:xfrm>
          <a:off x="4716000" y="1080000"/>
          <a:ext cx="612000" cy="518160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4334"/>
              </p:ext>
            </p:extLst>
          </p:nvPr>
        </p:nvGraphicFramePr>
        <p:xfrm>
          <a:off x="5328000" y="1080000"/>
          <a:ext cx="612000" cy="5181600"/>
        </p:xfrm>
        <a:graphic>
          <a:graphicData uri="http://schemas.openxmlformats.org/drawingml/2006/table">
            <a:tbl>
              <a:tblPr/>
              <a:tblGrid>
                <a:gridCol w="6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C.D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61359"/>
              </p:ext>
            </p:extLst>
          </p:nvPr>
        </p:nvGraphicFramePr>
        <p:xfrm>
          <a:off x="5940000" y="1080000"/>
          <a:ext cx="606316" cy="5181791"/>
        </p:xfrm>
        <a:graphic>
          <a:graphicData uri="http://schemas.openxmlformats.org/drawingml/2006/table">
            <a:tbl>
              <a:tblPr/>
              <a:tblGrid>
                <a:gridCol w="60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9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A.B+C.D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58192"/>
              </p:ext>
            </p:extLst>
          </p:nvPr>
        </p:nvGraphicFramePr>
        <p:xfrm>
          <a:off x="6552000" y="1080000"/>
          <a:ext cx="606316" cy="5182800"/>
        </p:xfrm>
        <a:graphic>
          <a:graphicData uri="http://schemas.openxmlformats.org/drawingml/2006/table">
            <a:tbl>
              <a:tblPr/>
              <a:tblGrid>
                <a:gridCol w="60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A.B+C.D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58416"/>
              </p:ext>
            </p:extLst>
          </p:nvPr>
        </p:nvGraphicFramePr>
        <p:xfrm>
          <a:off x="7164000" y="1080000"/>
          <a:ext cx="606316" cy="5181600"/>
        </p:xfrm>
        <a:graphic>
          <a:graphicData uri="http://schemas.openxmlformats.org/drawingml/2006/table">
            <a:tbl>
              <a:tblPr/>
              <a:tblGrid>
                <a:gridCol w="60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48473"/>
              </p:ext>
            </p:extLst>
          </p:nvPr>
        </p:nvGraphicFramePr>
        <p:xfrm>
          <a:off x="7776000" y="1080000"/>
          <a:ext cx="606316" cy="5181600"/>
        </p:xfrm>
        <a:graphic>
          <a:graphicData uri="http://schemas.openxmlformats.org/drawingml/2006/table">
            <a:tbl>
              <a:tblPr/>
              <a:tblGrid>
                <a:gridCol w="60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29" name="Přímá spojnice 28"/>
          <p:cNvCxnSpPr/>
          <p:nvPr/>
        </p:nvCxnSpPr>
        <p:spPr>
          <a:xfrm>
            <a:off x="3132000" y="1152000"/>
            <a:ext cx="10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nice 30"/>
          <p:cNvCxnSpPr/>
          <p:nvPr/>
        </p:nvCxnSpPr>
        <p:spPr>
          <a:xfrm>
            <a:off x="3744000" y="1152000"/>
            <a:ext cx="10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/>
          <p:cNvCxnSpPr/>
          <p:nvPr/>
        </p:nvCxnSpPr>
        <p:spPr>
          <a:xfrm>
            <a:off x="4356000" y="1152000"/>
            <a:ext cx="10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32"/>
          <p:cNvCxnSpPr/>
          <p:nvPr/>
        </p:nvCxnSpPr>
        <p:spPr>
          <a:xfrm>
            <a:off x="6264000" y="1152000"/>
            <a:ext cx="72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/>
          <p:nvPr/>
        </p:nvCxnSpPr>
        <p:spPr>
          <a:xfrm>
            <a:off x="6876256" y="1152000"/>
            <a:ext cx="72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římá spojnice 34"/>
          <p:cNvCxnSpPr/>
          <p:nvPr/>
        </p:nvCxnSpPr>
        <p:spPr>
          <a:xfrm>
            <a:off x="6660232" y="1116000"/>
            <a:ext cx="396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nice 35"/>
          <p:cNvCxnSpPr/>
          <p:nvPr/>
        </p:nvCxnSpPr>
        <p:spPr>
          <a:xfrm>
            <a:off x="5490000" y="1152000"/>
            <a:ext cx="10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/>
          <p:cNvCxnSpPr/>
          <p:nvPr/>
        </p:nvCxnSpPr>
        <p:spPr>
          <a:xfrm>
            <a:off x="7308304" y="1151475"/>
            <a:ext cx="10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7506000" y="1150950"/>
            <a:ext cx="108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lačítko akce: Vlastní 2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39" name="Tlačítko akce: Vlastní 3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40" name="Tlačítko akce: Vlastní 3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4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4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022657"/>
              </p:ext>
            </p:extLst>
          </p:nvPr>
        </p:nvGraphicFramePr>
        <p:xfrm>
          <a:off x="2298573" y="6391856"/>
          <a:ext cx="2489451" cy="42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4" imgW="1422360" imgH="241200" progId="Equation.3">
                  <p:embed/>
                </p:oleObj>
              </mc:Choice>
              <mc:Fallback>
                <p:oleObj name="Rovnice" r:id="rId4" imgW="1422360" imgH="241200" progId="Equation.3">
                  <p:embed/>
                  <p:pic>
                    <p:nvPicPr>
                      <p:cNvPr id="0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573" y="6391856"/>
                        <a:ext cx="2489451" cy="42152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8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7" name="Obdélník 6">
            <a:hlinkClick r:id="rId3" action="ppaction://hlinksldjump"/>
          </p:cNvPr>
          <p:cNvSpPr/>
          <p:nvPr/>
        </p:nvSpPr>
        <p:spPr>
          <a:xfrm>
            <a:off x="540000" y="108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lvl="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Návrh logického obvodu</a:t>
            </a:r>
          </a:p>
        </p:txBody>
      </p:sp>
      <p:sp>
        <p:nvSpPr>
          <p:cNvPr id="8" name="Obdélník 7">
            <a:hlinkClick r:id="rId4" action="ppaction://hlinksldjump"/>
          </p:cNvPr>
          <p:cNvSpPr/>
          <p:nvPr/>
        </p:nvSpPr>
        <p:spPr>
          <a:xfrm>
            <a:off x="540000" y="14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Výrok, logická proměnná, složený výrok</a:t>
            </a:r>
          </a:p>
        </p:txBody>
      </p:sp>
      <p:sp>
        <p:nvSpPr>
          <p:cNvPr id="9" name="Obdélník 8">
            <a:hlinkClick r:id="rId5" action="ppaction://hlinksldjump"/>
          </p:cNvPr>
          <p:cNvSpPr/>
          <p:nvPr/>
        </p:nvSpPr>
        <p:spPr>
          <a:xfrm>
            <a:off x="540000" y="180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Logický obvod</a:t>
            </a:r>
          </a:p>
        </p:txBody>
      </p:sp>
      <p:sp>
        <p:nvSpPr>
          <p:cNvPr id="15" name="Obdélník 14">
            <a:hlinkClick r:id="rId6" action="ppaction://hlinksldjump"/>
          </p:cNvPr>
          <p:cNvSpPr/>
          <p:nvPr/>
        </p:nvSpPr>
        <p:spPr>
          <a:xfrm>
            <a:off x="540000" y="216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Základní logické funkce</a:t>
            </a:r>
          </a:p>
        </p:txBody>
      </p:sp>
      <p:sp>
        <p:nvSpPr>
          <p:cNvPr id="2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8" name="Tlačítko akce: Vlastní 2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Obdélník 10">
            <a:hlinkClick r:id="rId7" action="ppaction://hlinksldjump"/>
          </p:cNvPr>
          <p:cNvSpPr/>
          <p:nvPr/>
        </p:nvSpPr>
        <p:spPr>
          <a:xfrm>
            <a:off x="540000" y="252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Pravdivostní tabulka</a:t>
            </a:r>
          </a:p>
        </p:txBody>
      </p:sp>
      <p:sp>
        <p:nvSpPr>
          <p:cNvPr id="12" name="Obdélník 11">
            <a:hlinkClick r:id="rId8" action="ppaction://hlinksldjump"/>
          </p:cNvPr>
          <p:cNvSpPr/>
          <p:nvPr/>
        </p:nvSpPr>
        <p:spPr>
          <a:xfrm>
            <a:off x="540000" y="288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Karnaughova mapa</a:t>
            </a:r>
          </a:p>
        </p:txBody>
      </p:sp>
      <p:sp>
        <p:nvSpPr>
          <p:cNvPr id="16" name="Obdélník 15">
            <a:hlinkClick r:id="rId9" action="ppaction://hlinksldjump"/>
          </p:cNvPr>
          <p:cNvSpPr/>
          <p:nvPr/>
        </p:nvSpPr>
        <p:spPr>
          <a:xfrm>
            <a:off x="540000" y="32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Booleova algebra</a:t>
            </a:r>
          </a:p>
        </p:txBody>
      </p:sp>
      <p:sp>
        <p:nvSpPr>
          <p:cNvPr id="17" name="Obdélník 16">
            <a:hlinkClick r:id="rId10" action="ppaction://hlinksldjump"/>
          </p:cNvPr>
          <p:cNvSpPr/>
          <p:nvPr/>
        </p:nvSpPr>
        <p:spPr>
          <a:xfrm>
            <a:off x="540000" y="396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Vytvoření logické funkce z pravdivostní tabulky</a:t>
            </a:r>
          </a:p>
        </p:txBody>
      </p:sp>
      <p:sp>
        <p:nvSpPr>
          <p:cNvPr id="18" name="Obdélník 17">
            <a:hlinkClick r:id="rId11" action="ppaction://hlinksldjump"/>
          </p:cNvPr>
          <p:cNvSpPr/>
          <p:nvPr/>
        </p:nvSpPr>
        <p:spPr>
          <a:xfrm>
            <a:off x="540000" y="432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Minimalizace pomocí Karnaughovy mapy</a:t>
            </a:r>
          </a:p>
        </p:txBody>
      </p:sp>
      <p:sp>
        <p:nvSpPr>
          <p:cNvPr id="19" name="Obdélník 18">
            <a:hlinkClick r:id="rId12" action="ppaction://hlinksldjump"/>
          </p:cNvPr>
          <p:cNvSpPr/>
          <p:nvPr/>
        </p:nvSpPr>
        <p:spPr>
          <a:xfrm>
            <a:off x="539552" y="360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Realizace logické funkce</a:t>
            </a:r>
          </a:p>
        </p:txBody>
      </p:sp>
    </p:spTree>
    <p:extLst>
      <p:ext uri="{BB962C8B-B14F-4D97-AF65-F5344CB8AC3E}">
        <p14:creationId xmlns:p14="http://schemas.microsoft.com/office/powerpoint/2010/main" val="3311727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Karnaughova mapa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6842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Karnaughova 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</a:rPr>
              <a:t>[</a:t>
            </a:r>
            <a:r>
              <a:rPr lang="en-US" sz="2800" i="1" dirty="0">
                <a:solidFill>
                  <a:srgbClr val="000000"/>
                </a:solidFill>
                <a:latin typeface="Verdana" pitchFamily="34" charset="0"/>
              </a:rPr>
              <a:t>karnaufova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</a:rPr>
              <a:t>]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mapa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</a:rPr>
              <a:t>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projekce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pravdivostní tabulky do dvourozměrné mapy	</a:t>
            </a:r>
            <a:endParaRPr lang="en-US" sz="3200" dirty="0">
              <a:latin typeface="Arial" charset="0"/>
            </a:endParaRP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utoUpdateAnimBg="0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/>
        </p:nvGrpSpPr>
        <p:grpSpPr>
          <a:xfrm>
            <a:off x="2043869" y="1197632"/>
            <a:ext cx="4791892" cy="4406503"/>
            <a:chOff x="2043869" y="1197632"/>
            <a:chExt cx="4791892" cy="4406503"/>
          </a:xfrm>
        </p:grpSpPr>
        <p:sp>
          <p:nvSpPr>
            <p:cNvPr id="11" name="Volný tvar 10"/>
            <p:cNvSpPr/>
            <p:nvPr/>
          </p:nvSpPr>
          <p:spPr>
            <a:xfrm>
              <a:off x="3482160" y="1197632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/>
                <a:t>Výraz</a:t>
              </a:r>
            </a:p>
          </p:txBody>
        </p:sp>
        <p:sp>
          <p:nvSpPr>
            <p:cNvPr id="12" name="Volný tvar 11"/>
            <p:cNvSpPr/>
            <p:nvPr/>
          </p:nvSpPr>
          <p:spPr>
            <a:xfrm rot="3600000">
              <a:off x="4897015" y="3065188"/>
              <a:ext cx="509473" cy="646417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0" y="129283"/>
                  </a:moveTo>
                  <a:lnTo>
                    <a:pt x="254737" y="129283"/>
                  </a:lnTo>
                  <a:lnTo>
                    <a:pt x="254737" y="0"/>
                  </a:lnTo>
                  <a:lnTo>
                    <a:pt x="509473" y="323209"/>
                  </a:lnTo>
                  <a:lnTo>
                    <a:pt x="254737" y="646417"/>
                  </a:lnTo>
                  <a:lnTo>
                    <a:pt x="254737" y="517134"/>
                  </a:lnTo>
                  <a:lnTo>
                    <a:pt x="0" y="517134"/>
                  </a:lnTo>
                  <a:lnTo>
                    <a:pt x="0" y="1292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29281" rIns="152841" bIns="12928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cs-CZ" sz="1600" kern="1200" dirty="0"/>
            </a:p>
          </p:txBody>
        </p:sp>
        <p:sp>
          <p:nvSpPr>
            <p:cNvPr id="13" name="Volný tvar 12"/>
            <p:cNvSpPr/>
            <p:nvPr/>
          </p:nvSpPr>
          <p:spPr>
            <a:xfrm>
              <a:off x="4920451" y="3688825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>
                  <a:solidFill>
                    <a:schemeClr val="bg1">
                      <a:lumMod val="85000"/>
                    </a:schemeClr>
                  </a:solidFill>
                </a:rPr>
                <a:t>Pravdivostní tabulka</a:t>
              </a:r>
            </a:p>
          </p:txBody>
        </p:sp>
        <p:sp>
          <p:nvSpPr>
            <p:cNvPr id="14" name="Volný tvar 13"/>
            <p:cNvSpPr/>
            <p:nvPr/>
          </p:nvSpPr>
          <p:spPr>
            <a:xfrm rot="21600000">
              <a:off x="4199498" y="4323270"/>
              <a:ext cx="509474" cy="646418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509473" y="517134"/>
                  </a:moveTo>
                  <a:lnTo>
                    <a:pt x="254736" y="517134"/>
                  </a:lnTo>
                  <a:lnTo>
                    <a:pt x="254736" y="646417"/>
                  </a:lnTo>
                  <a:lnTo>
                    <a:pt x="0" y="323208"/>
                  </a:lnTo>
                  <a:lnTo>
                    <a:pt x="254736" y="0"/>
                  </a:lnTo>
                  <a:lnTo>
                    <a:pt x="254736" y="129283"/>
                  </a:lnTo>
                  <a:lnTo>
                    <a:pt x="509473" y="129283"/>
                  </a:lnTo>
                  <a:lnTo>
                    <a:pt x="509473" y="517134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842" tIns="129284" rIns="1" bIns="129283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cs-CZ" sz="1600" kern="1200" dirty="0"/>
            </a:p>
          </p:txBody>
        </p:sp>
        <p:sp>
          <p:nvSpPr>
            <p:cNvPr id="15" name="Volný tvar 14"/>
            <p:cNvSpPr/>
            <p:nvPr/>
          </p:nvSpPr>
          <p:spPr>
            <a:xfrm>
              <a:off x="2043869" y="3688825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/>
                <a:t>Karnaughova mapa</a:t>
              </a:r>
            </a:p>
          </p:txBody>
        </p:sp>
        <p:sp>
          <p:nvSpPr>
            <p:cNvPr id="16" name="Volný tvar 15"/>
            <p:cNvSpPr/>
            <p:nvPr/>
          </p:nvSpPr>
          <p:spPr>
            <a:xfrm rot="18000000">
              <a:off x="3458724" y="3090162"/>
              <a:ext cx="509473" cy="646417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0" y="129283"/>
                  </a:moveTo>
                  <a:lnTo>
                    <a:pt x="254737" y="129283"/>
                  </a:lnTo>
                  <a:lnTo>
                    <a:pt x="254737" y="0"/>
                  </a:lnTo>
                  <a:lnTo>
                    <a:pt x="509473" y="323209"/>
                  </a:lnTo>
                  <a:lnTo>
                    <a:pt x="254737" y="646417"/>
                  </a:lnTo>
                  <a:lnTo>
                    <a:pt x="254737" y="517134"/>
                  </a:lnTo>
                  <a:lnTo>
                    <a:pt x="0" y="517134"/>
                  </a:lnTo>
                  <a:lnTo>
                    <a:pt x="0" y="1292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29281" rIns="152841" bIns="129284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</a:pPr>
              <a:endParaRPr lang="cs-CZ" sz="1600" dirty="0"/>
            </a:p>
          </p:txBody>
        </p:sp>
      </p:grpSp>
      <p:sp>
        <p:nvSpPr>
          <p:cNvPr id="9" name="Tlačítko akce: Vlastní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1E7A34A-730C-459E-BD15-CCC4903C0103}"/>
              </a:ext>
            </a:extLst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85A5D1-0793-46A2-8CBD-9836F6FA867D}"/>
              </a:ext>
            </a:extLst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0A25B89-158B-48AE-9F28-E963D9A6D938}"/>
              </a:ext>
            </a:extLst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9" name="Elipsa 8">
            <a:extLst>
              <a:ext uri="{FF2B5EF4-FFF2-40B4-BE49-F238E27FC236}">
                <a16:creationId xmlns:a16="http://schemas.microsoft.com/office/drawing/2014/main" id="{2BF90F31-3B29-4D24-9F1B-4C53073369F2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0" name="Zástupný symbol pro číslo snímku 5">
            <a:extLst>
              <a:ext uri="{FF2B5EF4-FFF2-40B4-BE49-F238E27FC236}">
                <a16:creationId xmlns:a16="http://schemas.microsoft.com/office/drawing/2014/main" id="{44D31447-1A2E-4C71-BD2D-3CDEFC075634}"/>
              </a:ext>
            </a:extLst>
          </p:cNvPr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19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48517"/>
              </p:ext>
            </p:extLst>
          </p:nvPr>
        </p:nvGraphicFramePr>
        <p:xfrm>
          <a:off x="5760000" y="1440000"/>
          <a:ext cx="2573024" cy="2842455"/>
        </p:xfrm>
        <a:graphic>
          <a:graphicData uri="http://schemas.openxmlformats.org/drawingml/2006/table">
            <a:tbl>
              <a:tblPr/>
              <a:tblGrid>
                <a:gridCol w="48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Karnaughova mapa</a:t>
            </a:r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24971"/>
              </p:ext>
            </p:extLst>
          </p:nvPr>
        </p:nvGraphicFramePr>
        <p:xfrm>
          <a:off x="1080000" y="1440000"/>
          <a:ext cx="360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Přímá spojovací čára 11"/>
          <p:cNvCxnSpPr/>
          <p:nvPr/>
        </p:nvCxnSpPr>
        <p:spPr>
          <a:xfrm>
            <a:off x="2880000" y="1224000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/>
          <p:nvPr/>
        </p:nvCxnSpPr>
        <p:spPr>
          <a:xfrm rot="5400000">
            <a:off x="0" y="4140000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 bwMode="auto">
          <a:xfrm>
            <a:off x="3528000" y="500042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8" name="TextovéPole 17"/>
          <p:cNvSpPr txBox="1"/>
          <p:nvPr/>
        </p:nvSpPr>
        <p:spPr bwMode="auto">
          <a:xfrm>
            <a:off x="216000" y="378619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sp>
        <p:nvSpPr>
          <p:cNvPr id="19" name="TextovéPole 18"/>
          <p:cNvSpPr txBox="1"/>
          <p:nvPr/>
        </p:nvSpPr>
        <p:spPr bwMode="auto">
          <a:xfrm>
            <a:off x="1944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cs-CZ" sz="4000" b="1" kern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TextovéPole 20"/>
          <p:cNvSpPr txBox="1"/>
          <p:nvPr/>
        </p:nvSpPr>
        <p:spPr bwMode="auto">
          <a:xfrm>
            <a:off x="2412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ovéPole 21"/>
          <p:cNvSpPr txBox="1"/>
          <p:nvPr/>
        </p:nvSpPr>
        <p:spPr bwMode="auto">
          <a:xfrm>
            <a:off x="4212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cs-CZ" sz="4000" b="1" kern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3" name="TextovéPole 22"/>
          <p:cNvSpPr txBox="1"/>
          <p:nvPr/>
        </p:nvSpPr>
        <p:spPr bwMode="auto">
          <a:xfrm>
            <a:off x="4212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4" name="TextovéPole 23"/>
          <p:cNvSpPr txBox="1"/>
          <p:nvPr/>
        </p:nvSpPr>
        <p:spPr bwMode="auto">
          <a:xfrm>
            <a:off x="2412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7" name="TextovéPole 26"/>
          <p:cNvSpPr txBox="1"/>
          <p:nvPr/>
        </p:nvSpPr>
        <p:spPr bwMode="auto">
          <a:xfrm>
            <a:off x="3744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8" name="TextovéPole 27"/>
          <p:cNvSpPr txBox="1"/>
          <p:nvPr/>
        </p:nvSpPr>
        <p:spPr bwMode="auto">
          <a:xfrm>
            <a:off x="1944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" name="TextovéPole 28"/>
          <p:cNvSpPr txBox="1"/>
          <p:nvPr/>
        </p:nvSpPr>
        <p:spPr bwMode="auto">
          <a:xfrm>
            <a:off x="3744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4000" b="1" kern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0" name="TextovéPole 29"/>
          <p:cNvSpPr txBox="1"/>
          <p:nvPr/>
        </p:nvSpPr>
        <p:spPr bwMode="auto">
          <a:xfrm>
            <a:off x="1944000" y="5256000"/>
            <a:ext cx="468000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31" name="TextovéPole 30"/>
          <p:cNvSpPr txBox="1"/>
          <p:nvPr/>
        </p:nvSpPr>
        <p:spPr bwMode="auto">
          <a:xfrm>
            <a:off x="2412000" y="5256000"/>
            <a:ext cx="468000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2" name="TextovéPole 31"/>
          <p:cNvSpPr txBox="1"/>
          <p:nvPr/>
        </p:nvSpPr>
        <p:spPr bwMode="auto">
          <a:xfrm>
            <a:off x="1008000" y="2520000"/>
            <a:ext cx="466794" cy="7078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3" name="TextovéPole 32"/>
          <p:cNvSpPr txBox="1"/>
          <p:nvPr/>
        </p:nvSpPr>
        <p:spPr bwMode="auto">
          <a:xfrm>
            <a:off x="2808000" y="2520000"/>
            <a:ext cx="466794" cy="7078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1008000" y="4320000"/>
            <a:ext cx="466794" cy="7078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5" name="TextovéPole 34"/>
          <p:cNvSpPr txBox="1"/>
          <p:nvPr/>
        </p:nvSpPr>
        <p:spPr bwMode="auto">
          <a:xfrm>
            <a:off x="2808000" y="4320000"/>
            <a:ext cx="466794" cy="7078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</a:p>
        </p:txBody>
      </p:sp>
      <p:cxnSp>
        <p:nvCxnSpPr>
          <p:cNvPr id="36" name="Přímá spojovací šipka 35"/>
          <p:cNvCxnSpPr/>
          <p:nvPr/>
        </p:nvCxnSpPr>
        <p:spPr>
          <a:xfrm flipH="1">
            <a:off x="1474795" y="2420888"/>
            <a:ext cx="4465357" cy="459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Přímá spojovací šipka 36"/>
          <p:cNvCxnSpPr/>
          <p:nvPr/>
        </p:nvCxnSpPr>
        <p:spPr>
          <a:xfrm flipH="1" flipV="1">
            <a:off x="2214546" y="1928803"/>
            <a:ext cx="5525806" cy="2760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1" name="TextovéPole 40"/>
          <p:cNvSpPr txBox="1"/>
          <p:nvPr/>
        </p:nvSpPr>
        <p:spPr bwMode="auto">
          <a:xfrm>
            <a:off x="1584000" y="1440000"/>
            <a:ext cx="748923" cy="132343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8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2" name="TextovéPole 41"/>
          <p:cNvSpPr txBox="1"/>
          <p:nvPr/>
        </p:nvSpPr>
        <p:spPr bwMode="auto">
          <a:xfrm>
            <a:off x="3274223" y="1440000"/>
            <a:ext cx="748923" cy="132343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8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3" name="TextovéPole 42"/>
          <p:cNvSpPr txBox="1"/>
          <p:nvPr/>
        </p:nvSpPr>
        <p:spPr bwMode="auto">
          <a:xfrm>
            <a:off x="1584000" y="3240000"/>
            <a:ext cx="748923" cy="132343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8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4" name="TextovéPole 43"/>
          <p:cNvSpPr txBox="1"/>
          <p:nvPr/>
        </p:nvSpPr>
        <p:spPr bwMode="auto">
          <a:xfrm>
            <a:off x="3274223" y="3240000"/>
            <a:ext cx="748923" cy="132343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8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286248" y="71438"/>
            <a:ext cx="47863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cs-CZ" sz="2000" b="1" kern="0" dirty="0">
                <a:latin typeface="+mj-lt"/>
                <a:ea typeface="+mj-ea"/>
                <a:cs typeface="+mj-cs"/>
              </a:rPr>
              <a:t>K-mapa 2 proměnné</a:t>
            </a:r>
          </a:p>
        </p:txBody>
      </p:sp>
      <p:sp>
        <p:nvSpPr>
          <p:cNvPr id="38" name="Tlačítko akce: Vlastní 3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39" name="Tlačítko akce: Vlastní 3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40" name="Tlačítko akce: Vlastní 3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4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4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6" grpId="0" animBg="1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14553"/>
              </p:ext>
            </p:extLst>
          </p:nvPr>
        </p:nvGraphicFramePr>
        <p:xfrm>
          <a:off x="1080000" y="1440000"/>
          <a:ext cx="720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Přímá spojovací čára 11"/>
          <p:cNvCxnSpPr/>
          <p:nvPr/>
        </p:nvCxnSpPr>
        <p:spPr>
          <a:xfrm>
            <a:off x="2880000" y="1224000"/>
            <a:ext cx="36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/>
          <p:nvPr/>
        </p:nvCxnSpPr>
        <p:spPr>
          <a:xfrm rot="5400000">
            <a:off x="-108000" y="4104000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 bwMode="auto">
          <a:xfrm>
            <a:off x="3428992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8" name="TextovéPole 17"/>
          <p:cNvSpPr txBox="1"/>
          <p:nvPr/>
        </p:nvSpPr>
        <p:spPr bwMode="auto">
          <a:xfrm>
            <a:off x="-32" y="378619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sp>
        <p:nvSpPr>
          <p:cNvPr id="19" name="TextovéPole 18"/>
          <p:cNvSpPr txBox="1"/>
          <p:nvPr/>
        </p:nvSpPr>
        <p:spPr bwMode="auto">
          <a:xfrm>
            <a:off x="1944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1" name="TextovéPole 20"/>
          <p:cNvSpPr txBox="1"/>
          <p:nvPr/>
        </p:nvSpPr>
        <p:spPr bwMode="auto">
          <a:xfrm>
            <a:off x="2412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ovéPole 21"/>
          <p:cNvSpPr txBox="1"/>
          <p:nvPr/>
        </p:nvSpPr>
        <p:spPr bwMode="auto">
          <a:xfrm>
            <a:off x="4212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3" name="TextovéPole 22"/>
          <p:cNvSpPr txBox="1"/>
          <p:nvPr/>
        </p:nvSpPr>
        <p:spPr bwMode="auto">
          <a:xfrm>
            <a:off x="4212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4" name="TextovéPole 23"/>
          <p:cNvSpPr txBox="1"/>
          <p:nvPr/>
        </p:nvSpPr>
        <p:spPr bwMode="auto">
          <a:xfrm>
            <a:off x="2412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7" name="TextovéPole 26"/>
          <p:cNvSpPr txBox="1"/>
          <p:nvPr/>
        </p:nvSpPr>
        <p:spPr bwMode="auto">
          <a:xfrm>
            <a:off x="3744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8" name="TextovéPole 27"/>
          <p:cNvSpPr txBox="1"/>
          <p:nvPr/>
        </p:nvSpPr>
        <p:spPr bwMode="auto">
          <a:xfrm>
            <a:off x="1944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9" name="TextovéPole 28"/>
          <p:cNvSpPr txBox="1"/>
          <p:nvPr/>
        </p:nvSpPr>
        <p:spPr bwMode="auto">
          <a:xfrm>
            <a:off x="3744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0" name="TextovéPole 29"/>
          <p:cNvSpPr txBox="1"/>
          <p:nvPr/>
        </p:nvSpPr>
        <p:spPr bwMode="auto">
          <a:xfrm>
            <a:off x="7344000" y="5184000"/>
            <a:ext cx="466794" cy="7078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31" name="TextovéPole 30"/>
          <p:cNvSpPr txBox="1"/>
          <p:nvPr/>
        </p:nvSpPr>
        <p:spPr bwMode="auto">
          <a:xfrm>
            <a:off x="7812000" y="5184000"/>
            <a:ext cx="466794" cy="7078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2" name="TextovéPole 31"/>
          <p:cNvSpPr txBox="1"/>
          <p:nvPr/>
        </p:nvSpPr>
        <p:spPr bwMode="auto">
          <a:xfrm>
            <a:off x="1080000" y="1440000"/>
            <a:ext cx="466794" cy="7078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3" name="TextovéPole 32"/>
          <p:cNvSpPr txBox="1"/>
          <p:nvPr/>
        </p:nvSpPr>
        <p:spPr bwMode="auto">
          <a:xfrm>
            <a:off x="2880000" y="14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4" name="TextovéPole 33"/>
          <p:cNvSpPr txBox="1"/>
          <p:nvPr/>
        </p:nvSpPr>
        <p:spPr bwMode="auto">
          <a:xfrm>
            <a:off x="108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5" name="TextovéPole 34"/>
          <p:cNvSpPr txBox="1"/>
          <p:nvPr/>
        </p:nvSpPr>
        <p:spPr bwMode="auto">
          <a:xfrm>
            <a:off x="288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286248" y="71438"/>
            <a:ext cx="47863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cs-CZ" sz="2000" b="1" kern="0" dirty="0">
                <a:latin typeface="+mj-lt"/>
                <a:ea typeface="+mj-ea"/>
                <a:cs typeface="+mj-cs"/>
              </a:rPr>
              <a:t>K-mapa 3 proměnné</a:t>
            </a:r>
          </a:p>
        </p:txBody>
      </p:sp>
      <p:sp>
        <p:nvSpPr>
          <p:cNvPr id="49" name="TextovéPole 48"/>
          <p:cNvSpPr txBox="1"/>
          <p:nvPr/>
        </p:nvSpPr>
        <p:spPr bwMode="auto">
          <a:xfrm>
            <a:off x="6876000" y="5184000"/>
            <a:ext cx="466794" cy="70788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</a:t>
            </a:r>
          </a:p>
        </p:txBody>
      </p:sp>
      <p:cxnSp>
        <p:nvCxnSpPr>
          <p:cNvPr id="51" name="Přímá spojovací čára 50"/>
          <p:cNvCxnSpPr/>
          <p:nvPr/>
        </p:nvCxnSpPr>
        <p:spPr>
          <a:xfrm>
            <a:off x="4680000" y="1008000"/>
            <a:ext cx="36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/>
          <p:cNvSpPr txBox="1"/>
          <p:nvPr/>
        </p:nvSpPr>
        <p:spPr bwMode="auto">
          <a:xfrm>
            <a:off x="5286380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sp>
        <p:nvSpPr>
          <p:cNvPr id="53" name="TextovéPole 52"/>
          <p:cNvSpPr txBox="1"/>
          <p:nvPr/>
        </p:nvSpPr>
        <p:spPr bwMode="auto">
          <a:xfrm>
            <a:off x="1476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4" name="TextovéPole 53"/>
          <p:cNvSpPr txBox="1"/>
          <p:nvPr/>
        </p:nvSpPr>
        <p:spPr bwMode="auto">
          <a:xfrm>
            <a:off x="1476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5" name="TextovéPole 54"/>
          <p:cNvSpPr txBox="1"/>
          <p:nvPr/>
        </p:nvSpPr>
        <p:spPr bwMode="auto">
          <a:xfrm>
            <a:off x="3276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6" name="TextovéPole 55"/>
          <p:cNvSpPr txBox="1"/>
          <p:nvPr/>
        </p:nvSpPr>
        <p:spPr bwMode="auto">
          <a:xfrm>
            <a:off x="3276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7" name="TextovéPole 56"/>
          <p:cNvSpPr txBox="1"/>
          <p:nvPr/>
        </p:nvSpPr>
        <p:spPr bwMode="auto">
          <a:xfrm>
            <a:off x="6012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8" name="TextovéPole 57"/>
          <p:cNvSpPr txBox="1"/>
          <p:nvPr/>
        </p:nvSpPr>
        <p:spPr bwMode="auto">
          <a:xfrm>
            <a:off x="5544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9" name="TextovéPole 58"/>
          <p:cNvSpPr txBox="1"/>
          <p:nvPr/>
        </p:nvSpPr>
        <p:spPr bwMode="auto">
          <a:xfrm>
            <a:off x="5076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0" name="TextovéPole 59"/>
          <p:cNvSpPr txBox="1"/>
          <p:nvPr/>
        </p:nvSpPr>
        <p:spPr bwMode="auto">
          <a:xfrm>
            <a:off x="7812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1" name="TextovéPole 60"/>
          <p:cNvSpPr txBox="1"/>
          <p:nvPr/>
        </p:nvSpPr>
        <p:spPr bwMode="auto">
          <a:xfrm>
            <a:off x="7344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2" name="TextovéPole 61"/>
          <p:cNvSpPr txBox="1"/>
          <p:nvPr/>
        </p:nvSpPr>
        <p:spPr bwMode="auto">
          <a:xfrm>
            <a:off x="6876000" y="25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3" name="TextovéPole 62"/>
          <p:cNvSpPr txBox="1"/>
          <p:nvPr/>
        </p:nvSpPr>
        <p:spPr bwMode="auto">
          <a:xfrm>
            <a:off x="6012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4" name="TextovéPole 63"/>
          <p:cNvSpPr txBox="1"/>
          <p:nvPr/>
        </p:nvSpPr>
        <p:spPr bwMode="auto">
          <a:xfrm>
            <a:off x="5544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5" name="TextovéPole 64"/>
          <p:cNvSpPr txBox="1"/>
          <p:nvPr/>
        </p:nvSpPr>
        <p:spPr bwMode="auto">
          <a:xfrm>
            <a:off x="5076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6" name="TextovéPole 65"/>
          <p:cNvSpPr txBox="1"/>
          <p:nvPr/>
        </p:nvSpPr>
        <p:spPr bwMode="auto">
          <a:xfrm>
            <a:off x="7812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7" name="TextovéPole 66"/>
          <p:cNvSpPr txBox="1"/>
          <p:nvPr/>
        </p:nvSpPr>
        <p:spPr bwMode="auto">
          <a:xfrm>
            <a:off x="7344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8" name="TextovéPole 67"/>
          <p:cNvSpPr txBox="1"/>
          <p:nvPr/>
        </p:nvSpPr>
        <p:spPr bwMode="auto">
          <a:xfrm>
            <a:off x="6876000" y="4320000"/>
            <a:ext cx="466794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69" name="TextovéPole 68"/>
          <p:cNvSpPr txBox="1"/>
          <p:nvPr/>
        </p:nvSpPr>
        <p:spPr bwMode="auto">
          <a:xfrm>
            <a:off x="4680000" y="14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70" name="TextovéPole 69"/>
          <p:cNvSpPr txBox="1"/>
          <p:nvPr/>
        </p:nvSpPr>
        <p:spPr bwMode="auto">
          <a:xfrm>
            <a:off x="6480000" y="14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71" name="TextovéPole 70"/>
          <p:cNvSpPr txBox="1"/>
          <p:nvPr/>
        </p:nvSpPr>
        <p:spPr bwMode="auto">
          <a:xfrm>
            <a:off x="648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72" name="TextovéPole 71"/>
          <p:cNvSpPr txBox="1"/>
          <p:nvPr/>
        </p:nvSpPr>
        <p:spPr bwMode="auto">
          <a:xfrm>
            <a:off x="468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7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Karnaughova mapa</a:t>
            </a:r>
          </a:p>
        </p:txBody>
      </p:sp>
      <p:sp>
        <p:nvSpPr>
          <p:cNvPr id="74" name="Tlačítko akce: Vlastní 7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5" name="Tlačítko akce: Vlastní 7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6" name="Tlačítko akce: Vlastní 7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7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2" grpId="0"/>
      <p:bldP spid="33" grpId="0"/>
      <p:bldP spid="34" grpId="0"/>
      <p:bldP spid="35" grpId="0"/>
      <p:bldP spid="49" grpId="0" animBg="1"/>
      <p:bldP spid="52" grpId="0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8" grpId="0" animBg="1"/>
      <p:bldP spid="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20682"/>
              </p:ext>
            </p:extLst>
          </p:nvPr>
        </p:nvGraphicFramePr>
        <p:xfrm>
          <a:off x="1440000" y="1440000"/>
          <a:ext cx="5400000" cy="46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00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Přímá spojovací čára 11"/>
          <p:cNvCxnSpPr/>
          <p:nvPr/>
        </p:nvCxnSpPr>
        <p:spPr>
          <a:xfrm>
            <a:off x="2786050" y="1214422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čára 13"/>
          <p:cNvCxnSpPr/>
          <p:nvPr/>
        </p:nvCxnSpPr>
        <p:spPr>
          <a:xfrm rot="5400000">
            <a:off x="44811" y="3741347"/>
            <a:ext cx="23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 bwMode="auto">
          <a:xfrm>
            <a:off x="321467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8" name="TextovéPole 17"/>
          <p:cNvSpPr txBox="1"/>
          <p:nvPr/>
        </p:nvSpPr>
        <p:spPr bwMode="auto">
          <a:xfrm>
            <a:off x="500034" y="2713826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4286248" y="71438"/>
            <a:ext cx="4786312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>
              <a:defRPr/>
            </a:pPr>
            <a:r>
              <a:rPr lang="cs-CZ" sz="2000" b="1" kern="0" dirty="0">
                <a:latin typeface="+mj-lt"/>
                <a:ea typeface="+mj-ea"/>
                <a:cs typeface="+mj-cs"/>
              </a:rPr>
              <a:t>K-mapa 4 proměnné</a:t>
            </a:r>
          </a:p>
        </p:txBody>
      </p:sp>
      <p:cxnSp>
        <p:nvCxnSpPr>
          <p:cNvPr id="51" name="Přímá spojovací čára 50"/>
          <p:cNvCxnSpPr/>
          <p:nvPr/>
        </p:nvCxnSpPr>
        <p:spPr>
          <a:xfrm>
            <a:off x="4143372" y="1000108"/>
            <a:ext cx="27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ovéPole 51"/>
          <p:cNvSpPr txBox="1"/>
          <p:nvPr/>
        </p:nvSpPr>
        <p:spPr bwMode="auto">
          <a:xfrm>
            <a:off x="4500562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76" name="Přímá spojovací čára 75"/>
          <p:cNvCxnSpPr/>
          <p:nvPr/>
        </p:nvCxnSpPr>
        <p:spPr>
          <a:xfrm rot="5400000">
            <a:off x="-169106" y="4954602"/>
            <a:ext cx="23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ovéPole 76"/>
          <p:cNvSpPr txBox="1"/>
          <p:nvPr/>
        </p:nvSpPr>
        <p:spPr bwMode="auto">
          <a:xfrm>
            <a:off x="285720" y="457121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  <p:sp>
        <p:nvSpPr>
          <p:cNvPr id="78" name="TextovéPole 77"/>
          <p:cNvSpPr txBox="1"/>
          <p:nvPr/>
        </p:nvSpPr>
        <p:spPr bwMode="auto">
          <a:xfrm>
            <a:off x="7848000" y="1656000"/>
            <a:ext cx="432000" cy="61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32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79" name="TextovéPole 78"/>
          <p:cNvSpPr txBox="1"/>
          <p:nvPr/>
        </p:nvSpPr>
        <p:spPr bwMode="auto">
          <a:xfrm>
            <a:off x="8280000" y="1656000"/>
            <a:ext cx="432000" cy="61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32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80" name="TextovéPole 79"/>
          <p:cNvSpPr txBox="1"/>
          <p:nvPr/>
        </p:nvSpPr>
        <p:spPr bwMode="auto">
          <a:xfrm>
            <a:off x="7416000" y="1656000"/>
            <a:ext cx="432000" cy="61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32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81" name="TextovéPole 80"/>
          <p:cNvSpPr txBox="1"/>
          <p:nvPr/>
        </p:nvSpPr>
        <p:spPr bwMode="auto">
          <a:xfrm>
            <a:off x="6984000" y="1656000"/>
            <a:ext cx="432000" cy="612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32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Karnaughova mapa</a:t>
            </a:r>
          </a:p>
        </p:txBody>
      </p: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1" name="Tlačítko akce: Vlastní 2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2" name="Tlačítko akce: Vlastní 2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52" grpId="0"/>
      <p:bldP spid="77" grpId="0"/>
      <p:bldP spid="80" grpId="0" animBg="1"/>
      <p:bldP spid="81" grpId="0" animBg="1"/>
      <p:bldP spid="23" grpId="0" animBg="1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6842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Vytvořte Karnaughovu mapu pro funkci zadanou pravdivostní tabulkou.</a:t>
            </a:r>
          </a:p>
        </p:txBody>
      </p:sp>
      <p:sp>
        <p:nvSpPr>
          <p:cNvPr id="17" name="Tlačítko akce: Vlastní 1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0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93933"/>
              </p:ext>
            </p:extLst>
          </p:nvPr>
        </p:nvGraphicFramePr>
        <p:xfrm>
          <a:off x="1080000" y="2520000"/>
          <a:ext cx="1640250" cy="2743200"/>
        </p:xfrm>
        <a:graphic>
          <a:graphicData uri="http://schemas.openxmlformats.org/drawingml/2006/table">
            <a:tbl>
              <a:tblPr/>
              <a:tblGrid>
                <a:gridCol w="3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48646"/>
              </p:ext>
            </p:extLst>
          </p:nvPr>
        </p:nvGraphicFramePr>
        <p:xfrm>
          <a:off x="2736000" y="2520000"/>
          <a:ext cx="576000" cy="27432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4</a:t>
            </a:r>
          </a:p>
        </p:txBody>
      </p:sp>
    </p:spTree>
    <p:extLst>
      <p:ext uri="{BB962C8B-B14F-4D97-AF65-F5344CB8AC3E}">
        <p14:creationId xmlns:p14="http://schemas.microsoft.com/office/powerpoint/2010/main" val="26847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Řešení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4" name="Tlačítko akce: Vlastní 2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5" name="Tlačítko akce: Vlastní 2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6" name="Tlačítko akce: Vlastní 2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8" name="Tabulk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16981"/>
              </p:ext>
            </p:extLst>
          </p:nvPr>
        </p:nvGraphicFramePr>
        <p:xfrm>
          <a:off x="871726" y="1440000"/>
          <a:ext cx="6480000" cy="360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Přímá spojovací čára 11"/>
          <p:cNvCxnSpPr/>
          <p:nvPr/>
        </p:nvCxnSpPr>
        <p:spPr>
          <a:xfrm>
            <a:off x="2483768" y="1224000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čára 13"/>
          <p:cNvCxnSpPr/>
          <p:nvPr/>
        </p:nvCxnSpPr>
        <p:spPr>
          <a:xfrm rot="5400000">
            <a:off x="-316274" y="4104000"/>
            <a:ext cx="180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 bwMode="auto">
          <a:xfrm>
            <a:off x="3220718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30" name="TextovéPole 29"/>
          <p:cNvSpPr txBox="1"/>
          <p:nvPr/>
        </p:nvSpPr>
        <p:spPr bwMode="auto">
          <a:xfrm>
            <a:off x="35496" y="378619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sp>
        <p:nvSpPr>
          <p:cNvPr id="39" name="TextovéPole 38"/>
          <p:cNvSpPr txBox="1"/>
          <p:nvPr/>
        </p:nvSpPr>
        <p:spPr bwMode="auto">
          <a:xfrm>
            <a:off x="900000" y="1440000"/>
            <a:ext cx="466794" cy="70788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0" name="TextovéPole 39"/>
          <p:cNvSpPr txBox="1"/>
          <p:nvPr/>
        </p:nvSpPr>
        <p:spPr bwMode="auto">
          <a:xfrm>
            <a:off x="2520000" y="14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ovéPole 40"/>
          <p:cNvSpPr txBox="1"/>
          <p:nvPr/>
        </p:nvSpPr>
        <p:spPr bwMode="auto">
          <a:xfrm>
            <a:off x="90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TextovéPole 41"/>
          <p:cNvSpPr txBox="1"/>
          <p:nvPr/>
        </p:nvSpPr>
        <p:spPr bwMode="auto">
          <a:xfrm>
            <a:off x="252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5</a:t>
            </a:r>
          </a:p>
        </p:txBody>
      </p:sp>
      <p:cxnSp>
        <p:nvCxnSpPr>
          <p:cNvPr id="43" name="Přímá spojovací čára 50"/>
          <p:cNvCxnSpPr/>
          <p:nvPr/>
        </p:nvCxnSpPr>
        <p:spPr>
          <a:xfrm>
            <a:off x="4067944" y="1008000"/>
            <a:ext cx="32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ovéPole 43"/>
          <p:cNvSpPr txBox="1"/>
          <p:nvPr/>
        </p:nvSpPr>
        <p:spPr bwMode="auto">
          <a:xfrm>
            <a:off x="5286380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sp>
        <p:nvSpPr>
          <p:cNvPr id="61" name="TextovéPole 60"/>
          <p:cNvSpPr txBox="1"/>
          <p:nvPr/>
        </p:nvSpPr>
        <p:spPr bwMode="auto">
          <a:xfrm>
            <a:off x="4140000" y="14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62" name="TextovéPole 61"/>
          <p:cNvSpPr txBox="1"/>
          <p:nvPr/>
        </p:nvSpPr>
        <p:spPr bwMode="auto">
          <a:xfrm>
            <a:off x="5760000" y="14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63" name="TextovéPole 62"/>
          <p:cNvSpPr txBox="1"/>
          <p:nvPr/>
        </p:nvSpPr>
        <p:spPr bwMode="auto">
          <a:xfrm>
            <a:off x="576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64" name="TextovéPole 63"/>
          <p:cNvSpPr txBox="1"/>
          <p:nvPr/>
        </p:nvSpPr>
        <p:spPr bwMode="auto">
          <a:xfrm>
            <a:off x="4140000" y="3240000"/>
            <a:ext cx="466794" cy="720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7</a:t>
            </a:r>
          </a:p>
        </p:txBody>
      </p:sp>
      <p:graphicFrame>
        <p:nvGraphicFramePr>
          <p:cNvPr id="6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81499"/>
              </p:ext>
            </p:extLst>
          </p:nvPr>
        </p:nvGraphicFramePr>
        <p:xfrm>
          <a:off x="7596336" y="1440000"/>
          <a:ext cx="1263315" cy="3600000"/>
        </p:xfrm>
        <a:graphic>
          <a:graphicData uri="http://schemas.openxmlformats.org/drawingml/2006/table">
            <a:tbl>
              <a:tblPr/>
              <a:tblGrid>
                <a:gridCol w="25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854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6842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Vytvořte Karnaughovu mapu pro funkci zadanou pravdivostní tabulkou.</a:t>
            </a:r>
          </a:p>
        </p:txBody>
      </p:sp>
      <p:sp>
        <p:nvSpPr>
          <p:cNvPr id="17" name="Tlačítko akce: Vlastní 1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aphicFrame>
        <p:nvGraphicFramePr>
          <p:cNvPr id="1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50100"/>
              </p:ext>
            </p:extLst>
          </p:nvPr>
        </p:nvGraphicFramePr>
        <p:xfrm>
          <a:off x="1080000" y="2160000"/>
          <a:ext cx="1512128" cy="414528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63728"/>
              </p:ext>
            </p:extLst>
          </p:nvPr>
        </p:nvGraphicFramePr>
        <p:xfrm>
          <a:off x="2592000" y="2160000"/>
          <a:ext cx="606316" cy="4145280"/>
        </p:xfrm>
        <a:graphic>
          <a:graphicData uri="http://schemas.openxmlformats.org/drawingml/2006/table">
            <a:tbl>
              <a:tblPr/>
              <a:tblGrid>
                <a:gridCol w="60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07D7D1A1-D43C-45C2-8535-499FC0EF5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288000"/>
            <a:ext cx="8334372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cs-CZ" sz="40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5</a:t>
            </a:r>
          </a:p>
        </p:txBody>
      </p:sp>
    </p:spTree>
    <p:extLst>
      <p:ext uri="{BB962C8B-B14F-4D97-AF65-F5344CB8AC3E}">
        <p14:creationId xmlns:p14="http://schemas.microsoft.com/office/powerpoint/2010/main" val="139711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48503"/>
              </p:ext>
            </p:extLst>
          </p:nvPr>
        </p:nvGraphicFramePr>
        <p:xfrm>
          <a:off x="1440000" y="1440000"/>
          <a:ext cx="2880000" cy="28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Přímá spojovací čára 11"/>
          <p:cNvCxnSpPr/>
          <p:nvPr/>
        </p:nvCxnSpPr>
        <p:spPr>
          <a:xfrm>
            <a:off x="2160000" y="1260000"/>
            <a:ext cx="14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ovací čára 13"/>
          <p:cNvCxnSpPr/>
          <p:nvPr/>
        </p:nvCxnSpPr>
        <p:spPr>
          <a:xfrm rot="5400000">
            <a:off x="540786" y="2880000"/>
            <a:ext cx="1440000" cy="79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 bwMode="auto">
          <a:xfrm>
            <a:off x="2088000" y="577974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3" name="TextovéPole 12"/>
          <p:cNvSpPr txBox="1"/>
          <p:nvPr/>
        </p:nvSpPr>
        <p:spPr bwMode="auto">
          <a:xfrm>
            <a:off x="577627" y="2218485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C</a:t>
            </a:r>
          </a:p>
        </p:txBody>
      </p:sp>
      <p:cxnSp>
        <p:nvCxnSpPr>
          <p:cNvPr id="14" name="Přímá spojovací čára 50"/>
          <p:cNvCxnSpPr/>
          <p:nvPr/>
        </p:nvCxnSpPr>
        <p:spPr>
          <a:xfrm>
            <a:off x="2880000" y="1044000"/>
            <a:ext cx="14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 bwMode="auto">
          <a:xfrm>
            <a:off x="3708000" y="363660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B</a:t>
            </a:r>
          </a:p>
        </p:txBody>
      </p:sp>
      <p:cxnSp>
        <p:nvCxnSpPr>
          <p:cNvPr id="16" name="Přímá spojovací čára 75"/>
          <p:cNvCxnSpPr/>
          <p:nvPr/>
        </p:nvCxnSpPr>
        <p:spPr>
          <a:xfrm rot="5400000">
            <a:off x="363054" y="3600000"/>
            <a:ext cx="1440000" cy="158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 bwMode="auto">
          <a:xfrm>
            <a:off x="401516" y="3584621"/>
            <a:ext cx="5838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40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D</a:t>
            </a:r>
          </a:p>
        </p:txBody>
      </p:sp>
      <p:graphicFrame>
        <p:nvGraphicFramePr>
          <p:cNvPr id="22" name="Tabulk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51276"/>
              </p:ext>
            </p:extLst>
          </p:nvPr>
        </p:nvGraphicFramePr>
        <p:xfrm>
          <a:off x="1440000" y="1440794"/>
          <a:ext cx="2880000" cy="28800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30150"/>
              </p:ext>
            </p:extLst>
          </p:nvPr>
        </p:nvGraphicFramePr>
        <p:xfrm>
          <a:off x="5112000" y="1440000"/>
          <a:ext cx="1512128" cy="414528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732292"/>
              </p:ext>
            </p:extLst>
          </p:nvPr>
        </p:nvGraphicFramePr>
        <p:xfrm>
          <a:off x="6660232" y="1440000"/>
          <a:ext cx="606316" cy="4145280"/>
        </p:xfrm>
        <a:graphic>
          <a:graphicData uri="http://schemas.openxmlformats.org/drawingml/2006/table">
            <a:tbl>
              <a:tblPr/>
              <a:tblGrid>
                <a:gridCol w="60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8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5" name="Tlačítko akce: Vlastní 2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6" name="Tlačítko akce: Vlastní 2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7" name="Tlačítko akce: Vlastní 26">
            <a:hlinkClick r:id="rId2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Řešení</a:t>
            </a:r>
          </a:p>
        </p:txBody>
      </p:sp>
    </p:spTree>
    <p:extLst>
      <p:ext uri="{BB962C8B-B14F-4D97-AF65-F5344CB8AC3E}">
        <p14:creationId xmlns:p14="http://schemas.microsoft.com/office/powerpoint/2010/main" val="255720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/>
          <p:cNvGrpSpPr/>
          <p:nvPr/>
        </p:nvGrpSpPr>
        <p:grpSpPr>
          <a:xfrm>
            <a:off x="2043869" y="1197632"/>
            <a:ext cx="4791892" cy="4406503"/>
            <a:chOff x="2043869" y="1197632"/>
            <a:chExt cx="4791892" cy="4406503"/>
          </a:xfrm>
        </p:grpSpPr>
        <p:sp>
          <p:nvSpPr>
            <p:cNvPr id="11" name="Volný tvar 10"/>
            <p:cNvSpPr/>
            <p:nvPr/>
          </p:nvSpPr>
          <p:spPr>
            <a:xfrm>
              <a:off x="3482160" y="1197632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/>
                <a:t>Výraz</a:t>
              </a:r>
            </a:p>
          </p:txBody>
        </p:sp>
        <p:sp>
          <p:nvSpPr>
            <p:cNvPr id="12" name="Volný tvar 11"/>
            <p:cNvSpPr/>
            <p:nvPr/>
          </p:nvSpPr>
          <p:spPr>
            <a:xfrm rot="3600000">
              <a:off x="4897015" y="3065188"/>
              <a:ext cx="509473" cy="646417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0" y="129283"/>
                  </a:moveTo>
                  <a:lnTo>
                    <a:pt x="254737" y="129283"/>
                  </a:lnTo>
                  <a:lnTo>
                    <a:pt x="254737" y="0"/>
                  </a:lnTo>
                  <a:lnTo>
                    <a:pt x="509473" y="323209"/>
                  </a:lnTo>
                  <a:lnTo>
                    <a:pt x="254737" y="646417"/>
                  </a:lnTo>
                  <a:lnTo>
                    <a:pt x="254737" y="517134"/>
                  </a:lnTo>
                  <a:lnTo>
                    <a:pt x="0" y="517134"/>
                  </a:lnTo>
                  <a:lnTo>
                    <a:pt x="0" y="1292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29281" rIns="152841" bIns="129284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cs-CZ" sz="1600" kern="1200" dirty="0"/>
            </a:p>
          </p:txBody>
        </p:sp>
        <p:sp>
          <p:nvSpPr>
            <p:cNvPr id="13" name="Volný tvar 12"/>
            <p:cNvSpPr/>
            <p:nvPr/>
          </p:nvSpPr>
          <p:spPr>
            <a:xfrm>
              <a:off x="4920451" y="3688825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>
                  <a:solidFill>
                    <a:schemeClr val="bg1">
                      <a:lumMod val="85000"/>
                    </a:schemeClr>
                  </a:solidFill>
                </a:rPr>
                <a:t>Pravdivostní tabulka</a:t>
              </a:r>
            </a:p>
          </p:txBody>
        </p:sp>
        <p:sp>
          <p:nvSpPr>
            <p:cNvPr id="14" name="Volný tvar 13"/>
            <p:cNvSpPr/>
            <p:nvPr/>
          </p:nvSpPr>
          <p:spPr>
            <a:xfrm rot="21600000">
              <a:off x="4199498" y="4323270"/>
              <a:ext cx="509474" cy="646418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509473" y="517134"/>
                  </a:moveTo>
                  <a:lnTo>
                    <a:pt x="254736" y="517134"/>
                  </a:lnTo>
                  <a:lnTo>
                    <a:pt x="254736" y="646417"/>
                  </a:lnTo>
                  <a:lnTo>
                    <a:pt x="0" y="323208"/>
                  </a:lnTo>
                  <a:lnTo>
                    <a:pt x="254736" y="0"/>
                  </a:lnTo>
                  <a:lnTo>
                    <a:pt x="254736" y="129283"/>
                  </a:lnTo>
                  <a:lnTo>
                    <a:pt x="509473" y="129283"/>
                  </a:lnTo>
                  <a:lnTo>
                    <a:pt x="509473" y="5171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842" tIns="129284" rIns="1" bIns="129283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cs-CZ" sz="1600" kern="1200" dirty="0"/>
            </a:p>
          </p:txBody>
        </p:sp>
        <p:sp>
          <p:nvSpPr>
            <p:cNvPr id="15" name="Volný tvar 14"/>
            <p:cNvSpPr/>
            <p:nvPr/>
          </p:nvSpPr>
          <p:spPr>
            <a:xfrm>
              <a:off x="2043869" y="3688825"/>
              <a:ext cx="1915310" cy="1915310"/>
            </a:xfrm>
            <a:custGeom>
              <a:avLst/>
              <a:gdLst>
                <a:gd name="connsiteX0" fmla="*/ 0 w 1915310"/>
                <a:gd name="connsiteY0" fmla="*/ 957655 h 1915310"/>
                <a:gd name="connsiteX1" fmla="*/ 957655 w 1915310"/>
                <a:gd name="connsiteY1" fmla="*/ 0 h 1915310"/>
                <a:gd name="connsiteX2" fmla="*/ 1915310 w 1915310"/>
                <a:gd name="connsiteY2" fmla="*/ 957655 h 1915310"/>
                <a:gd name="connsiteX3" fmla="*/ 957655 w 1915310"/>
                <a:gd name="connsiteY3" fmla="*/ 1915310 h 1915310"/>
                <a:gd name="connsiteX4" fmla="*/ 0 w 1915310"/>
                <a:gd name="connsiteY4" fmla="*/ 957655 h 191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5310" h="1915310">
                  <a:moveTo>
                    <a:pt x="0" y="957655"/>
                  </a:moveTo>
                  <a:cubicBezTo>
                    <a:pt x="0" y="428757"/>
                    <a:pt x="428757" y="0"/>
                    <a:pt x="957655" y="0"/>
                  </a:cubicBezTo>
                  <a:cubicBezTo>
                    <a:pt x="1486553" y="0"/>
                    <a:pt x="1915310" y="428757"/>
                    <a:pt x="1915310" y="957655"/>
                  </a:cubicBezTo>
                  <a:cubicBezTo>
                    <a:pt x="1915310" y="1486553"/>
                    <a:pt x="1486553" y="1915310"/>
                    <a:pt x="957655" y="1915310"/>
                  </a:cubicBezTo>
                  <a:cubicBezTo>
                    <a:pt x="428757" y="1915310"/>
                    <a:pt x="0" y="1486553"/>
                    <a:pt x="0" y="957655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0811" tIns="300811" rIns="300811" bIns="300811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cs-CZ" sz="1600" kern="1200" dirty="0"/>
                <a:t>Karnaughova mapa</a:t>
              </a:r>
            </a:p>
          </p:txBody>
        </p:sp>
        <p:sp>
          <p:nvSpPr>
            <p:cNvPr id="16" name="Volný tvar 15"/>
            <p:cNvSpPr/>
            <p:nvPr/>
          </p:nvSpPr>
          <p:spPr>
            <a:xfrm rot="18000000">
              <a:off x="3458724" y="3090162"/>
              <a:ext cx="509473" cy="646417"/>
            </a:xfrm>
            <a:custGeom>
              <a:avLst/>
              <a:gdLst>
                <a:gd name="connsiteX0" fmla="*/ 0 w 509473"/>
                <a:gd name="connsiteY0" fmla="*/ 129283 h 646417"/>
                <a:gd name="connsiteX1" fmla="*/ 254737 w 509473"/>
                <a:gd name="connsiteY1" fmla="*/ 129283 h 646417"/>
                <a:gd name="connsiteX2" fmla="*/ 254737 w 509473"/>
                <a:gd name="connsiteY2" fmla="*/ 0 h 646417"/>
                <a:gd name="connsiteX3" fmla="*/ 509473 w 509473"/>
                <a:gd name="connsiteY3" fmla="*/ 323209 h 646417"/>
                <a:gd name="connsiteX4" fmla="*/ 254737 w 509473"/>
                <a:gd name="connsiteY4" fmla="*/ 646417 h 646417"/>
                <a:gd name="connsiteX5" fmla="*/ 254737 w 509473"/>
                <a:gd name="connsiteY5" fmla="*/ 517134 h 646417"/>
                <a:gd name="connsiteX6" fmla="*/ 0 w 509473"/>
                <a:gd name="connsiteY6" fmla="*/ 517134 h 646417"/>
                <a:gd name="connsiteX7" fmla="*/ 0 w 509473"/>
                <a:gd name="connsiteY7" fmla="*/ 129283 h 646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473" h="646417">
                  <a:moveTo>
                    <a:pt x="0" y="129283"/>
                  </a:moveTo>
                  <a:lnTo>
                    <a:pt x="254737" y="129283"/>
                  </a:lnTo>
                  <a:lnTo>
                    <a:pt x="254737" y="0"/>
                  </a:lnTo>
                  <a:lnTo>
                    <a:pt x="509473" y="323209"/>
                  </a:lnTo>
                  <a:lnTo>
                    <a:pt x="254737" y="646417"/>
                  </a:lnTo>
                  <a:lnTo>
                    <a:pt x="254737" y="517134"/>
                  </a:lnTo>
                  <a:lnTo>
                    <a:pt x="0" y="517134"/>
                  </a:lnTo>
                  <a:lnTo>
                    <a:pt x="0" y="129283"/>
                  </a:lnTo>
                  <a:close/>
                </a:path>
              </a:pathLst>
            </a:custGeom>
            <a:solidFill>
              <a:srgbClr val="0070C0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29283" rIns="152842" bIns="12928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cs-CZ" sz="1600" kern="1200" dirty="0"/>
            </a:p>
          </p:txBody>
        </p:sp>
      </p:grpSp>
      <p:sp>
        <p:nvSpPr>
          <p:cNvPr id="9" name="Tlačítko akce: Vlastní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1E7A34A-730C-459E-BD15-CCC4903C0103}"/>
              </a:ext>
            </a:extLst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7" name="Tlačítko akce: Vlastní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A85A5D1-0793-46A2-8CBD-9836F6FA867D}"/>
              </a:ext>
            </a:extLst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8" name="Tlačítko akce: Vlastní 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0A25B89-158B-48AE-9F28-E963D9A6D938}"/>
              </a:ext>
            </a:extLst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9" name="Elipsa 8">
            <a:extLst>
              <a:ext uri="{FF2B5EF4-FFF2-40B4-BE49-F238E27FC236}">
                <a16:creationId xmlns:a16="http://schemas.microsoft.com/office/drawing/2014/main" id="{2BF90F31-3B29-4D24-9F1B-4C53073369F2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0" name="Zástupný symbol pro číslo snímku 5">
            <a:extLst>
              <a:ext uri="{FF2B5EF4-FFF2-40B4-BE49-F238E27FC236}">
                <a16:creationId xmlns:a16="http://schemas.microsoft.com/office/drawing/2014/main" id="{44D31447-1A2E-4C71-BD2D-3CDEFC075634}"/>
              </a:ext>
            </a:extLst>
          </p:cNvPr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21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720000" y="72000"/>
            <a:ext cx="248384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Nová kapitola  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00000"/>
            <a:ext cx="9144000" cy="3046988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9600" dirty="0">
                <a:latin typeface="Arial Black" pitchFamily="34" charset="0"/>
              </a:rPr>
              <a:t>Logické funkce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 sz="quarter"/>
          </p:nvPr>
        </p:nvSpPr>
        <p:spPr>
          <a:xfrm>
            <a:off x="557242" y="280108"/>
            <a:ext cx="8229600" cy="720000"/>
          </a:xfrm>
          <a:noFill/>
        </p:spPr>
        <p:txBody>
          <a:bodyPr>
            <a:normAutofit/>
          </a:bodyPr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Booleova algebra</a:t>
            </a:r>
            <a:endParaRPr lang="cs-CZ" dirty="0">
              <a:solidFill>
                <a:srgbClr val="000099"/>
              </a:solidFill>
            </a:endParaRPr>
          </a:p>
        </p:txBody>
      </p:sp>
      <p:sp>
        <p:nvSpPr>
          <p:cNvPr id="159749" name="Rectangle 1029"/>
          <p:cNvSpPr>
            <a:spLocks noChangeArrowheads="1"/>
          </p:cNvSpPr>
          <p:nvPr/>
        </p:nvSpPr>
        <p:spPr bwMode="auto">
          <a:xfrm>
            <a:off x="358775" y="1080000"/>
            <a:ext cx="8785225" cy="243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36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Použití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Zjednodušení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logického výrazu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Upravení výrazu s ohledem na realizaci pomocí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vhodných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logických členů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2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026"/>
          <p:cNvSpPr>
            <a:spLocks noGrp="1" noChangeArrowheads="1"/>
          </p:cNvSpPr>
          <p:nvPr>
            <p:ph type="title" sz="quarter"/>
          </p:nvPr>
        </p:nvSpPr>
        <p:spPr>
          <a:xfrm>
            <a:off x="557242" y="280108"/>
            <a:ext cx="8229600" cy="720000"/>
          </a:xfrm>
          <a:noFill/>
        </p:spPr>
        <p:txBody>
          <a:bodyPr>
            <a:normAutofit/>
          </a:bodyPr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Axiomy Booleovy algebry</a:t>
            </a:r>
            <a:endParaRPr lang="cs-CZ" dirty="0">
              <a:solidFill>
                <a:srgbClr val="000099"/>
              </a:solidFill>
            </a:endParaRPr>
          </a:p>
        </p:txBody>
      </p:sp>
      <p:sp>
        <p:nvSpPr>
          <p:cNvPr id="159749" name="Rectangle 1029"/>
          <p:cNvSpPr>
            <a:spLocks noChangeArrowheads="1"/>
          </p:cNvSpPr>
          <p:nvPr/>
        </p:nvSpPr>
        <p:spPr bwMode="auto">
          <a:xfrm>
            <a:off x="358775" y="1080000"/>
            <a:ext cx="8785225" cy="4124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Zákon komutativní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(záměna)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Zákon asociativní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(sdružování)</a:t>
            </a:r>
            <a:endParaRPr lang="cs-CZ" u="sng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Zákon distributivní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(roznásobení)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Negace negace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Neutrálnost nuly a jedničky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Agresivnost nuly a jedničky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Zákon vyloučení třetího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De Morganovy zákony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83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1029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Zákon komutativní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(záměna)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51" name="Object 1031"/>
              <p:cNvSpPr txBox="1"/>
              <p:nvPr/>
            </p:nvSpPr>
            <p:spPr bwMode="auto">
              <a:xfrm>
                <a:off x="900113" y="1979613"/>
                <a:ext cx="3013075" cy="1089347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aln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aln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59751" name="Object 10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979613"/>
                <a:ext cx="3013075" cy="1089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 animBg="1"/>
      <p:bldP spid="8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1029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Zákon asociativní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(sdružování)</a:t>
            </a:r>
            <a:endParaRPr lang="cs-CZ" u="sng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52" name="Object 1032"/>
              <p:cNvSpPr txBox="1"/>
              <p:nvPr/>
            </p:nvSpPr>
            <p:spPr bwMode="auto">
              <a:xfrm>
                <a:off x="900113" y="1979613"/>
                <a:ext cx="5461000" cy="1161355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59752" name="Object 10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979613"/>
                <a:ext cx="5461000" cy="1161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animBg="1"/>
      <p:bldP spid="8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1029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Zákon distributivní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(roznásobení)</a:t>
            </a:r>
            <a:endParaRPr lang="cs-CZ" u="sng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753" name="Object 1033"/>
              <p:cNvSpPr txBox="1"/>
              <p:nvPr/>
            </p:nvSpPr>
            <p:spPr bwMode="auto">
              <a:xfrm>
                <a:off x="900113" y="1979613"/>
                <a:ext cx="6234112" cy="1161355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59753" name="Object 10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979613"/>
                <a:ext cx="6234112" cy="1161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 animBg="1"/>
      <p:bldP spid="8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360000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Negace negace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775" name="Object 7"/>
              <p:cNvSpPr txBox="1"/>
              <p:nvPr/>
            </p:nvSpPr>
            <p:spPr bwMode="auto">
              <a:xfrm>
                <a:off x="900113" y="1800225"/>
                <a:ext cx="1500187" cy="692671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cs-CZ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cs-C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077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800225"/>
                <a:ext cx="1500187" cy="692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841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366199"/>
              </p:ext>
            </p:extLst>
          </p:nvPr>
        </p:nvGraphicFramePr>
        <p:xfrm>
          <a:off x="4680000" y="1800000"/>
          <a:ext cx="1882638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Přímá spojnice 15"/>
          <p:cNvCxnSpPr/>
          <p:nvPr/>
        </p:nvCxnSpPr>
        <p:spPr>
          <a:xfrm>
            <a:off x="4788024" y="18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5148064" y="18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5148064" y="1836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 animBg="1"/>
      <p:bldP spid="13" grpId="0" animBg="1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Neutrálnost nuly a jedničky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799" name="Object 7"/>
              <p:cNvSpPr txBox="1"/>
              <p:nvPr/>
            </p:nvSpPr>
            <p:spPr bwMode="auto">
              <a:xfrm>
                <a:off x="900113" y="1800225"/>
                <a:ext cx="2159719" cy="66847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617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800225"/>
                <a:ext cx="2159719" cy="668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850" name="Object 58"/>
              <p:cNvSpPr txBox="1"/>
              <p:nvPr/>
            </p:nvSpPr>
            <p:spPr bwMode="auto">
              <a:xfrm>
                <a:off x="900113" y="3600450"/>
                <a:ext cx="2159719" cy="66847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61850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600450"/>
                <a:ext cx="2159719" cy="6684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43576"/>
              </p:ext>
            </p:extLst>
          </p:nvPr>
        </p:nvGraphicFramePr>
        <p:xfrm>
          <a:off x="4680000" y="18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7111"/>
              </p:ext>
            </p:extLst>
          </p:nvPr>
        </p:nvGraphicFramePr>
        <p:xfrm>
          <a:off x="4680000" y="36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9" grpId="0" animBg="1"/>
      <p:bldP spid="161850" grpId="0" animBg="1"/>
      <p:bldP spid="12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Agresivnost nuly a jedničky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823" name="Object 7"/>
              <p:cNvSpPr txBox="1"/>
              <p:nvPr/>
            </p:nvSpPr>
            <p:spPr bwMode="auto">
              <a:xfrm>
                <a:off x="900113" y="1800226"/>
                <a:ext cx="2087711" cy="668022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+1=1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6282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800226"/>
                <a:ext cx="2087711" cy="668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850" name="Object 34"/>
              <p:cNvSpPr txBox="1"/>
              <p:nvPr/>
            </p:nvSpPr>
            <p:spPr bwMode="auto">
              <a:xfrm>
                <a:off x="900113" y="3600450"/>
                <a:ext cx="2087711" cy="595412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⋅0=0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62850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600450"/>
                <a:ext cx="2087711" cy="595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68444"/>
              </p:ext>
            </p:extLst>
          </p:nvPr>
        </p:nvGraphicFramePr>
        <p:xfrm>
          <a:off x="4680000" y="18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046445"/>
              </p:ext>
            </p:extLst>
          </p:nvPr>
        </p:nvGraphicFramePr>
        <p:xfrm>
          <a:off x="4680000" y="3600000"/>
          <a:ext cx="1661319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animBg="1"/>
      <p:bldP spid="162850" grpId="0" animBg="1"/>
      <p:bldP spid="11" grpId="0" animBg="1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Zákon vyloučení třetího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2" name="Object 0"/>
              <p:cNvSpPr txBox="1"/>
              <p:nvPr/>
            </p:nvSpPr>
            <p:spPr bwMode="auto">
              <a:xfrm>
                <a:off x="900113" y="1800225"/>
                <a:ext cx="2087711" cy="66802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53952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800225"/>
                <a:ext cx="2087711" cy="668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953" name="Object 1"/>
              <p:cNvSpPr txBox="1"/>
              <p:nvPr/>
            </p:nvSpPr>
            <p:spPr bwMode="auto">
              <a:xfrm>
                <a:off x="900113" y="3600450"/>
                <a:ext cx="2087711" cy="66802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53953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600450"/>
                <a:ext cx="2087711" cy="668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900000" y="6192000"/>
            <a:ext cx="42672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Ověřte pravdivostní tabulkou</a:t>
            </a:r>
          </a:p>
        </p:txBody>
      </p:sp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22420"/>
              </p:ext>
            </p:extLst>
          </p:nvPr>
        </p:nvGraphicFramePr>
        <p:xfrm>
          <a:off x="4680000" y="1800000"/>
          <a:ext cx="1882638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Přímá spojnice 15"/>
          <p:cNvCxnSpPr/>
          <p:nvPr/>
        </p:nvCxnSpPr>
        <p:spPr>
          <a:xfrm>
            <a:off x="5616000" y="1844824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6289200" y="1845608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85898"/>
              </p:ext>
            </p:extLst>
          </p:nvPr>
        </p:nvGraphicFramePr>
        <p:xfrm>
          <a:off x="4680000" y="3600000"/>
          <a:ext cx="1882638" cy="9696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Přímá spojnice 20"/>
          <p:cNvCxnSpPr/>
          <p:nvPr/>
        </p:nvCxnSpPr>
        <p:spPr>
          <a:xfrm>
            <a:off x="5616000" y="36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21"/>
          <p:cNvCxnSpPr/>
          <p:nvPr/>
        </p:nvCxnSpPr>
        <p:spPr>
          <a:xfrm>
            <a:off x="6300000" y="3672000"/>
            <a:ext cx="14400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2" grpId="0" animBg="1"/>
      <p:bldP spid="253953" grpId="0" animBg="1"/>
      <p:bldP spid="10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358775" y="1080000"/>
            <a:ext cx="8556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Zákon absorpce negace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952" name="Object 0"/>
              <p:cNvSpPr txBox="1"/>
              <p:nvPr/>
            </p:nvSpPr>
            <p:spPr bwMode="auto">
              <a:xfrm>
                <a:off x="900113" y="1800225"/>
                <a:ext cx="3250687" cy="66802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53952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800225"/>
                <a:ext cx="3250687" cy="6680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953" name="Object 1"/>
              <p:cNvSpPr txBox="1"/>
              <p:nvPr/>
            </p:nvSpPr>
            <p:spPr bwMode="auto">
              <a:xfrm>
                <a:off x="900113" y="3600450"/>
                <a:ext cx="3250687" cy="66802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53953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600450"/>
                <a:ext cx="3250687" cy="668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  <p:extLst>
      <p:ext uri="{BB962C8B-B14F-4D97-AF65-F5344CB8AC3E}">
        <p14:creationId xmlns:p14="http://schemas.microsoft.com/office/powerpoint/2010/main" val="21069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2" grpId="0" animBg="1"/>
      <p:bldP spid="253953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Návrh logického obvodu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60000" y="1080000"/>
            <a:ext cx="8784000" cy="40010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Definování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vstupních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výstupních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veličin, které ovlivňují chování systému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Popis chování systému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pomocí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pravdivostní tabulky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Vytvoření logické funkce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z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pravdivostní tabulky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a její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minimalizace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Obvodová realizace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pomocí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elektronických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nebo reléových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obvodů</a:t>
            </a:r>
            <a:endParaRPr lang="cs-CZ" sz="2800" dirty="0">
              <a:latin typeface="Verdana" pitchFamily="34" charset="0"/>
            </a:endParaRP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360000" y="1080000"/>
            <a:ext cx="85566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Zákon idempotence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871" name="Object 7"/>
              <p:cNvSpPr txBox="1"/>
              <p:nvPr/>
            </p:nvSpPr>
            <p:spPr bwMode="auto">
              <a:xfrm>
                <a:off x="900113" y="1800225"/>
                <a:ext cx="2087711" cy="63976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aln/>
                        </m:rP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6487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800225"/>
                <a:ext cx="2087711" cy="639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5">
                <a:extLst>
                  <a:ext uri="{FF2B5EF4-FFF2-40B4-BE49-F238E27FC236}">
                    <a16:creationId xmlns:a16="http://schemas.microsoft.com/office/drawing/2014/main" id="{D06E4CFE-3E6D-4BEB-82A4-582034F51D2D}"/>
                  </a:ext>
                </a:extLst>
              </p:cNvPr>
              <p:cNvSpPr txBox="1"/>
              <p:nvPr/>
            </p:nvSpPr>
            <p:spPr bwMode="auto">
              <a:xfrm>
                <a:off x="900113" y="3600450"/>
                <a:ext cx="2087711" cy="63976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1" name="Object 45">
                <a:extLst>
                  <a:ext uri="{FF2B5EF4-FFF2-40B4-BE49-F238E27FC236}">
                    <a16:creationId xmlns:a16="http://schemas.microsoft.com/office/drawing/2014/main" id="{D06E4CFE-3E6D-4BEB-82A4-582034F51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600450"/>
                <a:ext cx="2087711" cy="639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8" grpId="0" animBg="1"/>
      <p:bldP spid="9" grpId="0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360000" y="1080000"/>
            <a:ext cx="85566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De Morganovy zákony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871" name="Object 7"/>
              <p:cNvSpPr txBox="1"/>
              <p:nvPr/>
            </p:nvSpPr>
            <p:spPr bwMode="auto">
              <a:xfrm>
                <a:off x="900113" y="1800225"/>
                <a:ext cx="2852625" cy="63976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6487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800225"/>
                <a:ext cx="2852625" cy="639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909" name="Object 45"/>
              <p:cNvSpPr txBox="1"/>
              <p:nvPr/>
            </p:nvSpPr>
            <p:spPr bwMode="auto">
              <a:xfrm>
                <a:off x="900113" y="3600450"/>
                <a:ext cx="2852737" cy="639763"/>
              </a:xfrm>
              <a:prstGeom prst="rect">
                <a:avLst/>
              </a:prstGeom>
              <a:noFill/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164909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3600450"/>
                <a:ext cx="2852737" cy="639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Axiomy Booleovy algebry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909" grpId="0" animBg="1"/>
      <p:bldP spid="8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4"/>
                <a:ext cx="2340372" cy="72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4"/>
                <a:ext cx="2340372" cy="72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kt 5"/>
              <p:cNvSpPr txBox="1"/>
              <p:nvPr/>
            </p:nvSpPr>
            <p:spPr>
              <a:xfrm>
                <a:off x="1079500" y="3779838"/>
                <a:ext cx="5652740" cy="1377354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B0F0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6" name="Objek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3779838"/>
                <a:ext cx="5652740" cy="1377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 výraz</a:t>
            </a:r>
          </a:p>
        </p:txBody>
      </p:sp>
      <p:sp>
        <p:nvSpPr>
          <p:cNvPr id="3" name="TextovéPole 2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4716136" cy="8731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4716136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pravdivostní tabulky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2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40996"/>
              </p:ext>
            </p:extLst>
          </p:nvPr>
        </p:nvGraphicFramePr>
        <p:xfrm>
          <a:off x="1080000" y="3780000"/>
          <a:ext cx="4716136" cy="1524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A+!A.B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pravdivostní tabulky 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3a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1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74699"/>
              </p:ext>
            </p:extLst>
          </p:nvPr>
        </p:nvGraphicFramePr>
        <p:xfrm>
          <a:off x="1080000" y="3780000"/>
          <a:ext cx="3843102" cy="1524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A+B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A.(A+B)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1979613"/>
                <a:ext cx="4140572" cy="79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BFBFBF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1979613"/>
                <a:ext cx="4140572" cy="7921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BFBFB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1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3780532" cy="7921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3780532" cy="79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pravidel Booleovy algebry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3b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5508724" cy="19981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5508724" cy="1998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98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3060452" cy="9239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3060452" cy="923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Ověřte pomocí pravidel Booleovy algebry, zda platí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4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4680500" cy="7921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4680500" cy="792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1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4"/>
                <a:ext cx="2767013" cy="72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4"/>
                <a:ext cx="2767013" cy="726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5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89692"/>
              </p:ext>
            </p:extLst>
          </p:nvPr>
        </p:nvGraphicFramePr>
        <p:xfrm>
          <a:off x="1080000" y="3780000"/>
          <a:ext cx="5538787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333440" imgH="330120" progId="Equation.3">
                  <p:embed/>
                </p:oleObj>
              </mc:Choice>
              <mc:Fallback>
                <p:oleObj name="Rovnice" r:id="rId6" imgW="1333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000" y="3780000"/>
                        <a:ext cx="5538787" cy="13731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99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3751263" cy="7293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3751263" cy="729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6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5760500" cy="7921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5760500" cy="792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1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4"/>
                <a:ext cx="4284588" cy="72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4"/>
                <a:ext cx="4284588" cy="72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7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7236916" cy="229236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bar>
                                <m:barPr>
                                  <m:pos m:val="top"/>
                                  <m:ctrlP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</m:e>
                          </m:d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7236916" cy="22923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11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Logická proměnná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360000" y="1080000"/>
            <a:ext cx="8784000" cy="263149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Na vstupu i výstupu logického obvodu mohou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veličiny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(logické proměnné)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nabývat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pouze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jednu ze dvou hodnot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pravda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true, 1, high, 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marL="504000" lvl="1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nepravda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false, 0, low, L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4680500" cy="840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4680500" cy="840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8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7452940" cy="1242369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lang="cs-CZ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cs-CZ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cs-CZ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cs-CZ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</m:e>
                          </m:d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7452940" cy="1242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7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4932660" cy="9239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4932660" cy="923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9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7561263" cy="152137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7561263" cy="152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00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4"/>
                <a:ext cx="5076676" cy="72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4"/>
                <a:ext cx="5076676" cy="72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10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7722872" cy="2116137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=0+0+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+0=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7722872" cy="2116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4491038" cy="6778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4491038" cy="6778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11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7561263" cy="2141537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⋅(1+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7561263" cy="214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53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9"/>
                <a:ext cx="7308924" cy="229236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9"/>
                <a:ext cx="7308924" cy="2292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4368800" cy="925512"/>
              </a:xfrm>
              <a:prstGeom prst="rect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4368800" cy="925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12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2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  <p:bldP spid="13" grpId="0" animBg="1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5076676" cy="925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5076676" cy="925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6840500" cy="13001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⋅1+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6840500" cy="1300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23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1970088" cy="6794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1970088" cy="679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Určete negaci výroku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14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6840500" cy="1300162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6840500" cy="1300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2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2770188" cy="8651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2770188" cy="865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Určete negaci výroku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15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6012780" cy="148590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6012780" cy="1485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7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2524125" cy="8032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2524125" cy="803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Určete negaci výrazu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16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079500" y="3779838"/>
                <a:ext cx="5148684" cy="137735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779838"/>
                <a:ext cx="5148684" cy="1377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079500" y="1979613"/>
                <a:ext cx="6091238" cy="9255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0" y="1979613"/>
                <a:ext cx="6091238" cy="925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17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1128713" y="3789363"/>
                <a:ext cx="7043687" cy="114617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=0+0+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.(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8713" y="3789363"/>
                <a:ext cx="7043687" cy="11461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1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Text Box 1027"/>
          <p:cNvSpPr txBox="1">
            <a:spLocks noChangeArrowheads="1"/>
          </p:cNvSpPr>
          <p:nvPr/>
        </p:nvSpPr>
        <p:spPr bwMode="auto">
          <a:xfrm>
            <a:off x="6716925" y="2160000"/>
            <a:ext cx="188752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dirty="0">
                <a:latin typeface="Verdana" pitchFamily="34" charset="0"/>
              </a:rPr>
              <a:t>Příklad</a:t>
            </a:r>
          </a:p>
        </p:txBody>
      </p:sp>
      <p:sp>
        <p:nvSpPr>
          <p:cNvPr id="169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Výrok</a:t>
            </a:r>
          </a:p>
        </p:txBody>
      </p:sp>
      <p:sp>
        <p:nvSpPr>
          <p:cNvPr id="169991" name="Text Box 1031"/>
          <p:cNvSpPr txBox="1">
            <a:spLocks noChangeArrowheads="1"/>
          </p:cNvSpPr>
          <p:nvPr/>
        </p:nvSpPr>
        <p:spPr bwMode="auto">
          <a:xfrm>
            <a:off x="360000" y="1080000"/>
            <a:ext cx="87840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Výrok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tvrzení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o kterém má smysl prohlásit, že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platí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nebo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 neplatí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9992" name="Text Box 1032"/>
          <p:cNvSpPr txBox="1">
            <a:spLocks noChangeArrowheads="1"/>
          </p:cNvSpPr>
          <p:nvPr/>
        </p:nvSpPr>
        <p:spPr bwMode="auto">
          <a:xfrm>
            <a:off x="576000" y="2160000"/>
            <a:ext cx="7992000" cy="4031873"/>
          </a:xfrm>
          <a:prstGeom prst="rect">
            <a:avLst/>
          </a:prstGeom>
          <a:noFill/>
          <a:ln w="635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latin typeface="Verdana" pitchFamily="34" charset="0"/>
              </a:rPr>
              <a:t>2 je větší než 3		</a:t>
            </a:r>
          </a:p>
          <a:p>
            <a:pPr algn="r"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solidFill>
                  <a:srgbClr val="7030A0"/>
                </a:solidFill>
                <a:latin typeface="Verdana" pitchFamily="34" charset="0"/>
              </a:rPr>
              <a:t>nepravda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latin typeface="Verdana" pitchFamily="34" charset="0"/>
              </a:rPr>
              <a:t>dveře jsou zavřeny	</a:t>
            </a:r>
          </a:p>
          <a:p>
            <a:pPr algn="r"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solidFill>
                  <a:srgbClr val="FF0000"/>
                </a:solidFill>
                <a:latin typeface="Verdana" pitchFamily="34" charset="0"/>
              </a:rPr>
              <a:t>pravda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latin typeface="Verdana" pitchFamily="34" charset="0"/>
              </a:rPr>
              <a:t>v zásobníku je voda	</a:t>
            </a:r>
          </a:p>
          <a:p>
            <a:pPr algn="r"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solidFill>
                  <a:srgbClr val="FF0000"/>
                </a:solidFill>
                <a:latin typeface="Verdana" pitchFamily="34" charset="0"/>
              </a:rPr>
              <a:t>pravda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latin typeface="Verdana" pitchFamily="34" charset="0"/>
              </a:rPr>
              <a:t>jaké je počasí venku	</a:t>
            </a:r>
          </a:p>
          <a:p>
            <a:pPr algn="r"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solidFill>
                  <a:schemeClr val="bg1">
                    <a:lumMod val="50000"/>
                  </a:schemeClr>
                </a:solidFill>
                <a:latin typeface="Verdana" pitchFamily="34" charset="0"/>
              </a:rPr>
              <a:t>není výrok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9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9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9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99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/>
      <p:bldP spid="169991" grpId="0"/>
      <p:bldP spid="169992" grpId="0" animBg="1"/>
      <p:bldP spid="9" grpId="0" animBg="1"/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>
              <a:xfrm>
                <a:off x="1878013" y="1949450"/>
                <a:ext cx="4492625" cy="9874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013" y="1949450"/>
                <a:ext cx="4492625" cy="987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Zjednodušte</a:t>
            </a:r>
          </a:p>
        </p:txBody>
      </p:sp>
      <p:sp>
        <p:nvSpPr>
          <p:cNvPr id="5" name="TextovéPole 4"/>
          <p:cNvSpPr txBox="1"/>
          <p:nvPr/>
        </p:nvSpPr>
        <p:spPr bwMode="auto">
          <a:xfrm>
            <a:off x="1080000" y="3240000"/>
            <a:ext cx="85792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sz="1400" b="1" i="0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Řešení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Příklad 18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en-US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ingdings 2"/>
              </a:rPr>
              <a:t>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952869"/>
              </p:ext>
            </p:extLst>
          </p:nvPr>
        </p:nvGraphicFramePr>
        <p:xfrm>
          <a:off x="1228769" y="3933056"/>
          <a:ext cx="560387" cy="34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6" imgW="152280" imgH="114120" progId="Equation.3">
                  <p:embed/>
                </p:oleObj>
              </mc:Choice>
              <mc:Fallback>
                <p:oleObj name="Rovnice" r:id="rId6" imgW="152280" imgH="11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69" y="3933056"/>
                        <a:ext cx="560387" cy="34557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/>
              <p:cNvSpPr txBox="1"/>
              <p:nvPr/>
            </p:nvSpPr>
            <p:spPr bwMode="auto">
              <a:xfrm>
                <a:off x="360363" y="4437063"/>
                <a:ext cx="2890837" cy="1047750"/>
              </a:xfrm>
              <a:prstGeom prst="rect">
                <a:avLst/>
              </a:prstGeom>
              <a:noFill/>
              <a:ln w="19050">
                <a:solidFill>
                  <a:srgbClr val="BFBFB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4" name="Objek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363" y="4437063"/>
                <a:ext cx="2890837" cy="1047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BFBFB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kt 5"/>
              <p:cNvSpPr txBox="1"/>
              <p:nvPr/>
            </p:nvSpPr>
            <p:spPr bwMode="auto">
              <a:xfrm>
                <a:off x="3606556" y="4437063"/>
                <a:ext cx="4306887" cy="925513"/>
              </a:xfrm>
              <a:prstGeom prst="rect">
                <a:avLst/>
              </a:prstGeom>
              <a:noFill/>
              <a:ln w="19050">
                <a:solidFill>
                  <a:srgbClr val="BFBFB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6" name="Objek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6556" y="4437063"/>
                <a:ext cx="4306887" cy="9255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BFBFB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3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 animBg="1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Realizujte logickou funkci pomocí členů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NAND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NOR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a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NOT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3437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Realizace logické funkce</a:t>
            </a: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/>
              <p:cNvSpPr txBox="1"/>
              <p:nvPr/>
            </p:nvSpPr>
            <p:spPr bwMode="auto">
              <a:xfrm>
                <a:off x="1079500" y="2160588"/>
                <a:ext cx="3571875" cy="86518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4" name="Objek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2160588"/>
                <a:ext cx="3571875" cy="86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kt 5"/>
              <p:cNvSpPr txBox="1"/>
              <p:nvPr/>
            </p:nvSpPr>
            <p:spPr bwMode="auto">
              <a:xfrm>
                <a:off x="1079500" y="3600450"/>
                <a:ext cx="6660852" cy="197643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cs-CZ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ba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6" name="Objek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600450"/>
                <a:ext cx="6660852" cy="1976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5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Schéma </a:t>
            </a:r>
            <a:endParaRPr lang="cs-CZ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Realizace logické funkce</a:t>
            </a:r>
          </a:p>
        </p:txBody>
      </p:sp>
    </p:spTree>
    <p:extLst>
      <p:ext uri="{BB962C8B-B14F-4D97-AF65-F5344CB8AC3E}">
        <p14:creationId xmlns:p14="http://schemas.microsoft.com/office/powerpoint/2010/main" val="1336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Realizujte logickou funkci pomocí členů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AND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,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OR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a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NOT</a:t>
            </a: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/>
              <p:cNvSpPr txBox="1"/>
              <p:nvPr/>
            </p:nvSpPr>
            <p:spPr bwMode="auto">
              <a:xfrm>
                <a:off x="1079500" y="1979613"/>
                <a:ext cx="3571875" cy="98901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</m:oMath>
                  </m:oMathPara>
                </a14:m>
                <a:endParaRPr lang="cs-CZ" sz="3200" dirty="0"/>
              </a:p>
            </p:txBody>
          </p:sp>
        </mc:Choice>
        <mc:Fallback xmlns="">
          <p:sp>
            <p:nvSpPr>
              <p:cNvPr id="4" name="Objek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1979613"/>
                <a:ext cx="3571875" cy="989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kt 5"/>
              <p:cNvSpPr txBox="1"/>
              <p:nvPr/>
            </p:nvSpPr>
            <p:spPr bwMode="auto">
              <a:xfrm>
                <a:off x="1079500" y="3600450"/>
                <a:ext cx="7812980" cy="141922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6" name="Objek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3600450"/>
                <a:ext cx="7812980" cy="1419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Realizace logické funkce</a:t>
            </a:r>
          </a:p>
        </p:txBody>
      </p:sp>
    </p:spTree>
    <p:extLst>
      <p:ext uri="{BB962C8B-B14F-4D97-AF65-F5344CB8AC3E}">
        <p14:creationId xmlns:p14="http://schemas.microsoft.com/office/powerpoint/2010/main" val="20593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000" y="1080000"/>
            <a:ext cx="878684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Schéma </a:t>
            </a:r>
            <a:endParaRPr lang="cs-CZ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1" name="Tlačítko akce: Vlastní 1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2" name="Tlačítko akce: Vlastní 1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Realizace logické funkce</a:t>
            </a:r>
          </a:p>
        </p:txBody>
      </p:sp>
    </p:spTree>
    <p:extLst>
      <p:ext uri="{BB962C8B-B14F-4D97-AF65-F5344CB8AC3E}">
        <p14:creationId xmlns:p14="http://schemas.microsoft.com/office/powerpoint/2010/main" val="41479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4086196" cy="400110"/>
          </a:xfr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Realizace logické funkce</a:t>
            </a:r>
          </a:p>
        </p:txBody>
      </p:sp>
    </p:spTree>
    <p:extLst>
      <p:ext uri="{BB962C8B-B14F-4D97-AF65-F5344CB8AC3E}">
        <p14:creationId xmlns:p14="http://schemas.microsoft.com/office/powerpoint/2010/main" val="310065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8" name="Picture 8" descr="realizace_log_fc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28603"/>
            <a:ext cx="7858180" cy="5594025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822960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Realizace logické funkce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8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000" y="288000"/>
            <a:ext cx="8620124" cy="719137"/>
          </a:xfrm>
          <a:noFill/>
        </p:spPr>
        <p:txBody>
          <a:bodyPr/>
          <a:lstStyle/>
          <a:p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Vytvoření výrazu z pravdivostní tabulky</a:t>
            </a:r>
            <a:endParaRPr lang="cs-CZ" sz="3200" dirty="0">
              <a:solidFill>
                <a:srgbClr val="000099"/>
              </a:solidFill>
            </a:endParaRPr>
          </a:p>
        </p:txBody>
      </p:sp>
      <p:graphicFrame>
        <p:nvGraphicFramePr>
          <p:cNvPr id="1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29627"/>
              </p:ext>
            </p:extLst>
          </p:nvPr>
        </p:nvGraphicFramePr>
        <p:xfrm>
          <a:off x="504000" y="1440000"/>
          <a:ext cx="1764000" cy="25908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30551"/>
              </p:ext>
            </p:extLst>
          </p:nvPr>
        </p:nvGraphicFramePr>
        <p:xfrm>
          <a:off x="3132464" y="1440000"/>
          <a:ext cx="900000" cy="25908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62209"/>
              </p:ext>
            </p:extLst>
          </p:nvPr>
        </p:nvGraphicFramePr>
        <p:xfrm>
          <a:off x="6732464" y="1440000"/>
          <a:ext cx="2016000" cy="25908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Y=A.B+A.B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21628"/>
              </p:ext>
            </p:extLst>
          </p:nvPr>
        </p:nvGraphicFramePr>
        <p:xfrm>
          <a:off x="4032464" y="1440000"/>
          <a:ext cx="900000" cy="25908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14419"/>
              </p:ext>
            </p:extLst>
          </p:nvPr>
        </p:nvGraphicFramePr>
        <p:xfrm>
          <a:off x="4932464" y="1440000"/>
          <a:ext cx="900000" cy="25908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53176"/>
              </p:ext>
            </p:extLst>
          </p:nvPr>
        </p:nvGraphicFramePr>
        <p:xfrm>
          <a:off x="5832464" y="1440000"/>
          <a:ext cx="900000" cy="25908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A.B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Přímá spojnice 9"/>
          <p:cNvCxnSpPr/>
          <p:nvPr/>
        </p:nvCxnSpPr>
        <p:spPr>
          <a:xfrm>
            <a:off x="3240464" y="1548000"/>
            <a:ext cx="2880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/>
          <p:cNvCxnSpPr/>
          <p:nvPr/>
        </p:nvCxnSpPr>
        <p:spPr>
          <a:xfrm>
            <a:off x="3636464" y="1548000"/>
            <a:ext cx="2880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4536352" y="1548000"/>
            <a:ext cx="2880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/>
          <p:cNvCxnSpPr/>
          <p:nvPr/>
        </p:nvCxnSpPr>
        <p:spPr>
          <a:xfrm>
            <a:off x="5040464" y="1548000"/>
            <a:ext cx="2880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/>
          <p:cNvCxnSpPr/>
          <p:nvPr/>
        </p:nvCxnSpPr>
        <p:spPr>
          <a:xfrm>
            <a:off x="7200648" y="1548000"/>
            <a:ext cx="288000" cy="0"/>
          </a:xfrm>
          <a:prstGeom prst="line">
            <a:avLst/>
          </a:prstGeom>
          <a:ln w="571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7596464" y="1548000"/>
            <a:ext cx="288000" cy="0"/>
          </a:xfrm>
          <a:prstGeom prst="line">
            <a:avLst/>
          </a:prstGeom>
          <a:ln w="571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/>
          <p:cNvCxnSpPr/>
          <p:nvPr/>
        </p:nvCxnSpPr>
        <p:spPr>
          <a:xfrm>
            <a:off x="8388464" y="1548000"/>
            <a:ext cx="288000" cy="0"/>
          </a:xfrm>
          <a:prstGeom prst="line">
            <a:avLst/>
          </a:prstGeom>
          <a:ln w="571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0" name="Tlačítko akce: Vlastní 1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1" name="Tlačítko akce: Vlastní 2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2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2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867015"/>
              </p:ext>
            </p:extLst>
          </p:nvPr>
        </p:nvGraphicFramePr>
        <p:xfrm>
          <a:off x="2268000" y="1440000"/>
          <a:ext cx="720000" cy="25908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" name="Přímá spojnice 24"/>
          <p:cNvCxnSpPr/>
          <p:nvPr/>
        </p:nvCxnSpPr>
        <p:spPr>
          <a:xfrm>
            <a:off x="2664000" y="1548000"/>
            <a:ext cx="2880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/>
          <p:nvPr/>
        </p:nvCxnSpPr>
        <p:spPr>
          <a:xfrm>
            <a:off x="2304000" y="1548000"/>
            <a:ext cx="288000" cy="0"/>
          </a:xfrm>
          <a:prstGeom prst="line">
            <a:avLst/>
          </a:prstGeom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kt 1"/>
              <p:cNvSpPr txBox="1"/>
              <p:nvPr/>
            </p:nvSpPr>
            <p:spPr bwMode="auto">
              <a:xfrm>
                <a:off x="539750" y="4319588"/>
                <a:ext cx="3276600" cy="785812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</m:oMath>
                  </m:oMathPara>
                </a14:m>
                <a:endParaRPr lang="cs-CZ" b="1" dirty="0"/>
              </a:p>
            </p:txBody>
          </p:sp>
        </mc:Choice>
        <mc:Fallback xmlns="">
          <p:sp>
            <p:nvSpPr>
              <p:cNvPr id="2" name="Objek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4319588"/>
                <a:ext cx="3276600" cy="7858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kt 26"/>
              <p:cNvSpPr txBox="1"/>
              <p:nvPr/>
            </p:nvSpPr>
            <p:spPr bwMode="auto">
              <a:xfrm>
                <a:off x="3995936" y="4319588"/>
                <a:ext cx="4752528" cy="1423987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m:rPr>
                          <m:aln/>
                        </m:rP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</m:e>
                      </m:ba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</m:e>
                      </m:ba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</m:e>
                      </m:ba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bar>
                        <m:barPr>
                          <m:pos m:val="top"/>
                          <m:ctrlP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cs-CZ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cs-CZ" b="1" dirty="0"/>
              </a:p>
            </p:txBody>
          </p:sp>
        </mc:Choice>
        <mc:Fallback xmlns="">
          <p:sp>
            <p:nvSpPr>
              <p:cNvPr id="27" name="Objek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5936" y="4319588"/>
                <a:ext cx="4752528" cy="1423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7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" grpId="0" animBg="1"/>
      <p:bldP spid="2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358775" y="1080000"/>
            <a:ext cx="8785225" cy="307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30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Logickou funkci můžeme vyjádřit</a:t>
            </a:r>
          </a:p>
          <a:p>
            <a:pPr marL="504000" indent="-504000">
              <a:spcBef>
                <a:spcPts val="0"/>
              </a:spcBef>
              <a:spcAft>
                <a:spcPts val="102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Úplnou součtovou formou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jako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součet součinů</a:t>
            </a:r>
            <a:endParaRPr lang="cs-CZ" u="sng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Úplnou součinovou formou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jako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součin součtů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00" name="Object 1024"/>
              <p:cNvSpPr txBox="1"/>
              <p:nvPr/>
            </p:nvSpPr>
            <p:spPr bwMode="auto">
              <a:xfrm>
                <a:off x="1079500" y="2519363"/>
                <a:ext cx="3600450" cy="765621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</m:oMath>
                  </m:oMathPara>
                </a14:m>
                <a:endParaRPr lang="cs-CZ" sz="3200" b="1" dirty="0"/>
              </a:p>
            </p:txBody>
          </p:sp>
        </mc:Choice>
        <mc:Fallback xmlns="">
          <p:sp>
            <p:nvSpPr>
              <p:cNvPr id="256000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2519363"/>
                <a:ext cx="3600450" cy="765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01" name="Object 1025"/>
              <p:cNvSpPr txBox="1"/>
              <p:nvPr/>
            </p:nvSpPr>
            <p:spPr bwMode="auto">
              <a:xfrm>
                <a:off x="1079500" y="4319588"/>
                <a:ext cx="4068564" cy="827087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cs-CZ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cs-CZ" sz="3200" b="1" dirty="0"/>
              </a:p>
            </p:txBody>
          </p:sp>
        </mc:Choice>
        <mc:Fallback xmlns="">
          <p:sp>
            <p:nvSpPr>
              <p:cNvPr id="256001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0" y="4319588"/>
                <a:ext cx="4068564" cy="827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5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</p:spTree>
    <p:extLst>
      <p:ext uri="{BB962C8B-B14F-4D97-AF65-F5344CB8AC3E}">
        <p14:creationId xmlns:p14="http://schemas.microsoft.com/office/powerpoint/2010/main" val="99007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0" grpId="0" animBg="1"/>
      <p:bldP spid="256001" grpId="0" animBg="1"/>
      <p:bldP spid="9" grpId="0" animBg="1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358775" y="1080000"/>
            <a:ext cx="8785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Logická funkce je popsána pravdivostní tabulkou</a:t>
            </a: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432000" y="5580000"/>
            <a:ext cx="817562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	Máme za úkol vytvořit funkci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Y= f(a,b,c)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  <p:pic>
        <p:nvPicPr>
          <p:cNvPr id="420866" name="Picture 2" descr="D:\lj\prezentace\CIT\obrázky\minmaxt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5" y="2034749"/>
            <a:ext cx="6594215" cy="43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5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716925" y="2708539"/>
            <a:ext cx="1887523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cs-CZ" dirty="0">
                <a:latin typeface="Verdana" pitchFamily="34" charset="0"/>
              </a:rPr>
              <a:t>Příklad</a:t>
            </a:r>
          </a:p>
        </p:txBody>
      </p:sp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Složený výrok</a:t>
            </a:r>
          </a:p>
        </p:txBody>
      </p:sp>
      <p:sp>
        <p:nvSpPr>
          <p:cNvPr id="172035" name="Text Box 1027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72039" name="Text Box 1031"/>
          <p:cNvSpPr txBox="1">
            <a:spLocks noChangeArrowheads="1"/>
          </p:cNvSpPr>
          <p:nvPr/>
        </p:nvSpPr>
        <p:spPr bwMode="auto">
          <a:xfrm>
            <a:off x="360000" y="1080000"/>
            <a:ext cx="8812212" cy="144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Složený výrok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vytvořen z výroků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jednoduchých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které jsou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spojeny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pomocí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logických spojek</a:t>
            </a:r>
            <a:r>
              <a:rPr lang="cs-CZ" sz="3200" dirty="0">
                <a:latin typeface="Arial" charset="0"/>
              </a:rPr>
              <a:t>		</a:t>
            </a:r>
          </a:p>
        </p:txBody>
      </p:sp>
      <p:sp>
        <p:nvSpPr>
          <p:cNvPr id="172041" name="Text Box 1033"/>
          <p:cNvSpPr txBox="1">
            <a:spLocks noChangeArrowheads="1"/>
          </p:cNvSpPr>
          <p:nvPr/>
        </p:nvSpPr>
        <p:spPr bwMode="auto">
          <a:xfrm>
            <a:off x="576000" y="2714620"/>
            <a:ext cx="7992000" cy="2923877"/>
          </a:xfrm>
          <a:prstGeom prst="rect">
            <a:avLst/>
          </a:prstGeom>
          <a:noFill/>
          <a:ln w="63500">
            <a:solidFill>
              <a:srgbClr val="99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dirty="0">
                <a:latin typeface="Verdana" pitchFamily="34" charset="0"/>
              </a:rPr>
              <a:t>Venku </a:t>
            </a:r>
            <a:r>
              <a:rPr lang="cs-CZ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prší</a:t>
            </a:r>
            <a:r>
              <a:rPr lang="cs-CZ" sz="3200" dirty="0">
                <a:latin typeface="Verdana" pitchFamily="34" charset="0"/>
              </a:rPr>
              <a:t> </a:t>
            </a:r>
            <a:r>
              <a:rPr lang="cs-CZ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cs-CZ" sz="3200" dirty="0">
                <a:latin typeface="Verdana" pitchFamily="34" charset="0"/>
              </a:rPr>
              <a:t> </a:t>
            </a:r>
            <a:r>
              <a:rPr lang="cs-CZ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sněží</a:t>
            </a:r>
            <a:r>
              <a:rPr lang="cs-CZ" sz="3200" dirty="0">
                <a:latin typeface="Verdana" pitchFamily="34" charset="0"/>
              </a:rPr>
              <a:t>.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Dveře jsou zavřeny</a:t>
            </a:r>
            <a:r>
              <a:rPr lang="cs-CZ" sz="3200" b="1" dirty="0">
                <a:latin typeface="Verdana" pitchFamily="34" charset="0"/>
              </a:rPr>
              <a:t> </a:t>
            </a:r>
            <a:r>
              <a:rPr lang="cs-CZ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  <a:r>
              <a:rPr lang="cs-CZ" sz="3200" dirty="0">
                <a:latin typeface="Verdana" pitchFamily="34" charset="0"/>
              </a:rPr>
              <a:t> je </a:t>
            </a:r>
            <a:r>
              <a:rPr lang="cs-CZ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stlačeno tlačítko</a:t>
            </a:r>
            <a:r>
              <a:rPr lang="cs-CZ" sz="3200" dirty="0">
                <a:latin typeface="Verdana" pitchFamily="34" charset="0"/>
              </a:rPr>
              <a:t>.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r>
              <a:rPr lang="cs-CZ" sz="3200" dirty="0">
                <a:latin typeface="Verdana" pitchFamily="34" charset="0"/>
              </a:rPr>
              <a:t>Je </a:t>
            </a:r>
            <a:r>
              <a:rPr lang="cs-CZ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sepnut spínač1</a:t>
            </a:r>
            <a:r>
              <a:rPr lang="cs-CZ" sz="3200" b="1" dirty="0">
                <a:latin typeface="Verdana" pitchFamily="34" charset="0"/>
              </a:rPr>
              <a:t> </a:t>
            </a:r>
            <a:r>
              <a:rPr lang="cs-CZ" sz="4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NEBO </a:t>
            </a:r>
            <a:r>
              <a:rPr lang="cs-CZ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spínač2</a:t>
            </a:r>
            <a:r>
              <a:rPr lang="cs-CZ" sz="3200" dirty="0">
                <a:latin typeface="Verdana" pitchFamily="34" charset="0"/>
              </a:rPr>
              <a:t>.</a:t>
            </a: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2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2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2041" grpId="0" animBg="1"/>
      <p:bldP spid="10" grpId="0" animBg="1"/>
      <p:bldP spid="1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360000" y="1080000"/>
            <a:ext cx="8784000" cy="266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Součtová forma</a:t>
            </a:r>
          </a:p>
          <a:p>
            <a:pPr marL="504000" indent="-5040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K popisu použijeme řádky, kde je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funkce </a:t>
            </a:r>
            <a:r>
              <a:rPr lang="cs-CZ" b="1" u="sng" dirty="0">
                <a:solidFill>
                  <a:srgbClr val="000000"/>
                </a:solidFill>
                <a:latin typeface="Verdana" pitchFamily="34" charset="0"/>
              </a:rPr>
              <a:t>jedničková</a:t>
            </a:r>
            <a:endParaRPr lang="cs-CZ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b="1" u="sng" dirty="0">
                <a:solidFill>
                  <a:srgbClr val="000000"/>
                </a:solidFill>
                <a:latin typeface="Verdana" pitchFamily="34" charset="0"/>
              </a:rPr>
              <a:t>Základní</a:t>
            </a:r>
            <a:r>
              <a:rPr lang="cs-CZ" u="sng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b="1" u="sng" dirty="0">
                <a:solidFill>
                  <a:srgbClr val="000000"/>
                </a:solidFill>
                <a:latin typeface="Verdana" pitchFamily="34" charset="0"/>
              </a:rPr>
              <a:t>součinový člen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je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součin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, který obsahuje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všechny vstupní proměnné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. Nazývá se </a:t>
            </a: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MINTERM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4" name="Object 1024"/>
              <p:cNvSpPr txBox="1"/>
              <p:nvPr/>
            </p:nvSpPr>
            <p:spPr bwMode="auto">
              <a:xfrm>
                <a:off x="3959225" y="3600450"/>
                <a:ext cx="4500563" cy="474663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7024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25" y="3600450"/>
                <a:ext cx="4500563" cy="474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025" name="Object 1025"/>
              <p:cNvSpPr txBox="1"/>
              <p:nvPr/>
            </p:nvSpPr>
            <p:spPr bwMode="auto">
              <a:xfrm>
                <a:off x="3959225" y="4103688"/>
                <a:ext cx="4500563" cy="482600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7025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25" y="4103688"/>
                <a:ext cx="4500563" cy="482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900000" y="3645024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1.řádek má tvar</a:t>
            </a:r>
          </a:p>
        </p:txBody>
      </p:sp>
      <p:sp>
        <p:nvSpPr>
          <p:cNvPr id="179211" name="Rectangle 11"/>
          <p:cNvSpPr>
            <a:spLocks noChangeArrowheads="1"/>
          </p:cNvSpPr>
          <p:nvPr/>
        </p:nvSpPr>
        <p:spPr bwMode="auto">
          <a:xfrm>
            <a:off x="900000" y="414908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2.řádek má tvar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026" name="Object 1026"/>
              <p:cNvSpPr txBox="1"/>
              <p:nvPr/>
            </p:nvSpPr>
            <p:spPr bwMode="auto">
              <a:xfrm>
                <a:off x="3959225" y="5148263"/>
                <a:ext cx="4500563" cy="479425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7026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25" y="5148263"/>
                <a:ext cx="4500563" cy="479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028" name="Object 1028"/>
              <p:cNvSpPr txBox="1"/>
              <p:nvPr/>
            </p:nvSpPr>
            <p:spPr bwMode="auto">
              <a:xfrm>
                <a:off x="3959225" y="5688013"/>
                <a:ext cx="4572000" cy="422275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7028" name="Object 10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25" y="5688013"/>
                <a:ext cx="4572000" cy="4222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900000" y="520824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7.řádek má tvar</a:t>
            </a: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900000" y="5712296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8.řádek má tvar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026"/>
              <p:cNvSpPr txBox="1"/>
              <p:nvPr/>
            </p:nvSpPr>
            <p:spPr bwMode="auto">
              <a:xfrm>
                <a:off x="3959225" y="4643438"/>
                <a:ext cx="4500563" cy="484187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1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9225" y="4643438"/>
                <a:ext cx="4500563" cy="484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900000" y="4653136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5.řádek má tvar</a:t>
            </a:r>
          </a:p>
        </p:txBody>
      </p:sp>
      <p:sp>
        <p:nvSpPr>
          <p:cNvPr id="15" name="Tlačítko akce: Vlastní 1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Tlačítko akce: Vlastní 1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7" name="Tlačítko akce: Vlastní 16">
            <a:hlinkClick r:id="rId8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/>
      <p:bldP spid="179211" grpId="0"/>
      <p:bldP spid="179219" grpId="0"/>
      <p:bldP spid="179221" grpId="0"/>
      <p:bldP spid="22" grpId="0"/>
      <p:bldP spid="18" grpId="0" animBg="1"/>
      <p:bldP spid="1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360000" y="1080000"/>
            <a:ext cx="8786842" cy="160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Úplná součtová forma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75000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Logická funkce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součet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základních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součinových členů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mintermů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048" name="Object 0"/>
              <p:cNvSpPr txBox="1"/>
              <p:nvPr/>
            </p:nvSpPr>
            <p:spPr bwMode="auto">
              <a:xfrm>
                <a:off x="539750" y="3240088"/>
                <a:ext cx="7704658" cy="652462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ar>
                        <m:barPr>
                          <m:pos m:val="top"/>
                          <m:ctrlP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cs-CZ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cs-CZ" sz="3600" dirty="0"/>
              </a:p>
            </p:txBody>
          </p:sp>
        </mc:Choice>
        <mc:Fallback xmlns="">
          <p:sp>
            <p:nvSpPr>
              <p:cNvPr id="258048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3240088"/>
                <a:ext cx="7704658" cy="652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48" grpId="0" animBg="1"/>
      <p:bldP spid="9" grpId="0" animBg="1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60000" y="1080000"/>
            <a:ext cx="8763000" cy="2970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Součinová forma</a:t>
            </a:r>
          </a:p>
          <a:p>
            <a:pPr marL="504000" indent="-5040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 popisu použijeme řádky, kde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funkce </a:t>
            </a:r>
            <a:r>
              <a:rPr lang="cs-CZ" sz="2800" b="1" u="sng" dirty="0">
                <a:solidFill>
                  <a:srgbClr val="000000"/>
                </a:solidFill>
                <a:latin typeface="Verdana" pitchFamily="34" charset="0"/>
              </a:rPr>
              <a:t>nulová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.</a:t>
            </a:r>
          </a:p>
          <a:p>
            <a:pPr marL="504000" indent="-5040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ü"/>
            </a:pPr>
            <a:r>
              <a:rPr lang="cs-CZ" sz="2800" b="1" u="sng" dirty="0">
                <a:solidFill>
                  <a:srgbClr val="000000"/>
                </a:solidFill>
                <a:latin typeface="Verdana" pitchFamily="34" charset="0"/>
              </a:rPr>
              <a:t>Základní</a:t>
            </a:r>
            <a:r>
              <a:rPr lang="cs-CZ" sz="2800" u="sng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u="sng" dirty="0">
                <a:solidFill>
                  <a:srgbClr val="000000"/>
                </a:solidFill>
                <a:latin typeface="Verdana" pitchFamily="34" charset="0"/>
              </a:rPr>
              <a:t>součtový člen</a:t>
            </a:r>
            <a:r>
              <a:rPr lang="cs-CZ" sz="2800" u="sng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součtem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který obsahuje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všechny vstupní proměnné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. Nazývá se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MAXTERM</a:t>
            </a:r>
          </a:p>
        </p:txBody>
      </p:sp>
      <p:sp>
        <p:nvSpPr>
          <p:cNvPr id="181257" name="Rectangle 9"/>
          <p:cNvSpPr>
            <a:spLocks noChangeArrowheads="1"/>
          </p:cNvSpPr>
          <p:nvPr/>
        </p:nvSpPr>
        <p:spPr bwMode="auto">
          <a:xfrm>
            <a:off x="900000" y="41400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3.řádek má tvar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72" name="Object 1024"/>
              <p:cNvSpPr txBox="1"/>
              <p:nvPr/>
            </p:nvSpPr>
            <p:spPr bwMode="auto">
              <a:xfrm>
                <a:off x="3600450" y="4140200"/>
                <a:ext cx="5273675" cy="434975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𝑛𝑒𝑏𝑜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𝑛𝑒𝑏𝑜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9072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450" y="4140200"/>
                <a:ext cx="5273675" cy="434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073" name="Object 1025"/>
              <p:cNvSpPr txBox="1"/>
              <p:nvPr/>
            </p:nvSpPr>
            <p:spPr bwMode="auto">
              <a:xfrm>
                <a:off x="3600450" y="4679950"/>
                <a:ext cx="5289550" cy="431800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𝑛𝑒𝑏𝑜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𝑛𝑒𝑏𝑜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9073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450" y="4679950"/>
                <a:ext cx="5289550" cy="431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00000" y="4680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4.řádek má tvar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74" name="Object 1026"/>
              <p:cNvSpPr txBox="1"/>
              <p:nvPr/>
            </p:nvSpPr>
            <p:spPr bwMode="auto">
              <a:xfrm>
                <a:off x="3600450" y="5219700"/>
                <a:ext cx="5324475" cy="434975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𝑘𝑑𝑦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ž 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𝑛𝑒𝑏𝑜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𝑛𝑒𝑏𝑜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259074" name="Object 10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0450" y="5219700"/>
                <a:ext cx="5324475" cy="434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900000" y="5220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1800" dirty="0">
                <a:latin typeface="Arial" charset="0"/>
              </a:rPr>
              <a:t>pro 6.řádek má tvar</a:t>
            </a:r>
          </a:p>
        </p:txBody>
      </p:sp>
      <p:sp>
        <p:nvSpPr>
          <p:cNvPr id="10" name="Tlačítko akce: Vlastní 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3" name="Tlačítko akce: Vlastní 12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4" name="Tlačítko akce: Vlastní 13">
            <a:hlinkClick r:id="rId6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7" grpId="0"/>
      <p:bldP spid="16" grpId="0"/>
      <p:bldP spid="12" grpId="0"/>
      <p:bldP spid="15" grpId="0" animBg="1"/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0000" y="1080000"/>
            <a:ext cx="8610600" cy="160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Úplná součinová forma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75000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	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Logická funkce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součin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základních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součtových členů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cs-CZ" sz="2800" b="1" dirty="0" err="1">
                <a:solidFill>
                  <a:srgbClr val="000000"/>
                </a:solidFill>
                <a:latin typeface="Verdana" pitchFamily="34" charset="0"/>
              </a:rPr>
              <a:t>maxtermů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11" name="Object 3"/>
              <p:cNvSpPr txBox="1"/>
              <p:nvPr/>
            </p:nvSpPr>
            <p:spPr bwMode="auto">
              <a:xfrm>
                <a:off x="576263" y="3419475"/>
                <a:ext cx="7342187" cy="730250"/>
              </a:xfrm>
              <a:prstGeom prst="rect">
                <a:avLst/>
              </a:prstGeom>
              <a:noFill/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d>
                      <m:r>
                        <a:rPr lang="cs-CZ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ba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cs-CZ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cs-CZ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cs-CZ" sz="2800" dirty="0"/>
              </a:p>
            </p:txBody>
          </p:sp>
        </mc:Choice>
        <mc:Fallback xmlns="">
          <p:sp>
            <p:nvSpPr>
              <p:cNvPr id="3502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263" y="3419475"/>
                <a:ext cx="7342187" cy="730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4445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1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animBg="1"/>
      <p:bldP spid="10" grpId="0" animBg="1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74" name="Picture 138" descr="minmaxt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" y="936000"/>
            <a:ext cx="8952972" cy="4714908"/>
          </a:xfrm>
          <a:prstGeom prst="rect">
            <a:avLst/>
          </a:prstGeom>
          <a:noFill/>
        </p:spPr>
      </p:pic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890" name="Picture 2" descr="D:\lj\prezentace\CIT\obrázky\minmax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720000"/>
            <a:ext cx="8820000" cy="58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7524408" cy="400110"/>
          </a:xfr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Vytvoření funkce z pravdivostní tabulky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57242" y="280108"/>
            <a:ext cx="8229600" cy="7200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Minimalizace logických funkcí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31930036"/>
              </p:ext>
            </p:extLst>
          </p:nvPr>
        </p:nvGraphicFramePr>
        <p:xfrm>
          <a:off x="900000" y="1080000"/>
          <a:ext cx="7560000" cy="436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Graphic spid="9" grpId="0">
        <p:bldSub>
          <a:bldDgm bld="one"/>
        </p:bldSub>
      </p:bldGraphic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504000" y="288000"/>
            <a:ext cx="8496000" cy="719137"/>
          </a:xfrm>
          <a:noFill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Karnaughova mapa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358775" y="1080000"/>
            <a:ext cx="8785225" cy="372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Jednotlivým polím mapy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přiřadíme hodnoty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logické funkce z odpovídajícího řádku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pravdivostní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tabulky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Funkce může nabývat hodnoty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0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nebo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1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Někdy vyplyne z rozboru, že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nezáleží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na hodnotě funkce, tak se přiřadí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libovolná hodnota označena X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58775" y="1080000"/>
            <a:ext cx="8785225" cy="372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Vybranými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podmapami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musí být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pokryty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všechny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jednotkové stavy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logické funkce (kde nabývá logická funkce hodnoty 1)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podmapy spojujeme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stejné stavy, které spolu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sousedí hranou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a to i přes okraje mapy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Podmapy se mohou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překrývat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4000" y="288000"/>
            <a:ext cx="86400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Pravidla minimalizace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822960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Pravidla minimalizace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58775" y="1080000"/>
            <a:ext cx="8785225" cy="415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Nevytváříme zbytečné podmapy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nespojujeme ty stavy, které již byly pokryty jinou mapou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Čím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vetší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podmapa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tím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jednodušší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bude výraz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Stavy označené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X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volíme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podle potřeby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buď 0 nebo 1, aby se vytvořily co největší </a:t>
            </a:r>
            <a:r>
              <a:rPr lang="cs-CZ" sz="2800" dirty="0" err="1">
                <a:solidFill>
                  <a:srgbClr val="000000"/>
                </a:solidFill>
                <a:latin typeface="Verdana" pitchFamily="34" charset="0"/>
              </a:rPr>
              <a:t>podmapy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76" y="280108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Logický obvod</a:t>
            </a: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812212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Logický obvod realizuje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žádanou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logickou funkci</a:t>
            </a:r>
            <a:r>
              <a:rPr lang="cs-CZ" sz="3200" dirty="0">
                <a:latin typeface="Arial" charset="0"/>
              </a:rPr>
              <a:t>	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utoUpdateAnimBg="0"/>
      <p:bldP spid="8" grpId="0" animBg="1"/>
      <p:bldP spid="9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358775" y="1080000"/>
            <a:ext cx="8785225" cy="169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Podmapy mají velikost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1,2,4,8,16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polí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Výsledná funkce 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součtem součinů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jednotlivých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podmap, stavy 1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822960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Pravidla minimalizace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358775" y="1080000"/>
            <a:ext cx="8785225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Minimalizujte funkci zadanou pravdivostní tabulkou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04000" y="288000"/>
            <a:ext cx="86400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Příklad</a:t>
            </a:r>
            <a:endParaRPr kumimoji="0" lang="cs-CZ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51392"/>
              </p:ext>
            </p:extLst>
          </p:nvPr>
        </p:nvGraphicFramePr>
        <p:xfrm>
          <a:off x="857224" y="2055149"/>
          <a:ext cx="2922688" cy="4244850"/>
        </p:xfrm>
        <a:graphic>
          <a:graphicData uri="http://schemas.openxmlformats.org/drawingml/2006/table">
            <a:tbl>
              <a:tblPr/>
              <a:tblGrid>
                <a:gridCol w="4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3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č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7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425986" name="Picture 2" descr="D:\lj\prezentace\CIT\Logické funkce\Karmaughova mapa minimalizace\karnau4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94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78" name="Object 2"/>
              <p:cNvSpPr txBox="1"/>
              <p:nvPr/>
            </p:nvSpPr>
            <p:spPr bwMode="auto">
              <a:xfrm>
                <a:off x="936625" y="5040313"/>
                <a:ext cx="7026275" cy="1071562"/>
              </a:xfrm>
              <a:prstGeom prst="rect">
                <a:avLst/>
              </a:prstGeom>
              <a:noFill/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35737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625" y="5040313"/>
                <a:ext cx="7026275" cy="1071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/>
              <a:t>Podmapa P1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1" name="Picture 2" descr="D:\lj\prezentace\CIT\Logické funkce\Karmaughova mapa minimalizace\karnau4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000"/>
            <a:ext cx="7560000" cy="44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ál 1"/>
          <p:cNvSpPr/>
          <p:nvPr/>
        </p:nvSpPr>
        <p:spPr>
          <a:xfrm>
            <a:off x="1259632" y="1988840"/>
            <a:ext cx="2520368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38100">
                <a:solidFill>
                  <a:srgbClr val="9933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 animBg="1"/>
      <p:bldP spid="9" grpId="0" animBg="1"/>
      <p:bldP spid="10" grpId="0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7378" name="Object 2"/>
              <p:cNvSpPr txBox="1"/>
              <p:nvPr/>
            </p:nvSpPr>
            <p:spPr bwMode="auto">
              <a:xfrm>
                <a:off x="900113" y="1079501"/>
                <a:ext cx="7027862" cy="2349500"/>
              </a:xfrm>
              <a:prstGeom prst="rect">
                <a:avLst/>
              </a:prstGeom>
              <a:noFill/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35737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079501"/>
                <a:ext cx="7027862" cy="2349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851532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Podmapa P1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 err="1"/>
              <a:t>Podmapa</a:t>
            </a:r>
            <a:r>
              <a:rPr lang="cs-CZ" sz="2000" b="1" dirty="0"/>
              <a:t> P2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1" name="Picture 2" descr="D:\lj\prezentace\CIT\Logické funkce\Karmaughova mapa minimalizace\karnau4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000"/>
            <a:ext cx="7560000" cy="44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ál 1"/>
          <p:cNvSpPr/>
          <p:nvPr/>
        </p:nvSpPr>
        <p:spPr>
          <a:xfrm>
            <a:off x="1259632" y="1988840"/>
            <a:ext cx="2520368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38100">
                <a:solidFill>
                  <a:srgbClr val="9933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kt 2"/>
              <p:cNvSpPr txBox="1"/>
              <p:nvPr/>
            </p:nvSpPr>
            <p:spPr bwMode="auto">
              <a:xfrm>
                <a:off x="936625" y="5040313"/>
                <a:ext cx="7154863" cy="1071562"/>
              </a:xfrm>
              <a:prstGeom prst="rect">
                <a:avLst/>
              </a:prstGeom>
              <a:noFill/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3" name="Objek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625" y="5040313"/>
                <a:ext cx="7154863" cy="1071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ál 12"/>
          <p:cNvSpPr/>
          <p:nvPr/>
        </p:nvSpPr>
        <p:spPr>
          <a:xfrm rot="16200000">
            <a:off x="647563" y="2600908"/>
            <a:ext cx="2520280" cy="158417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ln w="38100">
                <a:solidFill>
                  <a:srgbClr val="9933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6620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" grpId="0" animBg="1"/>
      <p:bldP spid="3" grpId="0" animBg="1"/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78" name="Object 2"/>
              <p:cNvSpPr txBox="1"/>
              <p:nvPr/>
            </p:nvSpPr>
            <p:spPr bwMode="auto">
              <a:xfrm>
                <a:off x="900113" y="1079501"/>
                <a:ext cx="7153275" cy="2349500"/>
              </a:xfrm>
              <a:prstGeom prst="rect">
                <a:avLst/>
              </a:prstGeom>
              <a:noFill/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35737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1079501"/>
                <a:ext cx="7153275" cy="2349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20000" y="72000"/>
            <a:ext cx="851532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Podmapa P2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 algn="r">
              <a:defRPr/>
            </a:pPr>
            <a:r>
              <a:rPr lang="cs-CZ" sz="2000" b="1" dirty="0" err="1"/>
              <a:t>Podmapa</a:t>
            </a:r>
            <a:r>
              <a:rPr lang="cs-CZ" sz="2000" b="1" dirty="0"/>
              <a:t> P3</a:t>
            </a: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11" name="Picture 2" descr="D:\lj\prezentace\CIT\Logické funkce\Karmaughova mapa minimalizace\karnau4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0000"/>
            <a:ext cx="7560000" cy="44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ál 1"/>
          <p:cNvSpPr/>
          <p:nvPr/>
        </p:nvSpPr>
        <p:spPr>
          <a:xfrm>
            <a:off x="1259632" y="1988840"/>
            <a:ext cx="2520368" cy="15841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38100">
                <a:solidFill>
                  <a:srgbClr val="993300"/>
                </a:solidFill>
              </a:ln>
            </a:endParaRPr>
          </a:p>
        </p:txBody>
      </p:sp>
      <p:sp>
        <p:nvSpPr>
          <p:cNvPr id="13" name="Ovál 12"/>
          <p:cNvSpPr/>
          <p:nvPr/>
        </p:nvSpPr>
        <p:spPr>
          <a:xfrm rot="16200000">
            <a:off x="647563" y="2600908"/>
            <a:ext cx="2520280" cy="1584176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ln w="38100">
                <a:solidFill>
                  <a:srgbClr val="993300"/>
                </a:solidFill>
              </a:ln>
            </a:endParaRPr>
          </a:p>
        </p:txBody>
      </p:sp>
      <p:sp>
        <p:nvSpPr>
          <p:cNvPr id="15" name="Ovál 14"/>
          <p:cNvSpPr/>
          <p:nvPr/>
        </p:nvSpPr>
        <p:spPr>
          <a:xfrm>
            <a:off x="3780000" y="3231431"/>
            <a:ext cx="2520000" cy="158417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ln w="38100">
                <a:solidFill>
                  <a:srgbClr val="9933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kt 3"/>
              <p:cNvSpPr txBox="1"/>
              <p:nvPr/>
            </p:nvSpPr>
            <p:spPr bwMode="auto">
              <a:xfrm>
                <a:off x="936625" y="5040313"/>
                <a:ext cx="7091363" cy="1071562"/>
              </a:xfrm>
              <a:prstGeom prst="rect">
                <a:avLst/>
              </a:prstGeom>
              <a:noFill/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4000" dirty="0"/>
              </a:p>
            </p:txBody>
          </p:sp>
        </mc:Choice>
        <mc:Fallback xmlns="">
          <p:sp>
            <p:nvSpPr>
              <p:cNvPr id="4" name="Objek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6625" y="5040313"/>
                <a:ext cx="7091363" cy="1071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95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2" grpId="0" animBg="1"/>
      <p:bldP spid="13" grpId="0" animBg="1"/>
      <p:bldP spid="15" grpId="0" animBg="1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78" name="Object 2"/>
              <p:cNvSpPr txBox="1"/>
              <p:nvPr/>
            </p:nvSpPr>
            <p:spPr bwMode="auto">
              <a:xfrm>
                <a:off x="825500" y="1133475"/>
                <a:ext cx="7091363" cy="2295525"/>
              </a:xfrm>
              <a:prstGeom prst="rect">
                <a:avLst/>
              </a:prstGeom>
              <a:noFill/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35737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500" y="1133475"/>
                <a:ext cx="7091363" cy="2295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Podmapa P3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58775" y="1341438"/>
            <a:ext cx="8556625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endParaRPr lang="cs-CZ" sz="32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pitchFamily="2" charset="2"/>
              <a:buNone/>
            </a:pPr>
            <a:r>
              <a:rPr lang="cs-CZ" sz="3200">
                <a:latin typeface="Arial" charset="0"/>
              </a:rPr>
              <a:t>	</a:t>
            </a:r>
            <a:endParaRPr lang="cs-CZ" sz="180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78" name="Object 2"/>
              <p:cNvSpPr txBox="1"/>
              <p:nvPr/>
            </p:nvSpPr>
            <p:spPr bwMode="auto">
              <a:xfrm>
                <a:off x="857250" y="1341438"/>
                <a:ext cx="7486650" cy="1871538"/>
              </a:xfrm>
              <a:prstGeom prst="rect">
                <a:avLst/>
              </a:prstGeom>
              <a:noFill/>
              <a:ln w="762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cs-CZ" sz="4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cs-CZ" sz="4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cs-CZ" sz="4400" dirty="0"/>
              </a:p>
            </p:txBody>
          </p:sp>
        </mc:Choice>
        <mc:Fallback xmlns="">
          <p:sp>
            <p:nvSpPr>
              <p:cNvPr id="357378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250" y="1341438"/>
                <a:ext cx="7486650" cy="1871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808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628680" y="64442"/>
            <a:ext cx="8515320" cy="4356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Funkce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Pixel">
  <a:themeElements>
    <a:clrScheme name="Vlastní 2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C000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C00000"/>
      </a:accent6>
      <a:hlink>
        <a:srgbClr val="663300"/>
      </a:hlink>
      <a:folHlink>
        <a:srgbClr val="C000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strike="noStrike" kern="0" cap="none" spc="0" normalizeH="0" baseline="0" noProof="0" dirty="0" smtClean="0">
            <a:ln>
              <a:noFill/>
            </a:ln>
            <a:solidFill>
              <a:schemeClr val="accent3">
                <a:lumMod val="85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50287</TotalTime>
  <Words>5459</Words>
  <Application>Microsoft Office PowerPoint</Application>
  <PresentationFormat>Předvádění na obrazovce (4:3)</PresentationFormat>
  <Paragraphs>3025</Paragraphs>
  <Slides>156</Slides>
  <Notes>152</Notes>
  <HiddenSlides>1</HiddenSlides>
  <MMClips>0</MMClips>
  <ScaleCrop>false</ScaleCrop>
  <HeadingPairs>
    <vt:vector size="8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snímků</vt:lpstr>
      </vt:variant>
      <vt:variant>
        <vt:i4>156</vt:i4>
      </vt:variant>
    </vt:vector>
  </HeadingPairs>
  <TitlesOfParts>
    <vt:vector size="167" baseType="lpstr">
      <vt:lpstr>Arial</vt:lpstr>
      <vt:lpstr>Arial Black</vt:lpstr>
      <vt:lpstr>Cambria Math</vt:lpstr>
      <vt:lpstr>Consolas</vt:lpstr>
      <vt:lpstr>Monotype Sorts</vt:lpstr>
      <vt:lpstr>Times New Roman</vt:lpstr>
      <vt:lpstr>Verdana</vt:lpstr>
      <vt:lpstr>Wingdings</vt:lpstr>
      <vt:lpstr>Pixel</vt:lpstr>
      <vt:lpstr>Rovnice</vt:lpstr>
      <vt:lpstr>Equation</vt:lpstr>
      <vt:lpstr>CIT Logické funkce</vt:lpstr>
      <vt:lpstr>Číslicová technika</vt:lpstr>
      <vt:lpstr>Index</vt:lpstr>
      <vt:lpstr>Logické funkce</vt:lpstr>
      <vt:lpstr>Návrh logického obvodu</vt:lpstr>
      <vt:lpstr>Logická proměnná</vt:lpstr>
      <vt:lpstr>Výrok</vt:lpstr>
      <vt:lpstr>Složený výrok</vt:lpstr>
      <vt:lpstr>Logický obvod</vt:lpstr>
      <vt:lpstr>Logický obvod</vt:lpstr>
      <vt:lpstr>Popis logického obvodu</vt:lpstr>
      <vt:lpstr>Popis logického obvodu</vt:lpstr>
      <vt:lpstr>Způsoby popisu</vt:lpstr>
      <vt:lpstr>Základní logické funkce</vt:lpstr>
      <vt:lpstr>Negace, inverze</vt:lpstr>
      <vt:lpstr>Logický součin</vt:lpstr>
      <vt:lpstr>Logický součet</vt:lpstr>
      <vt:lpstr>Negovaný logický součin</vt:lpstr>
      <vt:lpstr>Negovaný logický součet</vt:lpstr>
      <vt:lpstr>Výlučný logický součet</vt:lpstr>
      <vt:lpstr>Pravdivostní tabulka všech funkcí pro dvě proměnné</vt:lpstr>
      <vt:lpstr>Pravdivostní tabulka</vt:lpstr>
      <vt:lpstr>Pravdivostní tabulka</vt:lpstr>
      <vt:lpstr>Prezentace aplikace PowerPoint</vt:lpstr>
      <vt:lpstr>Příklad 1</vt:lpstr>
      <vt:lpstr>Řešení příklad 1</vt:lpstr>
      <vt:lpstr>Příklad 2</vt:lpstr>
      <vt:lpstr>Příklad 3</vt:lpstr>
      <vt:lpstr>Řešení příklad 3</vt:lpstr>
      <vt:lpstr>Karnaughova mapa</vt:lpstr>
      <vt:lpstr>Prezentace aplikace PowerPoint</vt:lpstr>
      <vt:lpstr>Karnaughova mapa</vt:lpstr>
      <vt:lpstr>Karnaughova mapa</vt:lpstr>
      <vt:lpstr>Karnaughova mapa</vt:lpstr>
      <vt:lpstr>Příklad 4</vt:lpstr>
      <vt:lpstr>Řešení</vt:lpstr>
      <vt:lpstr>Prezentace aplikace PowerPoint</vt:lpstr>
      <vt:lpstr>Řešení</vt:lpstr>
      <vt:lpstr>Prezentace aplikace PowerPoint</vt:lpstr>
      <vt:lpstr>Booleova algebra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Příklad 1</vt:lpstr>
      <vt:lpstr>Příklad 2</vt:lpstr>
      <vt:lpstr>Příklad 3a</vt:lpstr>
      <vt:lpstr>Příklad 3b</vt:lpstr>
      <vt:lpstr>Příklad 4</vt:lpstr>
      <vt:lpstr>Příklad 5</vt:lpstr>
      <vt:lpstr>Příklad 6</vt:lpstr>
      <vt:lpstr>Příklad 7</vt:lpstr>
      <vt:lpstr>Příklad 8</vt:lpstr>
      <vt:lpstr>Příklad 9</vt:lpstr>
      <vt:lpstr>Příklad 10</vt:lpstr>
      <vt:lpstr>Příklad 11</vt:lpstr>
      <vt:lpstr>Příklad 12</vt:lpstr>
      <vt:lpstr>Příklad 13</vt:lpstr>
      <vt:lpstr>Příklad 14</vt:lpstr>
      <vt:lpstr>Příklad 15</vt:lpstr>
      <vt:lpstr>Příklad 16</vt:lpstr>
      <vt:lpstr>Příklad 17</vt:lpstr>
      <vt:lpstr>Příklad 18</vt:lpstr>
      <vt:lpstr>Realizace logické funkce</vt:lpstr>
      <vt:lpstr>Realizace logické funkce</vt:lpstr>
      <vt:lpstr>Realizace logické funkce</vt:lpstr>
      <vt:lpstr>Realizace logické funkce</vt:lpstr>
      <vt:lpstr>Realizace logické funkce</vt:lpstr>
      <vt:lpstr>Realizace logické funkce</vt:lpstr>
      <vt:lpstr>Vytvoření výrazu z pravdivostní tabulky</vt:lpstr>
      <vt:lpstr>Vytvoření funkce z pravdivostní tabulky</vt:lpstr>
      <vt:lpstr>Vytvoření funkce z pravdivostní tabulky</vt:lpstr>
      <vt:lpstr>Vytvoření funkce z pravdivostní tabulky</vt:lpstr>
      <vt:lpstr>Vytvoření funkce z pravdivostní tabulky</vt:lpstr>
      <vt:lpstr>Vytvoření funkce z pravdivostní tabulky</vt:lpstr>
      <vt:lpstr>Vytvoření funkce z pravdivostní tabulky</vt:lpstr>
      <vt:lpstr>Vytvoření funkce z pravdivostní tabulky</vt:lpstr>
      <vt:lpstr>Vytvoření funkce z pravdivostní tabulky</vt:lpstr>
      <vt:lpstr>Minimalizace logických funkcí</vt:lpstr>
      <vt:lpstr>Karnaughova mapa</vt:lpstr>
      <vt:lpstr>Prezentace aplikace PowerPoint</vt:lpstr>
      <vt:lpstr>Pravidla minimalizace</vt:lpstr>
      <vt:lpstr>Pravidla minimalizace</vt:lpstr>
      <vt:lpstr>Prezentace aplikace PowerPoint</vt:lpstr>
      <vt:lpstr>Prezentace aplikace PowerPoint</vt:lpstr>
      <vt:lpstr>Podmapa P1</vt:lpstr>
      <vt:lpstr>Podmapa P1</vt:lpstr>
      <vt:lpstr>Podmapa P2</vt:lpstr>
      <vt:lpstr>Podmapa P2</vt:lpstr>
      <vt:lpstr>Podmapa P3</vt:lpstr>
      <vt:lpstr>Podmapa P3</vt:lpstr>
      <vt:lpstr>Funkce Y</vt:lpstr>
      <vt:lpstr>Prezentace aplikace PowerPoint</vt:lpstr>
      <vt:lpstr>Prezentace aplikace PowerPoint</vt:lpstr>
      <vt:lpstr>Příklad 19</vt:lpstr>
      <vt:lpstr>Řešení 19</vt:lpstr>
      <vt:lpstr>Příklad 20</vt:lpstr>
      <vt:lpstr>Řešení 20</vt:lpstr>
      <vt:lpstr>Příklad 21</vt:lpstr>
      <vt:lpstr>Příklad 22</vt:lpstr>
      <vt:lpstr>Příklad 23</vt:lpstr>
      <vt:lpstr>Příklad 24</vt:lpstr>
      <vt:lpstr>Příklad 25</vt:lpstr>
      <vt:lpstr>Příklad 26</vt:lpstr>
      <vt:lpstr>Příklad 27</vt:lpstr>
      <vt:lpstr>Příklad 28</vt:lpstr>
      <vt:lpstr>Příklad 29</vt:lpstr>
      <vt:lpstr>Příklad 30</vt:lpstr>
      <vt:lpstr>Příklad 31</vt:lpstr>
      <vt:lpstr>Konec</vt:lpstr>
      <vt:lpstr>Relé</vt:lpstr>
      <vt:lpstr>Relé</vt:lpstr>
      <vt:lpstr>Relé</vt:lpstr>
      <vt:lpstr>Karnaughova mapa</vt:lpstr>
      <vt:lpstr>Karnaughova mapa</vt:lpstr>
      <vt:lpstr>Prezentace aplikace PowerPoint</vt:lpstr>
      <vt:lpstr>Podmapa P1</vt:lpstr>
      <vt:lpstr>Podmapa P1</vt:lpstr>
      <vt:lpstr>Podmapa P2</vt:lpstr>
      <vt:lpstr>Podmapa P2</vt:lpstr>
      <vt:lpstr>Podmapa P3</vt:lpstr>
      <vt:lpstr>Podmapa P3</vt:lpstr>
      <vt:lpstr>Podmapa P2</vt:lpstr>
      <vt:lpstr>Příklad 1</vt:lpstr>
      <vt:lpstr>Příklad 2a</vt:lpstr>
      <vt:lpstr>Příklad 2b</vt:lpstr>
      <vt:lpstr>Příklad 3a</vt:lpstr>
      <vt:lpstr>Příklad 3b</vt:lpstr>
      <vt:lpstr>Příklad 4a</vt:lpstr>
      <vt:lpstr>Příklad 5</vt:lpstr>
      <vt:lpstr>Příklad 6</vt:lpstr>
      <vt:lpstr>Příklad 7</vt:lpstr>
      <vt:lpstr>Příklad 8</vt:lpstr>
      <vt:lpstr>Příklad 9</vt:lpstr>
      <vt:lpstr>Příklad 10</vt:lpstr>
      <vt:lpstr>Příklad 11</vt:lpstr>
      <vt:lpstr>Příklad 12</vt:lpstr>
      <vt:lpstr>Příklad 13</vt:lpstr>
      <vt:lpstr>Výsledky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Axiomy Booleovy algebry</vt:lpstr>
      <vt:lpstr>Prezentace aplikace PowerPoint</vt:lpstr>
      <vt:lpstr>Prezentace aplikace PowerPoint</vt:lpstr>
      <vt:lpstr>Prezentace aplikace PowerPoint</vt:lpstr>
    </vt:vector>
  </TitlesOfParts>
  <Company>SPŠEI Frenštát p.R.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Logické funkce </dc:title>
  <dc:subject>CIT</dc:subject>
  <dc:creator>Ing.Leoš Juránek</dc:creator>
  <dc:description>ver 2007</dc:description>
  <cp:lastModifiedBy>Petr Juránek</cp:lastModifiedBy>
  <cp:revision>1344</cp:revision>
  <cp:lastPrinted>2023-10-27T18:31:44Z</cp:lastPrinted>
  <dcterms:created xsi:type="dcterms:W3CDTF">2001-09-22T14:04:06Z</dcterms:created>
  <dcterms:modified xsi:type="dcterms:W3CDTF">2024-10-09T05:28:43Z</dcterms:modified>
</cp:coreProperties>
</file>