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78"/>
  </p:notesMasterIdLst>
  <p:handoutMasterIdLst>
    <p:handoutMasterId r:id="rId79"/>
  </p:handoutMasterIdLst>
  <p:sldIdLst>
    <p:sldId id="340" r:id="rId2"/>
    <p:sldId id="405" r:id="rId3"/>
    <p:sldId id="402" r:id="rId4"/>
    <p:sldId id="403" r:id="rId5"/>
    <p:sldId id="404" r:id="rId6"/>
    <p:sldId id="370" r:id="rId7"/>
    <p:sldId id="482" r:id="rId8"/>
    <p:sldId id="477" r:id="rId9"/>
    <p:sldId id="478" r:id="rId10"/>
    <p:sldId id="344" r:id="rId11"/>
    <p:sldId id="394" r:id="rId12"/>
    <p:sldId id="479" r:id="rId13"/>
    <p:sldId id="408" r:id="rId14"/>
    <p:sldId id="406" r:id="rId15"/>
    <p:sldId id="409" r:id="rId16"/>
    <p:sldId id="407" r:id="rId17"/>
    <p:sldId id="483" r:id="rId18"/>
    <p:sldId id="484" r:id="rId19"/>
    <p:sldId id="373" r:id="rId20"/>
    <p:sldId id="410" r:id="rId21"/>
    <p:sldId id="396" r:id="rId22"/>
    <p:sldId id="398" r:id="rId23"/>
    <p:sldId id="411" r:id="rId24"/>
    <p:sldId id="412" r:id="rId25"/>
    <p:sldId id="415" r:id="rId26"/>
    <p:sldId id="378" r:id="rId27"/>
    <p:sldId id="413" r:id="rId28"/>
    <p:sldId id="414" r:id="rId29"/>
    <p:sldId id="452" r:id="rId30"/>
    <p:sldId id="453" r:id="rId31"/>
    <p:sldId id="466" r:id="rId32"/>
    <p:sldId id="488" r:id="rId33"/>
    <p:sldId id="419" r:id="rId34"/>
    <p:sldId id="420" r:id="rId35"/>
    <p:sldId id="424" r:id="rId36"/>
    <p:sldId id="422" r:id="rId37"/>
    <p:sldId id="425" r:id="rId38"/>
    <p:sldId id="429" r:id="rId39"/>
    <p:sldId id="427" r:id="rId40"/>
    <p:sldId id="430" r:id="rId41"/>
    <p:sldId id="423" r:id="rId42"/>
    <p:sldId id="428" r:id="rId43"/>
    <p:sldId id="431" r:id="rId44"/>
    <p:sldId id="432" r:id="rId45"/>
    <p:sldId id="476" r:id="rId46"/>
    <p:sldId id="433" r:id="rId47"/>
    <p:sldId id="468" r:id="rId48"/>
    <p:sldId id="438" r:id="rId49"/>
    <p:sldId id="436" r:id="rId50"/>
    <p:sldId id="437" r:id="rId51"/>
    <p:sldId id="467" r:id="rId52"/>
    <p:sldId id="434" r:id="rId53"/>
    <p:sldId id="439" r:id="rId54"/>
    <p:sldId id="418" r:id="rId55"/>
    <p:sldId id="480" r:id="rId56"/>
    <p:sldId id="381" r:id="rId57"/>
    <p:sldId id="490" r:id="rId58"/>
    <p:sldId id="441" r:id="rId59"/>
    <p:sldId id="447" r:id="rId60"/>
    <p:sldId id="446" r:id="rId61"/>
    <p:sldId id="442" r:id="rId62"/>
    <p:sldId id="443" r:id="rId63"/>
    <p:sldId id="444" r:id="rId64"/>
    <p:sldId id="491" r:id="rId65"/>
    <p:sldId id="489" r:id="rId66"/>
    <p:sldId id="445" r:id="rId67"/>
    <p:sldId id="448" r:id="rId68"/>
    <p:sldId id="450" r:id="rId69"/>
    <p:sldId id="470" r:id="rId70"/>
    <p:sldId id="475" r:id="rId71"/>
    <p:sldId id="456" r:id="rId72"/>
    <p:sldId id="384" r:id="rId73"/>
    <p:sldId id="385" r:id="rId74"/>
    <p:sldId id="486" r:id="rId75"/>
    <p:sldId id="485" r:id="rId76"/>
    <p:sldId id="487" r:id="rId77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pis" id="{A8412375-37DE-41FF-B85F-5C0850888253}">
          <p14:sldIdLst>
            <p14:sldId id="340"/>
            <p14:sldId id="405"/>
            <p14:sldId id="402"/>
            <p14:sldId id="403"/>
          </p14:sldIdLst>
        </p14:section>
        <p14:section name="Funkce" id="{37C0AADD-E95E-49FC-A63C-E51F46F04677}">
          <p14:sldIdLst>
            <p14:sldId id="404"/>
            <p14:sldId id="370"/>
            <p14:sldId id="482"/>
            <p14:sldId id="477"/>
            <p14:sldId id="478"/>
            <p14:sldId id="344"/>
            <p14:sldId id="394"/>
            <p14:sldId id="479"/>
            <p14:sldId id="408"/>
            <p14:sldId id="406"/>
            <p14:sldId id="409"/>
            <p14:sldId id="407"/>
            <p14:sldId id="483"/>
            <p14:sldId id="484"/>
          </p14:sldIdLst>
        </p14:section>
        <p14:section name="Vlastnosti pamětí" id="{03416AF5-F128-4210-8B8C-51E74EED9AD8}">
          <p14:sldIdLst>
            <p14:sldId id="373"/>
            <p14:sldId id="410"/>
            <p14:sldId id="396"/>
            <p14:sldId id="398"/>
            <p14:sldId id="411"/>
          </p14:sldIdLst>
        </p14:section>
        <p14:section name="RAM,LIFO" id="{990F1048-CD58-40D6-96BC-FCEFADB98F42}">
          <p14:sldIdLst>
            <p14:sldId id="412"/>
            <p14:sldId id="415"/>
            <p14:sldId id="378"/>
            <p14:sldId id="413"/>
            <p14:sldId id="414"/>
          </p14:sldIdLst>
        </p14:section>
        <p14:section name="Skupiny pamětí" id="{9E8C17F4-9628-48EC-B566-5A14DD614DDB}">
          <p14:sldIdLst>
            <p14:sldId id="452"/>
            <p14:sldId id="453"/>
            <p14:sldId id="466"/>
            <p14:sldId id="488"/>
          </p14:sldIdLst>
        </p14:section>
        <p14:section name="Statická paměť" id="{37FDB437-3A3E-43CA-81C9-1015FAC2ED89}">
          <p14:sldIdLst>
            <p14:sldId id="419"/>
            <p14:sldId id="420"/>
            <p14:sldId id="424"/>
            <p14:sldId id="422"/>
            <p14:sldId id="425"/>
            <p14:sldId id="429"/>
            <p14:sldId id="427"/>
            <p14:sldId id="430"/>
          </p14:sldIdLst>
        </p14:section>
        <p14:section name="Dynamická paměť" id="{3827E9F6-B23F-4BB9-BA50-676CEDF2F9B7}">
          <p14:sldIdLst>
            <p14:sldId id="423"/>
            <p14:sldId id="428"/>
            <p14:sldId id="431"/>
            <p14:sldId id="432"/>
            <p14:sldId id="476"/>
            <p14:sldId id="433"/>
            <p14:sldId id="468"/>
            <p14:sldId id="438"/>
            <p14:sldId id="436"/>
            <p14:sldId id="437"/>
            <p14:sldId id="467"/>
            <p14:sldId id="434"/>
            <p14:sldId id="439"/>
          </p14:sldIdLst>
        </p14:section>
        <p14:section name="Paměťi pouze pro čtení" id="{B8E1C5DC-0FB7-42D5-B344-EC33481BFC75}">
          <p14:sldIdLst>
            <p14:sldId id="418"/>
            <p14:sldId id="480"/>
            <p14:sldId id="381"/>
            <p14:sldId id="490"/>
            <p14:sldId id="441"/>
            <p14:sldId id="447"/>
            <p14:sldId id="446"/>
            <p14:sldId id="442"/>
            <p14:sldId id="443"/>
            <p14:sldId id="444"/>
            <p14:sldId id="491"/>
            <p14:sldId id="489"/>
            <p14:sldId id="445"/>
            <p14:sldId id="448"/>
          </p14:sldIdLst>
        </p14:section>
        <p14:section name="Konec" id="{A37ECE23-6EDE-42CA-81BB-5DE488405732}">
          <p14:sldIdLst>
            <p14:sldId id="450"/>
          </p14:sldIdLst>
        </p14:section>
        <p14:section name="Přílohy" id="{A1AF3939-D78A-4540-A14D-7932CAE9F36F}">
          <p14:sldIdLst>
            <p14:sldId id="470"/>
            <p14:sldId id="475"/>
            <p14:sldId id="456"/>
            <p14:sldId id="384"/>
            <p14:sldId id="385"/>
            <p14:sldId id="486"/>
            <p14:sldId id="485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FFCC"/>
    <a:srgbClr val="0066FF"/>
    <a:srgbClr val="66CCFF"/>
    <a:srgbClr val="FF3300"/>
    <a:srgbClr val="FF99CC"/>
    <a:srgbClr val="00CC99"/>
    <a:srgbClr val="EAEAEA"/>
    <a:srgbClr val="99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 Světlá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5" autoAdjust="0"/>
    <p:restoredTop sz="93717" autoAdjust="0"/>
  </p:normalViewPr>
  <p:slideViewPr>
    <p:cSldViewPr>
      <p:cViewPr varScale="1">
        <p:scale>
          <a:sx n="104" d="100"/>
          <a:sy n="104" d="100"/>
        </p:scale>
        <p:origin x="17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776"/>
    </p:cViewPr>
  </p:sorterViewPr>
  <p:notesViewPr>
    <p:cSldViewPr>
      <p:cViewPr varScale="1">
        <p:scale>
          <a:sx n="55" d="100"/>
          <a:sy n="55" d="100"/>
        </p:scale>
        <p:origin x="-2046" y="-8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slide" Target="../slides/slide6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slide" Target="../slides/slide37.xml"/><Relationship Id="rId1" Type="http://schemas.openxmlformats.org/officeDocument/2006/relationships/slide" Target="../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7443ED-A511-4545-A915-6A39DC4E1205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1539470D-1772-405F-912B-B86251B3FC3B}">
      <dgm:prSet phldrT="[Text]" custT="1"/>
      <dgm:spPr/>
      <dgm:t>
        <a:bodyPr/>
        <a:lstStyle/>
        <a:p>
          <a:r>
            <a:rPr lang="cs-CZ" sz="1800" b="1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Metody přístupu k datům</a:t>
          </a:r>
          <a:endParaRPr lang="cs-CZ" sz="1800" b="1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A2712BB7-5105-4FFB-82FC-03F951744300}" type="parTrans" cxnId="{8234A287-2275-4DBE-90B4-C63DB9A8F0AD}">
      <dgm:prSet/>
      <dgm:spPr/>
      <dgm:t>
        <a:bodyPr/>
        <a:lstStyle/>
        <a:p>
          <a:endParaRPr lang="cs-CZ" sz="1800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155D418C-A6E9-4720-9A40-FD7D9309E092}" type="sibTrans" cxnId="{8234A287-2275-4DBE-90B4-C63DB9A8F0AD}">
      <dgm:prSet/>
      <dgm:spPr/>
      <dgm:t>
        <a:bodyPr/>
        <a:lstStyle/>
        <a:p>
          <a:endParaRPr lang="cs-CZ" sz="1800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309F5235-4DC0-42BF-8F2F-2B0FB396490F}">
      <dgm:prSet phldrT="[Text]" custT="1"/>
      <dgm:spPr/>
      <dgm:t>
        <a:bodyPr/>
        <a:lstStyle/>
        <a:p>
          <a:r>
            <a:rPr lang="cs-CZ" sz="1800" b="1">
              <a:effectLst/>
              <a:latin typeface="Calibri" panose="020F0502020204030204" pitchFamily="34" charset="0"/>
              <a:cs typeface="Calibri" panose="020F0502020204030204" pitchFamily="34" charset="0"/>
            </a:rPr>
            <a:t>Paměť s libovolným přístupem RAM </a:t>
          </a:r>
          <a:endParaRPr lang="cs-CZ" sz="1800" b="1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A1378E2A-20DF-4D85-840D-B33A63EE1776}" type="parTrans" cxnId="{8F314C14-3B62-41F4-B6B0-0D236B685094}">
      <dgm:prSet custT="1"/>
      <dgm:spPr/>
      <dgm:t>
        <a:bodyPr/>
        <a:lstStyle/>
        <a:p>
          <a:endParaRPr lang="cs-CZ" sz="1800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F082994C-CD72-47B8-9B5C-5A64554F62F0}" type="sibTrans" cxnId="{8F314C14-3B62-41F4-B6B0-0D236B685094}">
      <dgm:prSet/>
      <dgm:spPr/>
      <dgm:t>
        <a:bodyPr/>
        <a:lstStyle/>
        <a:p>
          <a:endParaRPr lang="cs-CZ" sz="1800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E2030DA1-1B4C-4DD9-B358-0A1E56714AEA}">
      <dgm:prSet phldrT="[Text]" custT="1"/>
      <dgm:spPr/>
      <dgm:t>
        <a:bodyPr/>
        <a:lstStyle/>
        <a:p>
          <a:r>
            <a:rPr lang="cs-CZ" sz="1800" b="1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Paměť se sekvenčním přístupem SAM</a:t>
          </a:r>
          <a:endParaRPr lang="cs-CZ" sz="1800" b="1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EBBF17A2-7525-4EA4-96D5-DD7C44312A4C}" type="parTrans" cxnId="{A0A4CBB2-0C0E-4876-ACCF-7534577648F4}">
      <dgm:prSet custT="1"/>
      <dgm:spPr/>
      <dgm:t>
        <a:bodyPr/>
        <a:lstStyle/>
        <a:p>
          <a:endParaRPr lang="cs-CZ" sz="1800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9932470A-0939-4236-9439-14602BE3A4E5}" type="sibTrans" cxnId="{A0A4CBB2-0C0E-4876-ACCF-7534577648F4}">
      <dgm:prSet/>
      <dgm:spPr/>
      <dgm:t>
        <a:bodyPr/>
        <a:lstStyle/>
        <a:p>
          <a:endParaRPr lang="cs-CZ" sz="1800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20C4C112-D18C-4825-84B1-BEFA695D9DA2}">
      <dgm:prSet phldrT="[Text]" custT="1"/>
      <dgm:spPr/>
      <dgm:t>
        <a:bodyPr/>
        <a:lstStyle/>
        <a:p>
          <a:r>
            <a:rPr lang="cs-CZ" sz="1800" b="1">
              <a:effectLst/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rPr>
            <a:t>Paměť LIFO a FIFO</a:t>
          </a:r>
          <a:endParaRPr lang="cs-CZ" sz="1800" b="1" dirty="0">
            <a:effectLst/>
            <a:latin typeface="Calibri" panose="020F0502020204030204" pitchFamily="34" charset="0"/>
            <a:ea typeface="Verdana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5C3A822D-595C-4C51-9F62-C1A290EA250F}" type="parTrans" cxnId="{37F1964B-B82C-4A50-9F89-BDD2678E1E59}">
      <dgm:prSet custT="1"/>
      <dgm:spPr/>
      <dgm:t>
        <a:bodyPr/>
        <a:lstStyle/>
        <a:p>
          <a:endParaRPr lang="cs-CZ" sz="1800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0E4468AE-747B-4080-8763-BCF14A8E7CE3}" type="sibTrans" cxnId="{37F1964B-B82C-4A50-9F89-BDD2678E1E59}">
      <dgm:prSet/>
      <dgm:spPr/>
      <dgm:t>
        <a:bodyPr/>
        <a:lstStyle/>
        <a:p>
          <a:endParaRPr lang="cs-CZ" sz="1800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15CC2AAE-8326-40B3-A175-E39DD8E5A8C2}">
      <dgm:prSet phldrT="[Text]" custT="1"/>
      <dgm:spPr/>
      <dgm:t>
        <a:bodyPr/>
        <a:lstStyle/>
        <a:p>
          <a:r>
            <a:rPr lang="cs-CZ" sz="1800" b="1">
              <a:effectLst/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rPr>
            <a:t>Paměť adresována obsahem CAM</a:t>
          </a:r>
          <a:endParaRPr lang="cs-CZ" sz="1800" b="1" dirty="0">
            <a:effectLst/>
            <a:latin typeface="Calibri" panose="020F0502020204030204" pitchFamily="34" charset="0"/>
            <a:ea typeface="Verdana" pitchFamily="34" charset="0"/>
            <a:cs typeface="Calibri" panose="020F0502020204030204" pitchFamily="34" charset="0"/>
          </a:endParaRPr>
        </a:p>
      </dgm:t>
    </dgm:pt>
    <dgm:pt modelId="{B6F1CBCC-C089-4882-B2F6-DF722CF4745B}" type="parTrans" cxnId="{83DA6364-9A44-4008-B2C2-CEE659F72654}">
      <dgm:prSet custT="1"/>
      <dgm:spPr/>
      <dgm:t>
        <a:bodyPr/>
        <a:lstStyle/>
        <a:p>
          <a:endParaRPr lang="cs-CZ" sz="1800"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D0877B-993A-43E6-94AD-1324A4B53CDC}" type="sibTrans" cxnId="{83DA6364-9A44-4008-B2C2-CEE659F72654}">
      <dgm:prSet/>
      <dgm:spPr/>
      <dgm:t>
        <a:bodyPr/>
        <a:lstStyle/>
        <a:p>
          <a:endParaRPr lang="cs-CZ" sz="1800"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BFF1399-B841-4534-A071-45644E611810}" type="pres">
      <dgm:prSet presAssocID="{2D7443ED-A511-4545-A915-6A39DC4E120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8BE3620-22FD-4E66-9107-8B64BCD8B150}" type="pres">
      <dgm:prSet presAssocID="{2D7443ED-A511-4545-A915-6A39DC4E1205}" presName="hierFlow" presStyleCnt="0"/>
      <dgm:spPr/>
    </dgm:pt>
    <dgm:pt modelId="{86352E52-3B23-4BB9-8987-7FECB1F5828D}" type="pres">
      <dgm:prSet presAssocID="{2D7443ED-A511-4545-A915-6A39DC4E120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86693D-8D29-4537-A640-EAA00B993D21}" type="pres">
      <dgm:prSet presAssocID="{1539470D-1772-405F-912B-B86251B3FC3B}" presName="Name17" presStyleCnt="0"/>
      <dgm:spPr/>
    </dgm:pt>
    <dgm:pt modelId="{F7D09AA6-3622-402F-81AD-5EFF38C4940B}" type="pres">
      <dgm:prSet presAssocID="{1539470D-1772-405F-912B-B86251B3FC3B}" presName="level1Shape" presStyleLbl="node0" presStyleIdx="0" presStyleCnt="1" custScaleX="609549" custScaleY="442075" custLinFactNeighborX="11404" custLinFactNeighborY="-22665">
        <dgm:presLayoutVars>
          <dgm:chPref val="3"/>
        </dgm:presLayoutVars>
      </dgm:prSet>
      <dgm:spPr/>
    </dgm:pt>
    <dgm:pt modelId="{4B13AA1E-B3F5-4C94-89F6-FCB5ABD702FD}" type="pres">
      <dgm:prSet presAssocID="{1539470D-1772-405F-912B-B86251B3FC3B}" presName="hierChild2" presStyleCnt="0"/>
      <dgm:spPr/>
    </dgm:pt>
    <dgm:pt modelId="{9D0AEF7D-4C70-4534-8CAF-2F4854BE9DCD}" type="pres">
      <dgm:prSet presAssocID="{A1378E2A-20DF-4D85-840D-B33A63EE1776}" presName="Name25" presStyleLbl="parChTrans1D2" presStyleIdx="0" presStyleCnt="4"/>
      <dgm:spPr/>
    </dgm:pt>
    <dgm:pt modelId="{0A43235D-3D3A-44A5-A778-0005C461739D}" type="pres">
      <dgm:prSet presAssocID="{A1378E2A-20DF-4D85-840D-B33A63EE1776}" presName="connTx" presStyleLbl="parChTrans1D2" presStyleIdx="0" presStyleCnt="4"/>
      <dgm:spPr/>
    </dgm:pt>
    <dgm:pt modelId="{D79B08AB-1F3D-44E9-9904-0520B28BD045}" type="pres">
      <dgm:prSet presAssocID="{309F5235-4DC0-42BF-8F2F-2B0FB396490F}" presName="Name30" presStyleCnt="0"/>
      <dgm:spPr/>
    </dgm:pt>
    <dgm:pt modelId="{7F9DA9DF-48DE-4A50-9268-8264EBFAA471}" type="pres">
      <dgm:prSet presAssocID="{309F5235-4DC0-42BF-8F2F-2B0FB396490F}" presName="level2Shape" presStyleLbl="node2" presStyleIdx="0" presStyleCnt="4" custScaleX="696215" custScaleY="269404" custLinFactY="-49758" custLinFactNeighborX="15474" custLinFactNeighborY="-100000"/>
      <dgm:spPr/>
    </dgm:pt>
    <dgm:pt modelId="{934E3238-38C0-4023-9640-FEAB19503069}" type="pres">
      <dgm:prSet presAssocID="{309F5235-4DC0-42BF-8F2F-2B0FB396490F}" presName="hierChild3" presStyleCnt="0"/>
      <dgm:spPr/>
    </dgm:pt>
    <dgm:pt modelId="{4BC3EFEC-262A-42D9-A9DD-D3C731741B0B}" type="pres">
      <dgm:prSet presAssocID="{EBBF17A2-7525-4EA4-96D5-DD7C44312A4C}" presName="Name25" presStyleLbl="parChTrans1D2" presStyleIdx="1" presStyleCnt="4"/>
      <dgm:spPr/>
    </dgm:pt>
    <dgm:pt modelId="{A0EF3086-FE4F-4600-9E54-799C2902EF9C}" type="pres">
      <dgm:prSet presAssocID="{EBBF17A2-7525-4EA4-96D5-DD7C44312A4C}" presName="connTx" presStyleLbl="parChTrans1D2" presStyleIdx="1" presStyleCnt="4"/>
      <dgm:spPr/>
    </dgm:pt>
    <dgm:pt modelId="{2F730BC0-80DA-40B6-BAC4-B5DB66802F4A}" type="pres">
      <dgm:prSet presAssocID="{E2030DA1-1B4C-4DD9-B358-0A1E56714AEA}" presName="Name30" presStyleCnt="0"/>
      <dgm:spPr/>
    </dgm:pt>
    <dgm:pt modelId="{5D9BD724-15EB-4B78-ABE6-A7EE740D257D}" type="pres">
      <dgm:prSet presAssocID="{E2030DA1-1B4C-4DD9-B358-0A1E56714AEA}" presName="level2Shape" presStyleLbl="node2" presStyleIdx="1" presStyleCnt="4" custScaleX="696215" custScaleY="269404" custLinFactNeighborX="507" custLinFactNeighborY="-71317"/>
      <dgm:spPr/>
    </dgm:pt>
    <dgm:pt modelId="{5F11BE0A-4FE0-4B1C-BCB0-97B5A4F7C30C}" type="pres">
      <dgm:prSet presAssocID="{E2030DA1-1B4C-4DD9-B358-0A1E56714AEA}" presName="hierChild3" presStyleCnt="0"/>
      <dgm:spPr/>
    </dgm:pt>
    <dgm:pt modelId="{8F8A724F-8541-4721-B5A3-C458B28060A7}" type="pres">
      <dgm:prSet presAssocID="{5C3A822D-595C-4C51-9F62-C1A290EA250F}" presName="Name25" presStyleLbl="parChTrans1D2" presStyleIdx="2" presStyleCnt="4"/>
      <dgm:spPr/>
    </dgm:pt>
    <dgm:pt modelId="{5AB0A4A1-BFA0-4C04-B369-ADE74B0ED72B}" type="pres">
      <dgm:prSet presAssocID="{5C3A822D-595C-4C51-9F62-C1A290EA250F}" presName="connTx" presStyleLbl="parChTrans1D2" presStyleIdx="2" presStyleCnt="4"/>
      <dgm:spPr/>
    </dgm:pt>
    <dgm:pt modelId="{CCD79305-D080-48F6-A873-D901B61D30EB}" type="pres">
      <dgm:prSet presAssocID="{20C4C112-D18C-4825-84B1-BEFA695D9DA2}" presName="Name30" presStyleCnt="0"/>
      <dgm:spPr/>
    </dgm:pt>
    <dgm:pt modelId="{56D2A391-5F6D-428A-9C00-F56DDD04DA59}" type="pres">
      <dgm:prSet presAssocID="{20C4C112-D18C-4825-84B1-BEFA695D9DA2}" presName="level2Shape" presStyleLbl="node2" presStyleIdx="2" presStyleCnt="4" custScaleX="696215" custScaleY="269404" custLinFactNeighborX="201" custLinFactNeighborY="13218"/>
      <dgm:spPr/>
    </dgm:pt>
    <dgm:pt modelId="{6B0C925B-EC33-430C-9B47-1DC23D2FC92B}" type="pres">
      <dgm:prSet presAssocID="{20C4C112-D18C-4825-84B1-BEFA695D9DA2}" presName="hierChild3" presStyleCnt="0"/>
      <dgm:spPr/>
    </dgm:pt>
    <dgm:pt modelId="{70015F12-A535-4F72-9524-01829781943D}" type="pres">
      <dgm:prSet presAssocID="{B6F1CBCC-C089-4882-B2F6-DF722CF4745B}" presName="Name25" presStyleLbl="parChTrans1D2" presStyleIdx="3" presStyleCnt="4"/>
      <dgm:spPr/>
    </dgm:pt>
    <dgm:pt modelId="{83079ED9-4FCC-41AA-8CC6-36E99FB0AE36}" type="pres">
      <dgm:prSet presAssocID="{B6F1CBCC-C089-4882-B2F6-DF722CF4745B}" presName="connTx" presStyleLbl="parChTrans1D2" presStyleIdx="3" presStyleCnt="4"/>
      <dgm:spPr/>
    </dgm:pt>
    <dgm:pt modelId="{946E0940-12F9-466F-A88F-9D48511897CC}" type="pres">
      <dgm:prSet presAssocID="{15CC2AAE-8326-40B3-A175-E39DD8E5A8C2}" presName="Name30" presStyleCnt="0"/>
      <dgm:spPr/>
    </dgm:pt>
    <dgm:pt modelId="{42D6D441-2228-4F3C-AB49-56629C9648F9}" type="pres">
      <dgm:prSet presAssocID="{15CC2AAE-8326-40B3-A175-E39DD8E5A8C2}" presName="level2Shape" presStyleLbl="node2" presStyleIdx="3" presStyleCnt="4" custScaleX="696215" custScaleY="269404" custLinFactNeighborX="201" custLinFactNeighborY="91057"/>
      <dgm:spPr/>
    </dgm:pt>
    <dgm:pt modelId="{63CE896C-30B0-455B-9B6F-E2A9EB3CA5C7}" type="pres">
      <dgm:prSet presAssocID="{15CC2AAE-8326-40B3-A175-E39DD8E5A8C2}" presName="hierChild3" presStyleCnt="0"/>
      <dgm:spPr/>
    </dgm:pt>
    <dgm:pt modelId="{3DEBBD57-34F8-4698-90DA-10A622BE3F42}" type="pres">
      <dgm:prSet presAssocID="{2D7443ED-A511-4545-A915-6A39DC4E1205}" presName="bgShapesFlow" presStyleCnt="0"/>
      <dgm:spPr/>
    </dgm:pt>
  </dgm:ptLst>
  <dgm:cxnLst>
    <dgm:cxn modelId="{8F314C14-3B62-41F4-B6B0-0D236B685094}" srcId="{1539470D-1772-405F-912B-B86251B3FC3B}" destId="{309F5235-4DC0-42BF-8F2F-2B0FB396490F}" srcOrd="0" destOrd="0" parTransId="{A1378E2A-20DF-4D85-840D-B33A63EE1776}" sibTransId="{F082994C-CD72-47B8-9B5C-5A64554F62F0}"/>
    <dgm:cxn modelId="{51196023-2986-4EA8-9209-DD9EA86E61C8}" type="presOf" srcId="{A1378E2A-20DF-4D85-840D-B33A63EE1776}" destId="{0A43235D-3D3A-44A5-A778-0005C461739D}" srcOrd="1" destOrd="0" presId="urn:microsoft.com/office/officeart/2005/8/layout/hierarchy5"/>
    <dgm:cxn modelId="{E8F8CA3E-2987-4831-9C98-FD7070CDE906}" type="presOf" srcId="{B6F1CBCC-C089-4882-B2F6-DF722CF4745B}" destId="{83079ED9-4FCC-41AA-8CC6-36E99FB0AE36}" srcOrd="1" destOrd="0" presId="urn:microsoft.com/office/officeart/2005/8/layout/hierarchy5"/>
    <dgm:cxn modelId="{7AEEA75F-1472-432A-A19F-65EA1205985F}" type="presOf" srcId="{A1378E2A-20DF-4D85-840D-B33A63EE1776}" destId="{9D0AEF7D-4C70-4534-8CAF-2F4854BE9DCD}" srcOrd="0" destOrd="0" presId="urn:microsoft.com/office/officeart/2005/8/layout/hierarchy5"/>
    <dgm:cxn modelId="{D86F1841-7242-4505-B954-17DF0AADA42C}" type="presOf" srcId="{2D7443ED-A511-4545-A915-6A39DC4E1205}" destId="{8BFF1399-B841-4534-A071-45644E611810}" srcOrd="0" destOrd="0" presId="urn:microsoft.com/office/officeart/2005/8/layout/hierarchy5"/>
    <dgm:cxn modelId="{83DA6364-9A44-4008-B2C2-CEE659F72654}" srcId="{1539470D-1772-405F-912B-B86251B3FC3B}" destId="{15CC2AAE-8326-40B3-A175-E39DD8E5A8C2}" srcOrd="3" destOrd="0" parTransId="{B6F1CBCC-C089-4882-B2F6-DF722CF4745B}" sibTransId="{30D0877B-993A-43E6-94AD-1324A4B53CDC}"/>
    <dgm:cxn modelId="{644A4A67-D593-4056-B549-A6766874A12C}" type="presOf" srcId="{309F5235-4DC0-42BF-8F2F-2B0FB396490F}" destId="{7F9DA9DF-48DE-4A50-9268-8264EBFAA471}" srcOrd="0" destOrd="0" presId="urn:microsoft.com/office/officeart/2005/8/layout/hierarchy5"/>
    <dgm:cxn modelId="{37F1964B-B82C-4A50-9F89-BDD2678E1E59}" srcId="{1539470D-1772-405F-912B-B86251B3FC3B}" destId="{20C4C112-D18C-4825-84B1-BEFA695D9DA2}" srcOrd="2" destOrd="0" parTransId="{5C3A822D-595C-4C51-9F62-C1A290EA250F}" sibTransId="{0E4468AE-747B-4080-8763-BCF14A8E7CE3}"/>
    <dgm:cxn modelId="{29FDC14E-5E25-4B4E-AB95-204F404D17B9}" type="presOf" srcId="{EBBF17A2-7525-4EA4-96D5-DD7C44312A4C}" destId="{4BC3EFEC-262A-42D9-A9DD-D3C731741B0B}" srcOrd="0" destOrd="0" presId="urn:microsoft.com/office/officeart/2005/8/layout/hierarchy5"/>
    <dgm:cxn modelId="{5FDC7151-6DD4-4562-BBB9-4E92BD14E309}" type="presOf" srcId="{B6F1CBCC-C089-4882-B2F6-DF722CF4745B}" destId="{70015F12-A535-4F72-9524-01829781943D}" srcOrd="0" destOrd="0" presId="urn:microsoft.com/office/officeart/2005/8/layout/hierarchy5"/>
    <dgm:cxn modelId="{31FBA984-7265-44DE-AEB3-900866F50F8F}" type="presOf" srcId="{5C3A822D-595C-4C51-9F62-C1A290EA250F}" destId="{8F8A724F-8541-4721-B5A3-C458B28060A7}" srcOrd="0" destOrd="0" presId="urn:microsoft.com/office/officeart/2005/8/layout/hierarchy5"/>
    <dgm:cxn modelId="{8234A287-2275-4DBE-90B4-C63DB9A8F0AD}" srcId="{2D7443ED-A511-4545-A915-6A39DC4E1205}" destId="{1539470D-1772-405F-912B-B86251B3FC3B}" srcOrd="0" destOrd="0" parTransId="{A2712BB7-5105-4FFB-82FC-03F951744300}" sibTransId="{155D418C-A6E9-4720-9A40-FD7D9309E092}"/>
    <dgm:cxn modelId="{35537288-4F46-420E-9572-33F7BAD44F7E}" type="presOf" srcId="{5C3A822D-595C-4C51-9F62-C1A290EA250F}" destId="{5AB0A4A1-BFA0-4C04-B369-ADE74B0ED72B}" srcOrd="1" destOrd="0" presId="urn:microsoft.com/office/officeart/2005/8/layout/hierarchy5"/>
    <dgm:cxn modelId="{2FD64A92-EE7D-4042-8A53-28C3648F0023}" type="presOf" srcId="{20C4C112-D18C-4825-84B1-BEFA695D9DA2}" destId="{56D2A391-5F6D-428A-9C00-F56DDD04DA59}" srcOrd="0" destOrd="0" presId="urn:microsoft.com/office/officeart/2005/8/layout/hierarchy5"/>
    <dgm:cxn modelId="{CE8FF7A6-9441-4673-98BB-0DD9058C1FDD}" type="presOf" srcId="{1539470D-1772-405F-912B-B86251B3FC3B}" destId="{F7D09AA6-3622-402F-81AD-5EFF38C4940B}" srcOrd="0" destOrd="0" presId="urn:microsoft.com/office/officeart/2005/8/layout/hierarchy5"/>
    <dgm:cxn modelId="{A0A4CBB2-0C0E-4876-ACCF-7534577648F4}" srcId="{1539470D-1772-405F-912B-B86251B3FC3B}" destId="{E2030DA1-1B4C-4DD9-B358-0A1E56714AEA}" srcOrd="1" destOrd="0" parTransId="{EBBF17A2-7525-4EA4-96D5-DD7C44312A4C}" sibTransId="{9932470A-0939-4236-9439-14602BE3A4E5}"/>
    <dgm:cxn modelId="{968220B7-68D0-4168-91A8-D833E0A8E683}" type="presOf" srcId="{15CC2AAE-8326-40B3-A175-E39DD8E5A8C2}" destId="{42D6D441-2228-4F3C-AB49-56629C9648F9}" srcOrd="0" destOrd="0" presId="urn:microsoft.com/office/officeart/2005/8/layout/hierarchy5"/>
    <dgm:cxn modelId="{69B4B5C3-3961-457D-938F-9BC1961C8E22}" type="presOf" srcId="{E2030DA1-1B4C-4DD9-B358-0A1E56714AEA}" destId="{5D9BD724-15EB-4B78-ABE6-A7EE740D257D}" srcOrd="0" destOrd="0" presId="urn:microsoft.com/office/officeart/2005/8/layout/hierarchy5"/>
    <dgm:cxn modelId="{000002F2-15CC-42C3-B162-5ADF27F6F177}" type="presOf" srcId="{EBBF17A2-7525-4EA4-96D5-DD7C44312A4C}" destId="{A0EF3086-FE4F-4600-9E54-799C2902EF9C}" srcOrd="1" destOrd="0" presId="urn:microsoft.com/office/officeart/2005/8/layout/hierarchy5"/>
    <dgm:cxn modelId="{46D77B2B-06F1-4653-88A3-476E943A7499}" type="presParOf" srcId="{8BFF1399-B841-4534-A071-45644E611810}" destId="{98BE3620-22FD-4E66-9107-8B64BCD8B150}" srcOrd="0" destOrd="0" presId="urn:microsoft.com/office/officeart/2005/8/layout/hierarchy5"/>
    <dgm:cxn modelId="{228E6A91-D161-4341-A85F-5EB9CC6C9E63}" type="presParOf" srcId="{98BE3620-22FD-4E66-9107-8B64BCD8B150}" destId="{86352E52-3B23-4BB9-8987-7FECB1F5828D}" srcOrd="0" destOrd="0" presId="urn:microsoft.com/office/officeart/2005/8/layout/hierarchy5"/>
    <dgm:cxn modelId="{0007543C-8B48-4438-87F2-708DC369CABE}" type="presParOf" srcId="{86352E52-3B23-4BB9-8987-7FECB1F5828D}" destId="{A986693D-8D29-4537-A640-EAA00B993D21}" srcOrd="0" destOrd="0" presId="urn:microsoft.com/office/officeart/2005/8/layout/hierarchy5"/>
    <dgm:cxn modelId="{69106A78-AEFC-45C1-8A1C-F628959C4588}" type="presParOf" srcId="{A986693D-8D29-4537-A640-EAA00B993D21}" destId="{F7D09AA6-3622-402F-81AD-5EFF38C4940B}" srcOrd="0" destOrd="0" presId="urn:microsoft.com/office/officeart/2005/8/layout/hierarchy5"/>
    <dgm:cxn modelId="{2F00B7DC-E82C-4BA1-9E3D-791ADF121CCC}" type="presParOf" srcId="{A986693D-8D29-4537-A640-EAA00B993D21}" destId="{4B13AA1E-B3F5-4C94-89F6-FCB5ABD702FD}" srcOrd="1" destOrd="0" presId="urn:microsoft.com/office/officeart/2005/8/layout/hierarchy5"/>
    <dgm:cxn modelId="{A245ECA2-5149-4FD4-A40B-F518F5497ADD}" type="presParOf" srcId="{4B13AA1E-B3F5-4C94-89F6-FCB5ABD702FD}" destId="{9D0AEF7D-4C70-4534-8CAF-2F4854BE9DCD}" srcOrd="0" destOrd="0" presId="urn:microsoft.com/office/officeart/2005/8/layout/hierarchy5"/>
    <dgm:cxn modelId="{68935DB8-5957-43BF-9FEB-22696F18196D}" type="presParOf" srcId="{9D0AEF7D-4C70-4534-8CAF-2F4854BE9DCD}" destId="{0A43235D-3D3A-44A5-A778-0005C461739D}" srcOrd="0" destOrd="0" presId="urn:microsoft.com/office/officeart/2005/8/layout/hierarchy5"/>
    <dgm:cxn modelId="{B2C61365-48D2-47C2-BE9C-478639B5EFA0}" type="presParOf" srcId="{4B13AA1E-B3F5-4C94-89F6-FCB5ABD702FD}" destId="{D79B08AB-1F3D-44E9-9904-0520B28BD045}" srcOrd="1" destOrd="0" presId="urn:microsoft.com/office/officeart/2005/8/layout/hierarchy5"/>
    <dgm:cxn modelId="{F973E9B1-CB87-4EB6-B613-EBC6AF827565}" type="presParOf" srcId="{D79B08AB-1F3D-44E9-9904-0520B28BD045}" destId="{7F9DA9DF-48DE-4A50-9268-8264EBFAA471}" srcOrd="0" destOrd="0" presId="urn:microsoft.com/office/officeart/2005/8/layout/hierarchy5"/>
    <dgm:cxn modelId="{4146543C-20B8-48BE-925E-EF9D011E3F03}" type="presParOf" srcId="{D79B08AB-1F3D-44E9-9904-0520B28BD045}" destId="{934E3238-38C0-4023-9640-FEAB19503069}" srcOrd="1" destOrd="0" presId="urn:microsoft.com/office/officeart/2005/8/layout/hierarchy5"/>
    <dgm:cxn modelId="{A4D075C4-B6DA-4C38-91B7-8F9E0A3D7A50}" type="presParOf" srcId="{4B13AA1E-B3F5-4C94-89F6-FCB5ABD702FD}" destId="{4BC3EFEC-262A-42D9-A9DD-D3C731741B0B}" srcOrd="2" destOrd="0" presId="urn:microsoft.com/office/officeart/2005/8/layout/hierarchy5"/>
    <dgm:cxn modelId="{46B4DFDA-614A-408B-A633-C085D365F45F}" type="presParOf" srcId="{4BC3EFEC-262A-42D9-A9DD-D3C731741B0B}" destId="{A0EF3086-FE4F-4600-9E54-799C2902EF9C}" srcOrd="0" destOrd="0" presId="urn:microsoft.com/office/officeart/2005/8/layout/hierarchy5"/>
    <dgm:cxn modelId="{91FFD56B-E47B-4021-8206-C1C2668ACA39}" type="presParOf" srcId="{4B13AA1E-B3F5-4C94-89F6-FCB5ABD702FD}" destId="{2F730BC0-80DA-40B6-BAC4-B5DB66802F4A}" srcOrd="3" destOrd="0" presId="urn:microsoft.com/office/officeart/2005/8/layout/hierarchy5"/>
    <dgm:cxn modelId="{799D984C-CFA6-48CC-885A-4B4E276B0ACB}" type="presParOf" srcId="{2F730BC0-80DA-40B6-BAC4-B5DB66802F4A}" destId="{5D9BD724-15EB-4B78-ABE6-A7EE740D257D}" srcOrd="0" destOrd="0" presId="urn:microsoft.com/office/officeart/2005/8/layout/hierarchy5"/>
    <dgm:cxn modelId="{89DD5301-6C8D-4641-A7D2-700D69E6480F}" type="presParOf" srcId="{2F730BC0-80DA-40B6-BAC4-B5DB66802F4A}" destId="{5F11BE0A-4FE0-4B1C-BCB0-97B5A4F7C30C}" srcOrd="1" destOrd="0" presId="urn:microsoft.com/office/officeart/2005/8/layout/hierarchy5"/>
    <dgm:cxn modelId="{F77589C2-E911-4823-B89F-D8A45C383A91}" type="presParOf" srcId="{4B13AA1E-B3F5-4C94-89F6-FCB5ABD702FD}" destId="{8F8A724F-8541-4721-B5A3-C458B28060A7}" srcOrd="4" destOrd="0" presId="urn:microsoft.com/office/officeart/2005/8/layout/hierarchy5"/>
    <dgm:cxn modelId="{EBBE305E-C237-4A6C-AA5B-FC21621C02B9}" type="presParOf" srcId="{8F8A724F-8541-4721-B5A3-C458B28060A7}" destId="{5AB0A4A1-BFA0-4C04-B369-ADE74B0ED72B}" srcOrd="0" destOrd="0" presId="urn:microsoft.com/office/officeart/2005/8/layout/hierarchy5"/>
    <dgm:cxn modelId="{E57DA7A9-75A5-4DFD-A61E-0D049BB2CA59}" type="presParOf" srcId="{4B13AA1E-B3F5-4C94-89F6-FCB5ABD702FD}" destId="{CCD79305-D080-48F6-A873-D901B61D30EB}" srcOrd="5" destOrd="0" presId="urn:microsoft.com/office/officeart/2005/8/layout/hierarchy5"/>
    <dgm:cxn modelId="{675FE89D-4825-45AA-8AA8-FCF233ABF706}" type="presParOf" srcId="{CCD79305-D080-48F6-A873-D901B61D30EB}" destId="{56D2A391-5F6D-428A-9C00-F56DDD04DA59}" srcOrd="0" destOrd="0" presId="urn:microsoft.com/office/officeart/2005/8/layout/hierarchy5"/>
    <dgm:cxn modelId="{7661B0B7-9CD6-49E3-B28C-3A520DE2FB87}" type="presParOf" srcId="{CCD79305-D080-48F6-A873-D901B61D30EB}" destId="{6B0C925B-EC33-430C-9B47-1DC23D2FC92B}" srcOrd="1" destOrd="0" presId="urn:microsoft.com/office/officeart/2005/8/layout/hierarchy5"/>
    <dgm:cxn modelId="{7EC97957-08EC-4565-B8F4-39B37FD11755}" type="presParOf" srcId="{4B13AA1E-B3F5-4C94-89F6-FCB5ABD702FD}" destId="{70015F12-A535-4F72-9524-01829781943D}" srcOrd="6" destOrd="0" presId="urn:microsoft.com/office/officeart/2005/8/layout/hierarchy5"/>
    <dgm:cxn modelId="{52EA310E-9D63-47DB-8DFA-B3E0440578D4}" type="presParOf" srcId="{70015F12-A535-4F72-9524-01829781943D}" destId="{83079ED9-4FCC-41AA-8CC6-36E99FB0AE36}" srcOrd="0" destOrd="0" presId="urn:microsoft.com/office/officeart/2005/8/layout/hierarchy5"/>
    <dgm:cxn modelId="{C4BA1A46-453A-41C2-AA1F-5C1110CF5DEF}" type="presParOf" srcId="{4B13AA1E-B3F5-4C94-89F6-FCB5ABD702FD}" destId="{946E0940-12F9-466F-A88F-9D48511897CC}" srcOrd="7" destOrd="0" presId="urn:microsoft.com/office/officeart/2005/8/layout/hierarchy5"/>
    <dgm:cxn modelId="{A20F3D5D-074D-4362-B62A-2C07F1C70886}" type="presParOf" srcId="{946E0940-12F9-466F-A88F-9D48511897CC}" destId="{42D6D441-2228-4F3C-AB49-56629C9648F9}" srcOrd="0" destOrd="0" presId="urn:microsoft.com/office/officeart/2005/8/layout/hierarchy5"/>
    <dgm:cxn modelId="{C4694040-25BE-410B-BECC-0226616A51CF}" type="presParOf" srcId="{946E0940-12F9-466F-A88F-9D48511897CC}" destId="{63CE896C-30B0-455B-9B6F-E2A9EB3CA5C7}" srcOrd="1" destOrd="0" presId="urn:microsoft.com/office/officeart/2005/8/layout/hierarchy5"/>
    <dgm:cxn modelId="{509C3657-6949-43A3-AE7A-42598D6D07FB}" type="presParOf" srcId="{8BFF1399-B841-4534-A071-45644E611810}" destId="{3DEBBD57-34F8-4698-90DA-10A622BE3F4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7443ED-A511-4545-A915-6A39DC4E120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1539470D-1772-405F-912B-B86251B3FC3B}">
      <dgm:prSet phldrT="[Text]" custT="1"/>
      <dgm:spPr/>
      <dgm:t>
        <a:bodyPr/>
        <a:lstStyle/>
        <a:p>
          <a:r>
            <a:rPr lang="cs-CZ" sz="2000" b="1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Paměti</a:t>
          </a:r>
          <a:endParaRPr lang="cs-CZ" sz="2000" b="1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A2712BB7-5105-4FFB-82FC-03F951744300}" type="parTrans" cxnId="{8234A287-2275-4DBE-90B4-C63DB9A8F0AD}">
      <dgm:prSet/>
      <dgm:spPr/>
      <dgm:t>
        <a:bodyPr/>
        <a:lstStyle/>
        <a:p>
          <a:endParaRPr lang="cs-CZ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155D418C-A6E9-4720-9A40-FD7D9309E092}" type="sibTrans" cxnId="{8234A287-2275-4DBE-90B4-C63DB9A8F0AD}">
      <dgm:prSet/>
      <dgm:spPr/>
      <dgm:t>
        <a:bodyPr/>
        <a:lstStyle/>
        <a:p>
          <a:endParaRPr lang="cs-CZ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309F5235-4DC0-42BF-8F2F-2B0FB396490F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cs-CZ" sz="2000" b="1" dirty="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Volatilní</a:t>
          </a:r>
          <a:br>
            <a:rPr lang="cs-CZ" sz="2000" b="1" dirty="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</a:br>
          <a:r>
            <a:rPr lang="cs-CZ" sz="1600" b="1" dirty="0">
              <a:effectLst/>
              <a:latin typeface="Calibri" panose="020F0502020204030204" pitchFamily="34" charset="0"/>
              <a:cs typeface="Calibri" panose="020F0502020204030204" pitchFamily="34" charset="0"/>
            </a:rPr>
            <a:t>ztráta informace při odpojení napájení</a:t>
          </a:r>
          <a:br>
            <a:rPr lang="cs-CZ" sz="1600" b="1" dirty="0">
              <a:effectLst/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cs-CZ" sz="2400" b="1" dirty="0">
              <a:effectLst/>
              <a:latin typeface="Calibri" panose="020F0502020204030204" pitchFamily="34" charset="0"/>
              <a:cs typeface="Calibri" panose="020F0502020204030204" pitchFamily="34" charset="0"/>
            </a:rPr>
            <a:t>RWM</a:t>
          </a:r>
        </a:p>
      </dgm:t>
    </dgm:pt>
    <dgm:pt modelId="{A1378E2A-20DF-4D85-840D-B33A63EE1776}" type="parTrans" cxnId="{8F314C14-3B62-41F4-B6B0-0D236B685094}">
      <dgm:prSet/>
      <dgm:spPr/>
      <dgm:t>
        <a:bodyPr/>
        <a:lstStyle/>
        <a:p>
          <a:endParaRPr lang="cs-CZ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F082994C-CD72-47B8-9B5C-5A64554F62F0}" type="sibTrans" cxnId="{8F314C14-3B62-41F4-B6B0-0D236B685094}">
      <dgm:prSet/>
      <dgm:spPr/>
      <dgm:t>
        <a:bodyPr/>
        <a:lstStyle/>
        <a:p>
          <a:endParaRPr lang="cs-CZ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149607F5-F708-4938-9D89-4710E3167CE9}">
      <dgm:prSet phldrT="[Text]" custT="1"/>
      <dgm:spPr/>
      <dgm:t>
        <a:bodyPr/>
        <a:lstStyle/>
        <a:p>
          <a:r>
            <a:rPr lang="cs-CZ" sz="1600" b="1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Statické</a:t>
          </a:r>
          <a:br>
            <a:rPr lang="cs-CZ" sz="1600" b="1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</a:br>
          <a:r>
            <a:rPr lang="cs-CZ" sz="1600" b="1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SRAM </a:t>
          </a:r>
          <a:endParaRPr lang="cs-CZ" sz="1600" b="1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898C7BA-AA0F-4215-8976-120BF08CEE20}" type="parTrans" cxnId="{3047982F-8266-4F02-81D8-22309D34ED6C}">
      <dgm:prSet/>
      <dgm:spPr/>
      <dgm:t>
        <a:bodyPr/>
        <a:lstStyle/>
        <a:p>
          <a:endParaRPr lang="cs-CZ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E42DD34A-AAAE-43A8-83A8-067579BD8BCF}" type="sibTrans" cxnId="{3047982F-8266-4F02-81D8-22309D34ED6C}">
      <dgm:prSet/>
      <dgm:spPr/>
      <dgm:t>
        <a:bodyPr/>
        <a:lstStyle/>
        <a:p>
          <a:endParaRPr lang="cs-CZ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5094E4F1-DF16-4254-A34B-9EA072C3A1EA}">
      <dgm:prSet phldrT="[Text]" custT="1"/>
      <dgm:spPr/>
      <dgm:t>
        <a:bodyPr/>
        <a:lstStyle/>
        <a:p>
          <a:r>
            <a:rPr lang="cs-CZ" sz="1600" b="1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Dynamické</a:t>
          </a:r>
          <a:br>
            <a:rPr lang="cs-CZ" sz="1600" b="1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</a:br>
          <a:r>
            <a:rPr lang="cs-CZ" sz="1600" b="1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DRAM </a:t>
          </a:r>
          <a:endParaRPr lang="cs-CZ" sz="1600" b="1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A68FC1CB-479E-4E37-BC10-C6034DF7544C}" type="parTrans" cxnId="{B9BD202E-6C18-4F18-94E1-4E185E5E4C3A}">
      <dgm:prSet/>
      <dgm:spPr/>
      <dgm:t>
        <a:bodyPr/>
        <a:lstStyle/>
        <a:p>
          <a:endParaRPr lang="cs-CZ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9BFBB9F8-62F7-49D8-86C3-656768EBD253}" type="sibTrans" cxnId="{B9BD202E-6C18-4F18-94E1-4E185E5E4C3A}">
      <dgm:prSet/>
      <dgm:spPr/>
      <dgm:t>
        <a:bodyPr/>
        <a:lstStyle/>
        <a:p>
          <a:endParaRPr lang="cs-CZ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E2030DA1-1B4C-4DD9-B358-0A1E56714AEA}">
      <dgm:prSet phldrT="[Text]" custT="1"/>
      <dgm:spPr/>
      <dgm:t>
        <a:bodyPr/>
        <a:lstStyle/>
        <a:p>
          <a:r>
            <a:rPr lang="cs-CZ" sz="2000" b="1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Non-volatilní</a:t>
          </a:r>
          <a:br>
            <a:rPr lang="cs-CZ" sz="2000" b="1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</a:br>
          <a:r>
            <a:rPr lang="cs-CZ" sz="1600" b="1">
              <a:effectLst/>
              <a:latin typeface="Calibri" panose="020F0502020204030204" pitchFamily="34" charset="0"/>
              <a:cs typeface="Calibri" panose="020F0502020204030204" pitchFamily="34" charset="0"/>
            </a:rPr>
            <a:t>informace je zachována</a:t>
          </a:r>
          <a:br>
            <a:rPr lang="cs-CZ" sz="1600" b="1">
              <a:effectLst/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cs-CZ" sz="2400" b="1">
              <a:effectLst/>
              <a:latin typeface="Calibri" panose="020F0502020204030204" pitchFamily="34" charset="0"/>
              <a:cs typeface="Calibri" panose="020F0502020204030204" pitchFamily="34" charset="0"/>
            </a:rPr>
            <a:t>ROM </a:t>
          </a:r>
          <a:endParaRPr lang="cs-CZ" sz="2400" b="1" dirty="0"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EBBF17A2-7525-4EA4-96D5-DD7C44312A4C}" type="parTrans" cxnId="{A0A4CBB2-0C0E-4876-ACCF-7534577648F4}">
      <dgm:prSet/>
      <dgm:spPr/>
      <dgm:t>
        <a:bodyPr/>
        <a:lstStyle/>
        <a:p>
          <a:endParaRPr lang="cs-CZ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9932470A-0939-4236-9439-14602BE3A4E5}" type="sibTrans" cxnId="{A0A4CBB2-0C0E-4876-ACCF-7534577648F4}">
      <dgm:prSet/>
      <dgm:spPr/>
      <dgm:t>
        <a:bodyPr/>
        <a:lstStyle/>
        <a:p>
          <a:endParaRPr lang="cs-CZ" b="1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</dgm:pt>
    <dgm:pt modelId="{30665057-DEB2-4C5E-AF7F-B8F882411AD2}">
      <dgm:prSet phldrT="[Text]" custT="1"/>
      <dgm:spPr/>
      <dgm:t>
        <a:bodyPr/>
        <a:lstStyle/>
        <a:p>
          <a:r>
            <a:rPr lang="cs-CZ" sz="1600" b="1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ROM</a:t>
          </a:r>
          <a:endParaRPr lang="cs-CZ" sz="1600" b="1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3FA92B37-CBC9-4B1A-9902-4C279AF5F0C5}" type="parTrans" cxnId="{7D62E4FF-6BE5-40A9-9368-9CABA2C80551}">
      <dgm:prSet/>
      <dgm:spPr/>
      <dgm:t>
        <a:bodyPr/>
        <a:lstStyle/>
        <a:p>
          <a:endParaRPr lang="cs-CZ"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8F9233-3A23-48BC-86E4-358ADB1CF41C}" type="sibTrans" cxnId="{7D62E4FF-6BE5-40A9-9368-9CABA2C80551}">
      <dgm:prSet/>
      <dgm:spPr/>
      <dgm:t>
        <a:bodyPr/>
        <a:lstStyle/>
        <a:p>
          <a:endParaRPr lang="cs-CZ"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0029004-336F-4A00-A964-36D9D8955467}">
      <dgm:prSet phldrT="[Text]" custT="1"/>
      <dgm:spPr/>
      <dgm:t>
        <a:bodyPr/>
        <a:lstStyle/>
        <a:p>
          <a:r>
            <a:rPr lang="cs-CZ" sz="1600" b="1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PROM</a:t>
          </a:r>
          <a:endParaRPr lang="cs-CZ" sz="1600" b="1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4CBCFB7-D6DA-4379-A44F-E5B31FF6BFB2}" type="parTrans" cxnId="{45A78A10-F632-4087-ACC5-8C1C8FAB6676}">
      <dgm:prSet/>
      <dgm:spPr/>
      <dgm:t>
        <a:bodyPr/>
        <a:lstStyle/>
        <a:p>
          <a:endParaRPr lang="cs-CZ"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1F11D4C-FAD4-4D5B-B802-005489B18A4D}" type="sibTrans" cxnId="{45A78A10-F632-4087-ACC5-8C1C8FAB6676}">
      <dgm:prSet/>
      <dgm:spPr/>
      <dgm:t>
        <a:bodyPr/>
        <a:lstStyle/>
        <a:p>
          <a:endParaRPr lang="cs-CZ"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945C4BD-571A-4222-8EBC-EDEFA9DFC576}">
      <dgm:prSet phldrT="[Text]" custT="1"/>
      <dgm:spPr/>
      <dgm:t>
        <a:bodyPr/>
        <a:lstStyle/>
        <a:p>
          <a:r>
            <a:rPr lang="cs-CZ" sz="1600" b="1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EPROM</a:t>
          </a:r>
          <a:endParaRPr lang="cs-CZ" sz="1600" b="1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45AD2494-D537-4D28-B0F0-579D9A2A53F6}" type="parTrans" cxnId="{D6BCA893-4FB8-4B18-B18C-F4456300363F}">
      <dgm:prSet/>
      <dgm:spPr/>
      <dgm:t>
        <a:bodyPr/>
        <a:lstStyle/>
        <a:p>
          <a:endParaRPr lang="cs-CZ"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5FB162-F827-4F62-8A71-2CE743119FA8}" type="sibTrans" cxnId="{D6BCA893-4FB8-4B18-B18C-F4456300363F}">
      <dgm:prSet/>
      <dgm:spPr/>
      <dgm:t>
        <a:bodyPr/>
        <a:lstStyle/>
        <a:p>
          <a:endParaRPr lang="cs-CZ"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27F89EE-81ED-4080-B042-3889B48339FA}">
      <dgm:prSet phldrT="[Text]" custT="1"/>
      <dgm:spPr/>
      <dgm:t>
        <a:bodyPr/>
        <a:lstStyle/>
        <a:p>
          <a:r>
            <a:rPr lang="cs-CZ" sz="1600" b="1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EEPROM</a:t>
          </a:r>
          <a:endParaRPr lang="cs-CZ" sz="1600" b="1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9A9140FB-57E3-4B03-9B7F-152778D3D65A}" type="parTrans" cxnId="{D98D768B-5A63-404D-ADCD-4941A7FEDC7F}">
      <dgm:prSet/>
      <dgm:spPr/>
      <dgm:t>
        <a:bodyPr/>
        <a:lstStyle/>
        <a:p>
          <a:endParaRPr lang="cs-CZ"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26A578-313C-488E-8C44-CF804D69AE42}" type="sibTrans" cxnId="{D98D768B-5A63-404D-ADCD-4941A7FEDC7F}">
      <dgm:prSet/>
      <dgm:spPr/>
      <dgm:t>
        <a:bodyPr/>
        <a:lstStyle/>
        <a:p>
          <a:endParaRPr lang="cs-CZ">
            <a:effectLst/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DBB984-C821-41EA-9EF1-D16B7BCDECCF}" type="pres">
      <dgm:prSet presAssocID="{2D7443ED-A511-4545-A915-6A39DC4E120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A8B3721-F7D1-4EBF-83A1-7F5E2189BC63}" type="pres">
      <dgm:prSet presAssocID="{1539470D-1772-405F-912B-B86251B3FC3B}" presName="root1" presStyleCnt="0"/>
      <dgm:spPr/>
    </dgm:pt>
    <dgm:pt modelId="{BAB8E511-F3C0-4C80-8ABB-DC59FDD6EF81}" type="pres">
      <dgm:prSet presAssocID="{1539470D-1772-405F-912B-B86251B3FC3B}" presName="LevelOneTextNode" presStyleLbl="node0" presStyleIdx="0" presStyleCnt="1" custLinFactNeighborX="-16689" custLinFactNeighborY="16711">
        <dgm:presLayoutVars>
          <dgm:chPref val="3"/>
        </dgm:presLayoutVars>
      </dgm:prSet>
      <dgm:spPr/>
    </dgm:pt>
    <dgm:pt modelId="{6ABE594F-2348-4E43-84D9-41311877E181}" type="pres">
      <dgm:prSet presAssocID="{1539470D-1772-405F-912B-B86251B3FC3B}" presName="level2hierChild" presStyleCnt="0"/>
      <dgm:spPr/>
    </dgm:pt>
    <dgm:pt modelId="{2A76AC3B-A448-4458-A4D1-6CF7B1DE0A36}" type="pres">
      <dgm:prSet presAssocID="{A1378E2A-20DF-4D85-840D-B33A63EE1776}" presName="conn2-1" presStyleLbl="parChTrans1D2" presStyleIdx="0" presStyleCnt="2"/>
      <dgm:spPr/>
    </dgm:pt>
    <dgm:pt modelId="{40DAC55B-95F3-403B-8766-24E9FDB93CFA}" type="pres">
      <dgm:prSet presAssocID="{A1378E2A-20DF-4D85-840D-B33A63EE1776}" presName="connTx" presStyleLbl="parChTrans1D2" presStyleIdx="0" presStyleCnt="2"/>
      <dgm:spPr/>
    </dgm:pt>
    <dgm:pt modelId="{5CCED7A0-09F0-4D87-9027-8F9D41931CAF}" type="pres">
      <dgm:prSet presAssocID="{309F5235-4DC0-42BF-8F2F-2B0FB396490F}" presName="root2" presStyleCnt="0"/>
      <dgm:spPr/>
    </dgm:pt>
    <dgm:pt modelId="{CCD65044-3E70-430D-9982-214EA8DDD171}" type="pres">
      <dgm:prSet presAssocID="{309F5235-4DC0-42BF-8F2F-2B0FB396490F}" presName="LevelTwoTextNode" presStyleLbl="node2" presStyleIdx="0" presStyleCnt="2" custScaleX="219860" custScaleY="191226">
        <dgm:presLayoutVars>
          <dgm:chPref val="3"/>
        </dgm:presLayoutVars>
      </dgm:prSet>
      <dgm:spPr/>
    </dgm:pt>
    <dgm:pt modelId="{5BD5A91A-3438-4CC3-9B5F-01D0007404D0}" type="pres">
      <dgm:prSet presAssocID="{309F5235-4DC0-42BF-8F2F-2B0FB396490F}" presName="level3hierChild" presStyleCnt="0"/>
      <dgm:spPr/>
    </dgm:pt>
    <dgm:pt modelId="{1A576ECB-021F-4251-A19D-68A4C30F86F9}" type="pres">
      <dgm:prSet presAssocID="{F898C7BA-AA0F-4215-8976-120BF08CEE20}" presName="conn2-1" presStyleLbl="parChTrans1D3" presStyleIdx="0" presStyleCnt="6"/>
      <dgm:spPr/>
    </dgm:pt>
    <dgm:pt modelId="{330BA257-75E6-406F-9456-26272774F60D}" type="pres">
      <dgm:prSet presAssocID="{F898C7BA-AA0F-4215-8976-120BF08CEE20}" presName="connTx" presStyleLbl="parChTrans1D3" presStyleIdx="0" presStyleCnt="6"/>
      <dgm:spPr/>
    </dgm:pt>
    <dgm:pt modelId="{4E529400-6E2E-42A0-983D-EC6597C22CC6}" type="pres">
      <dgm:prSet presAssocID="{149607F5-F708-4938-9D89-4710E3167CE9}" presName="root2" presStyleCnt="0"/>
      <dgm:spPr/>
    </dgm:pt>
    <dgm:pt modelId="{72244EAF-4DCD-455A-96DF-37E317D0A53B}" type="pres">
      <dgm:prSet presAssocID="{149607F5-F708-4938-9D89-4710E3167CE9}" presName="LevelTwoTextNode" presStyleLbl="node3" presStyleIdx="0" presStyleCnt="6">
        <dgm:presLayoutVars>
          <dgm:chPref val="3"/>
        </dgm:presLayoutVars>
      </dgm:prSet>
      <dgm:spPr/>
    </dgm:pt>
    <dgm:pt modelId="{E8DCEB45-5D3F-4E25-A658-C8ED3027B8FA}" type="pres">
      <dgm:prSet presAssocID="{149607F5-F708-4938-9D89-4710E3167CE9}" presName="level3hierChild" presStyleCnt="0"/>
      <dgm:spPr/>
    </dgm:pt>
    <dgm:pt modelId="{50AD1FD6-1900-462B-8494-64ECC457DF6D}" type="pres">
      <dgm:prSet presAssocID="{A68FC1CB-479E-4E37-BC10-C6034DF7544C}" presName="conn2-1" presStyleLbl="parChTrans1D3" presStyleIdx="1" presStyleCnt="6"/>
      <dgm:spPr/>
    </dgm:pt>
    <dgm:pt modelId="{D3BFD875-6C2D-4467-9E16-2446C310D5C7}" type="pres">
      <dgm:prSet presAssocID="{A68FC1CB-479E-4E37-BC10-C6034DF7544C}" presName="connTx" presStyleLbl="parChTrans1D3" presStyleIdx="1" presStyleCnt="6"/>
      <dgm:spPr/>
    </dgm:pt>
    <dgm:pt modelId="{9E6D019D-7A4A-47CC-AAB5-882FB1AAAB36}" type="pres">
      <dgm:prSet presAssocID="{5094E4F1-DF16-4254-A34B-9EA072C3A1EA}" presName="root2" presStyleCnt="0"/>
      <dgm:spPr/>
    </dgm:pt>
    <dgm:pt modelId="{F187D376-F410-46D6-B724-C3D4DF394E83}" type="pres">
      <dgm:prSet presAssocID="{5094E4F1-DF16-4254-A34B-9EA072C3A1EA}" presName="LevelTwoTextNode" presStyleLbl="node3" presStyleIdx="1" presStyleCnt="6">
        <dgm:presLayoutVars>
          <dgm:chPref val="3"/>
        </dgm:presLayoutVars>
      </dgm:prSet>
      <dgm:spPr/>
    </dgm:pt>
    <dgm:pt modelId="{D76C778C-32FF-41F6-969F-D6114BB7F52D}" type="pres">
      <dgm:prSet presAssocID="{5094E4F1-DF16-4254-A34B-9EA072C3A1EA}" presName="level3hierChild" presStyleCnt="0"/>
      <dgm:spPr/>
    </dgm:pt>
    <dgm:pt modelId="{CC21D055-BE6C-42F6-8FDA-8CE02FC1230E}" type="pres">
      <dgm:prSet presAssocID="{EBBF17A2-7525-4EA4-96D5-DD7C44312A4C}" presName="conn2-1" presStyleLbl="parChTrans1D2" presStyleIdx="1" presStyleCnt="2"/>
      <dgm:spPr/>
    </dgm:pt>
    <dgm:pt modelId="{F56C0F81-534D-4EDE-874C-77A99E0E9AB2}" type="pres">
      <dgm:prSet presAssocID="{EBBF17A2-7525-4EA4-96D5-DD7C44312A4C}" presName="connTx" presStyleLbl="parChTrans1D2" presStyleIdx="1" presStyleCnt="2"/>
      <dgm:spPr/>
    </dgm:pt>
    <dgm:pt modelId="{A202A8EC-EE20-4427-996A-4DACB225DB3F}" type="pres">
      <dgm:prSet presAssocID="{E2030DA1-1B4C-4DD9-B358-0A1E56714AEA}" presName="root2" presStyleCnt="0"/>
      <dgm:spPr/>
    </dgm:pt>
    <dgm:pt modelId="{F4854403-794B-47B9-B0BC-024391533F9B}" type="pres">
      <dgm:prSet presAssocID="{E2030DA1-1B4C-4DD9-B358-0A1E56714AEA}" presName="LevelTwoTextNode" presStyleLbl="node2" presStyleIdx="1" presStyleCnt="2" custScaleX="219915" custScaleY="165124">
        <dgm:presLayoutVars>
          <dgm:chPref val="3"/>
        </dgm:presLayoutVars>
      </dgm:prSet>
      <dgm:spPr/>
    </dgm:pt>
    <dgm:pt modelId="{24A76FA3-4FDE-4B9D-85D0-AFD45649AFBA}" type="pres">
      <dgm:prSet presAssocID="{E2030DA1-1B4C-4DD9-B358-0A1E56714AEA}" presName="level3hierChild" presStyleCnt="0"/>
      <dgm:spPr/>
    </dgm:pt>
    <dgm:pt modelId="{ECDDF259-C7A1-43A3-98F6-48A2E1AA03AE}" type="pres">
      <dgm:prSet presAssocID="{3FA92B37-CBC9-4B1A-9902-4C279AF5F0C5}" presName="conn2-1" presStyleLbl="parChTrans1D3" presStyleIdx="2" presStyleCnt="6"/>
      <dgm:spPr/>
    </dgm:pt>
    <dgm:pt modelId="{E68227DE-F278-4826-8AE8-F039EE0A1ECA}" type="pres">
      <dgm:prSet presAssocID="{3FA92B37-CBC9-4B1A-9902-4C279AF5F0C5}" presName="connTx" presStyleLbl="parChTrans1D3" presStyleIdx="2" presStyleCnt="6"/>
      <dgm:spPr/>
    </dgm:pt>
    <dgm:pt modelId="{018C451F-9ED8-43EE-9B46-C574B8ABC143}" type="pres">
      <dgm:prSet presAssocID="{30665057-DEB2-4C5E-AF7F-B8F882411AD2}" presName="root2" presStyleCnt="0"/>
      <dgm:spPr/>
    </dgm:pt>
    <dgm:pt modelId="{CEB29C24-43E8-44A6-BD3C-BAC3221A6129}" type="pres">
      <dgm:prSet presAssocID="{30665057-DEB2-4C5E-AF7F-B8F882411AD2}" presName="LevelTwoTextNode" presStyleLbl="node3" presStyleIdx="2" presStyleCnt="6">
        <dgm:presLayoutVars>
          <dgm:chPref val="3"/>
        </dgm:presLayoutVars>
      </dgm:prSet>
      <dgm:spPr/>
    </dgm:pt>
    <dgm:pt modelId="{C6F593F3-E6A1-4426-9CB6-6A9DCE946372}" type="pres">
      <dgm:prSet presAssocID="{30665057-DEB2-4C5E-AF7F-B8F882411AD2}" presName="level3hierChild" presStyleCnt="0"/>
      <dgm:spPr/>
    </dgm:pt>
    <dgm:pt modelId="{F982E8E3-F88C-44B8-83B0-3F2CC0C2AD3C}" type="pres">
      <dgm:prSet presAssocID="{84CBCFB7-D6DA-4379-A44F-E5B31FF6BFB2}" presName="conn2-1" presStyleLbl="parChTrans1D3" presStyleIdx="3" presStyleCnt="6"/>
      <dgm:spPr/>
    </dgm:pt>
    <dgm:pt modelId="{563A5D14-42D8-4667-8573-F8E0654CF1FE}" type="pres">
      <dgm:prSet presAssocID="{84CBCFB7-D6DA-4379-A44F-E5B31FF6BFB2}" presName="connTx" presStyleLbl="parChTrans1D3" presStyleIdx="3" presStyleCnt="6"/>
      <dgm:spPr/>
    </dgm:pt>
    <dgm:pt modelId="{D0E95CD4-D4AE-4DA5-ACBF-0F6EE5600FEC}" type="pres">
      <dgm:prSet presAssocID="{10029004-336F-4A00-A964-36D9D8955467}" presName="root2" presStyleCnt="0"/>
      <dgm:spPr/>
    </dgm:pt>
    <dgm:pt modelId="{CF4EAE3F-947A-4E01-A1C1-F00AAF8C24D9}" type="pres">
      <dgm:prSet presAssocID="{10029004-336F-4A00-A964-36D9D8955467}" presName="LevelTwoTextNode" presStyleLbl="node3" presStyleIdx="3" presStyleCnt="6">
        <dgm:presLayoutVars>
          <dgm:chPref val="3"/>
        </dgm:presLayoutVars>
      </dgm:prSet>
      <dgm:spPr/>
    </dgm:pt>
    <dgm:pt modelId="{62E2B475-E378-4CAA-BE2B-06BFEE53C327}" type="pres">
      <dgm:prSet presAssocID="{10029004-336F-4A00-A964-36D9D8955467}" presName="level3hierChild" presStyleCnt="0"/>
      <dgm:spPr/>
    </dgm:pt>
    <dgm:pt modelId="{18FFF80C-267D-44F2-94FD-4A0F90FF4409}" type="pres">
      <dgm:prSet presAssocID="{45AD2494-D537-4D28-B0F0-579D9A2A53F6}" presName="conn2-1" presStyleLbl="parChTrans1D3" presStyleIdx="4" presStyleCnt="6"/>
      <dgm:spPr/>
    </dgm:pt>
    <dgm:pt modelId="{01A5B397-2F7B-4447-922A-DB15805600A6}" type="pres">
      <dgm:prSet presAssocID="{45AD2494-D537-4D28-B0F0-579D9A2A53F6}" presName="connTx" presStyleLbl="parChTrans1D3" presStyleIdx="4" presStyleCnt="6"/>
      <dgm:spPr/>
    </dgm:pt>
    <dgm:pt modelId="{45FFF89F-F677-4A12-B798-45BAB2838C07}" type="pres">
      <dgm:prSet presAssocID="{F945C4BD-571A-4222-8EBC-EDEFA9DFC576}" presName="root2" presStyleCnt="0"/>
      <dgm:spPr/>
    </dgm:pt>
    <dgm:pt modelId="{2CF3865F-2091-4417-A447-52ECBA115E2E}" type="pres">
      <dgm:prSet presAssocID="{F945C4BD-571A-4222-8EBC-EDEFA9DFC576}" presName="LevelTwoTextNode" presStyleLbl="node3" presStyleIdx="4" presStyleCnt="6">
        <dgm:presLayoutVars>
          <dgm:chPref val="3"/>
        </dgm:presLayoutVars>
      </dgm:prSet>
      <dgm:spPr/>
    </dgm:pt>
    <dgm:pt modelId="{3C7EF80A-1BEE-4717-9064-8F29A7828C14}" type="pres">
      <dgm:prSet presAssocID="{F945C4BD-571A-4222-8EBC-EDEFA9DFC576}" presName="level3hierChild" presStyleCnt="0"/>
      <dgm:spPr/>
    </dgm:pt>
    <dgm:pt modelId="{AB0FECD2-FABE-48AC-8A73-8FE6D91B4A66}" type="pres">
      <dgm:prSet presAssocID="{9A9140FB-57E3-4B03-9B7F-152778D3D65A}" presName="conn2-1" presStyleLbl="parChTrans1D3" presStyleIdx="5" presStyleCnt="6"/>
      <dgm:spPr/>
    </dgm:pt>
    <dgm:pt modelId="{011D646D-88A2-4B78-B35F-1D9377882EBF}" type="pres">
      <dgm:prSet presAssocID="{9A9140FB-57E3-4B03-9B7F-152778D3D65A}" presName="connTx" presStyleLbl="parChTrans1D3" presStyleIdx="5" presStyleCnt="6"/>
      <dgm:spPr/>
    </dgm:pt>
    <dgm:pt modelId="{CCD02949-F4F2-4D5E-A3CE-705A2538858D}" type="pres">
      <dgm:prSet presAssocID="{127F89EE-81ED-4080-B042-3889B48339FA}" presName="root2" presStyleCnt="0"/>
      <dgm:spPr/>
    </dgm:pt>
    <dgm:pt modelId="{A84EEBEE-D412-44F5-820C-8E21E6BD7E04}" type="pres">
      <dgm:prSet presAssocID="{127F89EE-81ED-4080-B042-3889B48339FA}" presName="LevelTwoTextNode" presStyleLbl="node3" presStyleIdx="5" presStyleCnt="6">
        <dgm:presLayoutVars>
          <dgm:chPref val="3"/>
        </dgm:presLayoutVars>
      </dgm:prSet>
      <dgm:spPr/>
    </dgm:pt>
    <dgm:pt modelId="{69D0133D-4158-4130-9F7A-65B6D3AF699B}" type="pres">
      <dgm:prSet presAssocID="{127F89EE-81ED-4080-B042-3889B48339FA}" presName="level3hierChild" presStyleCnt="0"/>
      <dgm:spPr/>
    </dgm:pt>
  </dgm:ptLst>
  <dgm:cxnLst>
    <dgm:cxn modelId="{C0C3D20B-2B9C-4317-9662-7D8491E787F2}" type="presOf" srcId="{10029004-336F-4A00-A964-36D9D8955467}" destId="{CF4EAE3F-947A-4E01-A1C1-F00AAF8C24D9}" srcOrd="0" destOrd="0" presId="urn:microsoft.com/office/officeart/2005/8/layout/hierarchy2"/>
    <dgm:cxn modelId="{D98AE70D-72CA-45A8-B1D5-C658E903050A}" type="presOf" srcId="{3FA92B37-CBC9-4B1A-9902-4C279AF5F0C5}" destId="{E68227DE-F278-4826-8AE8-F039EE0A1ECA}" srcOrd="1" destOrd="0" presId="urn:microsoft.com/office/officeart/2005/8/layout/hierarchy2"/>
    <dgm:cxn modelId="{45A78A10-F632-4087-ACC5-8C1C8FAB6676}" srcId="{E2030DA1-1B4C-4DD9-B358-0A1E56714AEA}" destId="{10029004-336F-4A00-A964-36D9D8955467}" srcOrd="1" destOrd="0" parTransId="{84CBCFB7-D6DA-4379-A44F-E5B31FF6BFB2}" sibTransId="{21F11D4C-FAD4-4D5B-B802-005489B18A4D}"/>
    <dgm:cxn modelId="{8F314C14-3B62-41F4-B6B0-0D236B685094}" srcId="{1539470D-1772-405F-912B-B86251B3FC3B}" destId="{309F5235-4DC0-42BF-8F2F-2B0FB396490F}" srcOrd="0" destOrd="0" parTransId="{A1378E2A-20DF-4D85-840D-B33A63EE1776}" sibTransId="{F082994C-CD72-47B8-9B5C-5A64554F62F0}"/>
    <dgm:cxn modelId="{1E8C3D1C-7228-4736-A6AE-88803BC7A660}" type="presOf" srcId="{A68FC1CB-479E-4E37-BC10-C6034DF7544C}" destId="{D3BFD875-6C2D-4467-9E16-2446C310D5C7}" srcOrd="1" destOrd="0" presId="urn:microsoft.com/office/officeart/2005/8/layout/hierarchy2"/>
    <dgm:cxn modelId="{71C3E624-F164-4082-83D3-986FFD515B5B}" type="presOf" srcId="{84CBCFB7-D6DA-4379-A44F-E5B31FF6BFB2}" destId="{563A5D14-42D8-4667-8573-F8E0654CF1FE}" srcOrd="1" destOrd="0" presId="urn:microsoft.com/office/officeart/2005/8/layout/hierarchy2"/>
    <dgm:cxn modelId="{B9BD202E-6C18-4F18-94E1-4E185E5E4C3A}" srcId="{309F5235-4DC0-42BF-8F2F-2B0FB396490F}" destId="{5094E4F1-DF16-4254-A34B-9EA072C3A1EA}" srcOrd="1" destOrd="0" parTransId="{A68FC1CB-479E-4E37-BC10-C6034DF7544C}" sibTransId="{9BFBB9F8-62F7-49D8-86C3-656768EBD253}"/>
    <dgm:cxn modelId="{3047982F-8266-4F02-81D8-22309D34ED6C}" srcId="{309F5235-4DC0-42BF-8F2F-2B0FB396490F}" destId="{149607F5-F708-4938-9D89-4710E3167CE9}" srcOrd="0" destOrd="0" parTransId="{F898C7BA-AA0F-4215-8976-120BF08CEE20}" sibTransId="{E42DD34A-AAAE-43A8-83A8-067579BD8BCF}"/>
    <dgm:cxn modelId="{E0D87238-8DE7-4178-89B1-2D4F05F9ED9C}" type="presOf" srcId="{9A9140FB-57E3-4B03-9B7F-152778D3D65A}" destId="{011D646D-88A2-4B78-B35F-1D9377882EBF}" srcOrd="1" destOrd="0" presId="urn:microsoft.com/office/officeart/2005/8/layout/hierarchy2"/>
    <dgm:cxn modelId="{992BBC3F-02B6-4252-BE44-20B5F5179757}" type="presOf" srcId="{1539470D-1772-405F-912B-B86251B3FC3B}" destId="{BAB8E511-F3C0-4C80-8ABB-DC59FDD6EF81}" srcOrd="0" destOrd="0" presId="urn:microsoft.com/office/officeart/2005/8/layout/hierarchy2"/>
    <dgm:cxn modelId="{39D6F260-A799-4C62-B164-C86C5817089E}" type="presOf" srcId="{F898C7BA-AA0F-4215-8976-120BF08CEE20}" destId="{330BA257-75E6-406F-9456-26272774F60D}" srcOrd="1" destOrd="0" presId="urn:microsoft.com/office/officeart/2005/8/layout/hierarchy2"/>
    <dgm:cxn modelId="{54720768-4CC4-41DE-BA58-B1B981E4BA80}" type="presOf" srcId="{A1378E2A-20DF-4D85-840D-B33A63EE1776}" destId="{40DAC55B-95F3-403B-8766-24E9FDB93CFA}" srcOrd="1" destOrd="0" presId="urn:microsoft.com/office/officeart/2005/8/layout/hierarchy2"/>
    <dgm:cxn modelId="{A8722F68-355C-446B-B583-31F12C627A21}" type="presOf" srcId="{45AD2494-D537-4D28-B0F0-579D9A2A53F6}" destId="{18FFF80C-267D-44F2-94FD-4A0F90FF4409}" srcOrd="0" destOrd="0" presId="urn:microsoft.com/office/officeart/2005/8/layout/hierarchy2"/>
    <dgm:cxn modelId="{AF80006A-EF5F-4F15-AB9D-203CCC511FF2}" type="presOf" srcId="{9A9140FB-57E3-4B03-9B7F-152778D3D65A}" destId="{AB0FECD2-FABE-48AC-8A73-8FE6D91B4A66}" srcOrd="0" destOrd="0" presId="urn:microsoft.com/office/officeart/2005/8/layout/hierarchy2"/>
    <dgm:cxn modelId="{B948DB4C-878B-438E-8AE9-7F333D7F7EBF}" type="presOf" srcId="{EBBF17A2-7525-4EA4-96D5-DD7C44312A4C}" destId="{CC21D055-BE6C-42F6-8FDA-8CE02FC1230E}" srcOrd="0" destOrd="0" presId="urn:microsoft.com/office/officeart/2005/8/layout/hierarchy2"/>
    <dgm:cxn modelId="{4E806351-89F9-4BF7-A061-01176EC6750F}" type="presOf" srcId="{30665057-DEB2-4C5E-AF7F-B8F882411AD2}" destId="{CEB29C24-43E8-44A6-BD3C-BAC3221A6129}" srcOrd="0" destOrd="0" presId="urn:microsoft.com/office/officeart/2005/8/layout/hierarchy2"/>
    <dgm:cxn modelId="{10000A76-EABA-4A5A-909A-9E87DE4CDFB2}" type="presOf" srcId="{2D7443ED-A511-4545-A915-6A39DC4E1205}" destId="{0CDBB984-C821-41EA-9EF1-D16B7BCDECCF}" srcOrd="0" destOrd="0" presId="urn:microsoft.com/office/officeart/2005/8/layout/hierarchy2"/>
    <dgm:cxn modelId="{359F8557-42EF-4C66-B6B7-91CB3A901B29}" type="presOf" srcId="{84CBCFB7-D6DA-4379-A44F-E5B31FF6BFB2}" destId="{F982E8E3-F88C-44B8-83B0-3F2CC0C2AD3C}" srcOrd="0" destOrd="0" presId="urn:microsoft.com/office/officeart/2005/8/layout/hierarchy2"/>
    <dgm:cxn modelId="{4A789B5A-666D-43CA-952E-9EA651223314}" type="presOf" srcId="{E2030DA1-1B4C-4DD9-B358-0A1E56714AEA}" destId="{F4854403-794B-47B9-B0BC-024391533F9B}" srcOrd="0" destOrd="0" presId="urn:microsoft.com/office/officeart/2005/8/layout/hierarchy2"/>
    <dgm:cxn modelId="{8234A287-2275-4DBE-90B4-C63DB9A8F0AD}" srcId="{2D7443ED-A511-4545-A915-6A39DC4E1205}" destId="{1539470D-1772-405F-912B-B86251B3FC3B}" srcOrd="0" destOrd="0" parTransId="{A2712BB7-5105-4FFB-82FC-03F951744300}" sibTransId="{155D418C-A6E9-4720-9A40-FD7D9309E092}"/>
    <dgm:cxn modelId="{D98D768B-5A63-404D-ADCD-4941A7FEDC7F}" srcId="{E2030DA1-1B4C-4DD9-B358-0A1E56714AEA}" destId="{127F89EE-81ED-4080-B042-3889B48339FA}" srcOrd="3" destOrd="0" parTransId="{9A9140FB-57E3-4B03-9B7F-152778D3D65A}" sibTransId="{7126A578-313C-488E-8C44-CF804D69AE42}"/>
    <dgm:cxn modelId="{EA42BD8C-9FA4-49A3-8AD5-C29DB38520E8}" type="presOf" srcId="{309F5235-4DC0-42BF-8F2F-2B0FB396490F}" destId="{CCD65044-3E70-430D-9982-214EA8DDD171}" srcOrd="0" destOrd="0" presId="urn:microsoft.com/office/officeart/2005/8/layout/hierarchy2"/>
    <dgm:cxn modelId="{B66DE18E-5CF0-4B52-B4D5-69BF0E03B609}" type="presOf" srcId="{F898C7BA-AA0F-4215-8976-120BF08CEE20}" destId="{1A576ECB-021F-4251-A19D-68A4C30F86F9}" srcOrd="0" destOrd="0" presId="urn:microsoft.com/office/officeart/2005/8/layout/hierarchy2"/>
    <dgm:cxn modelId="{D6BCA893-4FB8-4B18-B18C-F4456300363F}" srcId="{E2030DA1-1B4C-4DD9-B358-0A1E56714AEA}" destId="{F945C4BD-571A-4222-8EBC-EDEFA9DFC576}" srcOrd="2" destOrd="0" parTransId="{45AD2494-D537-4D28-B0F0-579D9A2A53F6}" sibTransId="{4E5FB162-F827-4F62-8A71-2CE743119FA8}"/>
    <dgm:cxn modelId="{47D16698-0E2D-430A-87CF-1778AC8197E7}" type="presOf" srcId="{45AD2494-D537-4D28-B0F0-579D9A2A53F6}" destId="{01A5B397-2F7B-4447-922A-DB15805600A6}" srcOrd="1" destOrd="0" presId="urn:microsoft.com/office/officeart/2005/8/layout/hierarchy2"/>
    <dgm:cxn modelId="{A0A4CBB2-0C0E-4876-ACCF-7534577648F4}" srcId="{1539470D-1772-405F-912B-B86251B3FC3B}" destId="{E2030DA1-1B4C-4DD9-B358-0A1E56714AEA}" srcOrd="1" destOrd="0" parTransId="{EBBF17A2-7525-4EA4-96D5-DD7C44312A4C}" sibTransId="{9932470A-0939-4236-9439-14602BE3A4E5}"/>
    <dgm:cxn modelId="{715D02B5-7315-43C2-A340-95B7B268F0DD}" type="presOf" srcId="{149607F5-F708-4938-9D89-4710E3167CE9}" destId="{72244EAF-4DCD-455A-96DF-37E317D0A53B}" srcOrd="0" destOrd="0" presId="urn:microsoft.com/office/officeart/2005/8/layout/hierarchy2"/>
    <dgm:cxn modelId="{C65C35BB-3614-4DBC-8804-74399956B756}" type="presOf" srcId="{5094E4F1-DF16-4254-A34B-9EA072C3A1EA}" destId="{F187D376-F410-46D6-B724-C3D4DF394E83}" srcOrd="0" destOrd="0" presId="urn:microsoft.com/office/officeart/2005/8/layout/hierarchy2"/>
    <dgm:cxn modelId="{A0051AC3-399E-4E99-90DE-2AD8C465E587}" type="presOf" srcId="{127F89EE-81ED-4080-B042-3889B48339FA}" destId="{A84EEBEE-D412-44F5-820C-8E21E6BD7E04}" srcOrd="0" destOrd="0" presId="urn:microsoft.com/office/officeart/2005/8/layout/hierarchy2"/>
    <dgm:cxn modelId="{6574EDD2-109B-4A1D-8C28-462426811651}" type="presOf" srcId="{EBBF17A2-7525-4EA4-96D5-DD7C44312A4C}" destId="{F56C0F81-534D-4EDE-874C-77A99E0E9AB2}" srcOrd="1" destOrd="0" presId="urn:microsoft.com/office/officeart/2005/8/layout/hierarchy2"/>
    <dgm:cxn modelId="{3DF3A6D9-A37D-4FB8-BBF9-56B2105994CD}" type="presOf" srcId="{A1378E2A-20DF-4D85-840D-B33A63EE1776}" destId="{2A76AC3B-A448-4458-A4D1-6CF7B1DE0A36}" srcOrd="0" destOrd="0" presId="urn:microsoft.com/office/officeart/2005/8/layout/hierarchy2"/>
    <dgm:cxn modelId="{686C1CDC-F335-4EE0-A33A-205DBD6500FF}" type="presOf" srcId="{A68FC1CB-479E-4E37-BC10-C6034DF7544C}" destId="{50AD1FD6-1900-462B-8494-64ECC457DF6D}" srcOrd="0" destOrd="0" presId="urn:microsoft.com/office/officeart/2005/8/layout/hierarchy2"/>
    <dgm:cxn modelId="{187769E7-079C-4C32-82BB-E5FE336D8389}" type="presOf" srcId="{F945C4BD-571A-4222-8EBC-EDEFA9DFC576}" destId="{2CF3865F-2091-4417-A447-52ECBA115E2E}" srcOrd="0" destOrd="0" presId="urn:microsoft.com/office/officeart/2005/8/layout/hierarchy2"/>
    <dgm:cxn modelId="{70ED05FB-C2CB-4444-B251-4758FEB17CFF}" type="presOf" srcId="{3FA92B37-CBC9-4B1A-9902-4C279AF5F0C5}" destId="{ECDDF259-C7A1-43A3-98F6-48A2E1AA03AE}" srcOrd="0" destOrd="0" presId="urn:microsoft.com/office/officeart/2005/8/layout/hierarchy2"/>
    <dgm:cxn modelId="{7D62E4FF-6BE5-40A9-9368-9CABA2C80551}" srcId="{E2030DA1-1B4C-4DD9-B358-0A1E56714AEA}" destId="{30665057-DEB2-4C5E-AF7F-B8F882411AD2}" srcOrd="0" destOrd="0" parTransId="{3FA92B37-CBC9-4B1A-9902-4C279AF5F0C5}" sibTransId="{118F9233-3A23-48BC-86E4-358ADB1CF41C}"/>
    <dgm:cxn modelId="{D7C6048C-599D-467E-B665-7F2727DCF31B}" type="presParOf" srcId="{0CDBB984-C821-41EA-9EF1-D16B7BCDECCF}" destId="{0A8B3721-F7D1-4EBF-83A1-7F5E2189BC63}" srcOrd="0" destOrd="0" presId="urn:microsoft.com/office/officeart/2005/8/layout/hierarchy2"/>
    <dgm:cxn modelId="{64D6E46F-B228-4CB3-B829-BF7D0C9F158D}" type="presParOf" srcId="{0A8B3721-F7D1-4EBF-83A1-7F5E2189BC63}" destId="{BAB8E511-F3C0-4C80-8ABB-DC59FDD6EF81}" srcOrd="0" destOrd="0" presId="urn:microsoft.com/office/officeart/2005/8/layout/hierarchy2"/>
    <dgm:cxn modelId="{C4A54F87-3463-4692-A38D-FE55165D2048}" type="presParOf" srcId="{0A8B3721-F7D1-4EBF-83A1-7F5E2189BC63}" destId="{6ABE594F-2348-4E43-84D9-41311877E181}" srcOrd="1" destOrd="0" presId="urn:microsoft.com/office/officeart/2005/8/layout/hierarchy2"/>
    <dgm:cxn modelId="{51A3887D-D3F1-4A24-987D-6721D13242D3}" type="presParOf" srcId="{6ABE594F-2348-4E43-84D9-41311877E181}" destId="{2A76AC3B-A448-4458-A4D1-6CF7B1DE0A36}" srcOrd="0" destOrd="0" presId="urn:microsoft.com/office/officeart/2005/8/layout/hierarchy2"/>
    <dgm:cxn modelId="{24F4BBD1-6431-4528-8CCB-8B356DB60514}" type="presParOf" srcId="{2A76AC3B-A448-4458-A4D1-6CF7B1DE0A36}" destId="{40DAC55B-95F3-403B-8766-24E9FDB93CFA}" srcOrd="0" destOrd="0" presId="urn:microsoft.com/office/officeart/2005/8/layout/hierarchy2"/>
    <dgm:cxn modelId="{76125889-D8AE-4957-98D3-5C7D0F5767B2}" type="presParOf" srcId="{6ABE594F-2348-4E43-84D9-41311877E181}" destId="{5CCED7A0-09F0-4D87-9027-8F9D41931CAF}" srcOrd="1" destOrd="0" presId="urn:microsoft.com/office/officeart/2005/8/layout/hierarchy2"/>
    <dgm:cxn modelId="{080D402D-BB03-4DF5-8E51-31DF6E208CF5}" type="presParOf" srcId="{5CCED7A0-09F0-4D87-9027-8F9D41931CAF}" destId="{CCD65044-3E70-430D-9982-214EA8DDD171}" srcOrd="0" destOrd="0" presId="urn:microsoft.com/office/officeart/2005/8/layout/hierarchy2"/>
    <dgm:cxn modelId="{66F6438E-E227-4FDD-B507-1C9E7B94A2CF}" type="presParOf" srcId="{5CCED7A0-09F0-4D87-9027-8F9D41931CAF}" destId="{5BD5A91A-3438-4CC3-9B5F-01D0007404D0}" srcOrd="1" destOrd="0" presId="urn:microsoft.com/office/officeart/2005/8/layout/hierarchy2"/>
    <dgm:cxn modelId="{815ED8A7-2BD6-498D-B344-7DC6EE6988BF}" type="presParOf" srcId="{5BD5A91A-3438-4CC3-9B5F-01D0007404D0}" destId="{1A576ECB-021F-4251-A19D-68A4C30F86F9}" srcOrd="0" destOrd="0" presId="urn:microsoft.com/office/officeart/2005/8/layout/hierarchy2"/>
    <dgm:cxn modelId="{4C394433-B475-45FD-9C15-8110D3A5D99C}" type="presParOf" srcId="{1A576ECB-021F-4251-A19D-68A4C30F86F9}" destId="{330BA257-75E6-406F-9456-26272774F60D}" srcOrd="0" destOrd="0" presId="urn:microsoft.com/office/officeart/2005/8/layout/hierarchy2"/>
    <dgm:cxn modelId="{FAC4118E-94A9-498E-9A7E-91FBDBBE8456}" type="presParOf" srcId="{5BD5A91A-3438-4CC3-9B5F-01D0007404D0}" destId="{4E529400-6E2E-42A0-983D-EC6597C22CC6}" srcOrd="1" destOrd="0" presId="urn:microsoft.com/office/officeart/2005/8/layout/hierarchy2"/>
    <dgm:cxn modelId="{A354B397-90D7-4954-879D-C3F0376D2936}" type="presParOf" srcId="{4E529400-6E2E-42A0-983D-EC6597C22CC6}" destId="{72244EAF-4DCD-455A-96DF-37E317D0A53B}" srcOrd="0" destOrd="0" presId="urn:microsoft.com/office/officeart/2005/8/layout/hierarchy2"/>
    <dgm:cxn modelId="{4D643F12-BCF8-4390-8A1D-89DF95608950}" type="presParOf" srcId="{4E529400-6E2E-42A0-983D-EC6597C22CC6}" destId="{E8DCEB45-5D3F-4E25-A658-C8ED3027B8FA}" srcOrd="1" destOrd="0" presId="urn:microsoft.com/office/officeart/2005/8/layout/hierarchy2"/>
    <dgm:cxn modelId="{03D00042-CD46-48FD-B446-A43058539A6F}" type="presParOf" srcId="{5BD5A91A-3438-4CC3-9B5F-01D0007404D0}" destId="{50AD1FD6-1900-462B-8494-64ECC457DF6D}" srcOrd="2" destOrd="0" presId="urn:microsoft.com/office/officeart/2005/8/layout/hierarchy2"/>
    <dgm:cxn modelId="{F111A89A-FA03-4C74-9662-705022A6191A}" type="presParOf" srcId="{50AD1FD6-1900-462B-8494-64ECC457DF6D}" destId="{D3BFD875-6C2D-4467-9E16-2446C310D5C7}" srcOrd="0" destOrd="0" presId="urn:microsoft.com/office/officeart/2005/8/layout/hierarchy2"/>
    <dgm:cxn modelId="{F41D256F-4DD1-452A-A9B1-644607EAFF58}" type="presParOf" srcId="{5BD5A91A-3438-4CC3-9B5F-01D0007404D0}" destId="{9E6D019D-7A4A-47CC-AAB5-882FB1AAAB36}" srcOrd="3" destOrd="0" presId="urn:microsoft.com/office/officeart/2005/8/layout/hierarchy2"/>
    <dgm:cxn modelId="{B7431ABF-59C0-4826-824E-F1ABFD3B2AFD}" type="presParOf" srcId="{9E6D019D-7A4A-47CC-AAB5-882FB1AAAB36}" destId="{F187D376-F410-46D6-B724-C3D4DF394E83}" srcOrd="0" destOrd="0" presId="urn:microsoft.com/office/officeart/2005/8/layout/hierarchy2"/>
    <dgm:cxn modelId="{097CFDF6-CB9E-46EB-939D-7468BF444114}" type="presParOf" srcId="{9E6D019D-7A4A-47CC-AAB5-882FB1AAAB36}" destId="{D76C778C-32FF-41F6-969F-D6114BB7F52D}" srcOrd="1" destOrd="0" presId="urn:microsoft.com/office/officeart/2005/8/layout/hierarchy2"/>
    <dgm:cxn modelId="{CD9794AC-1E86-40D7-93E6-699E73C4E939}" type="presParOf" srcId="{6ABE594F-2348-4E43-84D9-41311877E181}" destId="{CC21D055-BE6C-42F6-8FDA-8CE02FC1230E}" srcOrd="2" destOrd="0" presId="urn:microsoft.com/office/officeart/2005/8/layout/hierarchy2"/>
    <dgm:cxn modelId="{8AD5303C-E683-4529-865F-0BDB51BBE8BB}" type="presParOf" srcId="{CC21D055-BE6C-42F6-8FDA-8CE02FC1230E}" destId="{F56C0F81-534D-4EDE-874C-77A99E0E9AB2}" srcOrd="0" destOrd="0" presId="urn:microsoft.com/office/officeart/2005/8/layout/hierarchy2"/>
    <dgm:cxn modelId="{712E3C68-21A1-4E0B-9571-38B44443AEFF}" type="presParOf" srcId="{6ABE594F-2348-4E43-84D9-41311877E181}" destId="{A202A8EC-EE20-4427-996A-4DACB225DB3F}" srcOrd="3" destOrd="0" presId="urn:microsoft.com/office/officeart/2005/8/layout/hierarchy2"/>
    <dgm:cxn modelId="{4E18DF9B-A365-44FA-BE81-DC364712C077}" type="presParOf" srcId="{A202A8EC-EE20-4427-996A-4DACB225DB3F}" destId="{F4854403-794B-47B9-B0BC-024391533F9B}" srcOrd="0" destOrd="0" presId="urn:microsoft.com/office/officeart/2005/8/layout/hierarchy2"/>
    <dgm:cxn modelId="{9CC1DE6C-1BB1-4E4B-9F9B-456183231925}" type="presParOf" srcId="{A202A8EC-EE20-4427-996A-4DACB225DB3F}" destId="{24A76FA3-4FDE-4B9D-85D0-AFD45649AFBA}" srcOrd="1" destOrd="0" presId="urn:microsoft.com/office/officeart/2005/8/layout/hierarchy2"/>
    <dgm:cxn modelId="{015417A9-5256-4C2E-B277-7FD41BE2503B}" type="presParOf" srcId="{24A76FA3-4FDE-4B9D-85D0-AFD45649AFBA}" destId="{ECDDF259-C7A1-43A3-98F6-48A2E1AA03AE}" srcOrd="0" destOrd="0" presId="urn:microsoft.com/office/officeart/2005/8/layout/hierarchy2"/>
    <dgm:cxn modelId="{0555F14B-EA54-4BB1-ADEB-D8C0C6971B2B}" type="presParOf" srcId="{ECDDF259-C7A1-43A3-98F6-48A2E1AA03AE}" destId="{E68227DE-F278-4826-8AE8-F039EE0A1ECA}" srcOrd="0" destOrd="0" presId="urn:microsoft.com/office/officeart/2005/8/layout/hierarchy2"/>
    <dgm:cxn modelId="{82C49709-81E0-4CFB-BCC2-A02D523F1544}" type="presParOf" srcId="{24A76FA3-4FDE-4B9D-85D0-AFD45649AFBA}" destId="{018C451F-9ED8-43EE-9B46-C574B8ABC143}" srcOrd="1" destOrd="0" presId="urn:microsoft.com/office/officeart/2005/8/layout/hierarchy2"/>
    <dgm:cxn modelId="{5AD1E8A0-C7DA-4B75-BA40-097DB1853C12}" type="presParOf" srcId="{018C451F-9ED8-43EE-9B46-C574B8ABC143}" destId="{CEB29C24-43E8-44A6-BD3C-BAC3221A6129}" srcOrd="0" destOrd="0" presId="urn:microsoft.com/office/officeart/2005/8/layout/hierarchy2"/>
    <dgm:cxn modelId="{86723A3D-0243-4D22-879B-1F62D3CAAF7A}" type="presParOf" srcId="{018C451F-9ED8-43EE-9B46-C574B8ABC143}" destId="{C6F593F3-E6A1-4426-9CB6-6A9DCE946372}" srcOrd="1" destOrd="0" presId="urn:microsoft.com/office/officeart/2005/8/layout/hierarchy2"/>
    <dgm:cxn modelId="{68FF6DA4-A5D1-48DD-9049-C7B905B48FA3}" type="presParOf" srcId="{24A76FA3-4FDE-4B9D-85D0-AFD45649AFBA}" destId="{F982E8E3-F88C-44B8-83B0-3F2CC0C2AD3C}" srcOrd="2" destOrd="0" presId="urn:microsoft.com/office/officeart/2005/8/layout/hierarchy2"/>
    <dgm:cxn modelId="{FD5F556B-BE35-4002-8CB0-2ADAD91AA18E}" type="presParOf" srcId="{F982E8E3-F88C-44B8-83B0-3F2CC0C2AD3C}" destId="{563A5D14-42D8-4667-8573-F8E0654CF1FE}" srcOrd="0" destOrd="0" presId="urn:microsoft.com/office/officeart/2005/8/layout/hierarchy2"/>
    <dgm:cxn modelId="{D7FA5BD7-8B44-4D1F-96A3-090E799FAC37}" type="presParOf" srcId="{24A76FA3-4FDE-4B9D-85D0-AFD45649AFBA}" destId="{D0E95CD4-D4AE-4DA5-ACBF-0F6EE5600FEC}" srcOrd="3" destOrd="0" presId="urn:microsoft.com/office/officeart/2005/8/layout/hierarchy2"/>
    <dgm:cxn modelId="{22E49149-876C-4457-B0CF-8F79B3A87144}" type="presParOf" srcId="{D0E95CD4-D4AE-4DA5-ACBF-0F6EE5600FEC}" destId="{CF4EAE3F-947A-4E01-A1C1-F00AAF8C24D9}" srcOrd="0" destOrd="0" presId="urn:microsoft.com/office/officeart/2005/8/layout/hierarchy2"/>
    <dgm:cxn modelId="{0AC19EC4-F792-47AF-B617-81625B2877A8}" type="presParOf" srcId="{D0E95CD4-D4AE-4DA5-ACBF-0F6EE5600FEC}" destId="{62E2B475-E378-4CAA-BE2B-06BFEE53C327}" srcOrd="1" destOrd="0" presId="urn:microsoft.com/office/officeart/2005/8/layout/hierarchy2"/>
    <dgm:cxn modelId="{C03B09B7-BE6A-40C3-BF16-7BA40DE9EA99}" type="presParOf" srcId="{24A76FA3-4FDE-4B9D-85D0-AFD45649AFBA}" destId="{18FFF80C-267D-44F2-94FD-4A0F90FF4409}" srcOrd="4" destOrd="0" presId="urn:microsoft.com/office/officeart/2005/8/layout/hierarchy2"/>
    <dgm:cxn modelId="{1A2EC65D-9B7E-4F46-BD93-7EB5C8EB3EDD}" type="presParOf" srcId="{18FFF80C-267D-44F2-94FD-4A0F90FF4409}" destId="{01A5B397-2F7B-4447-922A-DB15805600A6}" srcOrd="0" destOrd="0" presId="urn:microsoft.com/office/officeart/2005/8/layout/hierarchy2"/>
    <dgm:cxn modelId="{FD32A3E9-4D93-459A-92D7-781128160C13}" type="presParOf" srcId="{24A76FA3-4FDE-4B9D-85D0-AFD45649AFBA}" destId="{45FFF89F-F677-4A12-B798-45BAB2838C07}" srcOrd="5" destOrd="0" presId="urn:microsoft.com/office/officeart/2005/8/layout/hierarchy2"/>
    <dgm:cxn modelId="{BD4CFF51-F18C-4AE1-B127-79B4E1AF9B3B}" type="presParOf" srcId="{45FFF89F-F677-4A12-B798-45BAB2838C07}" destId="{2CF3865F-2091-4417-A447-52ECBA115E2E}" srcOrd="0" destOrd="0" presId="urn:microsoft.com/office/officeart/2005/8/layout/hierarchy2"/>
    <dgm:cxn modelId="{16CB70FE-2E06-40DC-956B-9120F739259C}" type="presParOf" srcId="{45FFF89F-F677-4A12-B798-45BAB2838C07}" destId="{3C7EF80A-1BEE-4717-9064-8F29A7828C14}" srcOrd="1" destOrd="0" presId="urn:microsoft.com/office/officeart/2005/8/layout/hierarchy2"/>
    <dgm:cxn modelId="{24F1DC4D-DFC8-4717-9655-450D8998E88C}" type="presParOf" srcId="{24A76FA3-4FDE-4B9D-85D0-AFD45649AFBA}" destId="{AB0FECD2-FABE-48AC-8A73-8FE6D91B4A66}" srcOrd="6" destOrd="0" presId="urn:microsoft.com/office/officeart/2005/8/layout/hierarchy2"/>
    <dgm:cxn modelId="{78D058CA-8D9F-4F56-9799-E57F8F991389}" type="presParOf" srcId="{AB0FECD2-FABE-48AC-8A73-8FE6D91B4A66}" destId="{011D646D-88A2-4B78-B35F-1D9377882EBF}" srcOrd="0" destOrd="0" presId="urn:microsoft.com/office/officeart/2005/8/layout/hierarchy2"/>
    <dgm:cxn modelId="{A599C08C-C868-4FAA-8BE0-CB181416DF6C}" type="presParOf" srcId="{24A76FA3-4FDE-4B9D-85D0-AFD45649AFBA}" destId="{CCD02949-F4F2-4D5E-A3CE-705A2538858D}" srcOrd="7" destOrd="0" presId="urn:microsoft.com/office/officeart/2005/8/layout/hierarchy2"/>
    <dgm:cxn modelId="{99205D6C-9967-40CC-A388-163BFD9880CA}" type="presParOf" srcId="{CCD02949-F4F2-4D5E-A3CE-705A2538858D}" destId="{A84EEBEE-D412-44F5-820C-8E21E6BD7E04}" srcOrd="0" destOrd="0" presId="urn:microsoft.com/office/officeart/2005/8/layout/hierarchy2"/>
    <dgm:cxn modelId="{F1F75119-9555-4268-BDDE-65A04E9F3CBF}" type="presParOf" srcId="{CCD02949-F4F2-4D5E-A3CE-705A2538858D}" destId="{69D0133D-4158-4130-9F7A-65B6D3AF699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09AA6-3622-402F-81AD-5EFF38C4940B}">
      <dsp:nvSpPr>
        <dsp:cNvPr id="0" name=""/>
        <dsp:cNvSpPr/>
      </dsp:nvSpPr>
      <dsp:spPr>
        <a:xfrm>
          <a:off x="72008" y="1872207"/>
          <a:ext cx="3782237" cy="1371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b="1" kern="120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Metody přístupu k datům</a:t>
          </a:r>
          <a:endParaRPr lang="cs-CZ" sz="1800" b="1" kern="1200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112179" y="1912378"/>
        <a:ext cx="3701895" cy="1291190"/>
      </dsp:txXfrm>
    </dsp:sp>
    <dsp:sp modelId="{9D0AEF7D-4C70-4534-8CAF-2F4854BE9DCD}">
      <dsp:nvSpPr>
        <dsp:cNvPr id="0" name=""/>
        <dsp:cNvSpPr/>
      </dsp:nvSpPr>
      <dsp:spPr>
        <a:xfrm rot="16556302">
          <a:off x="3080031" y="1693739"/>
          <a:ext cx="1727112" cy="10623"/>
        </a:xfrm>
        <a:custGeom>
          <a:avLst/>
          <a:gdLst/>
          <a:ahLst/>
          <a:cxnLst/>
          <a:rect l="0" t="0" r="0" b="0"/>
          <a:pathLst>
            <a:path>
              <a:moveTo>
                <a:pt x="0" y="5311"/>
              </a:moveTo>
              <a:lnTo>
                <a:pt x="1727112" y="53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800" b="1" kern="1200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3900410" y="1655873"/>
        <a:ext cx="86355" cy="86355"/>
      </dsp:txXfrm>
    </dsp:sp>
    <dsp:sp modelId="{7F9DA9DF-48DE-4A50-9268-8264EBFAA471}">
      <dsp:nvSpPr>
        <dsp:cNvPr id="0" name=""/>
        <dsp:cNvSpPr/>
      </dsp:nvSpPr>
      <dsp:spPr>
        <a:xfrm>
          <a:off x="4032930" y="422218"/>
          <a:ext cx="4319997" cy="835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b="1" kern="1200">
              <a:effectLst/>
              <a:latin typeface="Calibri" panose="020F0502020204030204" pitchFamily="34" charset="0"/>
              <a:cs typeface="Calibri" panose="020F0502020204030204" pitchFamily="34" charset="0"/>
            </a:rPr>
            <a:t>Paměť s libovolným přístupem RAM </a:t>
          </a:r>
          <a:endParaRPr lang="cs-CZ" sz="1800" b="1" kern="1200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4057410" y="446698"/>
        <a:ext cx="4271037" cy="786862"/>
      </dsp:txXfrm>
    </dsp:sp>
    <dsp:sp modelId="{4BC3EFEC-262A-42D9-A9DD-D3C731741B0B}">
      <dsp:nvSpPr>
        <dsp:cNvPr id="0" name=""/>
        <dsp:cNvSpPr/>
      </dsp:nvSpPr>
      <dsp:spPr>
        <a:xfrm rot="17207533">
          <a:off x="3634340" y="2256601"/>
          <a:ext cx="618495" cy="10623"/>
        </a:xfrm>
        <a:custGeom>
          <a:avLst/>
          <a:gdLst/>
          <a:ahLst/>
          <a:cxnLst/>
          <a:rect l="0" t="0" r="0" b="0"/>
          <a:pathLst>
            <a:path>
              <a:moveTo>
                <a:pt x="0" y="5311"/>
              </a:moveTo>
              <a:lnTo>
                <a:pt x="618495" y="53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800" b="1" kern="1200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3928125" y="2246450"/>
        <a:ext cx="30924" cy="30924"/>
      </dsp:txXfrm>
    </dsp:sp>
    <dsp:sp modelId="{5D9BD724-15EB-4B78-ABE6-A7EE740D257D}">
      <dsp:nvSpPr>
        <dsp:cNvPr id="0" name=""/>
        <dsp:cNvSpPr/>
      </dsp:nvSpPr>
      <dsp:spPr>
        <a:xfrm>
          <a:off x="4032930" y="1547940"/>
          <a:ext cx="4319997" cy="835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b="1" kern="120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Paměť se sekvenčním přístupem SAM</a:t>
          </a:r>
          <a:endParaRPr lang="cs-CZ" sz="1800" b="1" kern="1200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4057410" y="1572420"/>
        <a:ext cx="4271037" cy="786862"/>
      </dsp:txXfrm>
    </dsp:sp>
    <dsp:sp modelId="{8F8A724F-8541-4721-B5A3-C458B28060A7}">
      <dsp:nvSpPr>
        <dsp:cNvPr id="0" name=""/>
        <dsp:cNvSpPr/>
      </dsp:nvSpPr>
      <dsp:spPr>
        <a:xfrm rot="4324706">
          <a:off x="3653246" y="2828915"/>
          <a:ext cx="580682" cy="10623"/>
        </a:xfrm>
        <a:custGeom>
          <a:avLst/>
          <a:gdLst/>
          <a:ahLst/>
          <a:cxnLst/>
          <a:rect l="0" t="0" r="0" b="0"/>
          <a:pathLst>
            <a:path>
              <a:moveTo>
                <a:pt x="0" y="5311"/>
              </a:moveTo>
              <a:lnTo>
                <a:pt x="580682" y="53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800" b="1" kern="1200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3929070" y="2819710"/>
        <a:ext cx="29034" cy="29034"/>
      </dsp:txXfrm>
    </dsp:sp>
    <dsp:sp modelId="{56D2A391-5F6D-428A-9C00-F56DDD04DA59}">
      <dsp:nvSpPr>
        <dsp:cNvPr id="0" name=""/>
        <dsp:cNvSpPr/>
      </dsp:nvSpPr>
      <dsp:spPr>
        <a:xfrm>
          <a:off x="4032930" y="2692569"/>
          <a:ext cx="4319997" cy="835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b="1" kern="1200">
              <a:effectLst/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rPr>
            <a:t>Paměť LIFO a FIFO</a:t>
          </a:r>
          <a:endParaRPr lang="cs-CZ" sz="1800" b="1" kern="1200" dirty="0">
            <a:effectLst/>
            <a:latin typeface="Calibri" panose="020F0502020204030204" pitchFamily="34" charset="0"/>
            <a:ea typeface="Verdana" pitchFamily="34" charset="0"/>
            <a:cs typeface="Calibri" panose="020F0502020204030204" pitchFamily="34" charset="0"/>
          </a:endParaRPr>
        </a:p>
      </dsp:txBody>
      <dsp:txXfrm>
        <a:off x="4057410" y="2717049"/>
        <a:ext cx="4271037" cy="786862"/>
      </dsp:txXfrm>
    </dsp:sp>
    <dsp:sp modelId="{70015F12-A535-4F72-9524-01829781943D}">
      <dsp:nvSpPr>
        <dsp:cNvPr id="0" name=""/>
        <dsp:cNvSpPr/>
      </dsp:nvSpPr>
      <dsp:spPr>
        <a:xfrm rot="5034947">
          <a:off x="3100659" y="3390842"/>
          <a:ext cx="1685857" cy="10623"/>
        </a:xfrm>
        <a:custGeom>
          <a:avLst/>
          <a:gdLst/>
          <a:ahLst/>
          <a:cxnLst/>
          <a:rect l="0" t="0" r="0" b="0"/>
          <a:pathLst>
            <a:path>
              <a:moveTo>
                <a:pt x="0" y="5311"/>
              </a:moveTo>
              <a:lnTo>
                <a:pt x="1685857" y="53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800" kern="1200">
            <a:effectLst/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01441" y="3354008"/>
        <a:ext cx="84292" cy="84292"/>
      </dsp:txXfrm>
    </dsp:sp>
    <dsp:sp modelId="{42D6D441-2228-4F3C-AB49-56629C9648F9}">
      <dsp:nvSpPr>
        <dsp:cNvPr id="0" name=""/>
        <dsp:cNvSpPr/>
      </dsp:nvSpPr>
      <dsp:spPr>
        <a:xfrm>
          <a:off x="4032930" y="3816423"/>
          <a:ext cx="4319997" cy="8358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b="1" kern="1200">
              <a:effectLst/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rPr>
            <a:t>Paměť adresována obsahem CAM</a:t>
          </a:r>
          <a:endParaRPr lang="cs-CZ" sz="1800" b="1" kern="1200" dirty="0">
            <a:effectLst/>
            <a:latin typeface="Calibri" panose="020F0502020204030204" pitchFamily="34" charset="0"/>
            <a:ea typeface="Verdana" pitchFamily="34" charset="0"/>
            <a:cs typeface="Calibri" panose="020F0502020204030204" pitchFamily="34" charset="0"/>
          </a:endParaRPr>
        </a:p>
      </dsp:txBody>
      <dsp:txXfrm>
        <a:off x="4057410" y="3840903"/>
        <a:ext cx="4271037" cy="786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8E511-F3C0-4C80-8ABB-DC59FDD6EF81}">
      <dsp:nvSpPr>
        <dsp:cNvPr id="0" name=""/>
        <dsp:cNvSpPr/>
      </dsp:nvSpPr>
      <dsp:spPr>
        <a:xfrm>
          <a:off x="428590" y="1872208"/>
          <a:ext cx="1553896" cy="776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1" kern="120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Paměti</a:t>
          </a:r>
          <a:endParaRPr lang="cs-CZ" sz="2000" b="1" kern="1200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451346" y="1894964"/>
        <a:ext cx="1508384" cy="731436"/>
      </dsp:txXfrm>
    </dsp:sp>
    <dsp:sp modelId="{2A76AC3B-A448-4458-A4D1-6CF7B1DE0A36}">
      <dsp:nvSpPr>
        <dsp:cNvPr id="0" name=""/>
        <dsp:cNvSpPr/>
      </dsp:nvSpPr>
      <dsp:spPr>
        <a:xfrm rot="18109470">
          <a:off x="1587679" y="1537694"/>
          <a:ext cx="167050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670502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b="1" kern="1200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2381168" y="1509234"/>
        <a:ext cx="83525" cy="83525"/>
      </dsp:txXfrm>
    </dsp:sp>
    <dsp:sp modelId="{CCD65044-3E70-430D-9982-214EA8DDD171}">
      <dsp:nvSpPr>
        <dsp:cNvPr id="0" name=""/>
        <dsp:cNvSpPr/>
      </dsp:nvSpPr>
      <dsp:spPr>
        <a:xfrm>
          <a:off x="2863374" y="98448"/>
          <a:ext cx="3416395" cy="14857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1" kern="1200" dirty="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Volatilní</a:t>
          </a:r>
          <a:br>
            <a:rPr lang="cs-CZ" sz="2000" b="1" kern="1200" dirty="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</a:br>
          <a:r>
            <a:rPr lang="cs-CZ" sz="1600" b="1" kern="1200" dirty="0">
              <a:effectLst/>
              <a:latin typeface="Calibri" panose="020F0502020204030204" pitchFamily="34" charset="0"/>
              <a:cs typeface="Calibri" panose="020F0502020204030204" pitchFamily="34" charset="0"/>
            </a:rPr>
            <a:t>ztráta informace při odpojení napájení</a:t>
          </a:r>
          <a:br>
            <a:rPr lang="cs-CZ" sz="1600" b="1" kern="1200" dirty="0">
              <a:effectLst/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cs-CZ" sz="2400" b="1" kern="1200" dirty="0">
              <a:effectLst/>
              <a:latin typeface="Calibri" panose="020F0502020204030204" pitchFamily="34" charset="0"/>
              <a:cs typeface="Calibri" panose="020F0502020204030204" pitchFamily="34" charset="0"/>
            </a:rPr>
            <a:t>RWM</a:t>
          </a:r>
        </a:p>
      </dsp:txBody>
      <dsp:txXfrm>
        <a:off x="2906889" y="141963"/>
        <a:ext cx="3329365" cy="1398696"/>
      </dsp:txXfrm>
    </dsp:sp>
    <dsp:sp modelId="{1A576ECB-021F-4251-A19D-68A4C30F86F9}">
      <dsp:nvSpPr>
        <dsp:cNvPr id="0" name=""/>
        <dsp:cNvSpPr/>
      </dsp:nvSpPr>
      <dsp:spPr>
        <a:xfrm rot="19457599">
          <a:off x="6207824" y="604636"/>
          <a:ext cx="76545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65451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b="1" kern="1200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6571413" y="598802"/>
        <a:ext cx="38272" cy="38272"/>
      </dsp:txXfrm>
    </dsp:sp>
    <dsp:sp modelId="{72244EAF-4DCD-455A-96DF-37E317D0A53B}">
      <dsp:nvSpPr>
        <dsp:cNvPr id="0" name=""/>
        <dsp:cNvSpPr/>
      </dsp:nvSpPr>
      <dsp:spPr>
        <a:xfrm>
          <a:off x="6901328" y="6092"/>
          <a:ext cx="1553896" cy="776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b="1" kern="120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Statické</a:t>
          </a:r>
          <a:br>
            <a:rPr lang="cs-CZ" sz="1600" b="1" kern="120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</a:br>
          <a:r>
            <a:rPr lang="cs-CZ" sz="1600" b="1" kern="120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SRAM </a:t>
          </a:r>
          <a:endParaRPr lang="cs-CZ" sz="1600" b="1" kern="1200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6924084" y="28848"/>
        <a:ext cx="1508384" cy="731436"/>
      </dsp:txXfrm>
    </dsp:sp>
    <dsp:sp modelId="{50AD1FD6-1900-462B-8494-64ECC457DF6D}">
      <dsp:nvSpPr>
        <dsp:cNvPr id="0" name=""/>
        <dsp:cNvSpPr/>
      </dsp:nvSpPr>
      <dsp:spPr>
        <a:xfrm rot="2142401">
          <a:off x="6207824" y="1051381"/>
          <a:ext cx="76545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65451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b="1" kern="1200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6571413" y="1045547"/>
        <a:ext cx="38272" cy="38272"/>
      </dsp:txXfrm>
    </dsp:sp>
    <dsp:sp modelId="{F187D376-F410-46D6-B724-C3D4DF394E83}">
      <dsp:nvSpPr>
        <dsp:cNvPr id="0" name=""/>
        <dsp:cNvSpPr/>
      </dsp:nvSpPr>
      <dsp:spPr>
        <a:xfrm>
          <a:off x="6901328" y="899582"/>
          <a:ext cx="1553896" cy="776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b="1" kern="120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Dynamické</a:t>
          </a:r>
          <a:br>
            <a:rPr lang="cs-CZ" sz="1600" b="1" kern="120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</a:br>
          <a:r>
            <a:rPr lang="cs-CZ" sz="1600" b="1" kern="120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DRAM </a:t>
          </a:r>
          <a:endParaRPr lang="cs-CZ" sz="1600" b="1" kern="1200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6924084" y="922338"/>
        <a:ext cx="1508384" cy="731436"/>
      </dsp:txXfrm>
    </dsp:sp>
    <dsp:sp modelId="{CC21D055-BE6C-42F6-8FDA-8CE02FC1230E}">
      <dsp:nvSpPr>
        <dsp:cNvPr id="0" name=""/>
        <dsp:cNvSpPr/>
      </dsp:nvSpPr>
      <dsp:spPr>
        <a:xfrm rot="3303923">
          <a:off x="1653785" y="2877930"/>
          <a:ext cx="153828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538289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b="1" kern="1200">
            <a:solidFill>
              <a:schemeClr val="tx1"/>
            </a:solidFill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2384473" y="2852775"/>
        <a:ext cx="76914" cy="76914"/>
      </dsp:txXfrm>
    </dsp:sp>
    <dsp:sp modelId="{F4854403-794B-47B9-B0BC-024391533F9B}">
      <dsp:nvSpPr>
        <dsp:cNvPr id="0" name=""/>
        <dsp:cNvSpPr/>
      </dsp:nvSpPr>
      <dsp:spPr>
        <a:xfrm>
          <a:off x="2863374" y="2880318"/>
          <a:ext cx="3417250" cy="12829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1" kern="120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Non-volatilní</a:t>
          </a:r>
          <a:br>
            <a:rPr lang="cs-CZ" sz="2000" b="1" kern="120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</a:br>
          <a:r>
            <a:rPr lang="cs-CZ" sz="1600" b="1" kern="1200">
              <a:effectLst/>
              <a:latin typeface="Calibri" panose="020F0502020204030204" pitchFamily="34" charset="0"/>
              <a:cs typeface="Calibri" panose="020F0502020204030204" pitchFamily="34" charset="0"/>
            </a:rPr>
            <a:t>informace je zachována</a:t>
          </a:r>
          <a:br>
            <a:rPr lang="cs-CZ" sz="1600" b="1" kern="1200">
              <a:effectLst/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cs-CZ" sz="2400" b="1" kern="1200">
              <a:effectLst/>
              <a:latin typeface="Calibri" panose="020F0502020204030204" pitchFamily="34" charset="0"/>
              <a:cs typeface="Calibri" panose="020F0502020204030204" pitchFamily="34" charset="0"/>
            </a:rPr>
            <a:t>ROM </a:t>
          </a:r>
          <a:endParaRPr lang="cs-CZ" sz="2400" b="1" kern="1200" dirty="0">
            <a:effectLst/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00950" y="2917894"/>
        <a:ext cx="3342098" cy="1207775"/>
      </dsp:txXfrm>
    </dsp:sp>
    <dsp:sp modelId="{ECDDF259-C7A1-43A3-98F6-48A2E1AA03AE}">
      <dsp:nvSpPr>
        <dsp:cNvPr id="0" name=""/>
        <dsp:cNvSpPr/>
      </dsp:nvSpPr>
      <dsp:spPr>
        <a:xfrm rot="17692822">
          <a:off x="5852729" y="2838362"/>
          <a:ext cx="147735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477350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effectLst/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554470" y="2814730"/>
        <a:ext cx="73867" cy="73867"/>
      </dsp:txXfrm>
    </dsp:sp>
    <dsp:sp modelId="{CEB29C24-43E8-44A6-BD3C-BAC3221A6129}">
      <dsp:nvSpPr>
        <dsp:cNvPr id="0" name=""/>
        <dsp:cNvSpPr/>
      </dsp:nvSpPr>
      <dsp:spPr>
        <a:xfrm>
          <a:off x="6902183" y="1793072"/>
          <a:ext cx="1553896" cy="776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b="1" kern="120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ROM</a:t>
          </a:r>
          <a:endParaRPr lang="cs-CZ" sz="1600" b="1" kern="1200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6924939" y="1815828"/>
        <a:ext cx="1508384" cy="731436"/>
      </dsp:txXfrm>
    </dsp:sp>
    <dsp:sp modelId="{F982E8E3-F88C-44B8-83B0-3F2CC0C2AD3C}">
      <dsp:nvSpPr>
        <dsp:cNvPr id="0" name=""/>
        <dsp:cNvSpPr/>
      </dsp:nvSpPr>
      <dsp:spPr>
        <a:xfrm rot="19457599">
          <a:off x="6208678" y="3285107"/>
          <a:ext cx="76545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65451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effectLst/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572268" y="3279273"/>
        <a:ext cx="38272" cy="38272"/>
      </dsp:txXfrm>
    </dsp:sp>
    <dsp:sp modelId="{CF4EAE3F-947A-4E01-A1C1-F00AAF8C24D9}">
      <dsp:nvSpPr>
        <dsp:cNvPr id="0" name=""/>
        <dsp:cNvSpPr/>
      </dsp:nvSpPr>
      <dsp:spPr>
        <a:xfrm>
          <a:off x="6902183" y="2686563"/>
          <a:ext cx="1553896" cy="776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b="1" kern="120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PROM</a:t>
          </a:r>
          <a:endParaRPr lang="cs-CZ" sz="1600" b="1" kern="1200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6924939" y="2709319"/>
        <a:ext cx="1508384" cy="731436"/>
      </dsp:txXfrm>
    </dsp:sp>
    <dsp:sp modelId="{18FFF80C-267D-44F2-94FD-4A0F90FF4409}">
      <dsp:nvSpPr>
        <dsp:cNvPr id="0" name=""/>
        <dsp:cNvSpPr/>
      </dsp:nvSpPr>
      <dsp:spPr>
        <a:xfrm rot="2142401">
          <a:off x="6208678" y="3731852"/>
          <a:ext cx="76545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65451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effectLst/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572268" y="3726018"/>
        <a:ext cx="38272" cy="38272"/>
      </dsp:txXfrm>
    </dsp:sp>
    <dsp:sp modelId="{2CF3865F-2091-4417-A447-52ECBA115E2E}">
      <dsp:nvSpPr>
        <dsp:cNvPr id="0" name=""/>
        <dsp:cNvSpPr/>
      </dsp:nvSpPr>
      <dsp:spPr>
        <a:xfrm>
          <a:off x="6902183" y="3580053"/>
          <a:ext cx="1553896" cy="776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b="1" kern="120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EPROM</a:t>
          </a:r>
          <a:endParaRPr lang="cs-CZ" sz="1600" b="1" kern="1200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6924939" y="3602809"/>
        <a:ext cx="1508384" cy="731436"/>
      </dsp:txXfrm>
    </dsp:sp>
    <dsp:sp modelId="{AB0FECD2-FABE-48AC-8A73-8FE6D91B4A66}">
      <dsp:nvSpPr>
        <dsp:cNvPr id="0" name=""/>
        <dsp:cNvSpPr/>
      </dsp:nvSpPr>
      <dsp:spPr>
        <a:xfrm rot="3907178">
          <a:off x="5852729" y="4178597"/>
          <a:ext cx="147735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477350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>
            <a:effectLst/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554470" y="4154966"/>
        <a:ext cx="73867" cy="73867"/>
      </dsp:txXfrm>
    </dsp:sp>
    <dsp:sp modelId="{A84EEBEE-D412-44F5-820C-8E21E6BD7E04}">
      <dsp:nvSpPr>
        <dsp:cNvPr id="0" name=""/>
        <dsp:cNvSpPr/>
      </dsp:nvSpPr>
      <dsp:spPr>
        <a:xfrm>
          <a:off x="6902183" y="4473543"/>
          <a:ext cx="1553896" cy="776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b="1" kern="120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rPr>
            <a:t>EEPROM</a:t>
          </a:r>
          <a:endParaRPr lang="cs-CZ" sz="1600" b="1" kern="1200" dirty="0">
            <a:effectLst/>
            <a:latin typeface="Calibri" panose="020F0502020204030204" pitchFamily="34" charset="0"/>
            <a:ea typeface="Verdana" panose="020B0604030504040204" pitchFamily="34" charset="0"/>
            <a:cs typeface="Calibri" panose="020F0502020204030204" pitchFamily="34" charset="0"/>
          </a:endParaRPr>
        </a:p>
      </dsp:txBody>
      <dsp:txXfrm>
        <a:off x="6924939" y="4496299"/>
        <a:ext cx="1508384" cy="731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762" cy="512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36" tIns="47718" rIns="95436" bIns="4771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cs-CZ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302" y="1"/>
            <a:ext cx="3078761" cy="512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36" tIns="47718" rIns="95436" bIns="47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cs-CZ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54"/>
            <a:ext cx="3078762" cy="5120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36" tIns="47718" rIns="95436" bIns="4771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cs-CZ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302" y="9722554"/>
            <a:ext cx="3078761" cy="5120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36" tIns="47718" rIns="95436" bIns="4771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BBD3173-62F9-4EDB-880F-3B93D0BA8A0A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0122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762" cy="51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cs-CZ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29" y="1"/>
            <a:ext cx="3078762" cy="51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cs-CZ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42" y="4862101"/>
            <a:ext cx="5682581" cy="460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907"/>
            <a:ext cx="3078762" cy="51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cs-CZ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29" y="9720907"/>
            <a:ext cx="3078762" cy="51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4797032-AA2F-409B-80D6-9A2C53F1B8E2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3861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95EEAFF5-42F6-48E8-8B2A-FBA7A2EC0999}" type="slidenum">
              <a:rPr lang="cs-CZ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cs-CZ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Zástupný symbol pro poznámky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cs-CZ"/>
          </a:p>
        </p:txBody>
      </p:sp>
      <p:sp>
        <p:nvSpPr>
          <p:cNvPr id="11268" name="Zástupný symbol pro číslo snímk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42174-B384-44E9-ACF8-E1BBF6547551}" type="slidenum">
              <a:rPr lang="cs-CZ">
                <a:solidFill>
                  <a:srgbClr val="000000"/>
                </a:solidFill>
                <a:latin typeface="Arial" charset="0"/>
              </a:rPr>
              <a:pPr/>
              <a:t>10</a:t>
            </a:fld>
            <a:endParaRPr lang="cs-CZ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E33B9-F482-47F3-855E-551A4004AE6C}" type="slidenum">
              <a:rPr lang="cs-CZ"/>
              <a:pPr/>
              <a:t>11</a:t>
            </a:fld>
            <a:endParaRPr lang="cs-CZ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Zástupný symbol pro poznámky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cs-CZ"/>
          </a:p>
        </p:txBody>
      </p:sp>
      <p:sp>
        <p:nvSpPr>
          <p:cNvPr id="11268" name="Zástupný symbol pro číslo snímk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42174-B384-44E9-ACF8-E1BBF6547551}" type="slidenum">
              <a:rPr lang="cs-CZ">
                <a:solidFill>
                  <a:srgbClr val="000000"/>
                </a:solidFill>
                <a:latin typeface="Arial" charset="0"/>
              </a:rPr>
              <a:pPr/>
              <a:t>12</a:t>
            </a:fld>
            <a:endParaRPr lang="cs-CZ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13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E33B9-F482-47F3-855E-551A4004AE6C}" type="slidenum">
              <a:rPr lang="cs-CZ"/>
              <a:pPr/>
              <a:t>13</a:t>
            </a:fld>
            <a:endParaRPr lang="cs-CZ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Zástupný symbol pro poznámky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cs-CZ"/>
          </a:p>
        </p:txBody>
      </p:sp>
      <p:sp>
        <p:nvSpPr>
          <p:cNvPr id="11268" name="Zástupný symbol pro číslo snímk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42174-B384-44E9-ACF8-E1BBF6547551}" type="slidenum">
              <a:rPr lang="cs-CZ">
                <a:solidFill>
                  <a:srgbClr val="000000"/>
                </a:solidFill>
                <a:latin typeface="Arial" charset="0"/>
              </a:rPr>
              <a:pPr/>
              <a:t>14</a:t>
            </a:fld>
            <a:endParaRPr lang="cs-CZ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E33B9-F482-47F3-855E-551A4004AE6C}" type="slidenum">
              <a:rPr lang="cs-CZ"/>
              <a:pPr/>
              <a:t>15</a:t>
            </a:fld>
            <a:endParaRPr lang="cs-CZ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Zástupný symbol pro poznámky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cs-CZ"/>
          </a:p>
        </p:txBody>
      </p:sp>
      <p:sp>
        <p:nvSpPr>
          <p:cNvPr id="11268" name="Zástupný symbol pro číslo snímk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42174-B384-44E9-ACF8-E1BBF6547551}" type="slidenum">
              <a:rPr lang="cs-CZ">
                <a:solidFill>
                  <a:srgbClr val="000000"/>
                </a:solidFill>
                <a:latin typeface="Arial" charset="0"/>
              </a:rPr>
              <a:pPr/>
              <a:t>16</a:t>
            </a:fld>
            <a:endParaRPr lang="cs-CZ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E33B9-F482-47F3-855E-551A4004AE6C}" type="slidenum">
              <a:rPr lang="cs-CZ"/>
              <a:pPr/>
              <a:t>17</a:t>
            </a:fld>
            <a:endParaRPr lang="cs-CZ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4112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E33B9-F482-47F3-855E-551A4004AE6C}" type="slidenum">
              <a:rPr lang="cs-CZ"/>
              <a:pPr/>
              <a:t>18</a:t>
            </a:fld>
            <a:endParaRPr lang="cs-CZ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169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4B78A-D6F9-4403-B92C-9B0B20C21E1C}" type="slidenum">
              <a:rPr lang="cs-CZ"/>
              <a:pPr/>
              <a:t>19</a:t>
            </a:fld>
            <a:endParaRPr lang="cs-CZ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F47E2342-14F7-425B-93D2-D06753AC8677}" type="slidenum">
              <a:rPr lang="cs-CZ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cs-CZ" dirty="0">
              <a:solidFill>
                <a:prstClr val="black"/>
              </a:solidFill>
            </a:endParaRPr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4B78A-D6F9-4403-B92C-9B0B20C21E1C}" type="slidenum">
              <a:rPr lang="cs-CZ"/>
              <a:pPr/>
              <a:t>20</a:t>
            </a:fld>
            <a:endParaRPr lang="cs-CZ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20A0DA-7BA5-4459-A12E-18AE28515BC1}" type="slidenum">
              <a:rPr lang="cs-CZ"/>
              <a:pPr/>
              <a:t>21</a:t>
            </a:fld>
            <a:endParaRPr lang="cs-CZ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E5D34-64FE-49DF-A91A-8CE58775FC24}" type="slidenum">
              <a:rPr lang="cs-CZ"/>
              <a:pPr/>
              <a:t>22</a:t>
            </a:fld>
            <a:endParaRPr lang="cs-CZ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E5D34-64FE-49DF-A91A-8CE58775FC24}" type="slidenum">
              <a:rPr lang="cs-CZ"/>
              <a:pPr/>
              <a:t>23</a:t>
            </a:fld>
            <a:endParaRPr lang="cs-CZ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E5D34-64FE-49DF-A91A-8CE58775FC24}" type="slidenum">
              <a:rPr lang="cs-CZ"/>
              <a:pPr/>
              <a:t>24</a:t>
            </a:fld>
            <a:endParaRPr lang="cs-CZ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25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26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27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28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29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0F6ACE72-45B9-46EB-9812-BE6DEFC3F096}" type="slidenum">
              <a:rPr lang="cs-CZ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cs-CZ" dirty="0">
              <a:solidFill>
                <a:prstClr val="black"/>
              </a:solidFill>
            </a:endParaRPr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30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E5D34-64FE-49DF-A91A-8CE58775FC24}" type="slidenum">
              <a:rPr lang="cs-CZ"/>
              <a:pPr/>
              <a:t>31</a:t>
            </a:fld>
            <a:endParaRPr lang="cs-CZ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32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64131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33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34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35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36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37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Práce s pracovním listem Paměti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38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39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F345F-C42D-4BFB-832D-7718F492B793}" type="slidenum">
              <a:rPr lang="cs-CZ"/>
              <a:pPr/>
              <a:t>4</a:t>
            </a:fld>
            <a:endParaRPr lang="cs-CZ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40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41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42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43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44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45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sesit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07039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46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sesit</a:t>
            </a:r>
            <a:endParaRPr lang="cs-CZ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47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sesit</a:t>
            </a:r>
            <a:endParaRPr lang="cs-CZ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48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Pracovní list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49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Pracovní list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15192-1EC6-44ED-96DF-1592854C7C07}" type="slidenum">
              <a:rPr lang="cs-CZ"/>
              <a:pPr/>
              <a:t>5</a:t>
            </a:fld>
            <a:endParaRPr lang="cs-CZ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50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Pracovní list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51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Sešit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52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53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CECA9-9485-4945-AFD1-622FCBA1E86E}" type="slidenum">
              <a:rPr lang="cs-CZ"/>
              <a:pPr/>
              <a:t>54</a:t>
            </a:fld>
            <a:endParaRPr lang="cs-CZ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Zástupný symbol pro poznámky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cs-CZ" dirty="0"/>
          </a:p>
        </p:txBody>
      </p:sp>
      <p:sp>
        <p:nvSpPr>
          <p:cNvPr id="11268" name="Zástupný symbol pro číslo snímk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42174-B384-44E9-ACF8-E1BBF6547551}" type="slidenum">
              <a:rPr lang="cs-CZ">
                <a:solidFill>
                  <a:srgbClr val="000000"/>
                </a:solidFill>
                <a:latin typeface="Arial" charset="0"/>
              </a:rPr>
              <a:pPr/>
              <a:t>55</a:t>
            </a:fld>
            <a:endParaRPr lang="cs-CZ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754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56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57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17309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58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59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Zástupný symbol pro poznámky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cs-CZ" dirty="0"/>
          </a:p>
        </p:txBody>
      </p:sp>
      <p:sp>
        <p:nvSpPr>
          <p:cNvPr id="11268" name="Zástupný symbol pro číslo snímk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42174-B384-44E9-ACF8-E1BBF6547551}" type="slidenum">
              <a:rPr lang="cs-CZ">
                <a:solidFill>
                  <a:srgbClr val="000000"/>
                </a:solidFill>
                <a:latin typeface="Arial" charset="0"/>
              </a:rPr>
              <a:pPr/>
              <a:t>6</a:t>
            </a:fld>
            <a:endParaRPr lang="cs-CZ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60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61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62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63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64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7570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65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85589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66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67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68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F345F-C42D-4BFB-832D-7718F492B793}" type="slidenum">
              <a:rPr lang="cs-CZ"/>
              <a:pPr/>
              <a:t>69</a:t>
            </a:fld>
            <a:endParaRPr lang="cs-CZ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Zástupný symbol pro poznámky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cs-CZ" dirty="0"/>
          </a:p>
        </p:txBody>
      </p:sp>
      <p:sp>
        <p:nvSpPr>
          <p:cNvPr id="11268" name="Zástupný symbol pro číslo snímk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42174-B384-44E9-ACF8-E1BBF6547551}" type="slidenum">
              <a:rPr lang="cs-CZ">
                <a:solidFill>
                  <a:srgbClr val="000000"/>
                </a:solidFill>
                <a:latin typeface="Arial" charset="0"/>
              </a:rPr>
              <a:pPr/>
              <a:t>7</a:t>
            </a:fld>
            <a:endParaRPr lang="cs-CZ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11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F345F-C42D-4BFB-832D-7718F492B793}" type="slidenum">
              <a:rPr lang="cs-CZ"/>
              <a:pPr/>
              <a:t>70</a:t>
            </a:fld>
            <a:endParaRPr lang="cs-CZ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71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Zástupný symbol pro poznámky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cs-CZ"/>
          </a:p>
        </p:txBody>
      </p:sp>
      <p:sp>
        <p:nvSpPr>
          <p:cNvPr id="11268" name="Zástupný symbol pro číslo snímk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42174-B384-44E9-ACF8-E1BBF6547551}" type="slidenum">
              <a:rPr lang="cs-CZ">
                <a:solidFill>
                  <a:srgbClr val="000000"/>
                </a:solidFill>
                <a:latin typeface="Arial" charset="0"/>
              </a:rPr>
              <a:pPr/>
              <a:t>72</a:t>
            </a:fld>
            <a:endParaRPr lang="cs-CZ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Zástupný symbol pro poznámky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cs-CZ"/>
          </a:p>
        </p:txBody>
      </p:sp>
      <p:sp>
        <p:nvSpPr>
          <p:cNvPr id="11268" name="Zástupný symbol pro číslo snímk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42174-B384-44E9-ACF8-E1BBF6547551}" type="slidenum">
              <a:rPr lang="cs-CZ">
                <a:solidFill>
                  <a:srgbClr val="000000"/>
                </a:solidFill>
                <a:latin typeface="Arial" charset="0"/>
              </a:rPr>
              <a:pPr/>
              <a:t>73</a:t>
            </a:fld>
            <a:endParaRPr lang="cs-CZ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74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008479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75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2327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76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875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527F9-336E-460A-A2F0-3C043A77F706}" type="slidenum">
              <a:rPr lang="cs-CZ"/>
              <a:pPr/>
              <a:t>8</a:t>
            </a:fld>
            <a:endParaRPr lang="cs-CZ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388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E33B9-F482-47F3-855E-551A4004AE6C}" type="slidenum">
              <a:rPr lang="cs-CZ"/>
              <a:pPr/>
              <a:t>9</a:t>
            </a:fld>
            <a:endParaRPr lang="cs-CZ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292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15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A347E44-1AAC-420B-AB32-12DDDBCDE885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669EF09-CD29-477D-ABCE-FD6C28D05070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A7743F0B-D3BD-4B64-87E9-5E7926EE0CE3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B60F7D18-8356-410F-86CC-C0A59AA6E5C2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FFF29617-F229-4AA3-AF63-629A34F9D0C9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Nadpis, 2 malé a 1 velký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A24E9C55-C54B-46F2-802C-C950BBC5F97F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EC377670-D1B4-4464-8ADD-7E5B3403F0F4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Nadpis a 4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4ACD1D1-1FD1-4BD2-B5AA-BAAE11F8E4F6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AD5EE032-125E-4EF1-897C-C6C132F4C071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Nadpis, 1 velký a 2 malé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A24E9C55-C54B-46F2-802C-C950BBC5F97F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EC377670-D1B4-4464-8ADD-7E5B3403F0F4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55563"/>
            <a:ext cx="7772400" cy="719137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357188" y="1412875"/>
            <a:ext cx="4125912" cy="4970463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35500" y="1412875"/>
            <a:ext cx="4127500" cy="4970463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3810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 </a:t>
            </a:r>
            <a:fld id="{72F054CC-169B-405A-8EFC-341DCDFEA7DC}" type="slidenum">
              <a:rPr lang="cs-CZ"/>
              <a:pPr/>
              <a:t>‹#›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8580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1FCE2D9-6AD3-4231-B397-0257783385A2}" type="slidenum">
              <a:rPr lang="cs-CZ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C8C8903D-23E7-46FD-A74A-6DF06809A117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F6A0C1FC-A554-491D-A23A-A703A9D524E7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D00DF35-2688-4F44-9F8C-2107F806ADC6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9145DC76-6872-4DF4-9E14-3C9F149DB051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6387A52-E705-490A-838D-8B1C5ED7F7CC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3CCA7D36-5D0B-46DA-8B86-93CC45348741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27CE658-0EE9-48FF-B2F3-346B209313CA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6FC0A10C-74C9-4EDA-8B18-281A1C85680F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9F259AA-69C5-45ED-B1EF-90BAC465720E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4A972A3D-E40E-44AE-8599-5054B70DFC1D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1D2316D-E476-4C1C-97C5-38113797E089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BB126D77-9135-4E47-A5DC-34E5006577A9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7E249D1-C02F-4E77-A829-446A2E49D60E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BC81E695-55B3-4878-8A1B-BFF729C1E317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dirty="0"/>
              <a:t>Klepnutím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4D96806B-82A5-4237-952D-C352BA9CEF60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5C5BDBD8-354C-4C33-8509-9899503E8362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pitchFamily="34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fld id="{A24E9C55-C54B-46F2-802C-C950BBC5F97F}" type="slidenum">
              <a:rPr lang="cs-CZ" kern="1200">
                <a:solidFill>
                  <a:srgbClr val="000000"/>
                </a:solidFill>
                <a:ea typeface="+mn-ea"/>
                <a:cs typeface="+mn-cs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kern="1200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fld id="{EC377670-D1B4-4464-8ADD-7E5B3403F0F4}" type="slidenum">
              <a:rPr lang="cs-CZ" kern="1200">
                <a:solidFill>
                  <a:srgbClr val="000000"/>
                </a:solidFill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 userDrawn="1"/>
        </p:nvSpPr>
        <p:spPr bwMode="auto">
          <a:xfrm>
            <a:off x="8172450" y="692150"/>
            <a:ext cx="7921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cs-CZ" sz="240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" Target="slide3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6.xml"/><Relationship Id="rId7" Type="http://schemas.openxmlformats.org/officeDocument/2006/relationships/slide" Target="slide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16.xml"/><Relationship Id="rId11" Type="http://schemas.openxmlformats.org/officeDocument/2006/relationships/slide" Target="slide54.xml"/><Relationship Id="rId5" Type="http://schemas.openxmlformats.org/officeDocument/2006/relationships/slide" Target="slide14.xml"/><Relationship Id="rId10" Type="http://schemas.openxmlformats.org/officeDocument/2006/relationships/slide" Target="slide41.xml"/><Relationship Id="rId4" Type="http://schemas.openxmlformats.org/officeDocument/2006/relationships/slide" Target="slide10.xml"/><Relationship Id="rId9" Type="http://schemas.openxmlformats.org/officeDocument/2006/relationships/slide" Target="slide3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" Target="slide3.xm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computer.howstuffworks.com/rom.htm" TargetMode="External"/><Relationship Id="rId3" Type="http://schemas.openxmlformats.org/officeDocument/2006/relationships/hyperlink" Target="http://www.root.cz/clanky/staticke-a-dynamicke-pameti/" TargetMode="External"/><Relationship Id="rId7" Type="http://schemas.openxmlformats.org/officeDocument/2006/relationships/hyperlink" Target="http://computer.howstuffworks.com/ram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oot.cz/clanky/technologie-operacnich-pameti/" TargetMode="External"/><Relationship Id="rId11" Type="http://schemas.openxmlformats.org/officeDocument/2006/relationships/hyperlink" Target="https://cs.wikipedia.org/wiki/Bin%C3%A1rn%C3%AD_p%C5%99edpona" TargetMode="External"/><Relationship Id="rId5" Type="http://schemas.openxmlformats.org/officeDocument/2006/relationships/hyperlink" Target="http://www.fi.muni.cz/usr/jkucera/pv109/2007/xnovace2_flash.htm" TargetMode="External"/><Relationship Id="rId10" Type="http://schemas.openxmlformats.org/officeDocument/2006/relationships/slide" Target="slide3.xml"/><Relationship Id="rId4" Type="http://schemas.openxmlformats.org/officeDocument/2006/relationships/hyperlink" Target="http://www.root.cz/clanky/prace-se-synchronnimi-a-asynchronnimi-dram/" TargetMode="External"/><Relationship Id="rId9" Type="http://schemas.openxmlformats.org/officeDocument/2006/relationships/hyperlink" Target="http://computer.howstuffworks.com/flash-memory.htm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2880000" y="1800000"/>
            <a:ext cx="6264000" cy="2154436"/>
          </a:xfrm>
        </p:spPr>
        <p:txBody>
          <a:bodyPr wrap="square" anchor="t" anchorCtr="0">
            <a:spAutoFit/>
          </a:bodyPr>
          <a:lstStyle/>
          <a:p>
            <a:r>
              <a:rPr lang="cs-CZ" sz="8800" b="1" dirty="0"/>
              <a:t>MIT</a:t>
            </a:r>
            <a:br>
              <a:rPr lang="cs-CZ" dirty="0"/>
            </a:br>
            <a:r>
              <a:rPr lang="cs-CZ" sz="4600" b="1" dirty="0"/>
              <a:t>Paměti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80000" y="4319999"/>
            <a:ext cx="6264000" cy="1368000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cs-CZ" sz="8000" b="1" dirty="0">
                <a:solidFill>
                  <a:schemeClr val="accent5">
                    <a:lumMod val="25000"/>
                  </a:schemeClr>
                </a:solidFill>
              </a:rPr>
              <a:t>Díl I</a:t>
            </a:r>
          </a:p>
        </p:txBody>
      </p:sp>
      <p:pic>
        <p:nvPicPr>
          <p:cNvPr id="1031" name="Picture 7" descr="D:\lj\prezentace\MIT\obr\logo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0" y="21600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88000"/>
            <a:ext cx="77724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Blokové schéma paměti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080000"/>
            <a:ext cx="6198506" cy="5056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360000" y="1080000"/>
            <a:ext cx="8784000" cy="49859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Popis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cs-CZ" b="1" dirty="0">
                <a:solidFill>
                  <a:srgbClr val="FF0000"/>
                </a:solidFill>
                <a:latin typeface="Verdana" pitchFamily="34" charset="0"/>
              </a:rPr>
              <a:t>Data</a:t>
            </a:r>
            <a:r>
              <a:rPr lang="cs-CZ" dirty="0">
                <a:latin typeface="Verdana" pitchFamily="34" charset="0"/>
              </a:rPr>
              <a:t> – obousměrný vstup/výstup informace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cs-CZ" b="1" dirty="0">
                <a:solidFill>
                  <a:srgbClr val="FF0000"/>
                </a:solidFill>
                <a:latin typeface="Verdana" pitchFamily="34" charset="0"/>
              </a:rPr>
              <a:t>Registr adresy</a:t>
            </a:r>
            <a:r>
              <a:rPr lang="cs-CZ" dirty="0">
                <a:latin typeface="Verdana" pitchFamily="34" charset="0"/>
              </a:rPr>
              <a:t> uchovává </a:t>
            </a:r>
            <a:r>
              <a:rPr lang="cs-CZ" b="1" dirty="0">
                <a:latin typeface="Verdana" pitchFamily="34" charset="0"/>
              </a:rPr>
              <a:t>aktuální</a:t>
            </a:r>
            <a:r>
              <a:rPr lang="cs-CZ" dirty="0">
                <a:latin typeface="Verdana" pitchFamily="34" charset="0"/>
              </a:rPr>
              <a:t> adresu</a:t>
            </a:r>
            <a:br>
              <a:rPr lang="cs-CZ" dirty="0">
                <a:latin typeface="Verdana" pitchFamily="34" charset="0"/>
              </a:rPr>
            </a:br>
            <a:r>
              <a:rPr lang="cs-CZ" dirty="0">
                <a:latin typeface="Verdana" pitchFamily="34" charset="0"/>
              </a:rPr>
              <a:t>(N bitová adresa) 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cs-CZ" dirty="0">
                <a:latin typeface="Verdana" pitchFamily="34" charset="0"/>
              </a:rPr>
              <a:t>Do </a:t>
            </a:r>
            <a:r>
              <a:rPr lang="cs-CZ" b="1" dirty="0">
                <a:latin typeface="Verdana" pitchFamily="34" charset="0"/>
              </a:rPr>
              <a:t>registru dat </a:t>
            </a:r>
            <a:r>
              <a:rPr lang="cs-CZ" dirty="0">
                <a:latin typeface="Verdana" pitchFamily="34" charset="0"/>
              </a:rPr>
              <a:t>se </a:t>
            </a:r>
            <a:r>
              <a:rPr lang="cs-CZ" b="1" dirty="0">
                <a:latin typeface="Verdana" pitchFamily="34" charset="0"/>
              </a:rPr>
              <a:t>uloží</a:t>
            </a:r>
            <a:r>
              <a:rPr lang="cs-CZ" dirty="0">
                <a:latin typeface="Verdana" pitchFamily="34" charset="0"/>
              </a:rPr>
              <a:t> data, která se mají </a:t>
            </a:r>
            <a:r>
              <a:rPr lang="cs-CZ" b="1" dirty="0">
                <a:latin typeface="Verdana" pitchFamily="34" charset="0"/>
              </a:rPr>
              <a:t>zapsat</a:t>
            </a:r>
            <a:r>
              <a:rPr lang="cs-CZ" dirty="0">
                <a:latin typeface="Verdana" pitchFamily="34" charset="0"/>
              </a:rPr>
              <a:t> na aktuální adresu (nebo jsou v něm uložena </a:t>
            </a:r>
            <a:r>
              <a:rPr lang="cs-CZ" b="1" dirty="0">
                <a:latin typeface="Verdana" pitchFamily="34" charset="0"/>
              </a:rPr>
              <a:t>čtená</a:t>
            </a:r>
            <a:r>
              <a:rPr lang="cs-CZ" dirty="0">
                <a:latin typeface="Verdana" pitchFamily="34" charset="0"/>
              </a:rPr>
              <a:t> data) (šířka dat M bitů) 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cs-CZ" b="1" dirty="0">
                <a:solidFill>
                  <a:srgbClr val="FF0000"/>
                </a:solidFill>
                <a:latin typeface="Verdana" pitchFamily="34" charset="0"/>
              </a:rPr>
              <a:t>Dekodér</a:t>
            </a:r>
            <a:r>
              <a:rPr lang="cs-CZ" b="1" dirty="0">
                <a:latin typeface="Verdana" pitchFamily="34" charset="0"/>
              </a:rPr>
              <a:t> </a:t>
            </a:r>
            <a:r>
              <a:rPr lang="cs-CZ" b="1" dirty="0">
                <a:solidFill>
                  <a:srgbClr val="FF0000"/>
                </a:solidFill>
                <a:latin typeface="Verdana" pitchFamily="34" charset="0"/>
              </a:rPr>
              <a:t>adresy 1 z N</a:t>
            </a:r>
            <a:r>
              <a:rPr lang="cs-CZ" b="1" dirty="0">
                <a:latin typeface="Verdana" pitchFamily="34" charset="0"/>
              </a:rPr>
              <a:t>  </a:t>
            </a:r>
            <a:r>
              <a:rPr lang="cs-CZ" dirty="0">
                <a:latin typeface="Verdana" pitchFamily="34" charset="0"/>
              </a:rPr>
              <a:t>selektuje</a:t>
            </a:r>
            <a:r>
              <a:rPr lang="cs-CZ" b="1" dirty="0">
                <a:latin typeface="Verdana" pitchFamily="34" charset="0"/>
              </a:rPr>
              <a:t> </a:t>
            </a:r>
            <a:r>
              <a:rPr lang="cs-CZ" dirty="0">
                <a:latin typeface="Verdana" pitchFamily="34" charset="0"/>
              </a:rPr>
              <a:t>podle nastavené binární adresy jednu paměťovou </a:t>
            </a:r>
            <a:r>
              <a:rPr lang="cs-CZ" b="1" dirty="0">
                <a:latin typeface="Verdana" pitchFamily="34" charset="0"/>
              </a:rPr>
              <a:t>adresu</a:t>
            </a:r>
            <a:r>
              <a:rPr lang="cs-CZ" dirty="0">
                <a:latin typeface="Verdana" pitchFamily="34" charset="0"/>
              </a:rPr>
              <a:t> </a:t>
            </a:r>
            <a:br>
              <a:rPr lang="cs-CZ" dirty="0">
                <a:latin typeface="Verdana" pitchFamily="34" charset="0"/>
              </a:rPr>
            </a:br>
            <a:r>
              <a:rPr lang="cs-CZ" dirty="0">
                <a:latin typeface="Verdana" pitchFamily="34" charset="0"/>
              </a:rPr>
              <a:t>(počet adres 2</a:t>
            </a:r>
            <a:r>
              <a:rPr lang="cs-CZ" baseline="30000" dirty="0">
                <a:latin typeface="Verdana" pitchFamily="34" charset="0"/>
              </a:rPr>
              <a:t>N</a:t>
            </a:r>
            <a:r>
              <a:rPr lang="cs-CZ" dirty="0">
                <a:latin typeface="Verdana" pitchFamily="34" charset="0"/>
              </a:rPr>
              <a:t>) 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cs-CZ" b="1" dirty="0">
                <a:solidFill>
                  <a:srgbClr val="FF0000"/>
                </a:solidFill>
                <a:latin typeface="Verdana" pitchFamily="34" charset="0"/>
              </a:rPr>
              <a:t>Paměť</a:t>
            </a:r>
            <a:r>
              <a:rPr lang="cs-CZ" dirty="0">
                <a:latin typeface="Verdana" pitchFamily="34" charset="0"/>
              </a:rPr>
              <a:t> je místo pro uchování informace (1 bit)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Blokové schéma paměti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66354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7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7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7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7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88000"/>
            <a:ext cx="77724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Režimy paměti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C705803A-46DD-D073-57E5-1307F59DE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080000"/>
            <a:ext cx="8784000" cy="227754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Zápis na adresu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Čtení z adresy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Smazání celé paměti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Naprogramování obsahu</a:t>
            </a:r>
          </a:p>
        </p:txBody>
      </p:sp>
    </p:spTree>
    <p:extLst>
      <p:ext uri="{BB962C8B-B14F-4D97-AF65-F5344CB8AC3E}">
        <p14:creationId xmlns:p14="http://schemas.microsoft.com/office/powerpoint/2010/main" val="39044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360000" y="1080000"/>
            <a:ext cx="8784000" cy="2462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Zápis na adresu</a:t>
            </a:r>
          </a:p>
          <a:p>
            <a:pPr marL="514350" indent="-514350">
              <a:spcAft>
                <a:spcPts val="120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cs-CZ" dirty="0">
                <a:latin typeface="Verdana" pitchFamily="34" charset="0"/>
              </a:rPr>
              <a:t>Nastaví se </a:t>
            </a:r>
            <a:r>
              <a:rPr lang="cs-CZ" b="1" dirty="0">
                <a:latin typeface="Verdana" pitchFamily="34" charset="0"/>
              </a:rPr>
              <a:t>adresa</a:t>
            </a:r>
            <a:r>
              <a:rPr lang="cs-CZ" dirty="0">
                <a:latin typeface="Verdana" pitchFamily="34" charset="0"/>
              </a:rPr>
              <a:t> zápisu (adresový registr)</a:t>
            </a:r>
          </a:p>
          <a:p>
            <a:pPr marL="514350" indent="-514350">
              <a:spcAft>
                <a:spcPts val="120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cs-CZ" dirty="0">
                <a:latin typeface="Verdana" pitchFamily="34" charset="0"/>
              </a:rPr>
              <a:t>Nastaví se </a:t>
            </a:r>
            <a:r>
              <a:rPr lang="cs-CZ" b="1" dirty="0">
                <a:latin typeface="Verdana" pitchFamily="34" charset="0"/>
              </a:rPr>
              <a:t>data</a:t>
            </a:r>
            <a:r>
              <a:rPr lang="cs-CZ" dirty="0">
                <a:latin typeface="Verdana" pitchFamily="34" charset="0"/>
              </a:rPr>
              <a:t> (datový registr)</a:t>
            </a:r>
          </a:p>
          <a:p>
            <a:pPr marL="514350" indent="-514350">
              <a:spcAft>
                <a:spcPts val="120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cs-CZ" dirty="0">
                <a:latin typeface="Verdana" pitchFamily="34" charset="0"/>
              </a:rPr>
              <a:t>Signálem </a:t>
            </a:r>
            <a:r>
              <a:rPr lang="cs-CZ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WRITE</a:t>
            </a:r>
            <a:r>
              <a:rPr lang="cs-CZ" dirty="0">
                <a:latin typeface="Verdana" pitchFamily="34" charset="0"/>
              </a:rPr>
              <a:t> se data přepíší z registru dat na nastavenou  adresu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Režimy paměti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91930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7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7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1800000"/>
            <a:ext cx="7560000" cy="2758249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43994FF8-EB00-5D13-092D-4525AEA9E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Režimy paměti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F4B035DA-A8AE-462D-135F-FD97079FE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080000"/>
            <a:ext cx="2483808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Clr>
                <a:schemeClr val="bg2"/>
              </a:buClr>
            </a:pPr>
            <a:r>
              <a:rPr lang="cs-CZ" sz="1600" b="1" dirty="0">
                <a:latin typeface="Verdana" pitchFamily="34" charset="0"/>
              </a:rPr>
              <a:t>Zápis na adresu</a:t>
            </a:r>
          </a:p>
        </p:txBody>
      </p:sp>
    </p:spTree>
    <p:extLst>
      <p:ext uri="{BB962C8B-B14F-4D97-AF65-F5344CB8AC3E}">
        <p14:creationId xmlns:p14="http://schemas.microsoft.com/office/powerpoint/2010/main" val="385471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360000" y="1080000"/>
            <a:ext cx="8784000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Čtení z adresy</a:t>
            </a:r>
          </a:p>
          <a:p>
            <a:pPr marL="514350" indent="-514350">
              <a:spcAft>
                <a:spcPts val="120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cs-CZ" dirty="0">
                <a:latin typeface="Verdana" pitchFamily="34" charset="0"/>
              </a:rPr>
              <a:t>Nastaví se </a:t>
            </a:r>
            <a:r>
              <a:rPr lang="cs-CZ" b="1" dirty="0">
                <a:latin typeface="Verdana" pitchFamily="34" charset="0"/>
              </a:rPr>
              <a:t>adresa</a:t>
            </a:r>
            <a:r>
              <a:rPr lang="cs-CZ" dirty="0">
                <a:latin typeface="Verdana" pitchFamily="34" charset="0"/>
              </a:rPr>
              <a:t> čtení (adresový registr)</a:t>
            </a:r>
          </a:p>
          <a:p>
            <a:pPr marL="514350" indent="-514350">
              <a:spcAft>
                <a:spcPts val="120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cs-CZ" dirty="0">
                <a:latin typeface="Verdana" pitchFamily="34" charset="0"/>
              </a:rPr>
              <a:t>Signálem </a:t>
            </a:r>
            <a:r>
              <a:rPr lang="cs-CZ" i="1" dirty="0">
                <a:latin typeface="Verdana" pitchFamily="34" charset="0"/>
              </a:rPr>
              <a:t>READ</a:t>
            </a:r>
            <a:r>
              <a:rPr lang="cs-CZ" dirty="0">
                <a:latin typeface="Verdana" pitchFamily="34" charset="0"/>
              </a:rPr>
              <a:t> se data přepíší ze zvolené adresy do registru dat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6A85492-DE5A-C130-4B10-206A9ECD6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Režimy paměti</a:t>
            </a:r>
          </a:p>
        </p:txBody>
      </p:sp>
    </p:spTree>
    <p:extLst>
      <p:ext uri="{BB962C8B-B14F-4D97-AF65-F5344CB8AC3E}">
        <p14:creationId xmlns:p14="http://schemas.microsoft.com/office/powerpoint/2010/main" val="37009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7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1800000"/>
            <a:ext cx="7560000" cy="2753014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48923930-ADF7-57ED-49B4-BD153DEA4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Režimy paměti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89827D8F-A59C-D323-E93A-CFFE49273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080000"/>
            <a:ext cx="2483808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Clr>
                <a:schemeClr val="bg2"/>
              </a:buClr>
            </a:pPr>
            <a:r>
              <a:rPr lang="cs-CZ" sz="1600" b="1" dirty="0">
                <a:latin typeface="Verdana" pitchFamily="34" charset="0"/>
              </a:rPr>
              <a:t>Zápis na adresu</a:t>
            </a:r>
          </a:p>
        </p:txBody>
      </p:sp>
    </p:spTree>
    <p:extLst>
      <p:ext uri="{BB962C8B-B14F-4D97-AF65-F5344CB8AC3E}">
        <p14:creationId xmlns:p14="http://schemas.microsoft.com/office/powerpoint/2010/main" val="32311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360000" y="1080000"/>
            <a:ext cx="8784000" cy="10464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Smazání celé paměti</a:t>
            </a:r>
          </a:p>
          <a:p>
            <a:pPr marL="514350" indent="-514350">
              <a:spcAft>
                <a:spcPts val="12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cs-CZ" dirty="0">
                <a:latin typeface="Verdana" pitchFamily="34" charset="0"/>
              </a:rPr>
              <a:t>Všechny adresy naplníme defaultním stavem 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6A85492-DE5A-C130-4B10-206A9ECD6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Režimy paměti</a:t>
            </a:r>
          </a:p>
        </p:txBody>
      </p:sp>
    </p:spTree>
    <p:extLst>
      <p:ext uri="{BB962C8B-B14F-4D97-AF65-F5344CB8AC3E}">
        <p14:creationId xmlns:p14="http://schemas.microsoft.com/office/powerpoint/2010/main" val="55300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360000" y="1080000"/>
            <a:ext cx="8784000" cy="10464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Naprogramování obsahu</a:t>
            </a:r>
          </a:p>
          <a:p>
            <a:pPr marL="514350" indent="-514350">
              <a:spcAft>
                <a:spcPts val="12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cs-CZ" dirty="0">
                <a:latin typeface="Verdana" pitchFamily="34" charset="0"/>
              </a:rPr>
              <a:t>Do paměti se přenese obsah souboru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6A85492-DE5A-C130-4B10-206A9ECD6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Režimy paměti</a:t>
            </a:r>
          </a:p>
        </p:txBody>
      </p:sp>
    </p:spTree>
    <p:extLst>
      <p:ext uri="{BB962C8B-B14F-4D97-AF65-F5344CB8AC3E}">
        <p14:creationId xmlns:p14="http://schemas.microsoft.com/office/powerpoint/2010/main" val="37037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48646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Vlastnosti pamětí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360000" y="1080000"/>
            <a:ext cx="8784000" cy="200054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 algn="l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q"/>
            </a:pPr>
            <a:r>
              <a:rPr lang="cs-CZ" sz="2800" b="1" dirty="0">
                <a:latin typeface="Verdana" pitchFamily="34" charset="0"/>
              </a:rPr>
              <a:t>Organizace</a:t>
            </a:r>
          </a:p>
          <a:p>
            <a:pPr marL="504000" indent="-504000" algn="l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q"/>
            </a:pPr>
            <a:r>
              <a:rPr lang="cs-CZ" sz="2800" b="1" dirty="0">
                <a:latin typeface="Verdana" pitchFamily="34" charset="0"/>
              </a:rPr>
              <a:t>Kapacita</a:t>
            </a:r>
          </a:p>
          <a:p>
            <a:pPr marL="504000" indent="-504000" algn="l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q"/>
            </a:pPr>
            <a:r>
              <a:rPr lang="cs-CZ" sz="2800" b="1" dirty="0">
                <a:latin typeface="Verdana" pitchFamily="34" charset="0"/>
              </a:rPr>
              <a:t>Metoda přístupu k datům v paměti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440001"/>
            <a:ext cx="8784000" cy="2862322"/>
          </a:xfrm>
          <a:noFill/>
          <a:ln/>
        </p:spPr>
        <p:txBody>
          <a:bodyPr>
            <a:spAutoFit/>
          </a:bodyPr>
          <a:lstStyle/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>
                <a:latin typeface="Arial" charset="0"/>
              </a:rPr>
              <a:t>Téma	</a:t>
            </a:r>
            <a:r>
              <a:rPr lang="cs-CZ" b="1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Paměti</a:t>
            </a: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Předmět</a:t>
            </a:r>
            <a:r>
              <a:rPr lang="cs-CZ" dirty="0"/>
              <a:t> 	</a:t>
            </a:r>
            <a:r>
              <a:rPr lang="cs-CZ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MIT</a:t>
            </a:r>
            <a:endParaRPr lang="cs-CZ" b="1" dirty="0"/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Ročník</a:t>
            </a:r>
            <a:r>
              <a:rPr lang="cs-CZ" dirty="0"/>
              <a:t> 	</a:t>
            </a:r>
            <a:r>
              <a:rPr lang="cs-CZ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endParaRPr lang="cs-CZ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Autor 	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Ing. Leoš Juránek </a:t>
            </a: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Datum	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říjen 2023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7724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Mikroprocesorová technika</a:t>
            </a:r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46BD6207-519D-CDFB-02D9-A0EB3C3E6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7890"/>
            <a:ext cx="257176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buClr>
                <a:srgbClr val="006600"/>
              </a:buClr>
              <a:buFont typeface="Wingdings" pitchFamily="2" charset="2"/>
              <a:buNone/>
            </a:pPr>
            <a:r>
              <a:rPr lang="cs-CZ" sz="2000" kern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1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0</a:t>
            </a:r>
            <a:r>
              <a:rPr lang="cs-CZ" sz="2000" kern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.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10</a:t>
            </a:r>
            <a:r>
              <a:rPr lang="cs-CZ" sz="2000" kern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.2023</a:t>
            </a:r>
          </a:p>
        </p:txBody>
      </p:sp>
    </p:spTree>
    <p:extLst>
      <p:ext uri="{BB962C8B-B14F-4D97-AF65-F5344CB8AC3E}">
        <p14:creationId xmlns:p14="http://schemas.microsoft.com/office/powerpoint/2010/main" val="1086581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48646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Organizace paměti</a:t>
            </a:r>
          </a:p>
        </p:txBody>
      </p:sp>
      <p:pic>
        <p:nvPicPr>
          <p:cNvPr id="1029" name="Picture 5" descr="D:\lj\prezentace\MIT\obr\MEM_organizac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079997"/>
            <a:ext cx="2880000" cy="433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lj\prezentace\MIT\obr\MEM_organizace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04" y="1080000"/>
            <a:ext cx="2880000" cy="42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lj\prezentace\MIT\obr\MEM_organizace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248" y="1079996"/>
            <a:ext cx="2880000" cy="454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6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36713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360001" y="1080000"/>
            <a:ext cx="8784000" cy="37087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 algn="l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Organizace paměti </a:t>
            </a:r>
            <a:r>
              <a:rPr lang="cs-CZ" sz="2800" dirty="0">
                <a:latin typeface="Verdana" pitchFamily="34" charset="0"/>
              </a:rPr>
              <a:t>je způsob, jak jsou data uložena v paměti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cs-CZ" b="1" dirty="0">
                <a:solidFill>
                  <a:srgbClr val="FF0000"/>
                </a:solidFill>
                <a:latin typeface="Verdana" pitchFamily="34" charset="0"/>
              </a:rPr>
              <a:t>Šířka adresového prostoru</a:t>
            </a:r>
            <a:r>
              <a:rPr lang="cs-CZ" b="1" dirty="0">
                <a:latin typeface="Verdana" pitchFamily="34" charset="0"/>
              </a:rPr>
              <a:t> </a:t>
            </a:r>
            <a:r>
              <a:rPr lang="cs-CZ" dirty="0">
                <a:latin typeface="Verdana" pitchFamily="34" charset="0"/>
              </a:rPr>
              <a:t>- počet adres v paměti; je dána počtem adresových bitů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cs-CZ" b="1" dirty="0">
                <a:solidFill>
                  <a:srgbClr val="FF0000"/>
                </a:solidFill>
                <a:latin typeface="Verdana" pitchFamily="34" charset="0"/>
              </a:rPr>
              <a:t>Celkový počet adres</a:t>
            </a:r>
            <a:r>
              <a:rPr lang="cs-CZ" dirty="0">
                <a:latin typeface="Verdana" pitchFamily="34" charset="0"/>
              </a:rPr>
              <a:t> je dán mocninou 2</a:t>
            </a:r>
            <a:r>
              <a:rPr lang="cs-CZ" baseline="30000" dirty="0">
                <a:latin typeface="Verdana" pitchFamily="34" charset="0"/>
              </a:rPr>
              <a:t>N</a:t>
            </a:r>
            <a:r>
              <a:rPr lang="cs-CZ" dirty="0">
                <a:latin typeface="Verdana" pitchFamily="34" charset="0"/>
              </a:rPr>
              <a:t>, kde N je počet adresových bitů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cs-CZ" b="1" dirty="0">
                <a:solidFill>
                  <a:srgbClr val="FF0000"/>
                </a:solidFill>
                <a:latin typeface="Verdana" pitchFamily="34" charset="0"/>
              </a:rPr>
              <a:t>Šířka dat</a:t>
            </a:r>
            <a:r>
              <a:rPr lang="cs-CZ" b="1" dirty="0">
                <a:latin typeface="Verdana" pitchFamily="34" charset="0"/>
              </a:rPr>
              <a:t> </a:t>
            </a:r>
            <a:r>
              <a:rPr lang="cs-CZ" dirty="0">
                <a:latin typeface="Verdana" pitchFamily="34" charset="0"/>
              </a:rPr>
              <a:t>- počet bitů, které lze uložit na jedné adrese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Organizace paměti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00868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534366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Kapacita paměti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40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 algn="l">
              <a:spcAft>
                <a:spcPts val="30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b="1" dirty="0">
                <a:latin typeface="Verdana" pitchFamily="34" charset="0"/>
              </a:rPr>
              <a:t>Množství</a:t>
            </a:r>
            <a:r>
              <a:rPr lang="cs-CZ" dirty="0">
                <a:latin typeface="Verdana" pitchFamily="34" charset="0"/>
              </a:rPr>
              <a:t> </a:t>
            </a:r>
            <a:r>
              <a:rPr lang="cs-CZ" b="1" dirty="0">
                <a:latin typeface="Verdana" pitchFamily="34" charset="0"/>
              </a:rPr>
              <a:t>informace</a:t>
            </a:r>
            <a:r>
              <a:rPr lang="cs-CZ" dirty="0">
                <a:latin typeface="Verdana" pitchFamily="34" charset="0"/>
              </a:rPr>
              <a:t>, kterou můžeme uložit do paměti</a:t>
            </a:r>
            <a:endParaRPr lang="en-US" b="1" dirty="0">
              <a:latin typeface="Arial Black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2204864"/>
            <a:ext cx="9144000" cy="1877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Clr>
                <a:schemeClr val="bg2"/>
              </a:buClr>
            </a:pPr>
            <a:r>
              <a:rPr lang="cs-CZ" sz="3200" b="1" dirty="0">
                <a:latin typeface="+mn-lt"/>
                <a:ea typeface="Verdana" pitchFamily="34" charset="0"/>
                <a:cs typeface="Verdana" pitchFamily="34" charset="0"/>
              </a:rPr>
              <a:t>Kapacita paměti</a:t>
            </a:r>
            <a:r>
              <a:rPr lang="cs-CZ" sz="3200" dirty="0">
                <a:latin typeface="+mn-lt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spcAft>
                <a:spcPts val="1200"/>
              </a:spcAft>
              <a:buClr>
                <a:schemeClr val="bg2"/>
              </a:buClr>
            </a:pPr>
            <a:r>
              <a:rPr lang="cs-CZ" sz="3200" dirty="0">
                <a:latin typeface="+mn-lt"/>
                <a:ea typeface="Verdana" pitchFamily="34" charset="0"/>
                <a:cs typeface="Verdana" pitchFamily="34" charset="0"/>
              </a:rPr>
              <a:t>=</a:t>
            </a:r>
          </a:p>
          <a:p>
            <a:pPr algn="ctr">
              <a:spcAft>
                <a:spcPts val="1200"/>
              </a:spcAft>
              <a:buClr>
                <a:schemeClr val="bg2"/>
              </a:buClr>
            </a:pPr>
            <a:r>
              <a:rPr lang="cs-CZ" sz="3200" b="1" dirty="0">
                <a:latin typeface="+mn-lt"/>
                <a:ea typeface="Verdana" pitchFamily="34" charset="0"/>
                <a:cs typeface="Verdana" pitchFamily="34" charset="0"/>
              </a:rPr>
              <a:t>Počet adres </a:t>
            </a:r>
            <a:r>
              <a:rPr lang="cs-CZ" sz="3200" dirty="0">
                <a:latin typeface="+mn-lt"/>
                <a:ea typeface="Verdana" pitchFamily="34" charset="0"/>
                <a:cs typeface="Verdana" pitchFamily="34" charset="0"/>
              </a:rPr>
              <a:t>x </a:t>
            </a:r>
            <a:r>
              <a:rPr lang="cs-CZ" sz="3200" b="1" dirty="0">
                <a:latin typeface="+mn-lt"/>
                <a:ea typeface="Verdana" pitchFamily="34" charset="0"/>
                <a:cs typeface="Verdana" pitchFamily="34" charset="0"/>
              </a:rPr>
              <a:t>šířka dat</a:t>
            </a:r>
            <a:endParaRPr lang="en-US" sz="3200" b="1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60000" y="4320000"/>
            <a:ext cx="8784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dirty="0">
                <a:latin typeface="Verdana" pitchFamily="34" charset="0"/>
              </a:rPr>
              <a:t>Množství se určuje v </a:t>
            </a:r>
            <a:r>
              <a:rPr lang="cs-CZ" b="1" dirty="0">
                <a:latin typeface="Verdana" pitchFamily="34" charset="0"/>
              </a:rPr>
              <a:t>bitech</a:t>
            </a:r>
          </a:p>
        </p:txBody>
      </p:sp>
    </p:spTree>
    <p:extLst>
      <p:ext uri="{BB962C8B-B14F-4D97-AF65-F5344CB8AC3E}">
        <p14:creationId xmlns:p14="http://schemas.microsoft.com/office/powerpoint/2010/main" val="396795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Kapacita paměti</a:t>
            </a: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08585"/>
              </p:ext>
            </p:extLst>
          </p:nvPr>
        </p:nvGraphicFramePr>
        <p:xfrm>
          <a:off x="936000" y="1080000"/>
          <a:ext cx="7272807" cy="2926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Jednotka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Předpona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Počet adresových bitů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Počet adres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24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Kilo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2</a:t>
                      </a:r>
                      <a:r>
                        <a:rPr lang="cs-CZ" sz="2400" baseline="30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11">
                <a:tc>
                  <a:txBody>
                    <a:bodyPr/>
                    <a:lstStyle/>
                    <a:p>
                      <a:pPr algn="ctr"/>
                      <a:r>
                        <a:rPr lang="cs-CZ" sz="24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/>
                        <a:t>Mega</a:t>
                      </a:r>
                      <a:endParaRPr lang="cs-C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/>
                        <a:t>2</a:t>
                      </a:r>
                      <a:r>
                        <a:rPr lang="cs-CZ" sz="2400" baseline="30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24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Giga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/>
                        <a:t>2</a:t>
                      </a:r>
                      <a:r>
                        <a:rPr lang="cs-CZ" sz="2400" baseline="300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24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/>
                        <a:t>Tera</a:t>
                      </a:r>
                      <a:endParaRPr lang="cs-C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/>
                        <a:t>2</a:t>
                      </a:r>
                      <a:r>
                        <a:rPr lang="cs-CZ" sz="2400" baseline="300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24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/>
                        <a:t>Peta</a:t>
                      </a:r>
                      <a:endParaRPr lang="cs-C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/>
                        <a:t>2</a:t>
                      </a:r>
                      <a:r>
                        <a:rPr lang="cs-CZ" sz="2400" baseline="30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67225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6760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Metody přístupu k datům v paměti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69865827"/>
              </p:ext>
            </p:extLst>
          </p:nvPr>
        </p:nvGraphicFramePr>
        <p:xfrm>
          <a:off x="539552" y="1052736"/>
          <a:ext cx="835292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474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7D09AA6-3622-402F-81AD-5EFF38C49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F7D09AA6-3622-402F-81AD-5EFF38C494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D0AEF7D-4C70-4534-8CAF-2F4854BE9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9D0AEF7D-4C70-4534-8CAF-2F4854BE9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F9DA9DF-48DE-4A50-9268-8264EBFAA4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7F9DA9DF-48DE-4A50-9268-8264EBFAA4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BC3EFEC-262A-42D9-A9DD-D3C731741B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4BC3EFEC-262A-42D9-A9DD-D3C731741B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D9BD724-15EB-4B78-ABE6-A7EE740D2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5D9BD724-15EB-4B78-ABE6-A7EE740D2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8A724F-8541-4721-B5A3-C458B28060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8F8A724F-8541-4721-B5A3-C458B28060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D2A391-5F6D-428A-9C00-F56DDD04DA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56D2A391-5F6D-428A-9C00-F56DDD04DA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0015F12-A535-4F72-9524-018297819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graphicEl>
                                              <a:dgm id="{70015F12-A535-4F72-9524-0182978194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2D6D441-2228-4F3C-AB49-56629C9648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graphicEl>
                                              <a:dgm id="{42D6D441-2228-4F3C-AB49-56629C9648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Graphic spid="9" grpId="0">
        <p:bldSub>
          <a:bldDgm bld="lvl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261610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24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Paměť s libovolným přístupem RAM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Data jsou přístupna na </a:t>
            </a:r>
            <a:r>
              <a:rPr lang="cs-CZ" b="1" dirty="0">
                <a:latin typeface="Verdana" pitchFamily="34" charset="0"/>
              </a:rPr>
              <a:t>libovolné</a:t>
            </a:r>
            <a:r>
              <a:rPr lang="cs-CZ" dirty="0">
                <a:latin typeface="Verdana" pitchFamily="34" charset="0"/>
              </a:rPr>
              <a:t> adrese, </a:t>
            </a:r>
            <a:r>
              <a:rPr lang="cs-CZ" b="1" dirty="0">
                <a:latin typeface="Verdana" pitchFamily="34" charset="0"/>
              </a:rPr>
              <a:t>nezáleží na předchozím čtení </a:t>
            </a:r>
            <a:r>
              <a:rPr lang="cs-CZ" dirty="0">
                <a:latin typeface="Verdana" pitchFamily="34" charset="0"/>
              </a:rPr>
              <a:t>nebo</a:t>
            </a:r>
            <a:r>
              <a:rPr lang="cs-CZ" b="1" dirty="0">
                <a:latin typeface="Verdana" pitchFamily="34" charset="0"/>
              </a:rPr>
              <a:t> zápisu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Paměťová místa jsou vyhledána </a:t>
            </a:r>
            <a:r>
              <a:rPr lang="cs-CZ" b="1" dirty="0">
                <a:latin typeface="Verdana" pitchFamily="34" charset="0"/>
              </a:rPr>
              <a:t>adresou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Paměť se označuje </a:t>
            </a:r>
            <a:r>
              <a:rPr lang="cs-CZ" b="1" dirty="0">
                <a:latin typeface="Verdana" pitchFamily="34" charset="0"/>
              </a:rPr>
              <a:t>RAM</a:t>
            </a:r>
            <a:r>
              <a:rPr lang="cs-CZ" dirty="0">
                <a:latin typeface="Verdana" pitchFamily="34" charset="0"/>
              </a:rPr>
              <a:t> (</a:t>
            </a:r>
            <a:r>
              <a:rPr lang="cs-CZ" b="1" i="1" dirty="0" err="1">
                <a:latin typeface="Verdana" pitchFamily="34" charset="0"/>
              </a:rPr>
              <a:t>R</a:t>
            </a:r>
            <a:r>
              <a:rPr lang="cs-CZ" i="1" dirty="0" err="1">
                <a:latin typeface="Verdana" pitchFamily="34" charset="0"/>
              </a:rPr>
              <a:t>andom</a:t>
            </a:r>
            <a:r>
              <a:rPr lang="cs-CZ" i="1" dirty="0">
                <a:latin typeface="Verdana" pitchFamily="34" charset="0"/>
              </a:rPr>
              <a:t> </a:t>
            </a:r>
            <a:r>
              <a:rPr lang="cs-CZ" b="1" i="1" dirty="0">
                <a:latin typeface="Verdana" pitchFamily="34" charset="0"/>
              </a:rPr>
              <a:t>A</a:t>
            </a:r>
            <a:r>
              <a:rPr lang="cs-CZ" i="1" dirty="0">
                <a:latin typeface="Verdana" pitchFamily="34" charset="0"/>
              </a:rPr>
              <a:t>ccess </a:t>
            </a:r>
            <a:r>
              <a:rPr lang="cs-CZ" b="1" i="1" dirty="0">
                <a:latin typeface="Verdana" pitchFamily="34" charset="0"/>
              </a:rPr>
              <a:t>M</a:t>
            </a:r>
            <a:r>
              <a:rPr lang="cs-CZ" i="1" dirty="0">
                <a:latin typeface="Verdana" pitchFamily="34" charset="0"/>
              </a:rPr>
              <a:t>emory</a:t>
            </a:r>
            <a:r>
              <a:rPr lang="cs-CZ" dirty="0">
                <a:latin typeface="Verdana" pitchFamily="34" charset="0"/>
              </a:rPr>
              <a:t>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Metody přístupu k datům v paměti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1169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7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7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3277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Paměť se sekvenčním přístupem SAM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Data jsou přístupná pouze </a:t>
            </a:r>
            <a:r>
              <a:rPr lang="cs-CZ" b="1" dirty="0">
                <a:latin typeface="Verdana" pitchFamily="34" charset="0"/>
              </a:rPr>
              <a:t>postupně</a:t>
            </a:r>
            <a:r>
              <a:rPr lang="cs-CZ" dirty="0">
                <a:latin typeface="Verdana" pitchFamily="34" charset="0"/>
              </a:rPr>
              <a:t> (sekvenčně)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Je-li v určitý okamžik čtena (zapisována) jedna konkrétní buňka, jako další může být čtena (či zapisována) pouze buňka </a:t>
            </a:r>
            <a:r>
              <a:rPr lang="cs-CZ" b="1" dirty="0">
                <a:latin typeface="Verdana" pitchFamily="34" charset="0"/>
              </a:rPr>
              <a:t>sousední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Paměť se označuje </a:t>
            </a:r>
            <a:r>
              <a:rPr lang="cs-CZ" b="1" dirty="0">
                <a:latin typeface="Verdana" pitchFamily="34" charset="0"/>
              </a:rPr>
              <a:t>SAM</a:t>
            </a:r>
            <a:r>
              <a:rPr lang="cs-CZ" dirty="0">
                <a:latin typeface="Verdana" pitchFamily="34" charset="0"/>
              </a:rPr>
              <a:t> (</a:t>
            </a:r>
            <a:r>
              <a:rPr lang="cs-CZ" b="1" i="1" dirty="0" err="1">
                <a:latin typeface="Verdana" pitchFamily="34" charset="0"/>
              </a:rPr>
              <a:t>S</a:t>
            </a:r>
            <a:r>
              <a:rPr lang="cs-CZ" i="1" dirty="0" err="1">
                <a:latin typeface="Verdana" pitchFamily="34" charset="0"/>
              </a:rPr>
              <a:t>equential</a:t>
            </a:r>
            <a:r>
              <a:rPr lang="cs-CZ" b="1" i="1" dirty="0">
                <a:latin typeface="Verdana" pitchFamily="34" charset="0"/>
              </a:rPr>
              <a:t> Access</a:t>
            </a:r>
            <a:r>
              <a:rPr lang="cs-CZ" i="1" dirty="0">
                <a:latin typeface="Verdana" pitchFamily="34" charset="0"/>
              </a:rPr>
              <a:t> </a:t>
            </a:r>
            <a:r>
              <a:rPr lang="cs-CZ" b="1" i="1" dirty="0">
                <a:latin typeface="Verdana" pitchFamily="34" charset="0"/>
              </a:rPr>
              <a:t>M</a:t>
            </a:r>
            <a:r>
              <a:rPr lang="cs-CZ" i="1" dirty="0">
                <a:latin typeface="Verdana" pitchFamily="34" charset="0"/>
              </a:rPr>
              <a:t>emory</a:t>
            </a:r>
            <a:r>
              <a:rPr lang="cs-CZ" dirty="0">
                <a:latin typeface="Verdana" pitchFamily="34" charset="0"/>
              </a:rPr>
              <a:t>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Metody přístupu k datům v paměti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7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7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238526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Paměť LIFO a FIFO</a:t>
            </a:r>
            <a:endParaRPr lang="cs-CZ" sz="2800" b="1" dirty="0">
              <a:solidFill>
                <a:srgbClr val="666699"/>
              </a:solidFill>
              <a:latin typeface="Verdana" pitchFamily="34" charset="0"/>
            </a:endParaRP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cs-CZ" b="1" dirty="0">
                <a:solidFill>
                  <a:srgbClr val="FF0000"/>
                </a:solidFill>
                <a:latin typeface="Verdana" pitchFamily="34" charset="0"/>
              </a:rPr>
              <a:t>LIFO</a:t>
            </a:r>
            <a:r>
              <a:rPr lang="cs-CZ" dirty="0">
                <a:solidFill>
                  <a:srgbClr val="666699"/>
                </a:solidFill>
                <a:latin typeface="Verdana" pitchFamily="34" charset="0"/>
              </a:rPr>
              <a:t> </a:t>
            </a:r>
            <a:r>
              <a:rPr lang="cs-CZ" dirty="0">
                <a:latin typeface="Verdana" pitchFamily="34" charset="0"/>
              </a:rPr>
              <a:t>(</a:t>
            </a:r>
            <a:r>
              <a:rPr lang="cs-CZ" b="1" dirty="0">
                <a:latin typeface="Verdana" pitchFamily="34" charset="0"/>
              </a:rPr>
              <a:t>L</a:t>
            </a:r>
            <a:r>
              <a:rPr lang="cs-CZ" dirty="0">
                <a:latin typeface="Verdana" pitchFamily="34" charset="0"/>
              </a:rPr>
              <a:t>ast </a:t>
            </a:r>
            <a:r>
              <a:rPr lang="cs-CZ" b="1" dirty="0">
                <a:latin typeface="Verdana" pitchFamily="34" charset="0"/>
              </a:rPr>
              <a:t>I</a:t>
            </a:r>
            <a:r>
              <a:rPr lang="cs-CZ" dirty="0">
                <a:latin typeface="Verdana" pitchFamily="34" charset="0"/>
              </a:rPr>
              <a:t>n-</a:t>
            </a:r>
            <a:r>
              <a:rPr lang="cs-CZ" b="1" dirty="0">
                <a:latin typeface="Verdana" pitchFamily="34" charset="0"/>
              </a:rPr>
              <a:t>F</a:t>
            </a:r>
            <a:r>
              <a:rPr lang="cs-CZ" dirty="0">
                <a:latin typeface="Verdana" pitchFamily="34" charset="0"/>
              </a:rPr>
              <a:t>irst </a:t>
            </a:r>
            <a:r>
              <a:rPr lang="cs-CZ" b="1" dirty="0">
                <a:latin typeface="Verdana" pitchFamily="34" charset="0"/>
              </a:rPr>
              <a:t>O</a:t>
            </a:r>
            <a:r>
              <a:rPr lang="cs-CZ" dirty="0">
                <a:latin typeface="Verdana" pitchFamily="34" charset="0"/>
              </a:rPr>
              <a:t>ut) Data zapsaná jako poslední jsou čtena jako první (</a:t>
            </a:r>
            <a:r>
              <a:rPr lang="cs-CZ" b="1" dirty="0">
                <a:latin typeface="Verdana" pitchFamily="34" charset="0"/>
              </a:rPr>
              <a:t>zásobník</a:t>
            </a:r>
            <a:r>
              <a:rPr lang="cs-CZ" dirty="0">
                <a:latin typeface="Verdana" pitchFamily="34" charset="0"/>
              </a:rPr>
              <a:t>)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cs-CZ" b="1" dirty="0">
                <a:solidFill>
                  <a:srgbClr val="FF0000"/>
                </a:solidFill>
                <a:latin typeface="Verdana" pitchFamily="34" charset="0"/>
              </a:rPr>
              <a:t>FIFO</a:t>
            </a:r>
            <a:r>
              <a:rPr lang="cs-CZ" dirty="0">
                <a:latin typeface="Verdana" pitchFamily="34" charset="0"/>
              </a:rPr>
              <a:t> (</a:t>
            </a:r>
            <a:r>
              <a:rPr lang="cs-CZ" b="1" dirty="0">
                <a:latin typeface="Verdana" pitchFamily="34" charset="0"/>
              </a:rPr>
              <a:t>F</a:t>
            </a:r>
            <a:r>
              <a:rPr lang="cs-CZ" dirty="0">
                <a:latin typeface="Verdana" pitchFamily="34" charset="0"/>
              </a:rPr>
              <a:t>irst </a:t>
            </a:r>
            <a:r>
              <a:rPr lang="cs-CZ" b="1" dirty="0">
                <a:latin typeface="Verdana" pitchFamily="34" charset="0"/>
              </a:rPr>
              <a:t>I</a:t>
            </a:r>
            <a:r>
              <a:rPr lang="cs-CZ" dirty="0">
                <a:latin typeface="Verdana" pitchFamily="34" charset="0"/>
              </a:rPr>
              <a:t>n-</a:t>
            </a:r>
            <a:r>
              <a:rPr lang="cs-CZ" b="1" dirty="0">
                <a:latin typeface="Verdana" pitchFamily="34" charset="0"/>
              </a:rPr>
              <a:t>F</a:t>
            </a:r>
            <a:r>
              <a:rPr lang="cs-CZ" dirty="0">
                <a:latin typeface="Verdana" pitchFamily="34" charset="0"/>
              </a:rPr>
              <a:t>irst </a:t>
            </a:r>
            <a:r>
              <a:rPr lang="cs-CZ" b="1" dirty="0">
                <a:latin typeface="Verdana" pitchFamily="34" charset="0"/>
              </a:rPr>
              <a:t>O</a:t>
            </a:r>
            <a:r>
              <a:rPr lang="cs-CZ" dirty="0">
                <a:latin typeface="Verdana" pitchFamily="34" charset="0"/>
              </a:rPr>
              <a:t>ut) Data zapsaná první jsou čtena jako první (</a:t>
            </a:r>
            <a:r>
              <a:rPr lang="cs-CZ" b="1" dirty="0">
                <a:latin typeface="Verdana" pitchFamily="34" charset="0"/>
              </a:rPr>
              <a:t>fronta</a:t>
            </a:r>
            <a:r>
              <a:rPr lang="cs-CZ" dirty="0">
                <a:latin typeface="Verdana" pitchFamily="34" charset="0"/>
              </a:rPr>
              <a:t>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Metody přístupu k datům v paměti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06127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7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290848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Paměť adresována obsahem CAM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Data jsou vyhledána </a:t>
            </a:r>
            <a:r>
              <a:rPr lang="cs-CZ" b="1" dirty="0">
                <a:latin typeface="Verdana" pitchFamily="34" charset="0"/>
              </a:rPr>
              <a:t>porovnáváním obsahu </a:t>
            </a:r>
            <a:r>
              <a:rPr lang="cs-CZ" dirty="0">
                <a:latin typeface="Verdana" pitchFamily="34" charset="0"/>
              </a:rPr>
              <a:t>jednotlivých paměťových buněk</a:t>
            </a:r>
            <a:endParaRPr lang="cs-CZ" b="1" dirty="0">
              <a:latin typeface="Verdana" pitchFamily="34" charset="0"/>
            </a:endParaRP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Používá se v paměti </a:t>
            </a:r>
            <a:r>
              <a:rPr lang="cs-CZ" b="1" dirty="0" err="1">
                <a:latin typeface="Verdana" pitchFamily="34" charset="0"/>
              </a:rPr>
              <a:t>Cache</a:t>
            </a:r>
            <a:endParaRPr lang="cs-CZ" b="1" dirty="0">
              <a:latin typeface="Verdana" pitchFamily="34" charset="0"/>
            </a:endParaRP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Paměť se označuje </a:t>
            </a:r>
            <a:r>
              <a:rPr lang="cs-CZ" b="1" dirty="0">
                <a:latin typeface="Verdana" pitchFamily="34" charset="0"/>
              </a:rPr>
              <a:t>CAM</a:t>
            </a:r>
            <a:r>
              <a:rPr lang="cs-CZ" dirty="0">
                <a:latin typeface="Verdana" pitchFamily="34" charset="0"/>
              </a:rPr>
              <a:t> </a:t>
            </a:r>
            <a:br>
              <a:rPr lang="cs-CZ" dirty="0">
                <a:latin typeface="Verdana" pitchFamily="34" charset="0"/>
              </a:rPr>
            </a:br>
            <a:r>
              <a:rPr lang="cs-CZ" dirty="0">
                <a:latin typeface="Verdana" pitchFamily="34" charset="0"/>
              </a:rPr>
              <a:t>(</a:t>
            </a:r>
            <a:r>
              <a:rPr lang="cs-CZ" b="1" i="1" dirty="0">
                <a:latin typeface="Verdana" pitchFamily="34" charset="0"/>
              </a:rPr>
              <a:t>C</a:t>
            </a:r>
            <a:r>
              <a:rPr lang="cs-CZ" i="1" dirty="0">
                <a:latin typeface="Verdana" pitchFamily="34" charset="0"/>
              </a:rPr>
              <a:t>ontent </a:t>
            </a:r>
            <a:r>
              <a:rPr lang="cs-CZ" b="1" i="1" dirty="0" err="1">
                <a:latin typeface="Verdana" pitchFamily="34" charset="0"/>
              </a:rPr>
              <a:t>A</a:t>
            </a:r>
            <a:r>
              <a:rPr lang="cs-CZ" i="1" dirty="0" err="1">
                <a:latin typeface="Verdana" pitchFamily="34" charset="0"/>
              </a:rPr>
              <a:t>ddressable</a:t>
            </a:r>
            <a:r>
              <a:rPr lang="cs-CZ" i="1" dirty="0"/>
              <a:t> </a:t>
            </a:r>
            <a:r>
              <a:rPr lang="cs-CZ" b="1" i="1" dirty="0">
                <a:latin typeface="Verdana" pitchFamily="34" charset="0"/>
              </a:rPr>
              <a:t>M</a:t>
            </a:r>
            <a:r>
              <a:rPr lang="cs-CZ" i="1" dirty="0">
                <a:latin typeface="Verdana" pitchFamily="34" charset="0"/>
              </a:rPr>
              <a:t>emory</a:t>
            </a:r>
            <a:r>
              <a:rPr lang="cs-CZ" dirty="0">
                <a:latin typeface="Verdana" pitchFamily="34" charset="0"/>
              </a:rPr>
              <a:t>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Metody přístupu k datům v paměti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87663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7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7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6760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Technologie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2323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Bipolární</a:t>
            </a:r>
          </a:p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dirty="0">
                <a:latin typeface="Verdana" pitchFamily="34" charset="0"/>
              </a:rPr>
              <a:t>Tranzistory PNP a NPN</a:t>
            </a:r>
          </a:p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b="1" dirty="0">
                <a:latin typeface="Verdana" pitchFamily="34" charset="0"/>
              </a:rPr>
              <a:t>Velký</a:t>
            </a:r>
            <a:r>
              <a:rPr lang="cs-CZ" dirty="0">
                <a:latin typeface="Verdana" pitchFamily="34" charset="0"/>
              </a:rPr>
              <a:t> ztrátový výkon</a:t>
            </a:r>
          </a:p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dirty="0">
                <a:latin typeface="Verdana" pitchFamily="34" charset="0"/>
              </a:rPr>
              <a:t>Vysoká rychlost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76102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88000"/>
            <a:ext cx="77724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</a:p>
        </p:txBody>
      </p:sp>
      <p:sp>
        <p:nvSpPr>
          <p:cNvPr id="1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2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3" name="Obdélník 2">
            <a:hlinkClick r:id="rId3" action="ppaction://hlinksldjump"/>
          </p:cNvPr>
          <p:cNvSpPr/>
          <p:nvPr/>
        </p:nvSpPr>
        <p:spPr>
          <a:xfrm>
            <a:off x="540000" y="108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lvl="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Funkce paměti</a:t>
            </a:r>
          </a:p>
        </p:txBody>
      </p:sp>
      <p:sp>
        <p:nvSpPr>
          <p:cNvPr id="11" name="Obdélník 10">
            <a:hlinkClick r:id="rId4" action="ppaction://hlinksldjump"/>
          </p:cNvPr>
          <p:cNvSpPr/>
          <p:nvPr/>
        </p:nvSpPr>
        <p:spPr>
          <a:xfrm>
            <a:off x="540000" y="144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Blokové schéma paměti</a:t>
            </a:r>
          </a:p>
        </p:txBody>
      </p:sp>
      <p:sp>
        <p:nvSpPr>
          <p:cNvPr id="12" name="Obdélník 11">
            <a:hlinkClick r:id="rId5" action="ppaction://hlinksldjump"/>
          </p:cNvPr>
          <p:cNvSpPr/>
          <p:nvPr/>
        </p:nvSpPr>
        <p:spPr>
          <a:xfrm>
            <a:off x="540000" y="180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Zápis a čtení</a:t>
            </a:r>
          </a:p>
        </p:txBody>
      </p:sp>
      <p:sp>
        <p:nvSpPr>
          <p:cNvPr id="13" name="Obdélník 12">
            <a:hlinkClick r:id="rId6" action="ppaction://hlinksldjump"/>
          </p:cNvPr>
          <p:cNvSpPr/>
          <p:nvPr/>
        </p:nvSpPr>
        <p:spPr>
          <a:xfrm>
            <a:off x="540000" y="216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Vlastnosti pamětí</a:t>
            </a:r>
          </a:p>
        </p:txBody>
      </p:sp>
      <p:sp>
        <p:nvSpPr>
          <p:cNvPr id="14" name="Obdélník 13">
            <a:hlinkClick r:id="rId7" action="ppaction://hlinksldjump"/>
          </p:cNvPr>
          <p:cNvSpPr/>
          <p:nvPr/>
        </p:nvSpPr>
        <p:spPr>
          <a:xfrm>
            <a:off x="540000" y="252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Metody přístupu k datům v paměti</a:t>
            </a:r>
          </a:p>
        </p:txBody>
      </p:sp>
      <p:sp>
        <p:nvSpPr>
          <p:cNvPr id="15" name="Obdélník 14">
            <a:hlinkClick r:id="rId8" action="ppaction://hlinksldjump"/>
          </p:cNvPr>
          <p:cNvSpPr/>
          <p:nvPr/>
        </p:nvSpPr>
        <p:spPr>
          <a:xfrm>
            <a:off x="540000" y="288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Závislost na napájecím napětí</a:t>
            </a:r>
            <a:endParaRPr lang="cs-CZ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Obdélník 15">
            <a:hlinkClick r:id="rId9" action="ppaction://hlinksldjump"/>
          </p:cNvPr>
          <p:cNvSpPr/>
          <p:nvPr/>
        </p:nvSpPr>
        <p:spPr>
          <a:xfrm>
            <a:off x="540000" y="324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Statická paměť SRAM</a:t>
            </a:r>
            <a:endParaRPr lang="cs-CZ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Obdélník 16">
            <a:hlinkClick r:id="rId10" action="ppaction://hlinksldjump"/>
          </p:cNvPr>
          <p:cNvSpPr/>
          <p:nvPr/>
        </p:nvSpPr>
        <p:spPr>
          <a:xfrm>
            <a:off x="540000" y="360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Dynamická paměť DRAM</a:t>
            </a:r>
            <a:endParaRPr lang="cs-CZ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Obdélník 17">
            <a:hlinkClick r:id="rId11" action="ppaction://hlinksldjump"/>
          </p:cNvPr>
          <p:cNvSpPr/>
          <p:nvPr/>
        </p:nvSpPr>
        <p:spPr>
          <a:xfrm>
            <a:off x="539552" y="396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ROM</a:t>
            </a:r>
            <a:endParaRPr lang="cs-CZ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2323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Unipolární</a:t>
            </a:r>
          </a:p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dirty="0">
                <a:latin typeface="Verdana" pitchFamily="34" charset="0"/>
              </a:rPr>
              <a:t>Tranzistory řízené polem (MOSFET)</a:t>
            </a:r>
          </a:p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b="1" dirty="0">
                <a:latin typeface="Verdana" pitchFamily="34" charset="0"/>
              </a:rPr>
              <a:t>Extrémně nízký </a:t>
            </a:r>
            <a:r>
              <a:rPr lang="cs-CZ" dirty="0">
                <a:latin typeface="Verdana" pitchFamily="34" charset="0"/>
              </a:rPr>
              <a:t>ztrátový výkon</a:t>
            </a:r>
          </a:p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dirty="0">
                <a:latin typeface="Verdana" pitchFamily="34" charset="0"/>
              </a:rPr>
              <a:t>Nižší rychlost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Technologie</a:t>
            </a:r>
          </a:p>
        </p:txBody>
      </p:sp>
    </p:spTree>
    <p:extLst>
      <p:ext uri="{BB962C8B-B14F-4D97-AF65-F5344CB8AC3E}">
        <p14:creationId xmlns:p14="http://schemas.microsoft.com/office/powerpoint/2010/main" val="33627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6760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Závislost na napájecím napětí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20474817"/>
              </p:ext>
            </p:extLst>
          </p:nvPr>
        </p:nvGraphicFramePr>
        <p:xfrm>
          <a:off x="0" y="1052736"/>
          <a:ext cx="914400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3283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AB8E511-F3C0-4C80-8ABB-DC59FDD6E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BAB8E511-F3C0-4C80-8ABB-DC59FDD6EF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76AC3B-A448-4458-A4D1-6CF7B1DE0A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2A76AC3B-A448-4458-A4D1-6CF7B1DE0A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CD65044-3E70-430D-9982-214EA8DDD1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CCD65044-3E70-430D-9982-214EA8DDD1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C21D055-BE6C-42F6-8FDA-8CE02FC12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CC21D055-BE6C-42F6-8FDA-8CE02FC123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854403-794B-47B9-B0BC-024391533F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F4854403-794B-47B9-B0BC-024391533F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A576ECB-021F-4251-A19D-68A4C30F8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1A576ECB-021F-4251-A19D-68A4C30F86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2244EAF-4DCD-455A-96DF-37E317D0A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72244EAF-4DCD-455A-96DF-37E317D0A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0AD1FD6-1900-462B-8494-64ECC457D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graphicEl>
                                              <a:dgm id="{50AD1FD6-1900-462B-8494-64ECC457DF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187D376-F410-46D6-B724-C3D4DF394E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graphicEl>
                                              <a:dgm id="{F187D376-F410-46D6-B724-C3D4DF394E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CDDF259-C7A1-43A3-98F6-48A2E1AA03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ECDDF259-C7A1-43A3-98F6-48A2E1AA03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EB29C24-43E8-44A6-BD3C-BAC3221A6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graphicEl>
                                              <a:dgm id="{CEB29C24-43E8-44A6-BD3C-BAC3221A61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982E8E3-F88C-44B8-83B0-3F2CC0C2A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F982E8E3-F88C-44B8-83B0-3F2CC0C2A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4EAE3F-947A-4E01-A1C1-F00AAF8C2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graphicEl>
                                              <a:dgm id="{CF4EAE3F-947A-4E01-A1C1-F00AAF8C2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8FFF80C-267D-44F2-94FD-4A0F90FF4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18FFF80C-267D-44F2-94FD-4A0F90FF44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F3865F-2091-4417-A447-52ECBA115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graphicEl>
                                              <a:dgm id="{2CF3865F-2091-4417-A447-52ECBA115E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B0FECD2-FABE-48AC-8A73-8FE6D91B4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graphicEl>
                                              <a:dgm id="{AB0FECD2-FABE-48AC-8A73-8FE6D91B4A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84EEBEE-D412-44F5-820C-8E21E6BD7E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graphicEl>
                                              <a:dgm id="{A84EEBEE-D412-44F5-820C-8E21E6BD7E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Graphic spid="9" grpId="0">
        <p:bldSub>
          <a:bldDgm bld="lvl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32778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Hlavní vlastnost pamětí RWM</a:t>
            </a:r>
          </a:p>
          <a:p>
            <a:pPr marL="504000" algn="l">
              <a:spcAft>
                <a:spcPts val="3000"/>
              </a:spcAft>
              <a:buClr>
                <a:schemeClr val="bg2"/>
              </a:buClr>
            </a:pPr>
            <a:r>
              <a:rPr lang="cs-CZ" dirty="0">
                <a:latin typeface="Verdana" pitchFamily="34" charset="0"/>
              </a:rPr>
              <a:t>Rychlý zápis do paměti (rychlost srovnatelná s rychlosti procesoru)</a:t>
            </a:r>
          </a:p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Hlavní vlastnost pamětí ROM</a:t>
            </a:r>
          </a:p>
          <a:p>
            <a:pPr marL="504000">
              <a:spcAft>
                <a:spcPts val="1200"/>
              </a:spcAft>
              <a:buClr>
                <a:schemeClr val="bg2"/>
              </a:buClr>
            </a:pPr>
            <a:r>
              <a:rPr lang="cs-CZ" dirty="0">
                <a:latin typeface="Verdana" pitchFamily="34" charset="0"/>
              </a:rPr>
              <a:t>Nezávislost na napájecím napětí (obsah zůstane i po odpojení napětí)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57314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6760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Paměť RWM (statická-SRAM)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41088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Vlastnosti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Paměťovým prvkem je </a:t>
            </a:r>
            <a:r>
              <a:rPr lang="cs-CZ" b="1" dirty="0">
                <a:latin typeface="Verdana" pitchFamily="34" charset="0"/>
              </a:rPr>
              <a:t>klopný obvod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Čtení informace </a:t>
            </a:r>
            <a:r>
              <a:rPr lang="cs-CZ" b="1" u="sng" dirty="0">
                <a:latin typeface="Verdana" pitchFamily="34" charset="0"/>
              </a:rPr>
              <a:t>není destruktivní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Použitá technologie </a:t>
            </a:r>
          </a:p>
          <a:p>
            <a:pPr marL="961200" lvl="1" indent="-504000">
              <a:spcAft>
                <a:spcPts val="1200"/>
              </a:spcAft>
              <a:buClr>
                <a:schemeClr val="bg2"/>
              </a:buClr>
              <a:buFont typeface="Arial" pitchFamily="34" charset="0"/>
              <a:buChar char="•"/>
            </a:pPr>
            <a:r>
              <a:rPr lang="cs-CZ" b="1" dirty="0">
                <a:latin typeface="Verdana" pitchFamily="34" charset="0"/>
              </a:rPr>
              <a:t>bipolární</a:t>
            </a:r>
          </a:p>
          <a:p>
            <a:pPr marL="961200" lvl="1" indent="-504000">
              <a:spcAft>
                <a:spcPts val="1200"/>
              </a:spcAft>
              <a:buClr>
                <a:schemeClr val="bg2"/>
              </a:buClr>
              <a:buFont typeface="Arial" pitchFamily="34" charset="0"/>
              <a:buChar char="•"/>
            </a:pPr>
            <a:r>
              <a:rPr lang="cs-CZ" b="1" dirty="0">
                <a:latin typeface="Verdana" pitchFamily="34" charset="0"/>
              </a:rPr>
              <a:t>unipolární</a:t>
            </a:r>
            <a:r>
              <a:rPr lang="cs-CZ" dirty="0">
                <a:latin typeface="Verdana" pitchFamily="34" charset="0"/>
              </a:rPr>
              <a:t> NMOS nebo CMOS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Nezávislost na napájecím napětí řešíme použitím </a:t>
            </a:r>
            <a:r>
              <a:rPr lang="cs-CZ" b="1" dirty="0">
                <a:latin typeface="Verdana" pitchFamily="34" charset="0"/>
              </a:rPr>
              <a:t>zálohovací baterie</a:t>
            </a:r>
            <a:r>
              <a:rPr lang="en-US" dirty="0">
                <a:latin typeface="Verdana" pitchFamily="34" charset="0"/>
              </a:rPr>
              <a:t>; </a:t>
            </a:r>
            <a:r>
              <a:rPr lang="cs-CZ" dirty="0">
                <a:latin typeface="Verdana" pitchFamily="34" charset="0"/>
              </a:rPr>
              <a:t>používáme obvody CMOS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39704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lj\prezentace\MIT\obr\MEM statická bunka bip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800000"/>
            <a:ext cx="4500072" cy="341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60000" y="1080000"/>
            <a:ext cx="87840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Bipolární paměťový prvek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Paměť RWM (statická-SRAM)</a:t>
            </a:r>
          </a:p>
        </p:txBody>
      </p:sp>
    </p:spTree>
    <p:extLst>
      <p:ext uri="{BB962C8B-B14F-4D97-AF65-F5344CB8AC3E}">
        <p14:creationId xmlns:p14="http://schemas.microsoft.com/office/powerpoint/2010/main" val="25720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60000" y="1080000"/>
            <a:ext cx="87840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Unipolární paměťový prvek</a:t>
            </a:r>
          </a:p>
        </p:txBody>
      </p:sp>
      <p:pic>
        <p:nvPicPr>
          <p:cNvPr id="2050" name="Picture 2" descr="D:\lj\prezentace\MIT\obr\MEM statická bunka CM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800000"/>
            <a:ext cx="418911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5" name="Tlačítko akce: Vlastní 1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6" name="Tlačítko akce: Vlastní 1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7" name="Tlačítko akce: Vlastní 16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Paměť RWM (statická-SRAM)</a:t>
            </a:r>
          </a:p>
        </p:txBody>
      </p:sp>
    </p:spTree>
    <p:extLst>
      <p:ext uri="{BB962C8B-B14F-4D97-AF65-F5344CB8AC3E}">
        <p14:creationId xmlns:p14="http://schemas.microsoft.com/office/powerpoint/2010/main" val="401339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2754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Funkce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Paměťové buňky tvoří </a:t>
            </a:r>
            <a:r>
              <a:rPr lang="cs-CZ" b="1" dirty="0">
                <a:latin typeface="Verdana" pitchFamily="34" charset="0"/>
              </a:rPr>
              <a:t>bistabilní klopný obvod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Je-li buňka </a:t>
            </a:r>
            <a:r>
              <a:rPr lang="cs-CZ" b="1" dirty="0">
                <a:latin typeface="Verdana" pitchFamily="34" charset="0"/>
              </a:rPr>
              <a:t>vybrána</a:t>
            </a:r>
            <a:r>
              <a:rPr lang="cs-CZ" dirty="0">
                <a:latin typeface="Verdana" pitchFamily="34" charset="0"/>
              </a:rPr>
              <a:t> adresovým vodičem je čten stav na vodiči DATA (</a:t>
            </a:r>
            <a:r>
              <a:rPr lang="cs-CZ" b="1" dirty="0">
                <a:latin typeface="Verdana" pitchFamily="34" charset="0"/>
              </a:rPr>
              <a:t>čtení</a:t>
            </a:r>
            <a:r>
              <a:rPr lang="cs-CZ" dirty="0">
                <a:latin typeface="Verdana" pitchFamily="34" charset="0"/>
              </a:rPr>
              <a:t>) nebo je klopný obvod </a:t>
            </a:r>
            <a:r>
              <a:rPr lang="cs-CZ" b="1" dirty="0">
                <a:latin typeface="Verdana" pitchFamily="34" charset="0"/>
              </a:rPr>
              <a:t>překlopen</a:t>
            </a:r>
            <a:r>
              <a:rPr lang="cs-CZ" dirty="0">
                <a:latin typeface="Verdana" pitchFamily="34" charset="0"/>
              </a:rPr>
              <a:t> vnuceným stavem na vodičích DATA a !DATA (</a:t>
            </a:r>
            <a:r>
              <a:rPr lang="cs-CZ" b="1" dirty="0">
                <a:latin typeface="Verdana" pitchFamily="34" charset="0"/>
              </a:rPr>
              <a:t>zápis</a:t>
            </a:r>
            <a:r>
              <a:rPr lang="cs-CZ" dirty="0">
                <a:latin typeface="Verdana" pitchFamily="34" charset="0"/>
              </a:rPr>
              <a:t>)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Paměť RWM (statická-SRAM)</a:t>
            </a:r>
          </a:p>
        </p:txBody>
      </p:sp>
    </p:spTree>
    <p:extLst>
      <p:ext uri="{BB962C8B-B14F-4D97-AF65-F5344CB8AC3E}">
        <p14:creationId xmlns:p14="http://schemas.microsoft.com/office/powerpoint/2010/main" val="29945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465175" y="76562"/>
            <a:ext cx="5669650" cy="400110"/>
          </a:xfrm>
        </p:spPr>
        <p:txBody>
          <a:bodyPr wrap="square">
            <a:spAutoFit/>
          </a:bodyPr>
          <a:lstStyle/>
          <a:p>
            <a:pPr marL="0" indent="0" algn="r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cs-CZ" sz="2000" b="1" dirty="0">
                <a:latin typeface="Arial" charset="0"/>
              </a:rPr>
              <a:t>Architektura paměti SRAM</a:t>
            </a:r>
            <a:endParaRPr lang="cs-CZ" sz="2000" dirty="0"/>
          </a:p>
        </p:txBody>
      </p:sp>
      <p:pic>
        <p:nvPicPr>
          <p:cNvPr id="1027" name="Picture 3" descr="D:\lj\prezentace\MIT\obr\architektura S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84" y="676727"/>
            <a:ext cx="5184659" cy="521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lj\prezentace\MIT\obr\MEM statická bunka CMO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080001"/>
            <a:ext cx="1944002" cy="177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Paměť RWM (statická-SRAM)</a:t>
            </a: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2018431" y="929104"/>
            <a:ext cx="598241" cy="338554"/>
          </a:xfrm>
          <a:prstGeom prst="rect">
            <a:avLst/>
          </a:prstGeom>
          <a:solidFill>
            <a:srgbClr val="FF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1z4</a:t>
            </a:r>
          </a:p>
        </p:txBody>
      </p:sp>
      <p:sp>
        <p:nvSpPr>
          <p:cNvPr id="18" name="TextovéPole 17"/>
          <p:cNvSpPr txBox="1"/>
          <p:nvPr/>
        </p:nvSpPr>
        <p:spPr bwMode="auto">
          <a:xfrm>
            <a:off x="2018431" y="3933056"/>
            <a:ext cx="598241" cy="338554"/>
          </a:xfrm>
          <a:prstGeom prst="rect">
            <a:avLst/>
          </a:prstGeom>
          <a:solidFill>
            <a:srgbClr val="FF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1z4</a:t>
            </a:r>
          </a:p>
        </p:txBody>
      </p:sp>
      <p:sp>
        <p:nvSpPr>
          <p:cNvPr id="19" name="TextovéPole 18"/>
          <p:cNvSpPr txBox="1"/>
          <p:nvPr/>
        </p:nvSpPr>
        <p:spPr bwMode="auto">
          <a:xfrm>
            <a:off x="4252856" y="2850259"/>
            <a:ext cx="1507144" cy="400110"/>
          </a:xfrm>
          <a:prstGeom prst="rect">
            <a:avLst/>
          </a:prstGeom>
          <a:solidFill>
            <a:srgbClr val="FF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Třístavový </a:t>
            </a:r>
            <a:br>
              <a:rPr lang="cs-CZ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cs-CZ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zesilovač, invertor</a:t>
            </a:r>
          </a:p>
        </p:txBody>
      </p:sp>
      <p:sp>
        <p:nvSpPr>
          <p:cNvPr id="20" name="TextovéPole 19"/>
          <p:cNvSpPr txBox="1"/>
          <p:nvPr/>
        </p:nvSpPr>
        <p:spPr bwMode="auto">
          <a:xfrm>
            <a:off x="5076056" y="5294521"/>
            <a:ext cx="877164" cy="246221"/>
          </a:xfrm>
          <a:prstGeom prst="rect">
            <a:avLst/>
          </a:prstGeom>
          <a:solidFill>
            <a:srgbClr val="FF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Odpojeno</a:t>
            </a:r>
          </a:p>
        </p:txBody>
      </p:sp>
      <p:sp>
        <p:nvSpPr>
          <p:cNvPr id="21" name="TextovéPole 20"/>
          <p:cNvSpPr txBox="1"/>
          <p:nvPr/>
        </p:nvSpPr>
        <p:spPr bwMode="auto">
          <a:xfrm>
            <a:off x="6480000" y="3240000"/>
            <a:ext cx="2488920" cy="830997"/>
          </a:xfrm>
          <a:prstGeom prst="rect">
            <a:avLst/>
          </a:prstGeom>
          <a:solidFill>
            <a:srgbClr val="FF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cs-CZ" sz="1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Hodnota adresy je </a:t>
            </a:r>
            <a:r>
              <a:rPr lang="cs-CZ" sz="1200" b="1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0011</a:t>
            </a:r>
            <a:br>
              <a:rPr lang="cs-CZ" sz="1200" b="1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cs-CZ" sz="1200" b="1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Vyznačte do schématu hodnoty signálů, které jsou aktivní</a:t>
            </a:r>
          </a:p>
        </p:txBody>
      </p:sp>
      <p:sp>
        <p:nvSpPr>
          <p:cNvPr id="22" name="TextovéPole 21"/>
          <p:cNvSpPr txBox="1"/>
          <p:nvPr/>
        </p:nvSpPr>
        <p:spPr bwMode="auto">
          <a:xfrm>
            <a:off x="4221132" y="476672"/>
            <a:ext cx="1149674" cy="400110"/>
          </a:xfrm>
          <a:prstGeom prst="rect">
            <a:avLst/>
          </a:prstGeom>
          <a:solidFill>
            <a:srgbClr val="FFFF00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Paměťový </a:t>
            </a:r>
            <a:br>
              <a:rPr lang="cs-CZ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cs-CZ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klopný obvod</a:t>
            </a:r>
          </a:p>
        </p:txBody>
      </p:sp>
      <p:sp>
        <p:nvSpPr>
          <p:cNvPr id="2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2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5" name="Tlačítko akce: Vlastní 2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6" name="Tlačítko akce: Vlastní 2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7" name="Tlačítko akce: Vlastní 26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8" name="TextovéPole 27"/>
          <p:cNvSpPr txBox="1"/>
          <p:nvPr/>
        </p:nvSpPr>
        <p:spPr bwMode="auto">
          <a:xfrm>
            <a:off x="1943089" y="6099945"/>
            <a:ext cx="748923" cy="400110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cs-CZ" sz="20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0011</a:t>
            </a:r>
          </a:p>
        </p:txBody>
      </p:sp>
      <p:sp>
        <p:nvSpPr>
          <p:cNvPr id="29" name="TextovéPole 28"/>
          <p:cNvSpPr txBox="1"/>
          <p:nvPr/>
        </p:nvSpPr>
        <p:spPr bwMode="auto">
          <a:xfrm>
            <a:off x="5370806" y="6095400"/>
            <a:ext cx="325730" cy="400110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r>
              <a:rPr lang="cs-CZ" dirty="0"/>
              <a:t>1</a:t>
            </a:r>
          </a:p>
        </p:txBody>
      </p:sp>
      <p:sp>
        <p:nvSpPr>
          <p:cNvPr id="30" name="TextovéPole 29"/>
          <p:cNvSpPr txBox="1"/>
          <p:nvPr/>
        </p:nvSpPr>
        <p:spPr bwMode="auto">
          <a:xfrm>
            <a:off x="7417436" y="676727"/>
            <a:ext cx="1149674" cy="400110"/>
          </a:xfrm>
          <a:prstGeom prst="rect">
            <a:avLst/>
          </a:prstGeom>
          <a:solidFill>
            <a:srgbClr val="FF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Paměťový </a:t>
            </a:r>
            <a:br>
              <a:rPr lang="cs-CZ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cs-CZ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klopný obvod</a:t>
            </a:r>
          </a:p>
        </p:txBody>
      </p:sp>
      <p:sp>
        <p:nvSpPr>
          <p:cNvPr id="31" name="TextovéPole 30"/>
          <p:cNvSpPr txBox="1"/>
          <p:nvPr/>
        </p:nvSpPr>
        <p:spPr bwMode="auto">
          <a:xfrm>
            <a:off x="5220072" y="1269340"/>
            <a:ext cx="1435008" cy="215444"/>
          </a:xfrm>
          <a:prstGeom prst="rect">
            <a:avLst/>
          </a:prstGeom>
          <a:solidFill>
            <a:srgbClr val="FF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Adresový vodič řádků</a:t>
            </a:r>
          </a:p>
        </p:txBody>
      </p:sp>
      <p:sp>
        <p:nvSpPr>
          <p:cNvPr id="32" name="TextovéPole 31"/>
          <p:cNvSpPr txBox="1"/>
          <p:nvPr/>
        </p:nvSpPr>
        <p:spPr bwMode="auto">
          <a:xfrm>
            <a:off x="2865511" y="841388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0</a:t>
            </a:r>
          </a:p>
        </p:txBody>
      </p:sp>
      <p:sp>
        <p:nvSpPr>
          <p:cNvPr id="33" name="TextovéPole 32"/>
          <p:cNvSpPr txBox="1"/>
          <p:nvPr/>
        </p:nvSpPr>
        <p:spPr bwMode="auto">
          <a:xfrm>
            <a:off x="2865510" y="1269340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0</a:t>
            </a:r>
          </a:p>
        </p:txBody>
      </p:sp>
      <p:sp>
        <p:nvSpPr>
          <p:cNvPr id="34" name="TextovéPole 33"/>
          <p:cNvSpPr txBox="1"/>
          <p:nvPr/>
        </p:nvSpPr>
        <p:spPr bwMode="auto">
          <a:xfrm>
            <a:off x="2865509" y="1718909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0</a:t>
            </a:r>
          </a:p>
        </p:txBody>
      </p:sp>
      <p:sp>
        <p:nvSpPr>
          <p:cNvPr id="39" name="TextovéPole 38"/>
          <p:cNvSpPr txBox="1"/>
          <p:nvPr/>
        </p:nvSpPr>
        <p:spPr bwMode="auto">
          <a:xfrm>
            <a:off x="2865511" y="2132856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1</a:t>
            </a:r>
          </a:p>
        </p:txBody>
      </p:sp>
      <p:sp>
        <p:nvSpPr>
          <p:cNvPr id="40" name="TextovéPole 39"/>
          <p:cNvSpPr txBox="1"/>
          <p:nvPr/>
        </p:nvSpPr>
        <p:spPr bwMode="auto">
          <a:xfrm>
            <a:off x="2865511" y="3861048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1</a:t>
            </a:r>
          </a:p>
        </p:txBody>
      </p:sp>
      <p:sp>
        <p:nvSpPr>
          <p:cNvPr id="41" name="TextovéPole 40"/>
          <p:cNvSpPr txBox="1"/>
          <p:nvPr/>
        </p:nvSpPr>
        <p:spPr bwMode="auto">
          <a:xfrm>
            <a:off x="2865508" y="4293096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0</a:t>
            </a:r>
          </a:p>
        </p:txBody>
      </p:sp>
      <p:sp>
        <p:nvSpPr>
          <p:cNvPr id="42" name="TextovéPole 41"/>
          <p:cNvSpPr txBox="1"/>
          <p:nvPr/>
        </p:nvSpPr>
        <p:spPr bwMode="auto">
          <a:xfrm>
            <a:off x="2865507" y="4725144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0</a:t>
            </a:r>
          </a:p>
        </p:txBody>
      </p:sp>
      <p:sp>
        <p:nvSpPr>
          <p:cNvPr id="43" name="TextovéPole 42"/>
          <p:cNvSpPr txBox="1"/>
          <p:nvPr/>
        </p:nvSpPr>
        <p:spPr bwMode="auto">
          <a:xfrm>
            <a:off x="2865506" y="5157192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0</a:t>
            </a:r>
          </a:p>
        </p:txBody>
      </p:sp>
      <p:sp>
        <p:nvSpPr>
          <p:cNvPr id="35" name="TextovéPole 34"/>
          <p:cNvSpPr txBox="1"/>
          <p:nvPr/>
        </p:nvSpPr>
        <p:spPr bwMode="auto">
          <a:xfrm>
            <a:off x="3347863" y="2564904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1</a:t>
            </a:r>
          </a:p>
        </p:txBody>
      </p:sp>
      <p:sp>
        <p:nvSpPr>
          <p:cNvPr id="36" name="TextovéPole 35"/>
          <p:cNvSpPr txBox="1"/>
          <p:nvPr/>
        </p:nvSpPr>
        <p:spPr bwMode="auto">
          <a:xfrm>
            <a:off x="4521695" y="2564903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0</a:t>
            </a:r>
          </a:p>
        </p:txBody>
      </p:sp>
      <p:cxnSp>
        <p:nvCxnSpPr>
          <p:cNvPr id="4" name="Přímá spojnice se šipkou 3"/>
          <p:cNvCxnSpPr/>
          <p:nvPr/>
        </p:nvCxnSpPr>
        <p:spPr>
          <a:xfrm>
            <a:off x="3080478" y="2348880"/>
            <a:ext cx="627426" cy="1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ovéPole 36"/>
          <p:cNvSpPr txBox="1"/>
          <p:nvPr/>
        </p:nvSpPr>
        <p:spPr bwMode="auto">
          <a:xfrm>
            <a:off x="3935168" y="2102078"/>
            <a:ext cx="194321" cy="307777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400" dirty="0"/>
              <a:t>1</a:t>
            </a:r>
          </a:p>
        </p:txBody>
      </p:sp>
      <p:cxnSp>
        <p:nvCxnSpPr>
          <p:cNvPr id="38" name="Přímá spojnice se šipkou 37"/>
          <p:cNvCxnSpPr/>
          <p:nvPr/>
        </p:nvCxnSpPr>
        <p:spPr>
          <a:xfrm>
            <a:off x="3080478" y="4077071"/>
            <a:ext cx="627426" cy="1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9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35" grpId="0" animBg="1"/>
      <p:bldP spid="36" grpId="0" animBg="1"/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290848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Popis funkce - zápis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Řádky jsou adresovány bity </a:t>
            </a:r>
            <a:r>
              <a:rPr lang="cs-CZ" b="1" dirty="0">
                <a:latin typeface="Verdana" pitchFamily="34" charset="0"/>
              </a:rPr>
              <a:t>A0 </a:t>
            </a:r>
            <a:r>
              <a:rPr lang="cs-CZ" dirty="0">
                <a:latin typeface="Verdana" pitchFamily="34" charset="0"/>
              </a:rPr>
              <a:t>a </a:t>
            </a:r>
            <a:r>
              <a:rPr lang="cs-CZ" b="1" dirty="0">
                <a:latin typeface="Verdana" pitchFamily="34" charset="0"/>
              </a:rPr>
              <a:t>A1</a:t>
            </a:r>
            <a:r>
              <a:rPr lang="cs-CZ" dirty="0">
                <a:latin typeface="Verdana" pitchFamily="34" charset="0"/>
              </a:rPr>
              <a:t> 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Dekodér sloupců je nastaven bity </a:t>
            </a:r>
            <a:r>
              <a:rPr lang="cs-CZ" b="1" dirty="0">
                <a:latin typeface="Verdana" pitchFamily="34" charset="0"/>
              </a:rPr>
              <a:t>A2</a:t>
            </a:r>
            <a:r>
              <a:rPr lang="cs-CZ" dirty="0">
                <a:latin typeface="Verdana" pitchFamily="34" charset="0"/>
              </a:rPr>
              <a:t> a </a:t>
            </a:r>
            <a:r>
              <a:rPr lang="cs-CZ" b="1" dirty="0">
                <a:latin typeface="Verdana" pitchFamily="34" charset="0"/>
              </a:rPr>
              <a:t>A3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Dekodér sloupců přivádí signál ze vstupu </a:t>
            </a:r>
            <a:r>
              <a:rPr lang="cs-CZ" b="1" dirty="0">
                <a:latin typeface="Verdana" pitchFamily="34" charset="0"/>
              </a:rPr>
              <a:t>Data IN, </a:t>
            </a:r>
            <a:r>
              <a:rPr lang="cs-CZ" dirty="0">
                <a:latin typeface="Verdana" pitchFamily="34" charset="0"/>
              </a:rPr>
              <a:t>výstupy budičů vnutí stav (překlopí klopný obvod do žádaného stavu)</a:t>
            </a:r>
            <a:endParaRPr lang="cs-CZ" b="1" dirty="0">
              <a:latin typeface="Verdana" pitchFamily="34" charset="0"/>
            </a:endParaRP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Statická paměť SRAM</a:t>
            </a:r>
          </a:p>
        </p:txBody>
      </p:sp>
    </p:spTree>
    <p:extLst>
      <p:ext uri="{BB962C8B-B14F-4D97-AF65-F5344CB8AC3E}">
        <p14:creationId xmlns:p14="http://schemas.microsoft.com/office/powerpoint/2010/main" val="28745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lj\prezentace\MIT\obr\architektura SRAM cten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0" y="720000"/>
            <a:ext cx="5184659" cy="521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lj\prezentace\MIT\obr\MEM statická bunka CMO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080001"/>
            <a:ext cx="1944002" cy="177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Statická paměť SRAM</a:t>
            </a:r>
          </a:p>
        </p:txBody>
      </p:sp>
      <p:sp>
        <p:nvSpPr>
          <p:cNvPr id="22" name="TextovéPole 21"/>
          <p:cNvSpPr txBox="1"/>
          <p:nvPr/>
        </p:nvSpPr>
        <p:spPr bwMode="auto">
          <a:xfrm>
            <a:off x="2018431" y="929104"/>
            <a:ext cx="598241" cy="338554"/>
          </a:xfrm>
          <a:prstGeom prst="rect">
            <a:avLst/>
          </a:prstGeom>
          <a:solidFill>
            <a:srgbClr val="FF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1z4</a:t>
            </a:r>
          </a:p>
        </p:txBody>
      </p:sp>
      <p:sp>
        <p:nvSpPr>
          <p:cNvPr id="24" name="TextovéPole 23"/>
          <p:cNvSpPr txBox="1"/>
          <p:nvPr/>
        </p:nvSpPr>
        <p:spPr bwMode="auto">
          <a:xfrm>
            <a:off x="5220072" y="1269340"/>
            <a:ext cx="1435008" cy="215444"/>
          </a:xfrm>
          <a:prstGeom prst="rect">
            <a:avLst/>
          </a:prstGeom>
          <a:solidFill>
            <a:srgbClr val="FF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Adresový vodič řádků</a:t>
            </a:r>
          </a:p>
        </p:txBody>
      </p:sp>
      <p:sp>
        <p:nvSpPr>
          <p:cNvPr id="25" name="TextovéPole 24"/>
          <p:cNvSpPr txBox="1"/>
          <p:nvPr/>
        </p:nvSpPr>
        <p:spPr bwMode="auto">
          <a:xfrm>
            <a:off x="2865511" y="841388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0</a:t>
            </a:r>
          </a:p>
        </p:txBody>
      </p:sp>
      <p:sp>
        <p:nvSpPr>
          <p:cNvPr id="26" name="TextovéPole 25"/>
          <p:cNvSpPr txBox="1"/>
          <p:nvPr/>
        </p:nvSpPr>
        <p:spPr bwMode="auto">
          <a:xfrm>
            <a:off x="2865510" y="1269340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1</a:t>
            </a:r>
          </a:p>
        </p:txBody>
      </p:sp>
      <p:sp>
        <p:nvSpPr>
          <p:cNvPr id="27" name="TextovéPole 26"/>
          <p:cNvSpPr txBox="1"/>
          <p:nvPr/>
        </p:nvSpPr>
        <p:spPr bwMode="auto">
          <a:xfrm>
            <a:off x="2865509" y="1718909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0</a:t>
            </a:r>
          </a:p>
        </p:txBody>
      </p:sp>
      <p:sp>
        <p:nvSpPr>
          <p:cNvPr id="28" name="TextovéPole 27"/>
          <p:cNvSpPr txBox="1"/>
          <p:nvPr/>
        </p:nvSpPr>
        <p:spPr bwMode="auto">
          <a:xfrm>
            <a:off x="2865511" y="2132856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0</a:t>
            </a:r>
          </a:p>
        </p:txBody>
      </p:sp>
      <p:sp>
        <p:nvSpPr>
          <p:cNvPr id="29" name="TextovéPole 28"/>
          <p:cNvSpPr txBox="1"/>
          <p:nvPr/>
        </p:nvSpPr>
        <p:spPr bwMode="auto">
          <a:xfrm>
            <a:off x="3347863" y="2564904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0</a:t>
            </a:r>
          </a:p>
        </p:txBody>
      </p:sp>
      <p:sp>
        <p:nvSpPr>
          <p:cNvPr id="30" name="TextovéPole 29"/>
          <p:cNvSpPr txBox="1"/>
          <p:nvPr/>
        </p:nvSpPr>
        <p:spPr bwMode="auto">
          <a:xfrm>
            <a:off x="4521695" y="2564903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1</a:t>
            </a:r>
          </a:p>
        </p:txBody>
      </p:sp>
      <p:cxnSp>
        <p:nvCxnSpPr>
          <p:cNvPr id="31" name="Přímá spojnice se šipkou 30"/>
          <p:cNvCxnSpPr/>
          <p:nvPr/>
        </p:nvCxnSpPr>
        <p:spPr>
          <a:xfrm>
            <a:off x="3080478" y="1484784"/>
            <a:ext cx="627426" cy="1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/>
          <p:cNvSpPr txBox="1"/>
          <p:nvPr/>
        </p:nvSpPr>
        <p:spPr bwMode="auto">
          <a:xfrm>
            <a:off x="3935168" y="1249015"/>
            <a:ext cx="194321" cy="307777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400" dirty="0"/>
              <a:t>0</a:t>
            </a:r>
          </a:p>
        </p:txBody>
      </p:sp>
      <p:sp>
        <p:nvSpPr>
          <p:cNvPr id="33" name="TextovéPole 32"/>
          <p:cNvSpPr txBox="1"/>
          <p:nvPr/>
        </p:nvSpPr>
        <p:spPr bwMode="auto">
          <a:xfrm>
            <a:off x="6485033" y="4420998"/>
            <a:ext cx="1399742" cy="276999"/>
          </a:xfrm>
          <a:prstGeom prst="rect">
            <a:avLst/>
          </a:prstGeom>
          <a:solidFill>
            <a:srgbClr val="FF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MULTIPLEXER</a:t>
            </a:r>
          </a:p>
        </p:txBody>
      </p:sp>
      <p:sp>
        <p:nvSpPr>
          <p:cNvPr id="35" name="TextovéPole 34"/>
          <p:cNvSpPr txBox="1"/>
          <p:nvPr/>
        </p:nvSpPr>
        <p:spPr bwMode="auto">
          <a:xfrm>
            <a:off x="2987824" y="3861048"/>
            <a:ext cx="877164" cy="246221"/>
          </a:xfrm>
          <a:prstGeom prst="rect">
            <a:avLst/>
          </a:prstGeom>
          <a:solidFill>
            <a:srgbClr val="FF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Odpojeno</a:t>
            </a:r>
          </a:p>
        </p:txBody>
      </p:sp>
      <p:sp>
        <p:nvSpPr>
          <p:cNvPr id="36" name="TextovéPole 35"/>
          <p:cNvSpPr txBox="1"/>
          <p:nvPr/>
        </p:nvSpPr>
        <p:spPr bwMode="auto">
          <a:xfrm>
            <a:off x="6480000" y="3240000"/>
            <a:ext cx="2664000" cy="646331"/>
          </a:xfrm>
          <a:prstGeom prst="rect">
            <a:avLst/>
          </a:prstGeom>
          <a:solidFill>
            <a:srgbClr val="FF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cs-CZ" sz="1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Hodnota adresy je </a:t>
            </a:r>
            <a:r>
              <a:rPr lang="cs-CZ" sz="1200" b="1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0001</a:t>
            </a:r>
            <a:br>
              <a:rPr lang="cs-CZ" sz="1200" b="1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cs-CZ" sz="1200" b="1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Vyznačte do schématu hodnoty</a:t>
            </a:r>
            <a:br>
              <a:rPr lang="cs-CZ" sz="1200" b="1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</a:br>
            <a:r>
              <a:rPr lang="cs-CZ" sz="1200" b="1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signálů, které jsou aktivní</a:t>
            </a:r>
          </a:p>
        </p:txBody>
      </p:sp>
      <p:sp>
        <p:nvSpPr>
          <p:cNvPr id="37" name="TextovéPole 36"/>
          <p:cNvSpPr txBox="1"/>
          <p:nvPr/>
        </p:nvSpPr>
        <p:spPr bwMode="auto">
          <a:xfrm>
            <a:off x="4613694" y="3830851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0</a:t>
            </a:r>
          </a:p>
        </p:txBody>
      </p:sp>
      <p:sp>
        <p:nvSpPr>
          <p:cNvPr id="38" name="TextovéPole 37"/>
          <p:cNvSpPr txBox="1"/>
          <p:nvPr/>
        </p:nvSpPr>
        <p:spPr bwMode="auto">
          <a:xfrm>
            <a:off x="5076056" y="3830851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x</a:t>
            </a:r>
          </a:p>
        </p:txBody>
      </p:sp>
      <p:sp>
        <p:nvSpPr>
          <p:cNvPr id="39" name="TextovéPole 38"/>
          <p:cNvSpPr txBox="1"/>
          <p:nvPr/>
        </p:nvSpPr>
        <p:spPr bwMode="auto">
          <a:xfrm>
            <a:off x="5497745" y="3830851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x</a:t>
            </a:r>
          </a:p>
        </p:txBody>
      </p:sp>
      <p:sp>
        <p:nvSpPr>
          <p:cNvPr id="40" name="TextovéPole 39"/>
          <p:cNvSpPr txBox="1"/>
          <p:nvPr/>
        </p:nvSpPr>
        <p:spPr bwMode="auto">
          <a:xfrm>
            <a:off x="5937576" y="3830851"/>
            <a:ext cx="194321" cy="246221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pPr algn="ctr"/>
            <a:r>
              <a:rPr lang="cs-CZ" sz="1000" dirty="0"/>
              <a:t>x</a:t>
            </a:r>
          </a:p>
        </p:txBody>
      </p:sp>
      <p:cxnSp>
        <p:nvCxnSpPr>
          <p:cNvPr id="41" name="Přímá spojnice se šipkou 40"/>
          <p:cNvCxnSpPr/>
          <p:nvPr/>
        </p:nvCxnSpPr>
        <p:spPr>
          <a:xfrm>
            <a:off x="4808015" y="4509120"/>
            <a:ext cx="462362" cy="432049"/>
          </a:xfrm>
          <a:prstGeom prst="straightConnector1">
            <a:avLst/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/>
          <p:cNvSpPr txBox="1"/>
          <p:nvPr/>
        </p:nvSpPr>
        <p:spPr bwMode="auto">
          <a:xfrm>
            <a:off x="1943089" y="6099945"/>
            <a:ext cx="748923" cy="400110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cs-CZ" sz="20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0001</a:t>
            </a:r>
          </a:p>
        </p:txBody>
      </p:sp>
      <p:sp>
        <p:nvSpPr>
          <p:cNvPr id="43" name="TextovéPole 42"/>
          <p:cNvSpPr txBox="1"/>
          <p:nvPr/>
        </p:nvSpPr>
        <p:spPr bwMode="auto">
          <a:xfrm>
            <a:off x="5370806" y="6095400"/>
            <a:ext cx="325730" cy="400110"/>
          </a:xfrm>
          <a:prstGeom prst="rect">
            <a:avLst/>
          </a:prstGeom>
          <a:solidFill>
            <a:srgbClr val="00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defRPr>
            </a:lvl1pPr>
          </a:lstStyle>
          <a:p>
            <a:r>
              <a:rPr lang="cs-CZ" dirty="0"/>
              <a:t>0</a:t>
            </a:r>
          </a:p>
        </p:txBody>
      </p:sp>
      <p:sp>
        <p:nvSpPr>
          <p:cNvPr id="4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4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46" name="Tlačítko akce: Vlastní 4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47" name="Tlačítko akce: Vlastní 4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48" name="Tlačítko akce: Vlastní 47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34" name="TextovéPole 33"/>
          <p:cNvSpPr txBox="1"/>
          <p:nvPr/>
        </p:nvSpPr>
        <p:spPr bwMode="auto">
          <a:xfrm>
            <a:off x="5674105" y="5343019"/>
            <a:ext cx="880370" cy="246221"/>
          </a:xfrm>
          <a:prstGeom prst="rect">
            <a:avLst/>
          </a:prstGeom>
          <a:solidFill>
            <a:srgbClr val="FFFFCC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Připojeno</a:t>
            </a:r>
          </a:p>
        </p:txBody>
      </p:sp>
    </p:spTree>
    <p:extLst>
      <p:ext uri="{BB962C8B-B14F-4D97-AF65-F5344CB8AC3E}">
        <p14:creationId xmlns:p14="http://schemas.microsoft.com/office/powerpoint/2010/main" val="8986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104183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Zdroje</a:t>
            </a:r>
          </a:p>
        </p:txBody>
      </p:sp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0" name="Tlačítko akce: Vlastní 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4" name="Obdélník 13">
            <a:hlinkClick r:id="rId3"/>
          </p:cNvPr>
          <p:cNvSpPr/>
          <p:nvPr/>
        </p:nvSpPr>
        <p:spPr>
          <a:xfrm>
            <a:off x="540000" y="108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Statické a dynamické paměti, ROOT.CZ</a:t>
            </a:r>
            <a:endParaRPr lang="en-US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Obdélník 14">
            <a:hlinkClick r:id="rId4"/>
          </p:cNvPr>
          <p:cNvSpPr/>
          <p:nvPr/>
        </p:nvSpPr>
        <p:spPr>
          <a:xfrm>
            <a:off x="539552" y="144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Práce se synchronními a asynchronními DRAM</a:t>
            </a: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ROOT.CZ</a:t>
            </a:r>
            <a:endParaRPr lang="en-US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Obdélník 15">
            <a:hlinkClick r:id="rId5"/>
          </p:cNvPr>
          <p:cNvSpPr/>
          <p:nvPr/>
        </p:nvSpPr>
        <p:spPr>
          <a:xfrm>
            <a:off x="539552" y="216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Flash paměti – historie a současnost</a:t>
            </a:r>
            <a:endParaRPr lang="en-US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Obdélník 16">
            <a:hlinkClick r:id="rId6"/>
          </p:cNvPr>
          <p:cNvSpPr/>
          <p:nvPr/>
        </p:nvSpPr>
        <p:spPr>
          <a:xfrm>
            <a:off x="539552" y="180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Technologie operačních pamětí</a:t>
            </a:r>
            <a:endParaRPr lang="en-US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Obdélník 18">
            <a:hlinkClick r:id="rId7"/>
          </p:cNvPr>
          <p:cNvSpPr/>
          <p:nvPr/>
        </p:nvSpPr>
        <p:spPr>
          <a:xfrm>
            <a:off x="540000" y="252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RAM Works, </a:t>
            </a:r>
            <a:r>
              <a:rPr lang="cs-CZ" sz="2000" kern="0" cap="all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howstuffworks.com</a:t>
            </a:r>
            <a:endParaRPr lang="en-US" sz="2000" b="0" kern="0" cap="all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Obdélník 17">
            <a:hlinkClick r:id="rId8"/>
          </p:cNvPr>
          <p:cNvSpPr/>
          <p:nvPr/>
        </p:nvSpPr>
        <p:spPr>
          <a:xfrm>
            <a:off x="539552" y="288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ROM Works, </a:t>
            </a:r>
            <a:r>
              <a:rPr lang="cs-CZ" sz="2000" kern="0" cap="all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howstuffworks.com</a:t>
            </a:r>
            <a:endParaRPr lang="en-US" sz="2000" b="0" kern="0" cap="all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Obdélník 19">
            <a:hlinkClick r:id="rId9"/>
          </p:cNvPr>
          <p:cNvSpPr/>
          <p:nvPr/>
        </p:nvSpPr>
        <p:spPr>
          <a:xfrm>
            <a:off x="540000" y="324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flash-memory Works, </a:t>
            </a:r>
            <a:r>
              <a:rPr lang="cs-CZ" sz="2000" kern="0" cap="all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howstuffworks.com</a:t>
            </a:r>
            <a:endParaRPr lang="en-US" sz="2000" b="0" kern="0" cap="all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Tlačítko akce: Vlastní 10">
            <a:hlinkClick r:id="rId10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2" name="Obdélník 21">
            <a:hlinkClick r:id="rId11"/>
          </p:cNvPr>
          <p:cNvSpPr/>
          <p:nvPr/>
        </p:nvSpPr>
        <p:spPr>
          <a:xfrm>
            <a:off x="539552" y="360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Binární předpona, WIKI.COM</a:t>
            </a:r>
            <a:endParaRPr lang="en-US" sz="2000" b="0" kern="0" cap="all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59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238526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Popis funkce - čtení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Řádky jsou adresovány bity </a:t>
            </a:r>
            <a:r>
              <a:rPr lang="cs-CZ" b="1" dirty="0">
                <a:latin typeface="Verdana" pitchFamily="34" charset="0"/>
              </a:rPr>
              <a:t>A0 </a:t>
            </a:r>
            <a:r>
              <a:rPr lang="cs-CZ" dirty="0">
                <a:latin typeface="Verdana" pitchFamily="34" charset="0"/>
              </a:rPr>
              <a:t>a </a:t>
            </a:r>
            <a:r>
              <a:rPr lang="cs-CZ" b="1" dirty="0">
                <a:latin typeface="Verdana" pitchFamily="34" charset="0"/>
              </a:rPr>
              <a:t>A1</a:t>
            </a:r>
            <a:r>
              <a:rPr lang="cs-CZ" dirty="0">
                <a:latin typeface="Verdana" pitchFamily="34" charset="0"/>
              </a:rPr>
              <a:t> 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Logická hodnota ze sloupce je přivedena na vstup </a:t>
            </a:r>
            <a:r>
              <a:rPr lang="cs-CZ" b="1" dirty="0" err="1">
                <a:latin typeface="Verdana" pitchFamily="34" charset="0"/>
              </a:rPr>
              <a:t>multiplexeru</a:t>
            </a:r>
            <a:r>
              <a:rPr lang="cs-CZ" dirty="0">
                <a:latin typeface="Verdana" pitchFamily="34" charset="0"/>
              </a:rPr>
              <a:t>, který je přepnut na výstup podle bitu adresy </a:t>
            </a:r>
            <a:r>
              <a:rPr lang="cs-CZ" b="1" dirty="0">
                <a:latin typeface="Verdana" pitchFamily="34" charset="0"/>
              </a:rPr>
              <a:t>A2</a:t>
            </a:r>
            <a:r>
              <a:rPr lang="cs-CZ" dirty="0">
                <a:latin typeface="Verdana" pitchFamily="34" charset="0"/>
              </a:rPr>
              <a:t> a </a:t>
            </a:r>
            <a:r>
              <a:rPr lang="cs-CZ" b="1" dirty="0">
                <a:latin typeface="Verdana" pitchFamily="34" charset="0"/>
              </a:rPr>
              <a:t>A3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Statická paměť SRAM</a:t>
            </a:r>
          </a:p>
        </p:txBody>
      </p:sp>
    </p:spTree>
    <p:extLst>
      <p:ext uri="{BB962C8B-B14F-4D97-AF65-F5344CB8AC3E}">
        <p14:creationId xmlns:p14="http://schemas.microsoft.com/office/powerpoint/2010/main" val="160416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6760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Dynamická paměť DRAM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290848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Vlastnosti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Paměťová buňka je tvořena </a:t>
            </a:r>
            <a:r>
              <a:rPr lang="cs-CZ" b="1" dirty="0">
                <a:latin typeface="Verdana" pitchFamily="34" charset="0"/>
              </a:rPr>
              <a:t>jedním</a:t>
            </a:r>
            <a:r>
              <a:rPr lang="cs-CZ" dirty="0">
                <a:latin typeface="Verdana" pitchFamily="34" charset="0"/>
              </a:rPr>
              <a:t> tranzistorem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Data jsou uchovávána ve formě </a:t>
            </a:r>
            <a:r>
              <a:rPr lang="cs-CZ" b="1" dirty="0">
                <a:latin typeface="Verdana" pitchFamily="34" charset="0"/>
              </a:rPr>
              <a:t>náboje</a:t>
            </a:r>
            <a:r>
              <a:rPr lang="cs-CZ" dirty="0">
                <a:latin typeface="Verdana" pitchFamily="34" charset="0"/>
              </a:rPr>
              <a:t> v </a:t>
            </a:r>
            <a:r>
              <a:rPr lang="cs-CZ" b="1" dirty="0">
                <a:latin typeface="Verdana" pitchFamily="34" charset="0"/>
              </a:rPr>
              <a:t>paměťovém kondenzátoru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Čtení je </a:t>
            </a:r>
            <a:r>
              <a:rPr lang="cs-CZ" b="1" dirty="0">
                <a:latin typeface="Verdana" pitchFamily="34" charset="0"/>
              </a:rPr>
              <a:t>destruktivní</a:t>
            </a:r>
            <a:r>
              <a:rPr lang="cs-CZ" dirty="0">
                <a:latin typeface="Verdana" pitchFamily="34" charset="0"/>
              </a:rPr>
              <a:t> a obsah paměti se musí </a:t>
            </a:r>
            <a:r>
              <a:rPr lang="cs-CZ" b="1" dirty="0">
                <a:latin typeface="Verdana" pitchFamily="34" charset="0"/>
              </a:rPr>
              <a:t>obnovovat </a:t>
            </a:r>
            <a:r>
              <a:rPr lang="cs-CZ" dirty="0">
                <a:latin typeface="Verdana" pitchFamily="34" charset="0"/>
              </a:rPr>
              <a:t>(</a:t>
            </a:r>
            <a:r>
              <a:rPr lang="cs-CZ" i="1" dirty="0" err="1">
                <a:latin typeface="Verdana" pitchFamily="34" charset="0"/>
              </a:rPr>
              <a:t>refresh</a:t>
            </a:r>
            <a:r>
              <a:rPr lang="cs-CZ" dirty="0">
                <a:latin typeface="Verdana" pitchFamily="34" charset="0"/>
              </a:rPr>
              <a:t>)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7646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60000" y="1080000"/>
            <a:ext cx="87840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Paměťový prvek dynamické paměti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Dynamická paměť DRAM</a:t>
            </a:r>
          </a:p>
        </p:txBody>
      </p:sp>
      <p:pic>
        <p:nvPicPr>
          <p:cNvPr id="2" name="Picture 2" descr="D:\lj\prezentace\MIT\obr\dram ce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800000"/>
            <a:ext cx="3297810" cy="352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73910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20774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Funkce - zápis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Je-li paměťová buňka adresována, sepne se </a:t>
            </a:r>
            <a:r>
              <a:rPr lang="cs-CZ" b="1" dirty="0">
                <a:latin typeface="Verdana" pitchFamily="34" charset="0"/>
              </a:rPr>
              <a:t>T1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Z vodiče </a:t>
            </a:r>
            <a:r>
              <a:rPr lang="cs-CZ" b="1" dirty="0">
                <a:latin typeface="Verdana" pitchFamily="34" charset="0"/>
              </a:rPr>
              <a:t>DATA(zápis)</a:t>
            </a:r>
            <a:r>
              <a:rPr lang="cs-CZ" dirty="0">
                <a:latin typeface="Verdana" pitchFamily="34" charset="0"/>
              </a:rPr>
              <a:t> se </a:t>
            </a:r>
            <a:r>
              <a:rPr lang="cs-CZ" b="1" dirty="0">
                <a:latin typeface="Verdana" pitchFamily="34" charset="0"/>
              </a:rPr>
              <a:t>nabije</a:t>
            </a:r>
            <a:r>
              <a:rPr lang="cs-CZ" dirty="0">
                <a:latin typeface="Verdana" pitchFamily="34" charset="0"/>
              </a:rPr>
              <a:t> kondenzátor </a:t>
            </a:r>
            <a:r>
              <a:rPr lang="cs-CZ" b="1" dirty="0">
                <a:latin typeface="Verdana" pitchFamily="34" charset="0"/>
              </a:rPr>
              <a:t>C</a:t>
            </a:r>
            <a:r>
              <a:rPr lang="cs-CZ" dirty="0">
                <a:latin typeface="Verdana" pitchFamily="34" charset="0"/>
              </a:rPr>
              <a:t>, bude-li do něj zapisována </a:t>
            </a:r>
            <a:r>
              <a:rPr lang="cs-CZ" i="1" dirty="0">
                <a:latin typeface="Verdana" pitchFamily="34" charset="0"/>
              </a:rPr>
              <a:t>log1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Dynamická paměť DRAM</a:t>
            </a:r>
          </a:p>
        </p:txBody>
      </p:sp>
      <p:pic>
        <p:nvPicPr>
          <p:cNvPr id="9" name="Picture 2" descr="D:\lj\prezentace\MIT\obr\dram ce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29000"/>
            <a:ext cx="2267864" cy="24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6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20774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Funkce - čtení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Je-li paměťová buňka adresována, sepne se </a:t>
            </a:r>
            <a:r>
              <a:rPr lang="cs-CZ" b="1" dirty="0">
                <a:latin typeface="Verdana" pitchFamily="34" charset="0"/>
              </a:rPr>
              <a:t>T2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Je-li kondenzátor </a:t>
            </a:r>
            <a:r>
              <a:rPr lang="cs-CZ" b="1" dirty="0">
                <a:latin typeface="Verdana" pitchFamily="34" charset="0"/>
              </a:rPr>
              <a:t>C</a:t>
            </a:r>
            <a:r>
              <a:rPr lang="cs-CZ" dirty="0">
                <a:latin typeface="Verdana" pitchFamily="34" charset="0"/>
              </a:rPr>
              <a:t> nabit (je na něm napětí), </a:t>
            </a:r>
            <a:r>
              <a:rPr lang="cs-CZ" b="1" dirty="0">
                <a:latin typeface="Verdana" pitchFamily="34" charset="0"/>
              </a:rPr>
              <a:t>T3</a:t>
            </a:r>
            <a:r>
              <a:rPr lang="cs-CZ" dirty="0">
                <a:latin typeface="Verdana" pitchFamily="34" charset="0"/>
              </a:rPr>
              <a:t> je otevřen a na vodiči </a:t>
            </a:r>
            <a:r>
              <a:rPr lang="cs-CZ" b="1" dirty="0">
                <a:latin typeface="Verdana" pitchFamily="34" charset="0"/>
              </a:rPr>
              <a:t>!DATA (čtení) </a:t>
            </a:r>
            <a:r>
              <a:rPr lang="cs-CZ" dirty="0">
                <a:latin typeface="Verdana" pitchFamily="34" charset="0"/>
              </a:rPr>
              <a:t>bude </a:t>
            </a:r>
            <a:r>
              <a:rPr lang="cs-CZ" i="1" dirty="0">
                <a:latin typeface="Verdana" pitchFamily="34" charset="0"/>
              </a:rPr>
              <a:t>log0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Dynamická paměť DRAM</a:t>
            </a:r>
          </a:p>
        </p:txBody>
      </p:sp>
      <p:pic>
        <p:nvPicPr>
          <p:cNvPr id="9" name="Picture 2" descr="D:\lj\prezentace\MIT\obr\dram ce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29000"/>
            <a:ext cx="2267864" cy="24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67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40164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Architektura dynamické paměti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Pro adresaci paměti velké kapacity má adresová sběrnice </a:t>
            </a:r>
            <a:r>
              <a:rPr lang="cs-CZ" b="1" dirty="0">
                <a:latin typeface="Verdana" pitchFamily="34" charset="0"/>
              </a:rPr>
              <a:t>mnoho bitů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b="1" dirty="0">
                <a:latin typeface="Verdana" pitchFamily="34" charset="0"/>
              </a:rPr>
              <a:t>Adresa</a:t>
            </a:r>
            <a:r>
              <a:rPr lang="cs-CZ" dirty="0">
                <a:latin typeface="Verdana" pitchFamily="34" charset="0"/>
              </a:rPr>
              <a:t> se nahrává do paměti </a:t>
            </a:r>
            <a:r>
              <a:rPr lang="cs-CZ" b="1" dirty="0">
                <a:latin typeface="Verdana" pitchFamily="34" charset="0"/>
              </a:rPr>
              <a:t>ve dvou taktech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Adresová sběrnice má </a:t>
            </a:r>
            <a:r>
              <a:rPr lang="cs-CZ" b="1" dirty="0">
                <a:latin typeface="Verdana" pitchFamily="34" charset="0"/>
              </a:rPr>
              <a:t>poloviční</a:t>
            </a:r>
            <a:r>
              <a:rPr lang="cs-CZ" dirty="0">
                <a:latin typeface="Verdana" pitchFamily="34" charset="0"/>
              </a:rPr>
              <a:t> šířku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Paměť </a:t>
            </a:r>
            <a:r>
              <a:rPr lang="cs-CZ" b="1" dirty="0">
                <a:latin typeface="Verdana" pitchFamily="34" charset="0"/>
              </a:rPr>
              <a:t>64Kx1</a:t>
            </a:r>
            <a:r>
              <a:rPr lang="cs-CZ" dirty="0">
                <a:latin typeface="Verdana" pitchFamily="34" charset="0"/>
              </a:rPr>
              <a:t> má počet adresových bitů 16, šířka adresová sběrnice bude 8 bitů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Adresová sběrnice používá </a:t>
            </a:r>
            <a:r>
              <a:rPr lang="cs-CZ" b="1" dirty="0">
                <a:latin typeface="Verdana" pitchFamily="34" charset="0"/>
              </a:rPr>
              <a:t>časový multiplex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Dynamická paměť DRAM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4966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33393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Časový multiplex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Je sdílení sběrnice v čase</a:t>
            </a:r>
            <a:endParaRPr lang="cs-CZ" b="1" dirty="0">
              <a:latin typeface="Verdana" pitchFamily="34" charset="0"/>
            </a:endParaRP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V </a:t>
            </a:r>
            <a:r>
              <a:rPr lang="cs-CZ" b="1" dirty="0">
                <a:latin typeface="Verdana" pitchFamily="34" charset="0"/>
              </a:rPr>
              <a:t>prvním</a:t>
            </a:r>
            <a:r>
              <a:rPr lang="cs-CZ" dirty="0">
                <a:latin typeface="Verdana" pitchFamily="34" charset="0"/>
              </a:rPr>
              <a:t> taktu je na sběrnici </a:t>
            </a:r>
            <a:r>
              <a:rPr lang="cs-CZ" b="1" dirty="0">
                <a:latin typeface="Verdana" pitchFamily="34" charset="0"/>
              </a:rPr>
              <a:t>první část adresy</a:t>
            </a:r>
            <a:r>
              <a:rPr lang="cs-CZ" dirty="0">
                <a:latin typeface="Verdana" pitchFamily="34" charset="0"/>
              </a:rPr>
              <a:t>, v </a:t>
            </a:r>
            <a:r>
              <a:rPr lang="cs-CZ" b="1" dirty="0">
                <a:latin typeface="Verdana" pitchFamily="34" charset="0"/>
              </a:rPr>
              <a:t>druhém</a:t>
            </a:r>
            <a:r>
              <a:rPr lang="cs-CZ" dirty="0">
                <a:latin typeface="Verdana" pitchFamily="34" charset="0"/>
              </a:rPr>
              <a:t> taktu je </a:t>
            </a:r>
            <a:r>
              <a:rPr lang="cs-CZ" b="1" dirty="0">
                <a:latin typeface="Verdana" pitchFamily="34" charset="0"/>
              </a:rPr>
              <a:t>druhá část adresy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Řídící signály časového multiplexu </a:t>
            </a:r>
            <a:r>
              <a:rPr lang="cs-CZ" b="1" dirty="0">
                <a:latin typeface="Verdana" pitchFamily="34" charset="0"/>
              </a:rPr>
              <a:t>/RAS </a:t>
            </a:r>
            <a:r>
              <a:rPr lang="cs-CZ" dirty="0">
                <a:latin typeface="Verdana" pitchFamily="34" charset="0"/>
              </a:rPr>
              <a:t>pro </a:t>
            </a:r>
            <a:r>
              <a:rPr lang="cs-CZ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horní</a:t>
            </a:r>
            <a:r>
              <a:rPr lang="cs-CZ" dirty="0">
                <a:latin typeface="Verdana" pitchFamily="34" charset="0"/>
              </a:rPr>
              <a:t> část adresy (ROW), /</a:t>
            </a:r>
            <a:r>
              <a:rPr lang="cs-CZ" b="1" dirty="0">
                <a:latin typeface="Verdana" pitchFamily="34" charset="0"/>
              </a:rPr>
              <a:t>CAS</a:t>
            </a:r>
            <a:r>
              <a:rPr lang="cs-CZ" dirty="0">
                <a:latin typeface="Verdana" pitchFamily="34" charset="0"/>
              </a:rPr>
              <a:t> pro </a:t>
            </a:r>
            <a:r>
              <a:rPr lang="cs-CZ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dolní</a:t>
            </a:r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cs-CZ" dirty="0">
                <a:latin typeface="Verdana" pitchFamily="34" charset="0"/>
              </a:rPr>
              <a:t>část adresy (COL)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Dynamická paměť DRAM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1584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11233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Adresace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Adresa je rozdělena na HORNÍ a DOLNÍ část</a:t>
            </a:r>
            <a:endParaRPr lang="cs-CZ" b="1" dirty="0">
              <a:latin typeface="Verdana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Dynamická paměť DRAM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grpSp>
        <p:nvGrpSpPr>
          <p:cNvPr id="11" name="Skupina 10"/>
          <p:cNvGrpSpPr/>
          <p:nvPr/>
        </p:nvGrpSpPr>
        <p:grpSpPr>
          <a:xfrm>
            <a:off x="878652" y="3928120"/>
            <a:ext cx="2083501" cy="847660"/>
            <a:chOff x="942432" y="5733255"/>
            <a:chExt cx="2083501" cy="847660"/>
          </a:xfrm>
        </p:grpSpPr>
        <p:sp>
          <p:nvSpPr>
            <p:cNvPr id="3" name="Levá složená závorka 2"/>
            <p:cNvSpPr/>
            <p:nvPr/>
          </p:nvSpPr>
          <p:spPr>
            <a:xfrm rot="16200000">
              <a:off x="1366165" y="5482706"/>
              <a:ext cx="290989" cy="792088"/>
            </a:xfrm>
            <a:prstGeom prst="leftBrace">
              <a:avLst>
                <a:gd name="adj1" fmla="val 36954"/>
                <a:gd name="adj2" fmla="val 48797"/>
              </a:avLst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" name="TextovéPole 8"/>
            <p:cNvSpPr txBox="1"/>
            <p:nvPr/>
          </p:nvSpPr>
          <p:spPr bwMode="auto">
            <a:xfrm>
              <a:off x="942432" y="6334694"/>
              <a:ext cx="120898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cs-CZ" sz="1000" b="1" dirty="0">
                  <a:solidFill>
                    <a:srgbClr val="000000"/>
                  </a:solidFill>
                  <a:latin typeface="Arial"/>
                  <a:ea typeface="+mn-ea"/>
                  <a:cs typeface="+mn-cs"/>
                </a:rPr>
                <a:t>Adresa horní(8b)</a:t>
              </a:r>
            </a:p>
          </p:txBody>
        </p:sp>
        <p:sp>
          <p:nvSpPr>
            <p:cNvPr id="13" name="Levá složená závorka 12"/>
            <p:cNvSpPr/>
            <p:nvPr/>
          </p:nvSpPr>
          <p:spPr>
            <a:xfrm rot="16200000">
              <a:off x="2302426" y="5489146"/>
              <a:ext cx="290989" cy="792088"/>
            </a:xfrm>
            <a:prstGeom prst="leftBrace">
              <a:avLst>
                <a:gd name="adj1" fmla="val 36954"/>
                <a:gd name="adj2" fmla="val 48797"/>
              </a:avLst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" name="TextovéPole 13"/>
            <p:cNvSpPr txBox="1"/>
            <p:nvPr/>
          </p:nvSpPr>
          <p:spPr bwMode="auto">
            <a:xfrm>
              <a:off x="1796109" y="6091297"/>
              <a:ext cx="12298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cs-CZ" sz="1000" b="1" dirty="0">
                  <a:solidFill>
                    <a:srgbClr val="000000"/>
                  </a:solidFill>
                  <a:latin typeface="Arial"/>
                  <a:ea typeface="+mn-ea"/>
                  <a:cs typeface="+mn-cs"/>
                </a:rPr>
                <a:t>Adresa dolní (8b)</a:t>
              </a:r>
            </a:p>
          </p:txBody>
        </p:sp>
      </p:grpSp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99236"/>
              </p:ext>
            </p:extLst>
          </p:nvPr>
        </p:nvGraphicFramePr>
        <p:xfrm>
          <a:off x="1035123" y="2708920"/>
          <a:ext cx="1770560" cy="1219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Adresa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r>
                        <a:rPr lang="cs-CZ" sz="4400" b="1" dirty="0">
                          <a:latin typeface="Consolas" panose="020B0609020204030204" pitchFamily="49" charset="0"/>
                        </a:rPr>
                        <a:t>AA 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84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Dynamická paměť DRAM</a:t>
            </a:r>
          </a:p>
        </p:txBody>
      </p:sp>
      <p:pic>
        <p:nvPicPr>
          <p:cNvPr id="1026" name="Picture 2" descr="D:\lj\prezentace\EPO\paměť\dr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1080000"/>
            <a:ext cx="5472608" cy="511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314998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Dynamická paměť DRAM</a:t>
            </a:r>
          </a:p>
        </p:txBody>
      </p:sp>
      <p:pic>
        <p:nvPicPr>
          <p:cNvPr id="2052" name="Picture 4" descr="D:\lj\prezentace\MIT\obr\dra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642598"/>
            <a:ext cx="8534417" cy="44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Řízení dynamické paměti (čtecí cyklus)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77335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20000"/>
            <a:ext cx="9144000" cy="1323439"/>
          </a:xfrm>
          <a:noFill/>
          <a:ln/>
        </p:spPr>
        <p:txBody>
          <a:bodyPr>
            <a:spAutoFit/>
          </a:bodyPr>
          <a:lstStyle/>
          <a:p>
            <a:pPr algn="ctr">
              <a:defRPr/>
            </a:pPr>
            <a:r>
              <a:rPr lang="cs-CZ" sz="8000" dirty="0">
                <a:latin typeface="Arial Black" pitchFamily="34" charset="0"/>
              </a:rPr>
              <a:t>Paměti</a:t>
            </a:r>
          </a:p>
        </p:txBody>
      </p:sp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720000" y="72000"/>
            <a:ext cx="277639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Clr>
                <a:srgbClr val="006600"/>
              </a:buClr>
              <a:buFont typeface="Wingdings" pitchFamily="2" charset="2"/>
              <a:buNone/>
            </a:pPr>
            <a:r>
              <a:rPr lang="cs-CZ" sz="20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Nová kapitola </a:t>
            </a:r>
          </a:p>
        </p:txBody>
      </p:sp>
      <p:sp>
        <p:nvSpPr>
          <p:cNvPr id="15" name="Tlačítko akce: Vlastní 10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090492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39549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Čtecí cyklus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Nastavíme </a:t>
            </a:r>
            <a:r>
              <a:rPr lang="cs-CZ" b="1" dirty="0">
                <a:latin typeface="Verdana" pitchFamily="34" charset="0"/>
              </a:rPr>
              <a:t>horní</a:t>
            </a:r>
            <a:r>
              <a:rPr lang="cs-CZ" dirty="0">
                <a:latin typeface="Verdana" pitchFamily="34" charset="0"/>
              </a:rPr>
              <a:t> část adresy signálem </a:t>
            </a:r>
            <a:r>
              <a:rPr lang="cs-CZ" b="1" dirty="0">
                <a:latin typeface="Verdana" pitchFamily="34" charset="0"/>
              </a:rPr>
              <a:t>/RAS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Nastavíme </a:t>
            </a:r>
            <a:r>
              <a:rPr lang="cs-CZ" b="1" dirty="0">
                <a:latin typeface="Verdana" pitchFamily="34" charset="0"/>
              </a:rPr>
              <a:t>dolní</a:t>
            </a:r>
            <a:r>
              <a:rPr lang="cs-CZ" dirty="0">
                <a:latin typeface="Verdana" pitchFamily="34" charset="0"/>
              </a:rPr>
              <a:t> část adresy signálem </a:t>
            </a:r>
            <a:r>
              <a:rPr lang="cs-CZ" b="1" dirty="0">
                <a:latin typeface="Verdana" pitchFamily="34" charset="0"/>
              </a:rPr>
              <a:t>/CAS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Mezi signálem RAS a CAS musí uplynout čas </a:t>
            </a:r>
            <a:r>
              <a:rPr lang="cs-CZ" b="1" dirty="0" err="1">
                <a:latin typeface="Verdana" pitchFamily="34" charset="0"/>
              </a:rPr>
              <a:t>t</a:t>
            </a:r>
            <a:r>
              <a:rPr lang="cs-CZ" b="1" baseline="-25000" dirty="0" err="1">
                <a:latin typeface="Verdana" pitchFamily="34" charset="0"/>
              </a:rPr>
              <a:t>RCD</a:t>
            </a:r>
            <a:r>
              <a:rPr lang="cs-CZ" b="1" baseline="-25000" dirty="0">
                <a:latin typeface="Verdana" pitchFamily="34" charset="0"/>
              </a:rPr>
              <a:t> </a:t>
            </a:r>
            <a:r>
              <a:rPr lang="cs-CZ" dirty="0">
                <a:latin typeface="Verdana" pitchFamily="34" charset="0"/>
              </a:rPr>
              <a:t>(</a:t>
            </a:r>
            <a:r>
              <a:rPr lang="cs-CZ" i="1" dirty="0">
                <a:latin typeface="Verdana" pitchFamily="34" charset="0"/>
              </a:rPr>
              <a:t>RAS to CAS </a:t>
            </a:r>
            <a:r>
              <a:rPr lang="cs-CZ" i="1" dirty="0" err="1">
                <a:latin typeface="Verdana" pitchFamily="34" charset="0"/>
              </a:rPr>
              <a:t>Delay</a:t>
            </a:r>
            <a:r>
              <a:rPr lang="cs-CZ" dirty="0">
                <a:latin typeface="Verdana" pitchFamily="34" charset="0"/>
              </a:rPr>
              <a:t>)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Řídící signály multiplexu </a:t>
            </a:r>
            <a:r>
              <a:rPr lang="cs-CZ" b="1" dirty="0">
                <a:latin typeface="Verdana" pitchFamily="34" charset="0"/>
              </a:rPr>
              <a:t>/RAS </a:t>
            </a:r>
            <a:r>
              <a:rPr lang="cs-CZ" dirty="0">
                <a:latin typeface="Verdana" pitchFamily="34" charset="0"/>
              </a:rPr>
              <a:t>pro </a:t>
            </a:r>
            <a:r>
              <a:rPr lang="cs-CZ" b="1" dirty="0">
                <a:latin typeface="Verdana" pitchFamily="34" charset="0"/>
              </a:rPr>
              <a:t>horní </a:t>
            </a:r>
            <a:r>
              <a:rPr lang="cs-CZ" dirty="0">
                <a:latin typeface="Verdana" pitchFamily="34" charset="0"/>
              </a:rPr>
              <a:t>část adresy, /</a:t>
            </a:r>
            <a:r>
              <a:rPr lang="cs-CZ" b="1" dirty="0">
                <a:latin typeface="Verdana" pitchFamily="34" charset="0"/>
              </a:rPr>
              <a:t>CAS</a:t>
            </a:r>
            <a:r>
              <a:rPr lang="cs-CZ" dirty="0">
                <a:latin typeface="Verdana" pitchFamily="34" charset="0"/>
              </a:rPr>
              <a:t> pro </a:t>
            </a:r>
            <a:r>
              <a:rPr lang="cs-CZ" b="1" dirty="0">
                <a:latin typeface="Verdana" pitchFamily="34" charset="0"/>
              </a:rPr>
              <a:t>dolní</a:t>
            </a:r>
            <a:r>
              <a:rPr lang="cs-CZ" dirty="0">
                <a:latin typeface="Verdana" pitchFamily="34" charset="0"/>
              </a:rPr>
              <a:t> část adresy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Čteme data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Dynamická paměť DRAM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69301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14927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Blok dat</a:t>
            </a:r>
          </a:p>
          <a:p>
            <a:pPr marL="540000" algn="l">
              <a:spcAft>
                <a:spcPts val="1200"/>
              </a:spcAft>
              <a:buClr>
                <a:schemeClr val="bg2"/>
              </a:buClr>
            </a:pPr>
            <a:r>
              <a:rPr lang="cs-CZ" dirty="0">
                <a:latin typeface="Verdana" pitchFamily="34" charset="0"/>
              </a:rPr>
              <a:t>Jsou data, které jsou uložena na adresách </a:t>
            </a:r>
            <a:r>
              <a:rPr lang="cs-CZ" b="1" dirty="0">
                <a:latin typeface="Verdana" pitchFamily="34" charset="0"/>
              </a:rPr>
              <a:t>po sobě následujících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Dynamická paměť DRAM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02935"/>
              </p:ext>
            </p:extLst>
          </p:nvPr>
        </p:nvGraphicFramePr>
        <p:xfrm>
          <a:off x="1035123" y="2846040"/>
          <a:ext cx="3176837" cy="2773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92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041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Adresa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200" dirty="0">
                          <a:latin typeface="Consolas" panose="020B0609020204030204" pitchFamily="49" charset="0"/>
                        </a:rPr>
                        <a:t>1A 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algn="ctr"/>
                      <a:r>
                        <a:rPr lang="cs-CZ" sz="3200" dirty="0">
                          <a:latin typeface="Consolas" panose="020B0609020204030204" pitchFamily="49" charset="0"/>
                        </a:rPr>
                        <a:t>1A 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cs-CZ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algn="ctr"/>
                      <a:r>
                        <a:rPr lang="cs-CZ" sz="3200" dirty="0">
                          <a:latin typeface="Consolas" panose="020B0609020204030204" pitchFamily="49" charset="0"/>
                        </a:rPr>
                        <a:t>1A 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cs-CZ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41">
                <a:tc>
                  <a:txBody>
                    <a:bodyPr/>
                    <a:lstStyle/>
                    <a:p>
                      <a:pPr algn="ctr"/>
                      <a:r>
                        <a:rPr lang="cs-CZ" sz="3200" dirty="0">
                          <a:latin typeface="Consolas" panose="020B0609020204030204" pitchFamily="49" charset="0"/>
                        </a:rPr>
                        <a:t>1A 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cs-CZ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Skupina 10"/>
          <p:cNvGrpSpPr/>
          <p:nvPr/>
        </p:nvGrpSpPr>
        <p:grpSpPr>
          <a:xfrm>
            <a:off x="1006369" y="5683913"/>
            <a:ext cx="1848844" cy="773892"/>
            <a:chOff x="1006369" y="5683913"/>
            <a:chExt cx="1848844" cy="773892"/>
          </a:xfrm>
        </p:grpSpPr>
        <p:sp>
          <p:nvSpPr>
            <p:cNvPr id="3" name="Levá složená závorka 2"/>
            <p:cNvSpPr/>
            <p:nvPr/>
          </p:nvSpPr>
          <p:spPr>
            <a:xfrm rot="16200000">
              <a:off x="1285673" y="5440714"/>
              <a:ext cx="290989" cy="792088"/>
            </a:xfrm>
            <a:prstGeom prst="leftBrace">
              <a:avLst>
                <a:gd name="adj1" fmla="val 36954"/>
                <a:gd name="adj2" fmla="val 48797"/>
              </a:avLst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" name="TextovéPole 8"/>
            <p:cNvSpPr txBox="1"/>
            <p:nvPr/>
          </p:nvSpPr>
          <p:spPr bwMode="auto">
            <a:xfrm>
              <a:off x="1006369" y="6211584"/>
              <a:ext cx="97334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cs-CZ" sz="1000" b="1" dirty="0">
                  <a:solidFill>
                    <a:srgbClr val="000000"/>
                  </a:solidFill>
                  <a:latin typeface="Arial"/>
                  <a:ea typeface="+mn-ea"/>
                  <a:cs typeface="+mn-cs"/>
                </a:rPr>
                <a:t>Adresa horní</a:t>
              </a:r>
            </a:p>
          </p:txBody>
        </p:sp>
        <p:sp>
          <p:nvSpPr>
            <p:cNvPr id="13" name="Levá složená závorka 12"/>
            <p:cNvSpPr/>
            <p:nvPr/>
          </p:nvSpPr>
          <p:spPr>
            <a:xfrm rot="16200000">
              <a:off x="2077762" y="5433364"/>
              <a:ext cx="290989" cy="792088"/>
            </a:xfrm>
            <a:prstGeom prst="leftBrace">
              <a:avLst>
                <a:gd name="adj1" fmla="val 36954"/>
                <a:gd name="adj2" fmla="val 48797"/>
              </a:avLst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" name="TextovéPole 13"/>
            <p:cNvSpPr txBox="1"/>
            <p:nvPr/>
          </p:nvSpPr>
          <p:spPr bwMode="auto">
            <a:xfrm>
              <a:off x="1896296" y="6053797"/>
              <a:ext cx="95891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cs-CZ" sz="1000" b="1" dirty="0">
                  <a:solidFill>
                    <a:srgbClr val="000000"/>
                  </a:solidFill>
                  <a:latin typeface="Arial"/>
                  <a:ea typeface="+mn-ea"/>
                  <a:cs typeface="+mn-cs"/>
                </a:rPr>
                <a:t>Adresa dolní</a:t>
              </a:r>
            </a:p>
          </p:txBody>
        </p:sp>
      </p:grp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736787" y="2792721"/>
            <a:ext cx="3183213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Adresa v horní části se </a:t>
            </a:r>
            <a:r>
              <a:rPr lang="cs-CZ" sz="20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nemění</a:t>
            </a:r>
          </a:p>
        </p:txBody>
      </p:sp>
    </p:spTree>
    <p:extLst>
      <p:ext uri="{BB962C8B-B14F-4D97-AF65-F5344CB8AC3E}">
        <p14:creationId xmlns:p14="http://schemas.microsoft.com/office/powerpoint/2010/main" val="129435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Dynamická paměť DRAM</a:t>
            </a:r>
          </a:p>
        </p:txBody>
      </p:sp>
      <p:pic>
        <p:nvPicPr>
          <p:cNvPr id="4" name="Picture 5" descr="D:\lj\prezentace\MIT\obr\dra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99" y="1439994"/>
            <a:ext cx="8534417" cy="439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3200" b="1" dirty="0">
                <a:latin typeface="Verdana" pitchFamily="34" charset="0"/>
              </a:rPr>
              <a:t>Čtení bloku dat</a:t>
            </a:r>
          </a:p>
        </p:txBody>
      </p:sp>
    </p:spTree>
    <p:extLst>
      <p:ext uri="{BB962C8B-B14F-4D97-AF65-F5344CB8AC3E}">
        <p14:creationId xmlns:p14="http://schemas.microsoft.com/office/powerpoint/2010/main" val="6606656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32162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Čtení bloku dat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Nastavíme </a:t>
            </a:r>
            <a:r>
              <a:rPr lang="cs-CZ" b="1" dirty="0">
                <a:latin typeface="Verdana" pitchFamily="34" charset="0"/>
              </a:rPr>
              <a:t>horní</a:t>
            </a:r>
            <a:r>
              <a:rPr lang="cs-CZ" dirty="0">
                <a:latin typeface="Verdana" pitchFamily="34" charset="0"/>
              </a:rPr>
              <a:t> část adresy signálem </a:t>
            </a:r>
            <a:r>
              <a:rPr lang="cs-CZ" b="1" dirty="0">
                <a:latin typeface="Verdana" pitchFamily="34" charset="0"/>
              </a:rPr>
              <a:t>/RAS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Nastavíme dolní </a:t>
            </a:r>
            <a:r>
              <a:rPr lang="cs-CZ" b="1" dirty="0">
                <a:latin typeface="Verdana" pitchFamily="34" charset="0"/>
              </a:rPr>
              <a:t>část</a:t>
            </a:r>
            <a:r>
              <a:rPr lang="cs-CZ" dirty="0">
                <a:latin typeface="Verdana" pitchFamily="34" charset="0"/>
              </a:rPr>
              <a:t> adresy signálem </a:t>
            </a:r>
            <a:r>
              <a:rPr lang="cs-CZ" b="1" dirty="0">
                <a:latin typeface="Verdana" pitchFamily="34" charset="0"/>
              </a:rPr>
              <a:t>/CAS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Čteme data</a:t>
            </a:r>
            <a:endParaRPr lang="cs-CZ" b="1" baseline="-25000" dirty="0">
              <a:latin typeface="Verdana" pitchFamily="34" charset="0"/>
            </a:endParaRP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Nastavíme už </a:t>
            </a:r>
            <a:r>
              <a:rPr lang="cs-CZ" b="1" dirty="0">
                <a:latin typeface="Verdana" pitchFamily="34" charset="0"/>
              </a:rPr>
              <a:t>jen</a:t>
            </a:r>
            <a:r>
              <a:rPr lang="cs-CZ" dirty="0">
                <a:latin typeface="Verdana" pitchFamily="34" charset="0"/>
              </a:rPr>
              <a:t> dolní část adresy …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Čteme data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Dynamická paměť DRAM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40089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6760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Non-volatilní paměť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4000" cy="278537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 algn="l">
              <a:spcAft>
                <a:spcPts val="3000"/>
              </a:spcAft>
              <a:buClr>
                <a:schemeClr val="bg2"/>
              </a:buClr>
              <a:buFont typeface="Wingdings" pitchFamily="2" charset="2"/>
              <a:buChar char=""/>
            </a:pPr>
            <a:r>
              <a:rPr lang="cs-CZ" b="1" dirty="0">
                <a:latin typeface="Verdana" pitchFamily="34" charset="0"/>
              </a:rPr>
              <a:t>ROM</a:t>
            </a:r>
            <a:endParaRPr lang="cs-CZ" dirty="0">
              <a:latin typeface="Verdana" pitchFamily="34" charset="0"/>
            </a:endParaRPr>
          </a:p>
          <a:p>
            <a:pPr marL="504000" indent="-504000">
              <a:spcAft>
                <a:spcPts val="3000"/>
              </a:spcAft>
              <a:buClr>
                <a:schemeClr val="bg2"/>
              </a:buClr>
              <a:buFont typeface="Wingdings" pitchFamily="2" charset="2"/>
              <a:buChar char=""/>
            </a:pPr>
            <a:r>
              <a:rPr lang="cs-CZ" b="1" dirty="0">
                <a:latin typeface="Verdana" pitchFamily="34" charset="0"/>
              </a:rPr>
              <a:t>P</a:t>
            </a:r>
            <a:r>
              <a:rPr lang="cs-CZ" dirty="0">
                <a:latin typeface="Verdana" pitchFamily="34" charset="0"/>
              </a:rPr>
              <a:t>rogrammable</a:t>
            </a:r>
            <a:r>
              <a:rPr lang="cs-CZ" b="1" dirty="0">
                <a:latin typeface="Verdana" pitchFamily="34" charset="0"/>
              </a:rPr>
              <a:t> ROM</a:t>
            </a:r>
          </a:p>
          <a:p>
            <a:pPr marL="504000" indent="-504000">
              <a:spcAft>
                <a:spcPts val="3000"/>
              </a:spcAft>
              <a:buClr>
                <a:schemeClr val="bg2"/>
              </a:buClr>
              <a:buFont typeface="Wingdings" pitchFamily="2" charset="2"/>
              <a:buChar char=""/>
            </a:pPr>
            <a:r>
              <a:rPr lang="cs-CZ" b="1" dirty="0">
                <a:latin typeface="Verdana" pitchFamily="34" charset="0"/>
              </a:rPr>
              <a:t>E</a:t>
            </a:r>
            <a:r>
              <a:rPr lang="cs-CZ" dirty="0">
                <a:latin typeface="Verdana" pitchFamily="34" charset="0"/>
              </a:rPr>
              <a:t>rasable</a:t>
            </a:r>
            <a:r>
              <a:rPr lang="cs-CZ" i="1" dirty="0">
                <a:latin typeface="Verdana" pitchFamily="34" charset="0"/>
              </a:rPr>
              <a:t> </a:t>
            </a:r>
            <a:r>
              <a:rPr lang="cs-CZ" b="1" dirty="0">
                <a:latin typeface="Verdana" pitchFamily="34" charset="0"/>
              </a:rPr>
              <a:t>PROM</a:t>
            </a:r>
            <a:endParaRPr lang="cs-CZ" dirty="0">
              <a:latin typeface="Verdana" pitchFamily="34" charset="0"/>
            </a:endParaRPr>
          </a:p>
          <a:p>
            <a:pPr marL="504000" indent="-504000">
              <a:spcAft>
                <a:spcPts val="3000"/>
              </a:spcAft>
              <a:buClr>
                <a:schemeClr val="bg2"/>
              </a:buClr>
              <a:buFont typeface="Wingdings" pitchFamily="2" charset="2"/>
              <a:buChar char=""/>
            </a:pPr>
            <a:r>
              <a:rPr lang="cs-CZ" b="1" dirty="0">
                <a:latin typeface="Verdana" pitchFamily="34" charset="0"/>
              </a:rPr>
              <a:t>E</a:t>
            </a:r>
            <a:r>
              <a:rPr lang="cs-CZ" dirty="0">
                <a:latin typeface="Verdana" pitchFamily="34" charset="0"/>
              </a:rPr>
              <a:t>lectrically </a:t>
            </a:r>
            <a:r>
              <a:rPr lang="cs-CZ" b="1" dirty="0">
                <a:latin typeface="Verdana" pitchFamily="34" charset="0"/>
              </a:rPr>
              <a:t>EPROM</a:t>
            </a:r>
            <a:endParaRPr lang="cs-CZ" dirty="0">
              <a:latin typeface="Verdana" pitchFamily="34" charset="0"/>
            </a:endParaRP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3236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360000" y="1079999"/>
            <a:ext cx="8784000" cy="200054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 algn="l">
              <a:spcAft>
                <a:spcPts val="48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Hlavní vlastnost paměti ROM</a:t>
            </a:r>
          </a:p>
          <a:p>
            <a:pPr marL="504000">
              <a:buClr>
                <a:schemeClr val="bg2"/>
              </a:buClr>
              <a:buSzPct val="100000"/>
            </a:pPr>
            <a:r>
              <a:rPr lang="cs-CZ" sz="2800" dirty="0">
                <a:latin typeface="Verdana" pitchFamily="34" charset="0"/>
              </a:rPr>
              <a:t>Data uložena v paměti zůstanou i při odpojení napájecího napětí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88000"/>
            <a:ext cx="7488063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Funkce paměti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" name="Tlačítko akce: Vlastní 10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83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48678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Vlastnosti pamětí ROM</a:t>
            </a: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360001" y="1080000"/>
            <a:ext cx="8784000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 algn="l">
              <a:spcAft>
                <a:spcPts val="24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Paměť pouze pro čtení ROM </a:t>
            </a:r>
            <a:r>
              <a:rPr lang="cs-CZ" sz="2800" dirty="0">
                <a:latin typeface="Verdana" pitchFamily="34" charset="0"/>
              </a:rPr>
              <a:t>(</a:t>
            </a:r>
            <a:r>
              <a:rPr lang="cs-CZ" sz="2800" b="1" i="1" dirty="0" err="1">
                <a:latin typeface="Verdana" pitchFamily="34" charset="0"/>
              </a:rPr>
              <a:t>R</a:t>
            </a:r>
            <a:r>
              <a:rPr lang="cs-CZ" sz="2800" i="1" dirty="0" err="1">
                <a:latin typeface="Verdana" pitchFamily="34" charset="0"/>
              </a:rPr>
              <a:t>ead</a:t>
            </a:r>
            <a:r>
              <a:rPr lang="cs-CZ" sz="2800" i="1" dirty="0">
                <a:latin typeface="Verdana" pitchFamily="34" charset="0"/>
              </a:rPr>
              <a:t> </a:t>
            </a:r>
            <a:r>
              <a:rPr lang="cs-CZ" sz="2800" b="1" i="1" dirty="0" err="1">
                <a:latin typeface="Verdana" pitchFamily="34" charset="0"/>
              </a:rPr>
              <a:t>O</a:t>
            </a:r>
            <a:r>
              <a:rPr lang="cs-CZ" sz="2800" i="1" dirty="0" err="1">
                <a:latin typeface="Verdana" pitchFamily="34" charset="0"/>
              </a:rPr>
              <a:t>nly</a:t>
            </a:r>
            <a:r>
              <a:rPr lang="cs-CZ" sz="2800" i="1" dirty="0">
                <a:latin typeface="Verdana" pitchFamily="34" charset="0"/>
              </a:rPr>
              <a:t> </a:t>
            </a:r>
            <a:r>
              <a:rPr lang="cs-CZ" sz="2800" b="1" i="1" dirty="0">
                <a:latin typeface="Verdana" pitchFamily="34" charset="0"/>
              </a:rPr>
              <a:t>M</a:t>
            </a:r>
            <a:r>
              <a:rPr lang="cs-CZ" sz="2800" i="1" dirty="0">
                <a:latin typeface="Verdana" pitchFamily="34" charset="0"/>
              </a:rPr>
              <a:t>emory</a:t>
            </a:r>
            <a:r>
              <a:rPr lang="cs-CZ" sz="2800" dirty="0">
                <a:latin typeface="Verdana" pitchFamily="34" charset="0"/>
              </a:rPr>
              <a:t>)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Doba zápisu je </a:t>
            </a:r>
            <a:r>
              <a:rPr lang="cs-CZ" b="1" dirty="0">
                <a:latin typeface="Verdana" pitchFamily="34" charset="0"/>
              </a:rPr>
              <a:t>podstatně větší</a:t>
            </a:r>
            <a:r>
              <a:rPr lang="cs-CZ" dirty="0">
                <a:latin typeface="Verdana" pitchFamily="34" charset="0"/>
              </a:rPr>
              <a:t> než doba čtení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Odpojením napětí data zůstávají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Používá se jako </a:t>
            </a:r>
            <a:r>
              <a:rPr lang="cs-CZ" b="1" dirty="0">
                <a:latin typeface="Verdana" pitchFamily="34" charset="0"/>
              </a:rPr>
              <a:t>paměť programu</a:t>
            </a:r>
            <a:r>
              <a:rPr lang="cs-CZ" dirty="0">
                <a:latin typeface="Verdana" pitchFamily="34" charset="0"/>
              </a:rPr>
              <a:t> nebo jako kombinační obvod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48678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Realizace kombinačního obvodu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14FDE37-EC53-C94E-6BF2-02734B639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124744"/>
            <a:ext cx="5030601" cy="4752528"/>
          </a:xfrm>
          <a:prstGeom prst="rect">
            <a:avLst/>
          </a:prstGeom>
          <a:ln w="1905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251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48678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Ideové schéma paměti ROM</a:t>
            </a:r>
          </a:p>
        </p:txBody>
      </p:sp>
      <p:pic>
        <p:nvPicPr>
          <p:cNvPr id="1026" name="Picture 2" descr="D:\lj\prezentace\MIT\obr\architektura r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5672971" cy="4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80606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60001" y="1080000"/>
            <a:ext cx="8784000" cy="261610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Popis</a:t>
            </a:r>
            <a:endParaRPr lang="cs-CZ" sz="2800" dirty="0">
              <a:latin typeface="Verdana" pitchFamily="34" charset="0"/>
            </a:endParaRPr>
          </a:p>
          <a:p>
            <a:pPr marL="495300" indent="-4953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Dekodér selektuje jednotlivé řádky</a:t>
            </a:r>
          </a:p>
          <a:p>
            <a:pPr marL="495300" indent="-4953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b="1" dirty="0">
                <a:latin typeface="Verdana" pitchFamily="34" charset="0"/>
              </a:rPr>
              <a:t>Vodivý spoj </a:t>
            </a:r>
            <a:r>
              <a:rPr lang="cs-CZ" dirty="0">
                <a:latin typeface="Verdana" pitchFamily="34" charset="0"/>
              </a:rPr>
              <a:t>v daném místě indikuje log O</a:t>
            </a:r>
          </a:p>
          <a:p>
            <a:pPr marL="495300" indent="-4953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Jinak je log 1</a:t>
            </a:r>
          </a:p>
          <a:p>
            <a:pPr marL="495300" indent="-4953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Podle provedení spojky má ROM různé vlastnosti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Ideové schéma paměti ROM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3362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360000" y="1079999"/>
            <a:ext cx="8784000" cy="484748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latin typeface="Verdana" pitchFamily="34" charset="0"/>
              </a:rPr>
              <a:t>Jakou funkci má paměť ?</a:t>
            </a:r>
          </a:p>
          <a:p>
            <a:pPr marL="504000">
              <a:spcAft>
                <a:spcPts val="2400"/>
              </a:spcAft>
              <a:buClr>
                <a:schemeClr val="bg2"/>
              </a:buClr>
              <a:buSzPct val="100000"/>
            </a:pPr>
            <a:r>
              <a:rPr lang="cs-CZ" sz="2000" dirty="0">
                <a:latin typeface="Verdana" pitchFamily="34" charset="0"/>
              </a:rPr>
              <a:t>Paměť se používá k </a:t>
            </a:r>
            <a:r>
              <a:rPr lang="cs-CZ" sz="2000" b="1" dirty="0">
                <a:latin typeface="Verdana" pitchFamily="34" charset="0"/>
              </a:rPr>
              <a:t>dočasnému</a:t>
            </a:r>
            <a:r>
              <a:rPr lang="cs-CZ" sz="2000" dirty="0">
                <a:latin typeface="Verdana" pitchFamily="34" charset="0"/>
              </a:rPr>
              <a:t> nebo </a:t>
            </a:r>
            <a:r>
              <a:rPr lang="cs-CZ" sz="2000" b="1" dirty="0">
                <a:latin typeface="Verdana" pitchFamily="34" charset="0"/>
              </a:rPr>
              <a:t>trvalému</a:t>
            </a:r>
            <a:r>
              <a:rPr lang="cs-CZ" sz="2000" dirty="0">
                <a:latin typeface="Verdana" pitchFamily="34" charset="0"/>
              </a:rPr>
              <a:t> uchování informace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000" b="1" dirty="0">
                <a:latin typeface="Verdana" pitchFamily="34" charset="0"/>
              </a:rPr>
              <a:t>Co rozumíme dočasným a trvalým uchováním informace</a:t>
            </a:r>
          </a:p>
          <a:p>
            <a:pPr marL="504000">
              <a:spcAft>
                <a:spcPts val="2400"/>
              </a:spcAft>
              <a:buClr>
                <a:schemeClr val="bg2"/>
              </a:buClr>
              <a:buSzPct val="100000"/>
            </a:pPr>
            <a:r>
              <a:rPr lang="cs-CZ" sz="2000" dirty="0">
                <a:latin typeface="Verdana" pitchFamily="34" charset="0"/>
              </a:rPr>
              <a:t>Trvalé uložení myslíme uchování dat po </a:t>
            </a:r>
            <a:r>
              <a:rPr lang="cs-CZ" sz="2000" b="1" dirty="0">
                <a:latin typeface="Verdana" pitchFamily="34" charset="0"/>
              </a:rPr>
              <a:t>odpojení</a:t>
            </a:r>
            <a:r>
              <a:rPr lang="cs-CZ" sz="2000" dirty="0">
                <a:latin typeface="Verdana" pitchFamily="34" charset="0"/>
              </a:rPr>
              <a:t> napájecího napětí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000" b="1" dirty="0">
                <a:latin typeface="Verdana" pitchFamily="34" charset="0"/>
              </a:rPr>
              <a:t>K jakému účelu slouží paměť v logických systémech</a:t>
            </a:r>
          </a:p>
          <a:p>
            <a:pPr marL="846900" indent="-342900"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</a:pPr>
            <a:r>
              <a:rPr lang="cs-CZ" sz="2000" dirty="0">
                <a:latin typeface="Verdana" pitchFamily="34" charset="0"/>
              </a:rPr>
              <a:t>Uchování obsahu tabulek dekodérů</a:t>
            </a:r>
          </a:p>
          <a:p>
            <a:pPr marL="846900" indent="-342900"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</a:pPr>
            <a:r>
              <a:rPr lang="cs-CZ" sz="2000" dirty="0">
                <a:latin typeface="Verdana" pitchFamily="34" charset="0"/>
              </a:rPr>
              <a:t>Paměť programu např. BIOS</a:t>
            </a:r>
          </a:p>
          <a:p>
            <a:pPr marL="846900" indent="-342900"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</a:pPr>
            <a:r>
              <a:rPr lang="cs-CZ" sz="2000" dirty="0">
                <a:latin typeface="Verdana" pitchFamily="34" charset="0"/>
              </a:rPr>
              <a:t>Uložení dat z výpočtů k dalšímu zpracování</a:t>
            </a:r>
          </a:p>
          <a:p>
            <a:pPr marL="846900" indent="-342900"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</a:pPr>
            <a:r>
              <a:rPr lang="cs-CZ" sz="2000" dirty="0">
                <a:latin typeface="Verdana" pitchFamily="34" charset="0"/>
              </a:rPr>
              <a:t>Nastavení přístrojů </a:t>
            </a:r>
            <a:r>
              <a:rPr lang="en-US" sz="2000" dirty="0">
                <a:latin typeface="Verdana" pitchFamily="34" charset="0"/>
              </a:rPr>
              <a:t>(</a:t>
            </a:r>
            <a:r>
              <a:rPr lang="cs-CZ" sz="2000" dirty="0">
                <a:latin typeface="Verdana" pitchFamily="34" charset="0"/>
              </a:rPr>
              <a:t>čas v hodinách, oblíbené stanice…)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7729558" y="0"/>
            <a:ext cx="1414442" cy="22860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495300" indent="-495300" algn="l">
              <a:buClr>
                <a:schemeClr val="bg2">
                  <a:lumMod val="50000"/>
                </a:schemeClr>
              </a:buClr>
            </a:pPr>
            <a:r>
              <a:rPr lang="cs-CZ" sz="1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?</a:t>
            </a:r>
            <a:endParaRPr lang="cs-CZ" sz="1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88000"/>
            <a:ext cx="7488063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Funkce paměti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" name="Tlačítko akce: Vlastní 10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48678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Paměť ROM</a:t>
            </a: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360001" y="1080000"/>
            <a:ext cx="8784000" cy="2462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 algn="l">
              <a:spcAft>
                <a:spcPts val="24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R</a:t>
            </a:r>
            <a:r>
              <a:rPr lang="cs-CZ" sz="2800" dirty="0">
                <a:latin typeface="Verdana" pitchFamily="34" charset="0"/>
              </a:rPr>
              <a:t>ead </a:t>
            </a:r>
            <a:r>
              <a:rPr lang="cs-CZ" sz="2800" b="1" dirty="0" err="1">
                <a:latin typeface="Verdana" pitchFamily="34" charset="0"/>
              </a:rPr>
              <a:t>O</a:t>
            </a:r>
            <a:r>
              <a:rPr lang="cs-CZ" sz="2800" dirty="0" err="1">
                <a:latin typeface="Verdana" pitchFamily="34" charset="0"/>
              </a:rPr>
              <a:t>nly</a:t>
            </a:r>
            <a:r>
              <a:rPr lang="cs-CZ" sz="2800" dirty="0">
                <a:latin typeface="Verdana" pitchFamily="34" charset="0"/>
              </a:rPr>
              <a:t> </a:t>
            </a:r>
            <a:r>
              <a:rPr lang="cs-CZ" sz="2800" b="1" dirty="0">
                <a:latin typeface="Verdana" pitchFamily="34" charset="0"/>
              </a:rPr>
              <a:t>M</a:t>
            </a:r>
            <a:r>
              <a:rPr lang="cs-CZ" sz="2800" dirty="0">
                <a:latin typeface="Verdana" pitchFamily="34" charset="0"/>
              </a:rPr>
              <a:t>emory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Programuje se při </a:t>
            </a:r>
            <a:r>
              <a:rPr lang="cs-CZ" b="1" dirty="0">
                <a:latin typeface="Verdana" pitchFamily="34" charset="0"/>
              </a:rPr>
              <a:t>výrobě</a:t>
            </a:r>
            <a:r>
              <a:rPr lang="cs-CZ" dirty="0">
                <a:latin typeface="Verdana" pitchFamily="34" charset="0"/>
              </a:rPr>
              <a:t> (vytvořením vrstvy přechodů-diod podle požadovaných dat)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Paměť je </a:t>
            </a:r>
            <a:r>
              <a:rPr lang="cs-CZ" b="1" dirty="0">
                <a:latin typeface="Verdana" pitchFamily="34" charset="0"/>
              </a:rPr>
              <a:t>permanentní </a:t>
            </a:r>
            <a:r>
              <a:rPr lang="cs-CZ" dirty="0">
                <a:latin typeface="Verdana" pitchFamily="34" charset="0"/>
              </a:rPr>
              <a:t>(</a:t>
            </a:r>
            <a:r>
              <a:rPr lang="cs-CZ" dirty="0">
                <a:highlight>
                  <a:srgbClr val="FFFF00"/>
                </a:highlight>
                <a:latin typeface="Verdana" pitchFamily="34" charset="0"/>
              </a:rPr>
              <a:t>nelze uživatelsky programovat</a:t>
            </a:r>
            <a:r>
              <a:rPr lang="cs-CZ" dirty="0">
                <a:latin typeface="Verdana" pitchFamily="34" charset="0"/>
              </a:rPr>
              <a:t>, </a:t>
            </a:r>
            <a:r>
              <a:rPr lang="cs-CZ" dirty="0">
                <a:highlight>
                  <a:srgbClr val="FFFF00"/>
                </a:highlight>
                <a:latin typeface="Verdana" pitchFamily="34" charset="0"/>
              </a:rPr>
              <a:t>nelze měnit obsah</a:t>
            </a:r>
            <a:r>
              <a:rPr lang="cs-CZ" dirty="0">
                <a:latin typeface="Verdana" pitchFamily="34" charset="0"/>
              </a:rPr>
              <a:t>)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48904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48678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Paměť PROM</a:t>
            </a: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360000" y="1080000"/>
            <a:ext cx="8812213" cy="33547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 algn="l">
              <a:spcAft>
                <a:spcPts val="24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i="1" dirty="0">
                <a:latin typeface="Verdana" pitchFamily="34" charset="0"/>
              </a:rPr>
              <a:t>P</a:t>
            </a:r>
            <a:r>
              <a:rPr lang="cs-CZ" sz="2800" i="1" dirty="0">
                <a:latin typeface="Verdana" pitchFamily="34" charset="0"/>
              </a:rPr>
              <a:t>rogrammable </a:t>
            </a:r>
            <a:r>
              <a:rPr lang="cs-CZ" sz="2800" b="1" i="1" dirty="0">
                <a:latin typeface="Verdana" pitchFamily="34" charset="0"/>
              </a:rPr>
              <a:t>ROM</a:t>
            </a:r>
            <a:endParaRPr lang="cs-CZ" sz="2800" i="1" dirty="0">
              <a:latin typeface="Verdana" pitchFamily="34" charset="0"/>
            </a:endParaRP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Zákazník se může sám vložit obsah paměti pomocí přístroje-programátoru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Paměťovým prvkem je </a:t>
            </a:r>
            <a:r>
              <a:rPr lang="cs-CZ" b="1" dirty="0">
                <a:latin typeface="Verdana" pitchFamily="34" charset="0"/>
              </a:rPr>
              <a:t>PN přechod</a:t>
            </a:r>
            <a:r>
              <a:rPr lang="cs-CZ" dirty="0">
                <a:latin typeface="Verdana" pitchFamily="34" charset="0"/>
              </a:rPr>
              <a:t> (přeruší se tavná propojka)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Paměť je </a:t>
            </a:r>
            <a:r>
              <a:rPr lang="cs-CZ" b="1" dirty="0">
                <a:latin typeface="Verdana" pitchFamily="34" charset="0"/>
              </a:rPr>
              <a:t>permanentní</a:t>
            </a:r>
            <a:r>
              <a:rPr lang="cs-CZ" dirty="0">
                <a:latin typeface="Verdana" pitchFamily="34" charset="0"/>
              </a:rPr>
              <a:t> (</a:t>
            </a:r>
            <a:r>
              <a:rPr lang="cs-CZ" b="1" i="1" dirty="0">
                <a:latin typeface="Verdana" pitchFamily="34" charset="0"/>
              </a:rPr>
              <a:t>O</a:t>
            </a:r>
            <a:r>
              <a:rPr lang="cs-CZ" i="1" dirty="0">
                <a:latin typeface="Verdana" pitchFamily="34" charset="0"/>
              </a:rPr>
              <a:t>ne-</a:t>
            </a:r>
            <a:r>
              <a:rPr lang="cs-CZ" b="1" i="1" dirty="0">
                <a:latin typeface="Verdana" pitchFamily="34" charset="0"/>
              </a:rPr>
              <a:t>T</a:t>
            </a:r>
            <a:r>
              <a:rPr lang="cs-CZ" i="1" dirty="0">
                <a:latin typeface="Verdana" pitchFamily="34" charset="0"/>
              </a:rPr>
              <a:t>ime </a:t>
            </a:r>
            <a:r>
              <a:rPr lang="cs-CZ" b="1" i="1" dirty="0">
                <a:latin typeface="Verdana" pitchFamily="34" charset="0"/>
              </a:rPr>
              <a:t>P</a:t>
            </a:r>
            <a:r>
              <a:rPr lang="cs-CZ" i="1" dirty="0">
                <a:latin typeface="Verdana" pitchFamily="34" charset="0"/>
              </a:rPr>
              <a:t>rogrammable</a:t>
            </a:r>
            <a:r>
              <a:rPr lang="cs-CZ" dirty="0">
                <a:latin typeface="Verdana" pitchFamily="34" charset="0"/>
              </a:rPr>
              <a:t>), </a:t>
            </a:r>
            <a:r>
              <a:rPr lang="cs-CZ" dirty="0">
                <a:highlight>
                  <a:srgbClr val="FFFF00"/>
                </a:highlight>
                <a:latin typeface="Verdana" pitchFamily="34" charset="0"/>
              </a:rPr>
              <a:t>nelze měnit obsah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46639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lj\prezentace\MIT\obr\pr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0" y="1440000"/>
            <a:ext cx="629042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Paměť PROM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96128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48678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Paměť EPROM</a:t>
            </a: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360000" y="1080000"/>
            <a:ext cx="8812213" cy="37240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24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i="1" dirty="0">
                <a:latin typeface="Verdana" pitchFamily="34" charset="0"/>
              </a:rPr>
              <a:t>E</a:t>
            </a:r>
            <a:r>
              <a:rPr lang="cs-CZ" sz="2800" i="1" dirty="0">
                <a:latin typeface="Verdana" pitchFamily="34" charset="0"/>
              </a:rPr>
              <a:t>rasable</a:t>
            </a:r>
            <a:r>
              <a:rPr lang="cs-CZ" sz="2800" b="1" i="1" dirty="0">
                <a:latin typeface="Verdana" pitchFamily="34" charset="0"/>
              </a:rPr>
              <a:t> PROM</a:t>
            </a:r>
            <a:endParaRPr lang="cs-CZ" sz="2800" i="1" dirty="0">
              <a:latin typeface="Verdana" pitchFamily="34" charset="0"/>
            </a:endParaRP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Zákazník se </a:t>
            </a:r>
            <a:r>
              <a:rPr lang="cs-CZ" dirty="0">
                <a:highlight>
                  <a:srgbClr val="FFFF00"/>
                </a:highlight>
                <a:latin typeface="Verdana" pitchFamily="34" charset="0"/>
              </a:rPr>
              <a:t>může sám vložit</a:t>
            </a:r>
            <a:r>
              <a:rPr lang="cs-CZ" dirty="0">
                <a:latin typeface="Verdana" pitchFamily="34" charset="0"/>
              </a:rPr>
              <a:t> obsah paměti pomocí přístroje-programátoru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highlight>
                  <a:srgbClr val="FFFF00"/>
                </a:highlight>
                <a:latin typeface="Verdana" pitchFamily="34" charset="0"/>
              </a:rPr>
              <a:t>Obsah paměti lze změnit</a:t>
            </a:r>
            <a:r>
              <a:rPr lang="cs-CZ" dirty="0">
                <a:latin typeface="Verdana" pitchFamily="34" charset="0"/>
              </a:rPr>
              <a:t>, před novým programováním se musí </a:t>
            </a:r>
            <a:r>
              <a:rPr lang="cs-CZ" b="1" dirty="0">
                <a:latin typeface="Verdana" pitchFamily="34" charset="0"/>
              </a:rPr>
              <a:t>vymazat UV zářením</a:t>
            </a:r>
            <a:r>
              <a:rPr lang="cs-CZ" dirty="0">
                <a:latin typeface="Verdana" pitchFamily="34" charset="0"/>
              </a:rPr>
              <a:t> – součástka </a:t>
            </a:r>
            <a:r>
              <a:rPr lang="cs-CZ" dirty="0">
                <a:highlight>
                  <a:srgbClr val="FFFF00"/>
                </a:highlight>
                <a:latin typeface="Verdana" pitchFamily="34" charset="0"/>
              </a:rPr>
              <a:t>musí být umístěna na DPS v patici </a:t>
            </a:r>
            <a:endParaRPr lang="cs-CZ" b="1" dirty="0">
              <a:highlight>
                <a:srgbClr val="FFFF00"/>
              </a:highlight>
              <a:latin typeface="Verdana" pitchFamily="34" charset="0"/>
            </a:endParaRP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Paměťovým prvkem je </a:t>
            </a:r>
            <a:r>
              <a:rPr lang="cs-CZ" b="1" dirty="0">
                <a:latin typeface="Verdana" pitchFamily="34" charset="0"/>
              </a:rPr>
              <a:t>MOS tranzistor s plovoucím hradlem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93432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360000" y="1080000"/>
            <a:ext cx="8812213" cy="37240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24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Tranzistor MOS s plovoucím hradlem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Napětí přivedené na elektrodu </a:t>
            </a:r>
            <a:r>
              <a:rPr lang="cs-CZ" dirty="0" err="1">
                <a:latin typeface="Verdana" pitchFamily="34" charset="0"/>
              </a:rPr>
              <a:t>Gate</a:t>
            </a:r>
            <a:r>
              <a:rPr lang="cs-CZ" dirty="0">
                <a:latin typeface="Verdana" pitchFamily="34" charset="0"/>
              </a:rPr>
              <a:t> vytvoří elektrické pole, které vytvoří </a:t>
            </a:r>
            <a:r>
              <a:rPr lang="cs-CZ" b="1" dirty="0">
                <a:latin typeface="Verdana" pitchFamily="34" charset="0"/>
              </a:rPr>
              <a:t>vodivý kanál</a:t>
            </a:r>
            <a:r>
              <a:rPr lang="cs-CZ" dirty="0">
                <a:latin typeface="Verdana" pitchFamily="34" charset="0"/>
              </a:rPr>
              <a:t> mezi elektrodami Source a </a:t>
            </a:r>
            <a:r>
              <a:rPr lang="cs-CZ" dirty="0" err="1">
                <a:latin typeface="Verdana" pitchFamily="34" charset="0"/>
              </a:rPr>
              <a:t>Drain</a:t>
            </a:r>
            <a:endParaRPr lang="cs-CZ" dirty="0">
              <a:latin typeface="Verdana" pitchFamily="34" charset="0"/>
            </a:endParaRP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b="1" dirty="0">
                <a:latin typeface="Verdana" pitchFamily="34" charset="0"/>
              </a:rPr>
              <a:t>Plovoucí hradlo</a:t>
            </a:r>
            <a:r>
              <a:rPr lang="cs-CZ" dirty="0">
                <a:latin typeface="Verdana" pitchFamily="34" charset="0"/>
              </a:rPr>
              <a:t> je kovová elektroda umístěna mezi </a:t>
            </a:r>
            <a:r>
              <a:rPr lang="cs-CZ" dirty="0" err="1">
                <a:latin typeface="Verdana" pitchFamily="34" charset="0"/>
              </a:rPr>
              <a:t>Gate</a:t>
            </a:r>
            <a:r>
              <a:rPr lang="cs-CZ" dirty="0">
                <a:latin typeface="Verdana" pitchFamily="34" charset="0"/>
              </a:rPr>
              <a:t> a kanál a je uzavřena v oxidu křemičitém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Uchovává náboj, který se do ní dostal pomocí </a:t>
            </a:r>
            <a:r>
              <a:rPr lang="cs-CZ" b="1" dirty="0">
                <a:latin typeface="Verdana" pitchFamily="34" charset="0"/>
              </a:rPr>
              <a:t>tunelového</a:t>
            </a:r>
            <a:r>
              <a:rPr lang="cs-CZ" dirty="0">
                <a:latin typeface="Verdana" pitchFamily="34" charset="0"/>
              </a:rPr>
              <a:t> jevu (trvanlivost náboje 100 let)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CFC3C12-F75B-E6F0-9B9B-2159B2B0B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Paměť EPROM</a:t>
            </a:r>
          </a:p>
        </p:txBody>
      </p:sp>
    </p:spTree>
    <p:extLst>
      <p:ext uri="{BB962C8B-B14F-4D97-AF65-F5344CB8AC3E}">
        <p14:creationId xmlns:p14="http://schemas.microsoft.com/office/powerpoint/2010/main" val="35173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Paměť EPROM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pic>
        <p:nvPicPr>
          <p:cNvPr id="2" name="Obrázek 1" descr="Obsah obrázku text, snímek obrazovky, diagram, Písmo&#10;&#10;Popis byl vytvořen automaticky">
            <a:extLst>
              <a:ext uri="{FF2B5EF4-FFF2-40B4-BE49-F238E27FC236}">
                <a16:creationId xmlns:a16="http://schemas.microsoft.com/office/drawing/2014/main" id="{490D1DDB-E12A-4332-CC42-1AF6AD27C4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24744"/>
            <a:ext cx="5616624" cy="39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9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48678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Paměť EEPROM</a:t>
            </a: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360001" y="1080000"/>
            <a:ext cx="8784000" cy="4247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Aft>
                <a:spcPts val="24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i="1" dirty="0">
                <a:latin typeface="Verdana" pitchFamily="34" charset="0"/>
              </a:rPr>
              <a:t>E</a:t>
            </a:r>
            <a:r>
              <a:rPr lang="cs-CZ" sz="2800" i="1" dirty="0">
                <a:latin typeface="Verdana" pitchFamily="34" charset="0"/>
              </a:rPr>
              <a:t>lectrically </a:t>
            </a:r>
            <a:r>
              <a:rPr lang="cs-CZ" sz="2800" b="1" i="1" dirty="0">
                <a:latin typeface="Verdana" pitchFamily="34" charset="0"/>
              </a:rPr>
              <a:t>EPROM</a:t>
            </a:r>
            <a:endParaRPr lang="cs-CZ" sz="2800" i="1" dirty="0">
              <a:latin typeface="Verdana" pitchFamily="34" charset="0"/>
            </a:endParaRP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Programuje se </a:t>
            </a:r>
            <a:r>
              <a:rPr lang="cs-CZ" b="1" dirty="0">
                <a:latin typeface="Verdana" pitchFamily="34" charset="0"/>
              </a:rPr>
              <a:t>přímo v aplikaci </a:t>
            </a:r>
            <a:r>
              <a:rPr lang="cs-CZ" dirty="0">
                <a:latin typeface="Verdana" pitchFamily="34" charset="0"/>
              </a:rPr>
              <a:t>(</a:t>
            </a:r>
            <a:r>
              <a:rPr lang="cs-CZ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on </a:t>
            </a:r>
            <a:r>
              <a:rPr lang="cs-CZ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board</a:t>
            </a:r>
            <a:r>
              <a:rPr lang="cs-CZ" dirty="0">
                <a:latin typeface="Verdana" pitchFamily="34" charset="0"/>
              </a:rPr>
              <a:t>) – </a:t>
            </a:r>
            <a:r>
              <a:rPr lang="cs-CZ" dirty="0">
                <a:highlight>
                  <a:srgbClr val="FFFF00"/>
                </a:highlight>
                <a:latin typeface="Verdana" pitchFamily="34" charset="0"/>
              </a:rPr>
              <a:t>součástka může být pevně připojena k DPS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Obsah smažeme </a:t>
            </a:r>
            <a:r>
              <a:rPr lang="cs-CZ" b="1" dirty="0">
                <a:latin typeface="Verdana" pitchFamily="34" charset="0"/>
              </a:rPr>
              <a:t>elektricky 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Programování se provádí pomocí sériového rozhraní, můžeme </a:t>
            </a:r>
            <a:r>
              <a:rPr lang="cs-CZ" dirty="0">
                <a:highlight>
                  <a:srgbClr val="FFFF00"/>
                </a:highlight>
                <a:latin typeface="Verdana" pitchFamily="34" charset="0"/>
              </a:rPr>
              <a:t>updatovat obsah paměti na dálku </a:t>
            </a:r>
            <a:r>
              <a:rPr lang="cs-CZ" dirty="0">
                <a:latin typeface="Verdana" pitchFamily="34" charset="0"/>
              </a:rPr>
              <a:t>(stáhneme obsah paměti z internetu)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ü"/>
            </a:pPr>
            <a:r>
              <a:rPr lang="cs-CZ" b="1" dirty="0">
                <a:latin typeface="Verdana" pitchFamily="34" charset="0"/>
              </a:rPr>
              <a:t>Flash paměť</a:t>
            </a:r>
            <a:r>
              <a:rPr lang="cs-CZ" dirty="0">
                <a:latin typeface="Verdana" pitchFamily="34" charset="0"/>
              </a:rPr>
              <a:t> – paměť se celá vymaže, </a:t>
            </a:r>
            <a:br>
              <a:rPr lang="cs-CZ" dirty="0">
                <a:latin typeface="Verdana" pitchFamily="34" charset="0"/>
              </a:rPr>
            </a:br>
            <a:r>
              <a:rPr lang="cs-CZ" b="1" dirty="0">
                <a:latin typeface="Verdana" pitchFamily="34" charset="0"/>
              </a:rPr>
              <a:t>EEPROM</a:t>
            </a:r>
            <a:r>
              <a:rPr lang="cs-CZ" dirty="0">
                <a:latin typeface="Verdana" pitchFamily="34" charset="0"/>
              </a:rPr>
              <a:t> – mohou se měnit jednotlivé adresy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41138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48678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Shrnutí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pic>
        <p:nvPicPr>
          <p:cNvPr id="2051" name="Picture 3" descr="D:\lj\prezentace\MIT\Paměti\Polovodičové paměti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35050"/>
            <a:ext cx="8436224" cy="405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06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48678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Konec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252601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104183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Kontrolní otázky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72524" cy="532453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latin typeface="Verdana" pitchFamily="34" charset="0"/>
              </a:rPr>
              <a:t>Počet adres v paměti je 2048, kolik adresových vodičů připojuje paměť k adresové sběrnici?</a:t>
            </a:r>
          </a:p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latin typeface="Verdana" pitchFamily="34" charset="0"/>
              </a:rPr>
              <a:t>Jaký je rozdíl mezi </a:t>
            </a:r>
            <a:r>
              <a:rPr lang="pl-PL" sz="2000" b="1" dirty="0">
                <a:latin typeface="Verdana" pitchFamily="34" charset="0"/>
              </a:rPr>
              <a:t>statickou</a:t>
            </a:r>
            <a:r>
              <a:rPr lang="pl-PL" sz="2000" dirty="0">
                <a:latin typeface="Verdana" pitchFamily="34" charset="0"/>
              </a:rPr>
              <a:t> a </a:t>
            </a:r>
            <a:r>
              <a:rPr lang="pl-PL" sz="2000" b="1" dirty="0">
                <a:latin typeface="Verdana" pitchFamily="34" charset="0"/>
              </a:rPr>
              <a:t>dynamickou</a:t>
            </a:r>
            <a:r>
              <a:rPr lang="pl-PL" sz="2000" dirty="0">
                <a:latin typeface="Verdana" pitchFamily="34" charset="0"/>
              </a:rPr>
              <a:t> pamětí?</a:t>
            </a:r>
          </a:p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sz="2000" b="1" dirty="0">
                <a:latin typeface="Verdana" pitchFamily="34" charset="0"/>
              </a:rPr>
              <a:t>Kapacita</a:t>
            </a:r>
            <a:r>
              <a:rPr lang="cs-CZ" sz="2000" dirty="0">
                <a:latin typeface="Verdana" pitchFamily="34" charset="0"/>
              </a:rPr>
              <a:t> paměti je 8192 bitů, </a:t>
            </a:r>
            <a:r>
              <a:rPr lang="cs-CZ" sz="2000" b="1" dirty="0">
                <a:latin typeface="Verdana" pitchFamily="34" charset="0"/>
              </a:rPr>
              <a:t>počet adresových bitů </a:t>
            </a:r>
            <a:r>
              <a:rPr lang="cs-CZ" sz="2000" dirty="0">
                <a:latin typeface="Verdana" pitchFamily="34" charset="0"/>
              </a:rPr>
              <a:t>je 13, jaká je </a:t>
            </a:r>
            <a:r>
              <a:rPr lang="cs-CZ" sz="2000" b="1" dirty="0">
                <a:latin typeface="Verdana" pitchFamily="34" charset="0"/>
              </a:rPr>
              <a:t>šířka </a:t>
            </a:r>
            <a:r>
              <a:rPr lang="cs-CZ" sz="2000" dirty="0">
                <a:latin typeface="Verdana" pitchFamily="34" charset="0"/>
              </a:rPr>
              <a:t>paměti</a:t>
            </a:r>
            <a:r>
              <a:rPr lang="en-US" sz="2000" dirty="0">
                <a:latin typeface="Verdana" pitchFamily="34" charset="0"/>
              </a:rPr>
              <a:t>?</a:t>
            </a:r>
            <a:endParaRPr lang="cs-CZ" sz="2000" dirty="0">
              <a:latin typeface="Verdana" pitchFamily="34" charset="0"/>
            </a:endParaRPr>
          </a:p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sz="2000" dirty="0">
                <a:latin typeface="Verdana" pitchFamily="34" charset="0"/>
              </a:rPr>
              <a:t>Paměť </a:t>
            </a:r>
            <a:r>
              <a:rPr lang="cs-CZ" sz="2000" b="1" dirty="0">
                <a:latin typeface="Verdana" pitchFamily="34" charset="0"/>
              </a:rPr>
              <a:t>RAM</a:t>
            </a:r>
            <a:r>
              <a:rPr lang="cs-CZ" sz="2000" dirty="0">
                <a:latin typeface="Verdana" pitchFamily="34" charset="0"/>
              </a:rPr>
              <a:t>, data jsou vyhledána pomoci …………………………..?</a:t>
            </a:r>
          </a:p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sz="2000" dirty="0">
                <a:latin typeface="Verdana" pitchFamily="34" charset="0"/>
              </a:rPr>
              <a:t>Paměť </a:t>
            </a:r>
            <a:r>
              <a:rPr lang="cs-CZ" sz="2000" b="1" dirty="0">
                <a:latin typeface="Verdana" pitchFamily="34" charset="0"/>
              </a:rPr>
              <a:t>CAM</a:t>
            </a:r>
            <a:r>
              <a:rPr lang="cs-CZ" sz="2000" dirty="0">
                <a:latin typeface="Verdana" pitchFamily="34" charset="0"/>
              </a:rPr>
              <a:t> (</a:t>
            </a:r>
            <a:r>
              <a:rPr lang="cs-CZ" sz="2000" dirty="0" err="1">
                <a:latin typeface="Verdana" pitchFamily="34" charset="0"/>
              </a:rPr>
              <a:t>Content</a:t>
            </a:r>
            <a:r>
              <a:rPr lang="cs-CZ" sz="2000" dirty="0">
                <a:latin typeface="Verdana" pitchFamily="34" charset="0"/>
              </a:rPr>
              <a:t> </a:t>
            </a:r>
            <a:r>
              <a:rPr lang="cs-CZ" sz="2000" dirty="0" err="1">
                <a:latin typeface="Verdana" pitchFamily="34" charset="0"/>
              </a:rPr>
              <a:t>Adressable</a:t>
            </a:r>
            <a:r>
              <a:rPr lang="cs-CZ" sz="2000" dirty="0">
                <a:latin typeface="Verdana" pitchFamily="34" charset="0"/>
              </a:rPr>
              <a:t> Memory), data jsou vyhledána …………………………………?</a:t>
            </a:r>
          </a:p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sz="2000" dirty="0">
                <a:latin typeface="Verdana" pitchFamily="34" charset="0"/>
              </a:rPr>
              <a:t>Kolik adresových vodičů má paměť </a:t>
            </a:r>
            <a:r>
              <a:rPr lang="cs-CZ" sz="2000" b="1" dirty="0">
                <a:latin typeface="Verdana" pitchFamily="34" charset="0"/>
              </a:rPr>
              <a:t>128G</a:t>
            </a:r>
            <a:r>
              <a:rPr lang="cs-CZ" sz="2000" dirty="0">
                <a:latin typeface="Verdana" pitchFamily="34" charset="0"/>
              </a:rPr>
              <a:t>?</a:t>
            </a:r>
          </a:p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sz="2000" dirty="0">
                <a:latin typeface="Verdana" pitchFamily="34" charset="0"/>
              </a:rPr>
              <a:t>Architektura dynamické paměti: Vysvětlete pojem multiplexu adresy.</a:t>
            </a:r>
          </a:p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sz="2000" dirty="0">
                <a:latin typeface="Verdana" pitchFamily="34" charset="0"/>
              </a:rPr>
              <a:t>Vysvětlete princip činnosti dynamické paměti</a:t>
            </a:r>
            <a:endParaRPr lang="cs-CZ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sz="2000" dirty="0">
                <a:latin typeface="Verdana" pitchFamily="34" charset="0"/>
              </a:rPr>
              <a:t>Popište architekturu dynamické paměti</a:t>
            </a:r>
            <a:endParaRPr lang="cs-CZ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7" name="Tlačítko akce: Vlastní 1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8" name="Tlačítko akce: Vlastní 1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9" name="Tlačítko akce: Vlastní 1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cs-CZ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ebdings"/>
              </a:rPr>
              <a:t>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3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360000" y="1079999"/>
            <a:ext cx="7740392" cy="3631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 algn="l"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000" b="1" dirty="0">
                <a:latin typeface="Verdana" pitchFamily="34" charset="0"/>
              </a:rPr>
              <a:t>Jak uložíme informaci do paměti?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000" b="1" dirty="0">
                <a:latin typeface="Verdana" pitchFamily="34" charset="0"/>
              </a:rPr>
              <a:t>Jaká bude rychlost zápisu a budeme potřebovat speciální zařízení?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000" b="1" dirty="0">
                <a:latin typeface="Verdana" pitchFamily="34" charset="0"/>
              </a:rPr>
              <a:t>Musíme paměť vyjmout ze zařízení pro programování?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000" b="1" dirty="0">
                <a:latin typeface="Verdana" pitchFamily="34" charset="0"/>
              </a:rPr>
              <a:t>Musíme paměť před naplněním smazat a jak?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000" b="1" dirty="0">
                <a:latin typeface="Verdana" pitchFamily="34" charset="0"/>
              </a:rPr>
              <a:t>Jak dlouho může být informace uložena v paměti?</a:t>
            </a:r>
          </a:p>
          <a:p>
            <a:pPr marL="504000" indent="-504000" algn="l"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000" b="1" dirty="0">
                <a:latin typeface="Verdana" pitchFamily="34" charset="0"/>
              </a:rPr>
              <a:t>Můžeme obsah paměti měnit i na dálku?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7729558" y="0"/>
            <a:ext cx="1414442" cy="22860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495300" indent="-495300" algn="l">
              <a:buClr>
                <a:schemeClr val="bg2">
                  <a:lumMod val="50000"/>
                </a:schemeClr>
              </a:buClr>
            </a:pPr>
            <a:r>
              <a:rPr lang="cs-CZ" sz="1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?</a:t>
            </a:r>
            <a:endParaRPr lang="cs-CZ" sz="1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" name="Tlačítko akce: Vlastní 10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26154E16-F23A-E48B-C7F4-070DC9A3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1" y="72002"/>
            <a:ext cx="6012240" cy="39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cs-CZ" sz="2000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Funkce paměti</a:t>
            </a:r>
            <a:endParaRPr lang="cs-CZ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1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72524" cy="470898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latin typeface="Verdana" pitchFamily="34" charset="0"/>
              </a:rPr>
              <a:t>Vysvětlete pojem třístavová sběrnice?</a:t>
            </a:r>
          </a:p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pl-PL" sz="2000" dirty="0">
                <a:latin typeface="Verdana" pitchFamily="34" charset="0"/>
              </a:rPr>
              <a:t>Jakou vlastnost mají paměti typu ROM?</a:t>
            </a:r>
          </a:p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sz="2000" dirty="0">
                <a:latin typeface="Verdana" pitchFamily="34" charset="0"/>
              </a:rPr>
              <a:t>Vysvětlete pojem programování </a:t>
            </a:r>
            <a:r>
              <a:rPr lang="cs-CZ" sz="2000" b="1" dirty="0">
                <a:latin typeface="Verdana" pitchFamily="34" charset="0"/>
              </a:rPr>
              <a:t>on </a:t>
            </a:r>
            <a:r>
              <a:rPr lang="cs-CZ" sz="2000" b="1" dirty="0" err="1">
                <a:latin typeface="Verdana" pitchFamily="34" charset="0"/>
              </a:rPr>
              <a:t>board</a:t>
            </a:r>
            <a:r>
              <a:rPr lang="en-US" sz="2000" dirty="0">
                <a:latin typeface="Verdana" pitchFamily="34" charset="0"/>
              </a:rPr>
              <a:t>?</a:t>
            </a:r>
            <a:endParaRPr lang="cs-CZ" sz="2000" dirty="0">
              <a:latin typeface="Verdana" pitchFamily="34" charset="0"/>
            </a:endParaRPr>
          </a:p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sz="2000" dirty="0">
                <a:latin typeface="Verdana" pitchFamily="34" charset="0"/>
              </a:rPr>
              <a:t>Jakou vlastnost má paměť , ve které jsou použity tavné propojky?</a:t>
            </a:r>
          </a:p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sz="2000" dirty="0">
                <a:latin typeface="Verdana" pitchFamily="34" charset="0"/>
              </a:rPr>
              <a:t>Jaký obvod nám zajistí, že ?</a:t>
            </a:r>
          </a:p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sz="2000" dirty="0">
                <a:latin typeface="Verdana" pitchFamily="34" charset="0"/>
              </a:rPr>
              <a:t>Kolik adresových vodičů má paměť </a:t>
            </a:r>
            <a:r>
              <a:rPr lang="cs-CZ" sz="2000" b="1" dirty="0">
                <a:latin typeface="Verdana" pitchFamily="34" charset="0"/>
              </a:rPr>
              <a:t>128G</a:t>
            </a:r>
            <a:r>
              <a:rPr lang="cs-CZ" sz="2000" dirty="0">
                <a:latin typeface="Verdana" pitchFamily="34" charset="0"/>
              </a:rPr>
              <a:t>?</a:t>
            </a:r>
          </a:p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sz="2000" dirty="0">
                <a:latin typeface="Verdana" pitchFamily="34" charset="0"/>
              </a:rPr>
              <a:t>Architektura dynamické paměti: Vysvětlete pojem multiplexu adresy.</a:t>
            </a:r>
          </a:p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sz="2000" dirty="0">
                <a:latin typeface="Verdana" pitchFamily="34" charset="0"/>
              </a:rPr>
              <a:t>Vysvětlete princip činnosti dynamické paměti</a:t>
            </a:r>
            <a:endParaRPr lang="cs-CZ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00" indent="-360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cs-CZ" sz="2000" dirty="0">
                <a:latin typeface="Verdana" pitchFamily="34" charset="0"/>
              </a:rPr>
              <a:t>Popište architekturu dynamické paměti</a:t>
            </a:r>
            <a:endParaRPr lang="cs-CZ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7" name="Tlačítko akce: Vlastní 1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8" name="Tlačítko akce: Vlastní 1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9" name="Tlačítko akce: Vlastní 1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0" name="TextovéPole 1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cs-CZ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ebdings"/>
              </a:rPr>
              <a:t>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1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48678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Pojmy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60000" y="1080000"/>
            <a:ext cx="8784000" cy="4170372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cs-CZ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ROM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cs-CZ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ead </a:t>
            </a:r>
            <a:r>
              <a:rPr lang="cs-CZ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cs-CZ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nly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cs-CZ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emory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Paměť pouze k čtení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cs-CZ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Mask</a:t>
            </a:r>
            <a:r>
              <a:rPr lang="cs-CZ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ROM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Obsah vytvořen maskou při výrobě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cs-CZ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cs-CZ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rogrammable </a:t>
            </a:r>
            <a:r>
              <a:rPr lang="cs-CZ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ROM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program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Programovatelná paměť uživatelem (</a:t>
            </a:r>
            <a:r>
              <a:rPr lang="cs-CZ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cs-CZ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cs-CZ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EPROM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cs-CZ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rasable </a:t>
            </a:r>
            <a:r>
              <a:rPr lang="cs-CZ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Paměť mazatelná UV zářením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cs-CZ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EEPROM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cs-CZ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cs-CZ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lectricaly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cs-CZ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rasable </a:t>
            </a:r>
            <a:r>
              <a:rPr lang="cs-CZ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Paměť elektricky mazatelná, programuje se přímo v aplikaci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cs-CZ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FLASH(ROM)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Po blocích elektricky mazatelná paměť</a:t>
            </a:r>
          </a:p>
        </p:txBody>
      </p:sp>
    </p:spTree>
    <p:extLst>
      <p:ext uri="{BB962C8B-B14F-4D97-AF65-F5344CB8AC3E}">
        <p14:creationId xmlns:p14="http://schemas.microsoft.com/office/powerpoint/2010/main" val="39190399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658226" cy="720725"/>
          </a:xfrm>
        </p:spPr>
        <p:txBody>
          <a:bodyPr/>
          <a:lstStyle/>
          <a:p>
            <a:r>
              <a:rPr lang="cs-CZ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Zásobník</a:t>
            </a:r>
          </a:p>
        </p:txBody>
      </p:sp>
      <p:sp>
        <p:nvSpPr>
          <p:cNvPr id="5" name="Obdélník 4"/>
          <p:cNvSpPr/>
          <p:nvPr/>
        </p:nvSpPr>
        <p:spPr>
          <a:xfrm>
            <a:off x="3071802" y="1714488"/>
            <a:ext cx="1571636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6" name="Obdélník 5"/>
          <p:cNvSpPr/>
          <p:nvPr/>
        </p:nvSpPr>
        <p:spPr>
          <a:xfrm>
            <a:off x="3071802" y="2786058"/>
            <a:ext cx="1571636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7" name="Obdélník 6"/>
          <p:cNvSpPr/>
          <p:nvPr/>
        </p:nvSpPr>
        <p:spPr>
          <a:xfrm>
            <a:off x="3071802" y="2786058"/>
            <a:ext cx="1571636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8" name="Obdélník 7"/>
          <p:cNvSpPr/>
          <p:nvPr/>
        </p:nvSpPr>
        <p:spPr>
          <a:xfrm>
            <a:off x="3071802" y="3857628"/>
            <a:ext cx="1571636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9" name="Obdélník 8"/>
          <p:cNvSpPr/>
          <p:nvPr/>
        </p:nvSpPr>
        <p:spPr>
          <a:xfrm>
            <a:off x="3071802" y="4929198"/>
            <a:ext cx="1571636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429122" y="642918"/>
            <a:ext cx="4714878" cy="857256"/>
          </a:xfrm>
        </p:spPr>
        <p:txBody>
          <a:bodyPr/>
          <a:lstStyle/>
          <a:p>
            <a:pPr>
              <a:buNone/>
            </a:pPr>
            <a:r>
              <a:rPr lang="cs-CZ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</a:t>
            </a:r>
            <a:r>
              <a:rPr lang="cs-CZ" sz="4000" dirty="0">
                <a:latin typeface="Arial" charset="0"/>
              </a:rPr>
              <a:t>ast</a:t>
            </a:r>
            <a:r>
              <a:rPr lang="cs-CZ" sz="4000" b="1" dirty="0">
                <a:latin typeface="Arial" charset="0"/>
              </a:rPr>
              <a:t> </a:t>
            </a:r>
            <a:r>
              <a:rPr lang="cs-CZ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</a:t>
            </a:r>
            <a:r>
              <a:rPr lang="cs-CZ" sz="4000" dirty="0">
                <a:latin typeface="Arial" charset="0"/>
              </a:rPr>
              <a:t>n</a:t>
            </a:r>
            <a:r>
              <a:rPr lang="cs-CZ" sz="4000" b="1" dirty="0">
                <a:latin typeface="Arial" charset="0"/>
              </a:rPr>
              <a:t> </a:t>
            </a:r>
            <a:r>
              <a:rPr lang="cs-CZ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</a:t>
            </a:r>
            <a:r>
              <a:rPr lang="cs-CZ" sz="4000" dirty="0" err="1">
                <a:latin typeface="Arial" charset="0"/>
              </a:rPr>
              <a:t>irst</a:t>
            </a:r>
            <a:r>
              <a:rPr lang="cs-CZ" sz="4000" b="1" dirty="0">
                <a:latin typeface="Arial" charset="0"/>
              </a:rPr>
              <a:t> </a:t>
            </a:r>
            <a:r>
              <a:rPr lang="cs-CZ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</a:t>
            </a:r>
            <a:r>
              <a:rPr lang="cs-CZ" sz="4000" dirty="0" err="1">
                <a:latin typeface="Arial" charset="0"/>
              </a:rPr>
              <a:t>ut</a:t>
            </a:r>
            <a:endParaRPr lang="cs-CZ" sz="4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cs-CZ" sz="3600" dirty="0"/>
          </a:p>
          <a:p>
            <a:pPr eaLnBrk="1" hangingPunct="1">
              <a:lnSpc>
                <a:spcPct val="80000"/>
              </a:lnSpc>
              <a:defRPr/>
            </a:pPr>
            <a:endParaRPr lang="cs-CZ" sz="4000" dirty="0"/>
          </a:p>
          <a:p>
            <a:pPr eaLnBrk="1" hangingPunct="1">
              <a:lnSpc>
                <a:spcPct val="80000"/>
              </a:lnSpc>
              <a:defRPr/>
            </a:pPr>
            <a:endParaRPr lang="cs-CZ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658226" cy="720725"/>
          </a:xfrm>
        </p:spPr>
        <p:txBody>
          <a:bodyPr/>
          <a:lstStyle/>
          <a:p>
            <a:r>
              <a:rPr lang="cs-CZ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Fronta</a:t>
            </a:r>
          </a:p>
        </p:txBody>
      </p:sp>
      <p:sp>
        <p:nvSpPr>
          <p:cNvPr id="5" name="Obdélník 4"/>
          <p:cNvSpPr/>
          <p:nvPr/>
        </p:nvSpPr>
        <p:spPr>
          <a:xfrm>
            <a:off x="3071802" y="1214422"/>
            <a:ext cx="1571636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6" name="Obdélník 5"/>
          <p:cNvSpPr/>
          <p:nvPr/>
        </p:nvSpPr>
        <p:spPr>
          <a:xfrm>
            <a:off x="3071802" y="2285992"/>
            <a:ext cx="1571636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7" name="Obdélník 6"/>
          <p:cNvSpPr/>
          <p:nvPr/>
        </p:nvSpPr>
        <p:spPr>
          <a:xfrm>
            <a:off x="3071802" y="3357562"/>
            <a:ext cx="1571636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8" name="Obdélník 7"/>
          <p:cNvSpPr/>
          <p:nvPr/>
        </p:nvSpPr>
        <p:spPr>
          <a:xfrm>
            <a:off x="3071802" y="4429132"/>
            <a:ext cx="1571636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9" name="Obdélník 8"/>
          <p:cNvSpPr/>
          <p:nvPr/>
        </p:nvSpPr>
        <p:spPr>
          <a:xfrm>
            <a:off x="3071802" y="5500702"/>
            <a:ext cx="1571636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14876" y="642918"/>
            <a:ext cx="4429124" cy="857256"/>
          </a:xfrm>
        </p:spPr>
        <p:txBody>
          <a:bodyPr/>
          <a:lstStyle/>
          <a:p>
            <a:pPr>
              <a:buNone/>
            </a:pPr>
            <a:r>
              <a:rPr lang="cs-CZ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</a:t>
            </a:r>
            <a:r>
              <a:rPr lang="cs-CZ" sz="4000" dirty="0" err="1">
                <a:latin typeface="Arial" charset="0"/>
              </a:rPr>
              <a:t>irst</a:t>
            </a:r>
            <a:r>
              <a:rPr lang="cs-CZ" sz="4000" b="1" dirty="0">
                <a:latin typeface="Arial" charset="0"/>
              </a:rPr>
              <a:t> </a:t>
            </a:r>
            <a:r>
              <a:rPr lang="cs-CZ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</a:t>
            </a:r>
            <a:r>
              <a:rPr lang="cs-CZ" sz="4000" dirty="0">
                <a:latin typeface="Arial" charset="0"/>
              </a:rPr>
              <a:t>n</a:t>
            </a:r>
            <a:r>
              <a:rPr lang="cs-CZ" sz="4000" b="1" dirty="0">
                <a:latin typeface="Arial" charset="0"/>
              </a:rPr>
              <a:t> </a:t>
            </a:r>
            <a:r>
              <a:rPr lang="cs-CZ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</a:t>
            </a:r>
            <a:r>
              <a:rPr lang="cs-CZ" sz="4000" dirty="0" err="1">
                <a:latin typeface="Arial" charset="0"/>
              </a:rPr>
              <a:t>irst</a:t>
            </a:r>
            <a:r>
              <a:rPr lang="cs-CZ" sz="4000" b="1" dirty="0">
                <a:latin typeface="Arial" charset="0"/>
              </a:rPr>
              <a:t> </a:t>
            </a:r>
            <a:r>
              <a:rPr lang="cs-CZ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</a:t>
            </a:r>
            <a:r>
              <a:rPr lang="cs-CZ" sz="4000" dirty="0" err="1">
                <a:latin typeface="Arial" charset="0"/>
              </a:rPr>
              <a:t>ut</a:t>
            </a:r>
            <a:endParaRPr lang="cs-CZ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0A3FA8D3-2C96-E2FB-1D51-4FA842FEF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484784"/>
            <a:ext cx="4590256" cy="34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919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99F71D2F-D44F-A447-4419-61F02AD6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20688"/>
            <a:ext cx="3624064" cy="2718048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22E8A07F-8D07-82F9-6C72-28A52CF11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320" y="548680"/>
            <a:ext cx="4776192" cy="3582144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DB64BBF0-306D-5B0E-449D-CDEB65074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338736"/>
            <a:ext cx="4560168" cy="34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440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86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7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720001" y="72002"/>
            <a:ext cx="6012240" cy="399600"/>
          </a:xfrm>
        </p:spPr>
        <p:txBody>
          <a:bodyPr/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Funkce paměti</a:t>
            </a:r>
          </a:p>
        </p:txBody>
      </p:sp>
      <p:grpSp>
        <p:nvGrpSpPr>
          <p:cNvPr id="4" name="Skupina 3"/>
          <p:cNvGrpSpPr/>
          <p:nvPr/>
        </p:nvGrpSpPr>
        <p:grpSpPr>
          <a:xfrm>
            <a:off x="1835696" y="1728000"/>
            <a:ext cx="3600000" cy="3645216"/>
            <a:chOff x="1835696" y="1728000"/>
            <a:chExt cx="3600000" cy="3645216"/>
          </a:xfrm>
        </p:grpSpPr>
        <p:sp>
          <p:nvSpPr>
            <p:cNvPr id="2" name="TextovéPole 1"/>
            <p:cNvSpPr txBox="1"/>
            <p:nvPr/>
          </p:nvSpPr>
          <p:spPr bwMode="auto">
            <a:xfrm>
              <a:off x="3635696" y="1728000"/>
              <a:ext cx="1800000" cy="2781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sz="3200" b="1" i="0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+mj-cs"/>
                </a:rPr>
                <a:t>Paměť</a:t>
              </a:r>
            </a:p>
          </p:txBody>
        </p:sp>
        <p:sp>
          <p:nvSpPr>
            <p:cNvPr id="13" name="TextovéPole 12"/>
            <p:cNvSpPr txBox="1"/>
            <p:nvPr/>
          </p:nvSpPr>
          <p:spPr bwMode="auto">
            <a:xfrm>
              <a:off x="1874762" y="1772816"/>
              <a:ext cx="12298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s-CZ" b="1" kern="0" dirty="0">
                  <a:latin typeface="+mj-lt"/>
                  <a:ea typeface="+mj-ea"/>
                  <a:cs typeface="+mj-cs"/>
                </a:rPr>
                <a:t>Adresa</a:t>
              </a:r>
              <a:endParaRPr kumimoji="0" lang="cs-CZ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6" name="TextovéPole 15"/>
            <p:cNvSpPr txBox="1"/>
            <p:nvPr/>
          </p:nvSpPr>
          <p:spPr bwMode="auto">
            <a:xfrm>
              <a:off x="3362903" y="4665020"/>
              <a:ext cx="85311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l" eaLnBrk="1" hangingPunct="1"/>
              <a:r>
                <a:rPr lang="cs-CZ" b="1" kern="0" dirty="0">
                  <a:latin typeface="+mj-lt"/>
                  <a:ea typeface="+mj-ea"/>
                  <a:cs typeface="+mj-cs"/>
                </a:rPr>
                <a:t>Data</a:t>
              </a:r>
              <a:endParaRPr kumimoji="0" lang="cs-CZ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5" name="Přímá spojnice se šipkou 14"/>
            <p:cNvCxnSpPr/>
            <p:nvPr/>
          </p:nvCxnSpPr>
          <p:spPr>
            <a:xfrm>
              <a:off x="1835696" y="3501008"/>
              <a:ext cx="1800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ovéPole 18"/>
            <p:cNvSpPr txBox="1"/>
            <p:nvPr/>
          </p:nvSpPr>
          <p:spPr bwMode="auto">
            <a:xfrm>
              <a:off x="1929625" y="2947733"/>
              <a:ext cx="14029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l" eaLnBrk="1" hangingPunct="1"/>
              <a:r>
                <a:rPr lang="cs-CZ" sz="1800" b="1" kern="0" dirty="0">
                  <a:latin typeface="+mj-lt"/>
                  <a:ea typeface="+mj-ea"/>
                  <a:cs typeface="+mj-cs"/>
                </a:rPr>
                <a:t>Čtení/zápis</a:t>
              </a:r>
              <a:endParaRPr kumimoji="0" lang="cs-CZ" sz="18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1" name="Šipka doprava 20"/>
            <p:cNvSpPr/>
            <p:nvPr/>
          </p:nvSpPr>
          <p:spPr>
            <a:xfrm>
              <a:off x="1835896" y="2132856"/>
              <a:ext cx="1800000" cy="59468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Obousměrná vodorovná šipka 2"/>
            <p:cNvSpPr/>
            <p:nvPr/>
          </p:nvSpPr>
          <p:spPr>
            <a:xfrm rot="16200000">
              <a:off x="4043436" y="4677755"/>
              <a:ext cx="864096" cy="526825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2000" b="1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05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360000" y="1080000"/>
            <a:ext cx="8784000" cy="28315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 algn="l">
              <a:spcAft>
                <a:spcPts val="12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Popis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cs-CZ" b="1" dirty="0">
                <a:solidFill>
                  <a:srgbClr val="FF0000"/>
                </a:solidFill>
                <a:latin typeface="Verdana" pitchFamily="34" charset="0"/>
              </a:rPr>
              <a:t>Adresa</a:t>
            </a:r>
            <a:r>
              <a:rPr lang="cs-CZ" dirty="0">
                <a:latin typeface="Verdana" pitchFamily="34" charset="0"/>
              </a:rPr>
              <a:t> – určuje paměťové místo, ze které se bude číst nebo se do něj bude zapisovat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cs-CZ" b="1" dirty="0">
                <a:solidFill>
                  <a:srgbClr val="FF0000"/>
                </a:solidFill>
                <a:latin typeface="Verdana" pitchFamily="34" charset="0"/>
              </a:rPr>
              <a:t>Data</a:t>
            </a:r>
            <a:r>
              <a:rPr lang="cs-CZ" dirty="0">
                <a:latin typeface="Verdana" pitchFamily="34" charset="0"/>
              </a:rPr>
              <a:t> – obousměrný vstup/výstup informace </a:t>
            </a:r>
          </a:p>
          <a:p>
            <a:pPr marL="504000" indent="-504000">
              <a:spcAft>
                <a:spcPts val="12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cs-CZ" b="1" dirty="0">
                <a:solidFill>
                  <a:srgbClr val="FF0000"/>
                </a:solidFill>
                <a:latin typeface="Verdana" pitchFamily="34" charset="0"/>
              </a:rPr>
              <a:t>Čtení/zápis </a:t>
            </a:r>
            <a:r>
              <a:rPr lang="cs-CZ" dirty="0">
                <a:latin typeface="Verdana" pitchFamily="34" charset="0"/>
              </a:rPr>
              <a:t>– vstup určuje, zda se data na datovém vstupu zapisovat nebo zda se budou číst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Funkce paměti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17511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Pixel">
  <a:themeElements>
    <a:clrScheme name="MIT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666699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algn="r" rtl="0" fontAlgn="base">
          <a:spcBef>
            <a:spcPct val="0"/>
          </a:spcBef>
          <a:spcAft>
            <a:spcPct val="0"/>
          </a:spcAft>
          <a:defRPr sz="2400" b="1" dirty="0">
            <a:solidFill>
              <a:srgbClr val="000000"/>
            </a:solidFill>
            <a:latin typeface="Arial"/>
            <a:ea typeface="+mn-ea"/>
            <a:cs typeface="+mn-cs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D:\Vyuka\Zima2001\Priro\prezentace\OS.ppt</Template>
  <TotalTime>37173</TotalTime>
  <Words>2418</Words>
  <Application>Microsoft Office PowerPoint</Application>
  <PresentationFormat>Předvádění na obrazovce (4:3)</PresentationFormat>
  <Paragraphs>770</Paragraphs>
  <Slides>76</Slides>
  <Notes>76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76</vt:i4>
      </vt:variant>
    </vt:vector>
  </HeadingPairs>
  <TitlesOfParts>
    <vt:vector size="84" baseType="lpstr">
      <vt:lpstr>Arial</vt:lpstr>
      <vt:lpstr>Arial Black</vt:lpstr>
      <vt:lpstr>Calibri</vt:lpstr>
      <vt:lpstr>Consolas</vt:lpstr>
      <vt:lpstr>Times New Roman</vt:lpstr>
      <vt:lpstr>Verdana</vt:lpstr>
      <vt:lpstr>Wingdings</vt:lpstr>
      <vt:lpstr>Pixel</vt:lpstr>
      <vt:lpstr>MIT Paměti</vt:lpstr>
      <vt:lpstr>Mikroprocesorová technika</vt:lpstr>
      <vt:lpstr>Index</vt:lpstr>
      <vt:lpstr>Zdroje</vt:lpstr>
      <vt:lpstr>Paměti</vt:lpstr>
      <vt:lpstr>Funkce paměti</vt:lpstr>
      <vt:lpstr>Prezentace aplikace PowerPoint</vt:lpstr>
      <vt:lpstr>Funkce paměti</vt:lpstr>
      <vt:lpstr>Funkce paměti</vt:lpstr>
      <vt:lpstr>Blokové schéma paměti</vt:lpstr>
      <vt:lpstr>Blokové schéma paměti</vt:lpstr>
      <vt:lpstr>Režimy paměti</vt:lpstr>
      <vt:lpstr>Režimy paměti</vt:lpstr>
      <vt:lpstr>Režimy paměti</vt:lpstr>
      <vt:lpstr>Režimy paměti</vt:lpstr>
      <vt:lpstr>Režimy paměti</vt:lpstr>
      <vt:lpstr>Režimy paměti</vt:lpstr>
      <vt:lpstr>Režimy paměti</vt:lpstr>
      <vt:lpstr>Vlastnosti pamětí</vt:lpstr>
      <vt:lpstr>Organizace paměti</vt:lpstr>
      <vt:lpstr>Organizace paměti</vt:lpstr>
      <vt:lpstr>Kapacita paměti</vt:lpstr>
      <vt:lpstr>Kapacita paměti</vt:lpstr>
      <vt:lpstr>Metody přístupu k datům v paměti</vt:lpstr>
      <vt:lpstr>Metody přístupu k datům v paměti</vt:lpstr>
      <vt:lpstr>Metody přístupu k datům v paměti</vt:lpstr>
      <vt:lpstr>Metody přístupu k datům v paměti</vt:lpstr>
      <vt:lpstr>Metody přístupu k datům v paměti</vt:lpstr>
      <vt:lpstr>Technologie</vt:lpstr>
      <vt:lpstr>Technologie</vt:lpstr>
      <vt:lpstr>Závislost na napájecím napětí</vt:lpstr>
      <vt:lpstr>Prezentace aplikace PowerPoint</vt:lpstr>
      <vt:lpstr>Paměť RWM (statická-SRAM)</vt:lpstr>
      <vt:lpstr>Paměť RWM (statická-SRAM)</vt:lpstr>
      <vt:lpstr>Paměť RWM (statická-SRAM)</vt:lpstr>
      <vt:lpstr>Paměť RWM (statická-SRAM)</vt:lpstr>
      <vt:lpstr>Paměť RWM (statická-SRAM)</vt:lpstr>
      <vt:lpstr>Statická paměť SRAM</vt:lpstr>
      <vt:lpstr>Statická paměť SRAM</vt:lpstr>
      <vt:lpstr>Statická paměť SRAM</vt:lpstr>
      <vt:lpstr>Dynamická paměť DRAM</vt:lpstr>
      <vt:lpstr>Dynamická paměť DRAM</vt:lpstr>
      <vt:lpstr>Dynamická paměť DRAM</vt:lpstr>
      <vt:lpstr>Dynamická paměť DRAM</vt:lpstr>
      <vt:lpstr>Dynamická paměť DRAM</vt:lpstr>
      <vt:lpstr>Dynamická paměť DRAM</vt:lpstr>
      <vt:lpstr>Dynamická paměť DRAM</vt:lpstr>
      <vt:lpstr>Dynamická paměť DRAM</vt:lpstr>
      <vt:lpstr>Dynamická paměť DRAM</vt:lpstr>
      <vt:lpstr>Dynamická paměť DRAM</vt:lpstr>
      <vt:lpstr>Dynamická paměť DRAM</vt:lpstr>
      <vt:lpstr>Dynamická paměť DRAM</vt:lpstr>
      <vt:lpstr>Dynamická paměť DRAM</vt:lpstr>
      <vt:lpstr>Non-volatilní paměť</vt:lpstr>
      <vt:lpstr>Funkce paměti</vt:lpstr>
      <vt:lpstr>Vlastnosti pamětí ROM</vt:lpstr>
      <vt:lpstr>Realizace kombinačního obvodu</vt:lpstr>
      <vt:lpstr>Ideové schéma paměti ROM</vt:lpstr>
      <vt:lpstr>Ideové schéma paměti ROM</vt:lpstr>
      <vt:lpstr>Paměť ROM</vt:lpstr>
      <vt:lpstr>Paměť PROM</vt:lpstr>
      <vt:lpstr>Paměť PROM</vt:lpstr>
      <vt:lpstr>Paměť EPROM</vt:lpstr>
      <vt:lpstr>Paměť EPROM</vt:lpstr>
      <vt:lpstr>Paměť EPROM</vt:lpstr>
      <vt:lpstr>Paměť EEPROM</vt:lpstr>
      <vt:lpstr>Shrnutí</vt:lpstr>
      <vt:lpstr>Konec</vt:lpstr>
      <vt:lpstr>Kontrolní otázky</vt:lpstr>
      <vt:lpstr>Prezentace aplikace PowerPoint</vt:lpstr>
      <vt:lpstr>Pojmy</vt:lpstr>
      <vt:lpstr>Zásobník</vt:lpstr>
      <vt:lpstr>Fronta</vt:lpstr>
      <vt:lpstr>Prezentace aplikace PowerPoint</vt:lpstr>
      <vt:lpstr>Prezentace aplikace PowerPoint</vt:lpstr>
      <vt:lpstr>Prezentace aplikace PowerPoint</vt:lpstr>
    </vt:vector>
  </TitlesOfParts>
  <Company>SPSE Frenstat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Paměti (1)</dc:title>
  <dc:subject>MIT</dc:subject>
  <dc:creator>Ing.Juránek Leoš</dc:creator>
  <cp:lastModifiedBy>Ivana Juránková</cp:lastModifiedBy>
  <cp:revision>909</cp:revision>
  <cp:lastPrinted>2023-10-22T20:40:49Z</cp:lastPrinted>
  <dcterms:created xsi:type="dcterms:W3CDTF">2001-09-22T14:04:06Z</dcterms:created>
  <dcterms:modified xsi:type="dcterms:W3CDTF">2023-11-04T17:13:47Z</dcterms:modified>
</cp:coreProperties>
</file>