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1C10-10B5-53F1-34D9-0DE757765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7F42C9-227B-E166-5CD3-BB4FEBF9E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56B756-671E-BD93-42F6-FCB06345E126}"/>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5" name="Footer Placeholder 4">
            <a:extLst>
              <a:ext uri="{FF2B5EF4-FFF2-40B4-BE49-F238E27FC236}">
                <a16:creationId xmlns:a16="http://schemas.microsoft.com/office/drawing/2014/main" id="{34A67A09-172C-0F02-FF16-A441F51BA1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93406D-DBA2-3D17-762D-3734F238F0BD}"/>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297228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AD93-7D79-5394-8306-041EFD4493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D0D123-9DC3-B20B-0AFE-26FB44D551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A225E-1F5A-3B00-BF87-40F3823E81BE}"/>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5" name="Footer Placeholder 4">
            <a:extLst>
              <a:ext uri="{FF2B5EF4-FFF2-40B4-BE49-F238E27FC236}">
                <a16:creationId xmlns:a16="http://schemas.microsoft.com/office/drawing/2014/main" id="{C795CF41-5DE4-03A7-F2C1-BF7D8879D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A99817-D49D-0D4E-C2F9-C22BF641AD9C}"/>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344917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836A72-0D0D-CB0E-DB56-68D6942D4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9FA7B6-E327-8840-65ED-9A90E1F46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8977E-E1C5-615A-FC1D-70569B26626B}"/>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5" name="Footer Placeholder 4">
            <a:extLst>
              <a:ext uri="{FF2B5EF4-FFF2-40B4-BE49-F238E27FC236}">
                <a16:creationId xmlns:a16="http://schemas.microsoft.com/office/drawing/2014/main" id="{EF3E7A0C-09E3-88E5-E09F-128FDD8C9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7E4DB8-7401-321B-574F-9AAD9AD68F5E}"/>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1730578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2161-3B8C-3B41-4B36-6F341D797E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FEEB31-85CC-26A4-9681-5DA361A64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90F2E-F7B4-8AEC-03CC-27C46C5BEC9C}"/>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5" name="Footer Placeholder 4">
            <a:extLst>
              <a:ext uri="{FF2B5EF4-FFF2-40B4-BE49-F238E27FC236}">
                <a16:creationId xmlns:a16="http://schemas.microsoft.com/office/drawing/2014/main" id="{D0628F66-6231-3003-3980-5455DC936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ABE974-140C-D47B-0A33-29B806C02DBB}"/>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13357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27DF-C7D8-02A7-4C4B-C04670948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2A25D9-6456-6E08-476C-72B625EC7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7DB9C-C021-23FD-8E29-4C0D6D019FAC}"/>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5" name="Footer Placeholder 4">
            <a:extLst>
              <a:ext uri="{FF2B5EF4-FFF2-40B4-BE49-F238E27FC236}">
                <a16:creationId xmlns:a16="http://schemas.microsoft.com/office/drawing/2014/main" id="{3049E2B0-11A3-CD70-8254-30A1004A0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4809CD-A16F-76DB-158B-75EA92215CDA}"/>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155328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CADC-43D4-9EBD-B3DA-E461E1C2F3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D9C1F4-423C-21BD-1F29-1A3F10C2D1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C1D98D-F5D0-A42F-D947-1C438BE85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181FD5-4242-1AEE-44B5-7DD02DAB8F34}"/>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6" name="Footer Placeholder 5">
            <a:extLst>
              <a:ext uri="{FF2B5EF4-FFF2-40B4-BE49-F238E27FC236}">
                <a16:creationId xmlns:a16="http://schemas.microsoft.com/office/drawing/2014/main" id="{2CE910B1-19CC-980B-3B90-9D77BC8389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F5E8ED-BFCA-D344-9EB3-A794EFBBF416}"/>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2057292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31EB-E7EC-84B7-69AD-350E4FF8D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F79470-C575-3138-0CF9-A8D0172A2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FA2896-57D1-CEB1-84FD-E4358A39C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039B23-139E-8CC9-C233-5FDC69757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FE352-FD4F-3857-C88A-BAFC8C5D4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B934AC-6FC5-5201-5BE5-F4124B971345}"/>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8" name="Footer Placeholder 7">
            <a:extLst>
              <a:ext uri="{FF2B5EF4-FFF2-40B4-BE49-F238E27FC236}">
                <a16:creationId xmlns:a16="http://schemas.microsoft.com/office/drawing/2014/main" id="{A362E909-EEDE-5EE1-7F0A-510F1EA0DF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A0A9E5-C402-38D6-E471-B2CB731C054C}"/>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409309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D13-B150-0073-D2C4-CCE6C43029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88FDFE-0AAD-D42C-0A0A-7038A7307D14}"/>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4" name="Footer Placeholder 3">
            <a:extLst>
              <a:ext uri="{FF2B5EF4-FFF2-40B4-BE49-F238E27FC236}">
                <a16:creationId xmlns:a16="http://schemas.microsoft.com/office/drawing/2014/main" id="{F1E94F43-FA63-A8CB-B048-876E18BA3E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873269-FB05-4F39-7718-3CDD1E9D503F}"/>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243184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9F326-DBD1-6763-C440-A440E5F22B10}"/>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3" name="Footer Placeholder 2">
            <a:extLst>
              <a:ext uri="{FF2B5EF4-FFF2-40B4-BE49-F238E27FC236}">
                <a16:creationId xmlns:a16="http://schemas.microsoft.com/office/drawing/2014/main" id="{0289530C-4FBF-E584-951C-1EFEC0956F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4797B3-00D3-FFBA-FF21-3469000C3BEE}"/>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157520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B205-CAC2-CF19-417D-1725A4BB5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139B19-EB57-C7FB-03E9-CC6313108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C0C49B-B078-355C-6A2D-62FC7EA57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B59C6-7F09-E076-321E-5C99761553D6}"/>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6" name="Footer Placeholder 5">
            <a:extLst>
              <a:ext uri="{FF2B5EF4-FFF2-40B4-BE49-F238E27FC236}">
                <a16:creationId xmlns:a16="http://schemas.microsoft.com/office/drawing/2014/main" id="{94BFFDCC-81FF-91B0-DFDB-4F1445F0D2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002E16-8A28-949C-A1A8-83C7EA854BF8}"/>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115555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10B6-73CC-6BEC-DB28-FDCA86B0C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E0FFA5-B763-D6C4-ECF2-19E97B454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8BCA63-E782-4F0B-D93B-2F87611BB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34061-4EB0-D85E-9D14-44611A84C23E}"/>
              </a:ext>
            </a:extLst>
          </p:cNvPr>
          <p:cNvSpPr>
            <a:spLocks noGrp="1"/>
          </p:cNvSpPr>
          <p:nvPr>
            <p:ph type="dt" sz="half" idx="10"/>
          </p:nvPr>
        </p:nvSpPr>
        <p:spPr/>
        <p:txBody>
          <a:bodyPr/>
          <a:lstStyle/>
          <a:p>
            <a:fld id="{579CCF65-CB89-4EA4-B65F-A1E03676B05D}" type="datetimeFigureOut">
              <a:rPr lang="en-IN" smtClean="0"/>
              <a:t>18-08-2023</a:t>
            </a:fld>
            <a:endParaRPr lang="en-IN"/>
          </a:p>
        </p:txBody>
      </p:sp>
      <p:sp>
        <p:nvSpPr>
          <p:cNvPr id="6" name="Footer Placeholder 5">
            <a:extLst>
              <a:ext uri="{FF2B5EF4-FFF2-40B4-BE49-F238E27FC236}">
                <a16:creationId xmlns:a16="http://schemas.microsoft.com/office/drawing/2014/main" id="{F8B7B5C2-CD4C-926A-A49E-E80C9A6034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0C2FF6-D9D8-3FEF-8FE0-1A61E2A90961}"/>
              </a:ext>
            </a:extLst>
          </p:cNvPr>
          <p:cNvSpPr>
            <a:spLocks noGrp="1"/>
          </p:cNvSpPr>
          <p:nvPr>
            <p:ph type="sldNum" sz="quarter" idx="12"/>
          </p:nvPr>
        </p:nvSpPr>
        <p:spPr/>
        <p:txBody>
          <a:bodyPr/>
          <a:lstStyle/>
          <a:p>
            <a:fld id="{6C6E1B9D-D584-4CC9-9553-C19419E242F3}" type="slidenum">
              <a:rPr lang="en-IN" smtClean="0"/>
              <a:t>‹#›</a:t>
            </a:fld>
            <a:endParaRPr lang="en-IN"/>
          </a:p>
        </p:txBody>
      </p:sp>
    </p:spTree>
    <p:extLst>
      <p:ext uri="{BB962C8B-B14F-4D97-AF65-F5344CB8AC3E}">
        <p14:creationId xmlns:p14="http://schemas.microsoft.com/office/powerpoint/2010/main" val="59406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3A49A8-A03D-50D1-9998-2A973DFD9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24351E-07FD-9F78-5394-1C49A79D92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8B9E5-01A9-C204-D18A-91B1B671C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CCF65-CB89-4EA4-B65F-A1E03676B05D}" type="datetimeFigureOut">
              <a:rPr lang="en-IN" smtClean="0"/>
              <a:t>18-08-2023</a:t>
            </a:fld>
            <a:endParaRPr lang="en-IN"/>
          </a:p>
        </p:txBody>
      </p:sp>
      <p:sp>
        <p:nvSpPr>
          <p:cNvPr id="5" name="Footer Placeholder 4">
            <a:extLst>
              <a:ext uri="{FF2B5EF4-FFF2-40B4-BE49-F238E27FC236}">
                <a16:creationId xmlns:a16="http://schemas.microsoft.com/office/drawing/2014/main" id="{E188F4DE-CFBF-E4FF-634E-513663A06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E4D6D5-3357-E8F6-4987-D020BCD0F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E1B9D-D584-4CC9-9553-C19419E242F3}" type="slidenum">
              <a:rPr lang="en-IN" smtClean="0"/>
              <a:t>‹#›</a:t>
            </a:fld>
            <a:endParaRPr lang="en-IN"/>
          </a:p>
        </p:txBody>
      </p:sp>
    </p:spTree>
    <p:extLst>
      <p:ext uri="{BB962C8B-B14F-4D97-AF65-F5344CB8AC3E}">
        <p14:creationId xmlns:p14="http://schemas.microsoft.com/office/powerpoint/2010/main" val="1345814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ython.langchain.com/en/latest/modules/models.html" TargetMode="External"/><Relationship Id="rId7" Type="http://schemas.openxmlformats.org/officeDocument/2006/relationships/hyperlink" Target="https://python.langchain.com/en/latest/modules/chains.html" TargetMode="External"/><Relationship Id="rId2" Type="http://schemas.openxmlformats.org/officeDocument/2006/relationships/hyperlink" Target="https://python.langchain.com/en/latest/modules/prompts.html" TargetMode="External"/><Relationship Id="rId1" Type="http://schemas.openxmlformats.org/officeDocument/2006/relationships/slideLayout" Target="../slideLayouts/slideLayout7.xml"/><Relationship Id="rId6" Type="http://schemas.openxmlformats.org/officeDocument/2006/relationships/hyperlink" Target="https://python.langchain.com/en/latest/modules/agents.html" TargetMode="External"/><Relationship Id="rId5" Type="http://schemas.openxmlformats.org/officeDocument/2006/relationships/hyperlink" Target="https://python.langchain.com/en/latest/modules/indexes.html" TargetMode="External"/><Relationship Id="rId4" Type="http://schemas.openxmlformats.org/officeDocument/2006/relationships/hyperlink" Target="https://python.langchain.com/en/latest/modules/memory.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ai.meta.com/tools/fais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990E-786A-45EA-4B7C-F9D127133310}"/>
              </a:ext>
            </a:extLst>
          </p:cNvPr>
          <p:cNvSpPr>
            <a:spLocks noGrp="1"/>
          </p:cNvSpPr>
          <p:nvPr>
            <p:ph type="ctrTitle"/>
          </p:nvPr>
        </p:nvSpPr>
        <p:spPr/>
        <p:txBody>
          <a:bodyPr/>
          <a:lstStyle/>
          <a:p>
            <a:r>
              <a:rPr lang="en-IN" dirty="0"/>
              <a:t>Large Image Models</a:t>
            </a:r>
          </a:p>
        </p:txBody>
      </p:sp>
    </p:spTree>
    <p:extLst>
      <p:ext uri="{BB962C8B-B14F-4D97-AF65-F5344CB8AC3E}">
        <p14:creationId xmlns:p14="http://schemas.microsoft.com/office/powerpoint/2010/main" val="285700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18C6C1-B2EE-AAE1-7E35-2F90553BC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56" y="1903751"/>
            <a:ext cx="7987687" cy="4384622"/>
          </a:xfrm>
          <a:prstGeom prst="rect">
            <a:avLst/>
          </a:prstGeom>
        </p:spPr>
      </p:pic>
      <p:sp>
        <p:nvSpPr>
          <p:cNvPr id="4" name="Title 1">
            <a:extLst>
              <a:ext uri="{FF2B5EF4-FFF2-40B4-BE49-F238E27FC236}">
                <a16:creationId xmlns:a16="http://schemas.microsoft.com/office/drawing/2014/main" id="{B3E15AAE-1BD5-64B4-14B5-2FA5542055B3}"/>
              </a:ext>
            </a:extLst>
          </p:cNvPr>
          <p:cNvSpPr txBox="1">
            <a:spLocks/>
          </p:cNvSpPr>
          <p:nvPr/>
        </p:nvSpPr>
        <p:spPr>
          <a:xfrm>
            <a:off x="1523999" y="207963"/>
            <a:ext cx="9144000" cy="7514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Langchain components</a:t>
            </a:r>
          </a:p>
        </p:txBody>
      </p:sp>
    </p:spTree>
    <p:extLst>
      <p:ext uri="{BB962C8B-B14F-4D97-AF65-F5344CB8AC3E}">
        <p14:creationId xmlns:p14="http://schemas.microsoft.com/office/powerpoint/2010/main" val="340461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1C8DF1-83D0-D321-96CA-62BD537FED33}"/>
              </a:ext>
            </a:extLst>
          </p:cNvPr>
          <p:cNvSpPr txBox="1"/>
          <p:nvPr/>
        </p:nvSpPr>
        <p:spPr>
          <a:xfrm>
            <a:off x="659566" y="1166842"/>
            <a:ext cx="10283253" cy="4801314"/>
          </a:xfrm>
          <a:prstGeom prst="rect">
            <a:avLst/>
          </a:prstGeom>
          <a:noFill/>
        </p:spPr>
        <p:txBody>
          <a:bodyPr wrap="square">
            <a:spAutoFit/>
          </a:bodyPr>
          <a:lstStyle/>
          <a:p>
            <a:pPr marL="285750" indent="-285750" algn="l">
              <a:buFont typeface="Wingdings" panose="05000000000000000000" pitchFamily="2" charset="2"/>
              <a:buChar char="v"/>
            </a:pPr>
            <a:r>
              <a:rPr lang="en-US" b="1" i="0" dirty="0">
                <a:solidFill>
                  <a:srgbClr val="242424"/>
                </a:solidFill>
                <a:effectLst/>
                <a:latin typeface="source-serif-pro"/>
              </a:rPr>
              <a:t>Modules:</a:t>
            </a:r>
            <a:endParaRPr lang="en-US" b="0" i="0" dirty="0">
              <a:solidFill>
                <a:srgbClr val="242424"/>
              </a:solidFill>
              <a:effectLst/>
              <a:latin typeface="source-serif-pro"/>
            </a:endParaRPr>
          </a:p>
          <a:p>
            <a:pPr marL="285750" indent="-285750" algn="l">
              <a:buFont typeface="Wingdings" panose="05000000000000000000" pitchFamily="2" charset="2"/>
              <a:buChar char="q"/>
            </a:pPr>
            <a:r>
              <a:rPr lang="en-US" b="1" i="0" u="sng" dirty="0">
                <a:solidFill>
                  <a:srgbClr val="242424"/>
                </a:solidFill>
                <a:effectLst/>
                <a:latin typeface="source-serif-pro"/>
                <a:hlinkClick r:id="rId2"/>
              </a:rPr>
              <a:t>Prompts:</a:t>
            </a:r>
            <a:r>
              <a:rPr lang="en-US" b="0" i="0" dirty="0">
                <a:solidFill>
                  <a:srgbClr val="242424"/>
                </a:solidFill>
                <a:effectLst/>
                <a:latin typeface="source-serif-pro"/>
              </a:rPr>
              <a:t> This module allows you to build dynamic prompts using templates. It can adapt to different LLM types depending on the context window size and input variables used as context, such as conversation history, search results, previous answers, and more.</a:t>
            </a:r>
          </a:p>
          <a:p>
            <a:pPr marL="285750" indent="-285750" algn="l">
              <a:buFont typeface="Wingdings" panose="05000000000000000000" pitchFamily="2" charset="2"/>
              <a:buChar char="q"/>
            </a:pPr>
            <a:r>
              <a:rPr lang="en-US" b="1" i="0" u="sng" dirty="0">
                <a:solidFill>
                  <a:srgbClr val="242424"/>
                </a:solidFill>
                <a:effectLst/>
                <a:latin typeface="source-serif-pro"/>
                <a:hlinkClick r:id="rId3"/>
              </a:rPr>
              <a:t>Models:</a:t>
            </a:r>
            <a:r>
              <a:rPr lang="en-US" b="0" i="0" dirty="0">
                <a:solidFill>
                  <a:srgbClr val="242424"/>
                </a:solidFill>
                <a:effectLst/>
                <a:latin typeface="source-serif-pro"/>
              </a:rPr>
              <a:t> This module provides an abstraction layer to connect to most available third- party LLM APIs. It has API connections to ~40 public LLMs, chat and embedding models.</a:t>
            </a:r>
          </a:p>
          <a:p>
            <a:pPr marL="285750" indent="-285750" algn="l">
              <a:buFont typeface="Wingdings" panose="05000000000000000000" pitchFamily="2" charset="2"/>
              <a:buChar char="q"/>
            </a:pPr>
            <a:r>
              <a:rPr lang="en-US" b="1" i="0" u="sng" dirty="0">
                <a:solidFill>
                  <a:srgbClr val="242424"/>
                </a:solidFill>
                <a:effectLst/>
                <a:latin typeface="source-serif-pro"/>
                <a:hlinkClick r:id="rId4"/>
              </a:rPr>
              <a:t>Memory:</a:t>
            </a:r>
            <a:r>
              <a:rPr lang="en-US" b="0" i="0" dirty="0">
                <a:solidFill>
                  <a:srgbClr val="242424"/>
                </a:solidFill>
                <a:effectLst/>
                <a:latin typeface="source-serif-pro"/>
              </a:rPr>
              <a:t> This gives the LLMs access to the conversation history.</a:t>
            </a:r>
          </a:p>
          <a:p>
            <a:pPr marL="285750" indent="-285750" algn="l">
              <a:buFont typeface="Wingdings" panose="05000000000000000000" pitchFamily="2" charset="2"/>
              <a:buChar char="q"/>
            </a:pPr>
            <a:r>
              <a:rPr lang="en-US" b="1" i="0" u="sng" dirty="0">
                <a:solidFill>
                  <a:srgbClr val="242424"/>
                </a:solidFill>
                <a:effectLst/>
                <a:latin typeface="source-serif-pro"/>
                <a:hlinkClick r:id="rId5"/>
              </a:rPr>
              <a:t>Indexes:</a:t>
            </a:r>
            <a:r>
              <a:rPr lang="en-US" b="0" i="0" dirty="0">
                <a:solidFill>
                  <a:srgbClr val="242424"/>
                </a:solidFill>
                <a:effectLst/>
                <a:latin typeface="source-serif-pro"/>
              </a:rPr>
              <a:t> Indexes refer to ways to structure documents so that LLMs can best interact with them. This module contains utility functions for working with documents and integration to different vector databases.</a:t>
            </a:r>
          </a:p>
          <a:p>
            <a:pPr marL="285750" indent="-285750" algn="l">
              <a:buFont typeface="Wingdings" panose="05000000000000000000" pitchFamily="2" charset="2"/>
              <a:buChar char="q"/>
            </a:pPr>
            <a:r>
              <a:rPr lang="en-US" b="1" i="0" u="sng" dirty="0">
                <a:solidFill>
                  <a:srgbClr val="242424"/>
                </a:solidFill>
                <a:effectLst/>
                <a:latin typeface="source-serif-pro"/>
                <a:hlinkClick r:id="rId6"/>
              </a:rPr>
              <a:t>Agents:</a:t>
            </a:r>
            <a:r>
              <a:rPr lang="en-US" b="0" i="0" dirty="0">
                <a:solidFill>
                  <a:srgbClr val="242424"/>
                </a:solidFill>
                <a:effectLst/>
                <a:latin typeface="source-serif-pro"/>
              </a:rPr>
              <a:t> Some applications require not just a predetermined chain of calls to LLMs or other tools, but potentially to an unknown chain that depends on the user’s input. In these types of chains, there is an agent with access to a suite of tools. Depending on the user’s input, the agent can decide which — if any — tool to call.</a:t>
            </a:r>
          </a:p>
          <a:p>
            <a:pPr marL="285750" indent="-285750" algn="l">
              <a:buFont typeface="Wingdings" panose="05000000000000000000" pitchFamily="2" charset="2"/>
              <a:buChar char="q"/>
            </a:pPr>
            <a:r>
              <a:rPr lang="en-US" b="1" i="0" u="sng" dirty="0">
                <a:solidFill>
                  <a:srgbClr val="242424"/>
                </a:solidFill>
                <a:effectLst/>
                <a:latin typeface="source-serif-pro"/>
                <a:hlinkClick r:id="rId7"/>
              </a:rPr>
              <a:t>Chains:</a:t>
            </a:r>
            <a:r>
              <a:rPr lang="en-US" b="0" i="0" dirty="0">
                <a:solidFill>
                  <a:srgbClr val="242424"/>
                </a:solidFill>
                <a:effectLst/>
                <a:latin typeface="source-serif-pro"/>
              </a:rPr>
              <a:t> Using an LLM in isolation is fine for some simple applications, but many more complex ones require the chaining of LLMs, either with each other, or other experts. </a:t>
            </a:r>
            <a:r>
              <a:rPr lang="en-US" b="0" i="0" dirty="0" err="1">
                <a:solidFill>
                  <a:srgbClr val="242424"/>
                </a:solidFill>
                <a:effectLst/>
                <a:latin typeface="source-serif-pro"/>
              </a:rPr>
              <a:t>LangChain</a:t>
            </a:r>
            <a:r>
              <a:rPr lang="en-US" b="0" i="0" dirty="0">
                <a:solidFill>
                  <a:srgbClr val="242424"/>
                </a:solidFill>
                <a:effectLst/>
                <a:latin typeface="source-serif-pro"/>
              </a:rPr>
              <a:t> provides a standard interface for Chains, as well as some common implementations of chains for ease of use.</a:t>
            </a:r>
          </a:p>
        </p:txBody>
      </p:sp>
    </p:spTree>
    <p:extLst>
      <p:ext uri="{BB962C8B-B14F-4D97-AF65-F5344CB8AC3E}">
        <p14:creationId xmlns:p14="http://schemas.microsoft.com/office/powerpoint/2010/main" val="356699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30982-BF9B-1220-DB22-DD3C2DE89B6B}"/>
              </a:ext>
            </a:extLst>
          </p:cNvPr>
          <p:cNvSpPr txBox="1"/>
          <p:nvPr/>
        </p:nvSpPr>
        <p:spPr>
          <a:xfrm>
            <a:off x="1517754" y="280987"/>
            <a:ext cx="9440056" cy="1631216"/>
          </a:xfrm>
          <a:prstGeom prst="rect">
            <a:avLst/>
          </a:prstGeom>
          <a:noFill/>
        </p:spPr>
        <p:txBody>
          <a:bodyPr wrap="square">
            <a:spAutoFit/>
          </a:bodyPr>
          <a:lstStyle/>
          <a:p>
            <a:r>
              <a:rPr lang="en-US" sz="2000" b="1" i="0" u="sng" dirty="0">
                <a:effectLst/>
                <a:latin typeface="source-serif-pro"/>
                <a:hlinkClick r:id="rId2"/>
              </a:rPr>
              <a:t>FAISS (Facebook AI Similarity Search)</a:t>
            </a:r>
            <a:r>
              <a:rPr lang="en-US" sz="2000" b="0" i="0" dirty="0">
                <a:solidFill>
                  <a:srgbClr val="242424"/>
                </a:solidFill>
                <a:effectLst/>
                <a:latin typeface="source-serif-pro"/>
              </a:rPr>
              <a:t> is a library for efficient similarity search and clustering of dense vectors. It can search multimedia documents (e.g. images) in ways that are inefficient or impossible with standard database engines (SQL). It contains algorithms that search in sets of vectors of any size, up to ones that possibly do not fit in RAM. It also contains supporting code for evaluation and parameter tuning.</a:t>
            </a:r>
            <a:endParaRPr lang="en-IN" sz="2000" dirty="0"/>
          </a:p>
        </p:txBody>
      </p:sp>
      <p:pic>
        <p:nvPicPr>
          <p:cNvPr id="1026" name="Picture 2">
            <a:extLst>
              <a:ext uri="{FF2B5EF4-FFF2-40B4-BE49-F238E27FC236}">
                <a16:creationId xmlns:a16="http://schemas.microsoft.com/office/drawing/2014/main" id="{E21E5A53-BAA0-2DF3-29C4-445F4B134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753" y="2224322"/>
            <a:ext cx="9709879"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44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2730F6C-8AA0-3F66-494A-6566F2601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341" y="1124262"/>
            <a:ext cx="9994380" cy="50966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92E9F8C-ED89-F36D-6715-73264B98808E}"/>
              </a:ext>
            </a:extLst>
          </p:cNvPr>
          <p:cNvSpPr txBox="1"/>
          <p:nvPr/>
        </p:nvSpPr>
        <p:spPr>
          <a:xfrm>
            <a:off x="1442803" y="267750"/>
            <a:ext cx="6093500" cy="523220"/>
          </a:xfrm>
          <a:prstGeom prst="rect">
            <a:avLst/>
          </a:prstGeom>
          <a:noFill/>
        </p:spPr>
        <p:txBody>
          <a:bodyPr wrap="square">
            <a:spAutoFit/>
          </a:bodyPr>
          <a:lstStyle/>
          <a:p>
            <a:pPr algn="l"/>
            <a:r>
              <a:rPr lang="en-IN" sz="2800" b="1" i="0" dirty="0">
                <a:solidFill>
                  <a:srgbClr val="242424"/>
                </a:solidFill>
                <a:effectLst/>
                <a:latin typeface="sohne"/>
              </a:rPr>
              <a:t>Process Flow</a:t>
            </a:r>
          </a:p>
        </p:txBody>
      </p:sp>
    </p:spTree>
    <p:extLst>
      <p:ext uri="{BB962C8B-B14F-4D97-AF65-F5344CB8AC3E}">
        <p14:creationId xmlns:p14="http://schemas.microsoft.com/office/powerpoint/2010/main" val="274991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09BA5-2564-F872-DC63-9DE82BDC50D1}"/>
              </a:ext>
            </a:extLst>
          </p:cNvPr>
          <p:cNvSpPr txBox="1"/>
          <p:nvPr/>
        </p:nvSpPr>
        <p:spPr>
          <a:xfrm>
            <a:off x="459698" y="980901"/>
            <a:ext cx="11272603" cy="424731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42424"/>
                </a:solidFill>
                <a:effectLst/>
                <a:latin typeface="source-serif-pro"/>
              </a:rPr>
              <a:t>Initialize model pipeline</a:t>
            </a:r>
            <a:r>
              <a:rPr lang="en-US" b="0" i="0" dirty="0">
                <a:solidFill>
                  <a:srgbClr val="242424"/>
                </a:solidFill>
                <a:effectLst/>
                <a:latin typeface="source-serif-pro"/>
              </a:rPr>
              <a:t>: initializing text-generation pipeline with Hugging Face transformers for the pretrained </a:t>
            </a:r>
            <a:r>
              <a:rPr lang="en-US" b="1" i="0" dirty="0">
                <a:solidFill>
                  <a:srgbClr val="242424"/>
                </a:solidFill>
                <a:effectLst/>
                <a:latin typeface="source-serif-pro"/>
              </a:rPr>
              <a:t>Llama-2-7b-chat-hf </a:t>
            </a:r>
            <a:r>
              <a:rPr lang="en-US" b="0" i="0" dirty="0">
                <a:solidFill>
                  <a:srgbClr val="242424"/>
                </a:solidFill>
                <a:effectLst/>
                <a:latin typeface="source-serif-pro"/>
              </a:rPr>
              <a:t>model.</a:t>
            </a:r>
          </a:p>
          <a:p>
            <a:pPr marL="285750" indent="-285750" algn="l">
              <a:buFont typeface="Wingdings" panose="05000000000000000000" pitchFamily="2" charset="2"/>
              <a:buChar char="q"/>
            </a:pPr>
            <a:r>
              <a:rPr lang="en-US" b="1" i="0" dirty="0">
                <a:solidFill>
                  <a:srgbClr val="242424"/>
                </a:solidFill>
                <a:effectLst/>
                <a:latin typeface="source-serif-pro"/>
              </a:rPr>
              <a:t>Ingest data:</a:t>
            </a:r>
            <a:r>
              <a:rPr lang="en-US" b="0" i="0" dirty="0">
                <a:solidFill>
                  <a:srgbClr val="242424"/>
                </a:solidFill>
                <a:effectLst/>
                <a:latin typeface="source-serif-pro"/>
              </a:rPr>
              <a:t> loading the data from arbitrary sources in the form of text into the document loader.</a:t>
            </a:r>
          </a:p>
          <a:p>
            <a:pPr marL="285750" indent="-285750" algn="l">
              <a:buFont typeface="Wingdings" panose="05000000000000000000" pitchFamily="2" charset="2"/>
              <a:buChar char="q"/>
            </a:pPr>
            <a:r>
              <a:rPr lang="en-US" b="1" i="0" dirty="0">
                <a:solidFill>
                  <a:srgbClr val="242424"/>
                </a:solidFill>
                <a:effectLst/>
                <a:latin typeface="source-serif-pro"/>
              </a:rPr>
              <a:t>Split into chunks:</a:t>
            </a:r>
            <a:r>
              <a:rPr lang="en-US" b="0" i="0" dirty="0">
                <a:solidFill>
                  <a:srgbClr val="242424"/>
                </a:solidFill>
                <a:effectLst/>
                <a:latin typeface="source-serif-pro"/>
              </a:rPr>
              <a:t> splitting the loaded text into smaller chunks. It is necessary to create small chunks of text because language models can handle limited amount of text.</a:t>
            </a:r>
          </a:p>
          <a:p>
            <a:pPr marL="285750" indent="-285750" algn="l">
              <a:buFont typeface="Wingdings" panose="05000000000000000000" pitchFamily="2" charset="2"/>
              <a:buChar char="q"/>
            </a:pPr>
            <a:r>
              <a:rPr lang="en-US" b="1" i="0" dirty="0">
                <a:solidFill>
                  <a:srgbClr val="242424"/>
                </a:solidFill>
                <a:effectLst/>
                <a:latin typeface="source-serif-pro"/>
              </a:rPr>
              <a:t>Create embeddings</a:t>
            </a:r>
            <a:r>
              <a:rPr lang="en-US" b="0" i="0" dirty="0">
                <a:solidFill>
                  <a:srgbClr val="242424"/>
                </a:solidFill>
                <a:effectLst/>
                <a:latin typeface="source-serif-pro"/>
              </a:rPr>
              <a:t>: converting the chunks of text into numerical values, also known as embeddings. These embeddings are used to search and retrieve similar or relevant documents quickly in large databases, as they represent the semantic meaning of the text.</a:t>
            </a:r>
          </a:p>
          <a:p>
            <a:pPr marL="285750" indent="-285750" algn="l">
              <a:buFont typeface="Wingdings" panose="05000000000000000000" pitchFamily="2" charset="2"/>
              <a:buChar char="q"/>
            </a:pPr>
            <a:r>
              <a:rPr lang="en-US" b="1" i="0" dirty="0">
                <a:solidFill>
                  <a:srgbClr val="242424"/>
                </a:solidFill>
                <a:effectLst/>
                <a:latin typeface="source-serif-pro"/>
              </a:rPr>
              <a:t>Load embeddings into vector store</a:t>
            </a:r>
            <a:r>
              <a:rPr lang="en-US" b="0" i="0" dirty="0">
                <a:solidFill>
                  <a:srgbClr val="242424"/>
                </a:solidFill>
                <a:effectLst/>
                <a:latin typeface="source-serif-pro"/>
              </a:rPr>
              <a:t>: loading the embeddings into a vector store i.e. “FAISS” in this case. Vector stores perform extremely well in similarity search using text embeddings compared to the traditional databases.</a:t>
            </a:r>
          </a:p>
          <a:p>
            <a:pPr marL="285750" indent="-285750" algn="l">
              <a:buFont typeface="Wingdings" panose="05000000000000000000" pitchFamily="2" charset="2"/>
              <a:buChar char="q"/>
            </a:pPr>
            <a:r>
              <a:rPr lang="en-US" b="1" i="0" dirty="0">
                <a:solidFill>
                  <a:srgbClr val="242424"/>
                </a:solidFill>
                <a:effectLst/>
                <a:latin typeface="source-serif-pro"/>
              </a:rPr>
              <a:t>Enable memory:</a:t>
            </a:r>
            <a:r>
              <a:rPr lang="en-US" b="0" i="0" dirty="0">
                <a:solidFill>
                  <a:srgbClr val="242424"/>
                </a:solidFill>
                <a:effectLst/>
                <a:latin typeface="source-serif-pro"/>
              </a:rPr>
              <a:t> combing chat history with a new question and turn them into a single standalone question</a:t>
            </a:r>
            <a:r>
              <a:rPr lang="en-US" b="1" i="0" dirty="0">
                <a:solidFill>
                  <a:srgbClr val="242424"/>
                </a:solidFill>
                <a:effectLst/>
                <a:latin typeface="source-serif-pro"/>
              </a:rPr>
              <a:t> </a:t>
            </a:r>
            <a:r>
              <a:rPr lang="en-US" b="0" i="0" dirty="0">
                <a:solidFill>
                  <a:srgbClr val="242424"/>
                </a:solidFill>
                <a:effectLst/>
                <a:latin typeface="source-serif-pro"/>
              </a:rPr>
              <a:t>is quite important to enable the ability to ask follow up questions.</a:t>
            </a:r>
          </a:p>
          <a:p>
            <a:pPr marL="285750" indent="-285750" algn="l">
              <a:buFont typeface="Wingdings" panose="05000000000000000000" pitchFamily="2" charset="2"/>
              <a:buChar char="q"/>
            </a:pPr>
            <a:r>
              <a:rPr lang="en-US" b="1" i="0" dirty="0">
                <a:solidFill>
                  <a:srgbClr val="242424"/>
                </a:solidFill>
                <a:effectLst/>
                <a:latin typeface="source-serif-pro"/>
              </a:rPr>
              <a:t>Query data: </a:t>
            </a:r>
            <a:r>
              <a:rPr lang="en-US" b="0" i="0" dirty="0">
                <a:solidFill>
                  <a:srgbClr val="242424"/>
                </a:solidFill>
                <a:effectLst/>
                <a:latin typeface="source-serif-pro"/>
              </a:rPr>
              <a:t>searching for the relevant information stored in vector store using the embeddings.</a:t>
            </a:r>
          </a:p>
          <a:p>
            <a:pPr marL="285750" indent="-285750" algn="l">
              <a:buFont typeface="Wingdings" panose="05000000000000000000" pitchFamily="2" charset="2"/>
              <a:buChar char="q"/>
            </a:pPr>
            <a:r>
              <a:rPr lang="en-US" b="1" i="0" dirty="0">
                <a:solidFill>
                  <a:srgbClr val="242424"/>
                </a:solidFill>
                <a:effectLst/>
                <a:latin typeface="source-serif-pro"/>
              </a:rPr>
              <a:t>Generate answer:</a:t>
            </a:r>
            <a:r>
              <a:rPr lang="en-US" b="0" i="0" dirty="0">
                <a:solidFill>
                  <a:srgbClr val="242424"/>
                </a:solidFill>
                <a:effectLst/>
                <a:latin typeface="source-serif-pro"/>
              </a:rPr>
              <a:t> passing the standalone question and the relevant information to the question-answering chain where the language model is used to generate an answer.</a:t>
            </a:r>
          </a:p>
        </p:txBody>
      </p:sp>
      <p:sp>
        <p:nvSpPr>
          <p:cNvPr id="4" name="TextBox 3">
            <a:extLst>
              <a:ext uri="{FF2B5EF4-FFF2-40B4-BE49-F238E27FC236}">
                <a16:creationId xmlns:a16="http://schemas.microsoft.com/office/drawing/2014/main" id="{DD48E302-8318-F8FE-C475-D7D0339DD5C7}"/>
              </a:ext>
            </a:extLst>
          </p:cNvPr>
          <p:cNvSpPr txBox="1"/>
          <p:nvPr/>
        </p:nvSpPr>
        <p:spPr>
          <a:xfrm>
            <a:off x="1442803" y="267750"/>
            <a:ext cx="6093500" cy="523220"/>
          </a:xfrm>
          <a:prstGeom prst="rect">
            <a:avLst/>
          </a:prstGeom>
          <a:noFill/>
        </p:spPr>
        <p:txBody>
          <a:bodyPr wrap="square">
            <a:spAutoFit/>
          </a:bodyPr>
          <a:lstStyle/>
          <a:p>
            <a:pPr algn="l"/>
            <a:r>
              <a:rPr lang="en-IN" sz="2800" b="1" i="0" dirty="0">
                <a:solidFill>
                  <a:srgbClr val="242424"/>
                </a:solidFill>
                <a:effectLst/>
                <a:latin typeface="sohne"/>
              </a:rPr>
              <a:t>Process Flow – Descriptions</a:t>
            </a:r>
          </a:p>
        </p:txBody>
      </p:sp>
    </p:spTree>
    <p:extLst>
      <p:ext uri="{BB962C8B-B14F-4D97-AF65-F5344CB8AC3E}">
        <p14:creationId xmlns:p14="http://schemas.microsoft.com/office/powerpoint/2010/main" val="194660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689A90-F5FD-536F-327C-9AE844FD99F7}"/>
              </a:ext>
            </a:extLst>
          </p:cNvPr>
          <p:cNvSpPr txBox="1"/>
          <p:nvPr/>
        </p:nvSpPr>
        <p:spPr>
          <a:xfrm>
            <a:off x="1139252" y="1163095"/>
            <a:ext cx="8574373" cy="4247317"/>
          </a:xfrm>
          <a:prstGeom prst="rect">
            <a:avLst/>
          </a:prstGeom>
          <a:noFill/>
        </p:spPr>
        <p:txBody>
          <a:bodyPr wrap="square">
            <a:spAutoFit/>
          </a:bodyPr>
          <a:lstStyle/>
          <a:p>
            <a:r>
              <a:rPr lang="en-US" b="0" dirty="0" err="1">
                <a:solidFill>
                  <a:srgbClr val="000000"/>
                </a:solidFill>
                <a:effectLst/>
                <a:latin typeface="Courier New" panose="02070309020205020404" pitchFamily="49" charset="0"/>
              </a:rPr>
              <a:t>generate_text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transformers.pipeline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model=model,</a:t>
            </a:r>
          </a:p>
          <a:p>
            <a:r>
              <a:rPr lang="en-US" b="0" dirty="0">
                <a:solidFill>
                  <a:srgbClr val="000000"/>
                </a:solidFill>
                <a:effectLst/>
                <a:latin typeface="Courier New" panose="02070309020205020404" pitchFamily="49" charset="0"/>
              </a:rPr>
              <a:t>    tokenizer=tokenizer,</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return_full_text</a:t>
            </a:r>
            <a:r>
              <a:rPr lang="en-US" b="0" dirty="0">
                <a:solidFill>
                  <a:srgbClr val="000000"/>
                </a:solidFill>
                <a:effectLst/>
                <a:latin typeface="Courier New" panose="02070309020205020404" pitchFamily="49" charset="0"/>
              </a:rPr>
              <a:t>=</a:t>
            </a:r>
            <a:r>
              <a:rPr lang="en-US" b="0" dirty="0">
                <a:solidFill>
                  <a:srgbClr val="0000FF"/>
                </a:solidFill>
                <a:effectLst/>
                <a:latin typeface="Courier New" panose="02070309020205020404" pitchFamily="49" charset="0"/>
              </a:rPr>
              <a:t>True</a:t>
            </a: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a:t>
            </a:r>
            <a:r>
              <a:rPr lang="en-US" b="0" dirty="0" err="1">
                <a:solidFill>
                  <a:srgbClr val="008000"/>
                </a:solidFill>
                <a:effectLst/>
                <a:latin typeface="Courier New" panose="02070309020205020404" pitchFamily="49" charset="0"/>
              </a:rPr>
              <a:t>langchain</a:t>
            </a:r>
            <a:r>
              <a:rPr lang="en-US" b="0" dirty="0">
                <a:solidFill>
                  <a:srgbClr val="008000"/>
                </a:solidFill>
                <a:effectLst/>
                <a:latin typeface="Courier New" panose="02070309020205020404" pitchFamily="49" charset="0"/>
              </a:rPr>
              <a:t> expects the full text</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task=</a:t>
            </a:r>
            <a:r>
              <a:rPr lang="en-US" b="0" dirty="0">
                <a:solidFill>
                  <a:srgbClr val="A31515"/>
                </a:solidFill>
                <a:effectLst/>
                <a:latin typeface="Courier New" panose="02070309020205020404" pitchFamily="49" charset="0"/>
              </a:rPr>
              <a:t>'text-generation'</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we pass model parameters here too</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stopping_criteria</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stopping_criteria</a:t>
            </a: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without this model rambles during chat</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temperature=</a:t>
            </a:r>
            <a:r>
              <a:rPr lang="en-US" b="0" dirty="0">
                <a:solidFill>
                  <a:srgbClr val="098156"/>
                </a:solidFill>
                <a:effectLst/>
                <a:latin typeface="Courier New" panose="02070309020205020404" pitchFamily="49" charset="0"/>
              </a:rPr>
              <a:t>0.1</a:t>
            </a: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'randomness' of outputs, 0.0 is the min and 1.0 the max</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max_new_tokens</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512</a:t>
            </a: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max number of tokens to generate in the output</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repetition_penalty</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1.1</a:t>
            </a: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without this output begins repeating</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a:t>
            </a:r>
          </a:p>
        </p:txBody>
      </p:sp>
      <p:sp>
        <p:nvSpPr>
          <p:cNvPr id="4" name="TextBox 3">
            <a:extLst>
              <a:ext uri="{FF2B5EF4-FFF2-40B4-BE49-F238E27FC236}">
                <a16:creationId xmlns:a16="http://schemas.microsoft.com/office/drawing/2014/main" id="{5A3C2291-1D59-F8DC-8B8E-1F7BD8E097AF}"/>
              </a:ext>
            </a:extLst>
          </p:cNvPr>
          <p:cNvSpPr txBox="1"/>
          <p:nvPr/>
        </p:nvSpPr>
        <p:spPr>
          <a:xfrm>
            <a:off x="1442803" y="267750"/>
            <a:ext cx="6093500" cy="523220"/>
          </a:xfrm>
          <a:prstGeom prst="rect">
            <a:avLst/>
          </a:prstGeom>
          <a:noFill/>
        </p:spPr>
        <p:txBody>
          <a:bodyPr wrap="square">
            <a:spAutoFit/>
          </a:bodyPr>
          <a:lstStyle/>
          <a:p>
            <a:pPr algn="l"/>
            <a:r>
              <a:rPr lang="en-IN" sz="2800" b="1" i="0" dirty="0">
                <a:solidFill>
                  <a:srgbClr val="242424"/>
                </a:solidFill>
                <a:effectLst/>
                <a:latin typeface="sohne"/>
              </a:rPr>
              <a:t>How to train on new data</a:t>
            </a:r>
          </a:p>
        </p:txBody>
      </p:sp>
    </p:spTree>
    <p:extLst>
      <p:ext uri="{BB962C8B-B14F-4D97-AF65-F5344CB8AC3E}">
        <p14:creationId xmlns:p14="http://schemas.microsoft.com/office/powerpoint/2010/main" val="169584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687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Courier New</vt:lpstr>
      <vt:lpstr>sohne</vt:lpstr>
      <vt:lpstr>source-serif-pro</vt:lpstr>
      <vt:lpstr>Wingdings</vt:lpstr>
      <vt:lpstr>Office Theme</vt:lpstr>
      <vt:lpstr>Large Image Models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Image Models</dc:title>
  <dc:creator>Javed Sayyed</dc:creator>
  <cp:lastModifiedBy>Javed Sayyed</cp:lastModifiedBy>
  <cp:revision>12</cp:revision>
  <dcterms:created xsi:type="dcterms:W3CDTF">2023-08-18T12:28:53Z</dcterms:created>
  <dcterms:modified xsi:type="dcterms:W3CDTF">2023-08-18T13:16:16Z</dcterms:modified>
</cp:coreProperties>
</file>