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C974E-F9DD-4A18-85F9-20AC3E7A38C3}" type="datetimeFigureOut">
              <a:rPr lang="en-US" smtClean="0"/>
              <a:t>4/18/2016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B555B-5FFE-4F91-9DFF-7657686B0D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0F7B34-D4A1-4F45-8FD2-D3B45111B27C}"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b="1" dirty="0"/>
              <a:t>Carbohydrates &amp; Fermentation Industries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engineering  problems</a:t>
            </a:r>
          </a:p>
        </p:txBody>
      </p:sp>
      <p:sp>
        <p:nvSpPr>
          <p:cNvPr id="3" name="Content Placeholder 2"/>
          <p:cNvSpPr>
            <a:spLocks noGrp="1"/>
          </p:cNvSpPr>
          <p:nvPr>
            <p:ph sz="quarter" idx="1"/>
          </p:nvPr>
        </p:nvSpPr>
        <p:spPr>
          <a:xfrm>
            <a:off x="457200" y="1219200"/>
            <a:ext cx="8229600" cy="5181600"/>
          </a:xfrm>
        </p:spPr>
        <p:txBody>
          <a:bodyPr>
            <a:normAutofit fontScale="85000" lnSpcReduction="20000"/>
          </a:bodyPr>
          <a:lstStyle/>
          <a:p>
            <a:r>
              <a:rPr lang="en-US" dirty="0">
                <a:solidFill>
                  <a:schemeClr val="tx2"/>
                </a:solidFill>
              </a:rPr>
              <a:t>Extraction of juice from cane</a:t>
            </a:r>
          </a:p>
          <a:p>
            <a:pPr lvl="1"/>
            <a:r>
              <a:rPr lang="en-US" dirty="0"/>
              <a:t>Optimization : design of rolls, temperature, time of operation</a:t>
            </a:r>
          </a:p>
          <a:p>
            <a:pPr lvl="1"/>
            <a:r>
              <a:rPr lang="en-US" dirty="0"/>
              <a:t>Use of ultrasonic vibration</a:t>
            </a:r>
          </a:p>
          <a:p>
            <a:r>
              <a:rPr lang="en-US" dirty="0">
                <a:solidFill>
                  <a:schemeClr val="tx2"/>
                </a:solidFill>
              </a:rPr>
              <a:t>Choice of flocculation agents</a:t>
            </a:r>
          </a:p>
          <a:p>
            <a:pPr lvl="1"/>
            <a:r>
              <a:rPr lang="en-US" dirty="0"/>
              <a:t>High magnesia lime is old but best choice</a:t>
            </a:r>
          </a:p>
          <a:p>
            <a:pPr lvl="1"/>
            <a:r>
              <a:rPr lang="en-US" dirty="0"/>
              <a:t>CO</a:t>
            </a:r>
            <a:r>
              <a:rPr lang="en-US" baseline="-25000" dirty="0"/>
              <a:t>2</a:t>
            </a:r>
            <a:r>
              <a:rPr lang="en-US" dirty="0"/>
              <a:t> in carbonation step : reduce alkalinity ; improved filterability and </a:t>
            </a:r>
            <a:r>
              <a:rPr lang="en-US" dirty="0" err="1"/>
              <a:t>decolorization</a:t>
            </a:r>
            <a:endParaRPr lang="en-US" dirty="0"/>
          </a:p>
          <a:p>
            <a:r>
              <a:rPr lang="en-US" dirty="0">
                <a:solidFill>
                  <a:schemeClr val="tx2"/>
                </a:solidFill>
              </a:rPr>
              <a:t>Evaporation &amp; Crystallization</a:t>
            </a:r>
          </a:p>
          <a:p>
            <a:pPr lvl="1"/>
            <a:r>
              <a:rPr lang="en-US" dirty="0"/>
              <a:t>Difficult  crystallization,  </a:t>
            </a:r>
            <a:r>
              <a:rPr lang="en-US" dirty="0" err="1"/>
              <a:t>Calendria</a:t>
            </a:r>
            <a:r>
              <a:rPr lang="en-US" dirty="0"/>
              <a:t> type evaporators are used</a:t>
            </a:r>
          </a:p>
          <a:p>
            <a:pPr lvl="1"/>
            <a:r>
              <a:rPr lang="en-US" dirty="0"/>
              <a:t>Crystallization : batch-wise in 4</a:t>
            </a:r>
            <a:r>
              <a:rPr lang="en-US" baseline="30000" dirty="0"/>
              <a:t>th</a:t>
            </a:r>
            <a:r>
              <a:rPr lang="en-US" dirty="0"/>
              <a:t> or last effect</a:t>
            </a:r>
          </a:p>
          <a:p>
            <a:pPr lvl="1"/>
            <a:r>
              <a:rPr lang="en-US" dirty="0"/>
              <a:t>Measurement of supersaturation : boiling point rise, vacuum measurement and control</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09600" y="304800"/>
            <a:ext cx="8534400" cy="6248400"/>
          </a:xfrm>
        </p:spPr>
        <p:txBody>
          <a:bodyPr>
            <a:normAutofit/>
          </a:bodyPr>
          <a:lstStyle/>
          <a:p>
            <a:r>
              <a:rPr lang="en-US" b="1" dirty="0">
                <a:solidFill>
                  <a:schemeClr val="tx2"/>
                </a:solidFill>
              </a:rPr>
              <a:t>Critical zone of supersaturation</a:t>
            </a:r>
          </a:p>
          <a:p>
            <a:pPr lvl="1"/>
            <a:r>
              <a:rPr lang="en-US" dirty="0"/>
              <a:t>Transition region- pulverized sugar seeds are added and new nuclei are produced at highest point of saturation (graining)</a:t>
            </a:r>
          </a:p>
          <a:p>
            <a:pPr lvl="1"/>
            <a:r>
              <a:rPr lang="en-US" dirty="0"/>
              <a:t>Metastable region- degree of supersaturation is reduced by decreasing vacuum and crystal will grow</a:t>
            </a:r>
          </a:p>
          <a:p>
            <a:pPr lvl="2"/>
            <a:r>
              <a:rPr lang="en-US" dirty="0"/>
              <a:t>Simultaneous feed liquor addition and evaporation can raise the total quantity of crystal.</a:t>
            </a:r>
          </a:p>
          <a:p>
            <a:r>
              <a:rPr lang="en-US" b="1" dirty="0">
                <a:solidFill>
                  <a:schemeClr val="tx2"/>
                </a:solidFill>
              </a:rPr>
              <a:t>Separation of crystal from syrup</a:t>
            </a:r>
          </a:p>
          <a:p>
            <a:pPr lvl="1"/>
            <a:r>
              <a:rPr lang="en-US" dirty="0"/>
              <a:t>Improved centrifugal machine design (high speed 1800-2400 rpm)</a:t>
            </a:r>
          </a:p>
          <a:p>
            <a:pPr lvl="1"/>
            <a:r>
              <a:rPr lang="en-US" dirty="0"/>
              <a:t>Control of viscosity and surface tension of syrup give clean and rapid separation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normAutofit/>
          </a:bodyPr>
          <a:lstStyle/>
          <a:p>
            <a:r>
              <a:rPr lang="en-US" b="1" dirty="0">
                <a:solidFill>
                  <a:schemeClr val="tx2"/>
                </a:solidFill>
              </a:rPr>
              <a:t>Inversion of sugar</a:t>
            </a:r>
          </a:p>
          <a:p>
            <a:pPr lvl="1"/>
            <a:r>
              <a:rPr lang="en-US" dirty="0"/>
              <a:t>Acid hydrolysis of sugar in glucose and fructose</a:t>
            </a:r>
          </a:p>
          <a:p>
            <a:pPr lvl="1">
              <a:buNone/>
            </a:pPr>
            <a:endParaRPr lang="en-US" dirty="0"/>
          </a:p>
          <a:p>
            <a:pPr lvl="1"/>
            <a:r>
              <a:rPr lang="en-US" dirty="0"/>
              <a:t>The extent of inversion is measured by </a:t>
            </a:r>
            <a:r>
              <a:rPr lang="en-US" dirty="0" err="1"/>
              <a:t>polarimeter</a:t>
            </a:r>
            <a:r>
              <a:rPr lang="en-US" dirty="0"/>
              <a:t>. The non inverted sugar has +97° polarization and completely inverted sugar has -20° polarization. </a:t>
            </a:r>
          </a:p>
          <a:p>
            <a:pPr lvl="1"/>
            <a:r>
              <a:rPr lang="en-US" dirty="0"/>
              <a:t>Minimized by : making quick delivery to the sugarcane presses less than 2 days</a:t>
            </a:r>
          </a:p>
          <a:p>
            <a:pPr lvl="1"/>
            <a:r>
              <a:rPr lang="en-US" dirty="0"/>
              <a:t>Low temperature – short time conditions : to reduce inversion</a:t>
            </a:r>
          </a:p>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981200" y="1828800"/>
            <a:ext cx="4171950" cy="381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2">
                    <a:lumMod val="75000"/>
                  </a:schemeClr>
                </a:solidFill>
              </a:rPr>
              <a:t>Extraction from sugarcane for </a:t>
            </a:r>
            <a:r>
              <a:rPr lang="en-US" dirty="0" err="1">
                <a:solidFill>
                  <a:schemeClr val="accent2">
                    <a:lumMod val="75000"/>
                  </a:schemeClr>
                </a:solidFill>
              </a:rPr>
              <a:t>Gur</a:t>
            </a:r>
            <a:r>
              <a:rPr lang="en-US" dirty="0">
                <a:solidFill>
                  <a:schemeClr val="accent2">
                    <a:lumMod val="75000"/>
                  </a:schemeClr>
                </a:solidFill>
              </a:rPr>
              <a:t> production</a:t>
            </a:r>
          </a:p>
        </p:txBody>
      </p:sp>
      <p:sp>
        <p:nvSpPr>
          <p:cNvPr id="3" name="Content Placeholder 2"/>
          <p:cNvSpPr>
            <a:spLocks noGrp="1"/>
          </p:cNvSpPr>
          <p:nvPr>
            <p:ph idx="1"/>
          </p:nvPr>
        </p:nvSpPr>
        <p:spPr/>
        <p:txBody>
          <a:bodyPr>
            <a:normAutofit fontScale="85000" lnSpcReduction="10000"/>
          </a:bodyPr>
          <a:lstStyle/>
          <a:p>
            <a:r>
              <a:rPr lang="en-US" dirty="0"/>
              <a:t>Low cost product made by simple evaporation process.</a:t>
            </a:r>
          </a:p>
          <a:p>
            <a:r>
              <a:rPr lang="en-US" dirty="0"/>
              <a:t>Cane juice extraction </a:t>
            </a:r>
            <a:r>
              <a:rPr lang="en-US" dirty="0">
                <a:sym typeface="Wingdings" pitchFamily="2" charset="2"/>
              </a:rPr>
              <a:t> Clarification</a:t>
            </a:r>
          </a:p>
          <a:p>
            <a:r>
              <a:rPr lang="en-US" dirty="0">
                <a:sym typeface="Wingdings" pitchFamily="2" charset="2"/>
              </a:rPr>
              <a:t>Concentration </a:t>
            </a:r>
          </a:p>
          <a:p>
            <a:pPr lvl="1"/>
            <a:r>
              <a:rPr lang="en-US" dirty="0">
                <a:sym typeface="Wingdings" pitchFamily="2" charset="2"/>
              </a:rPr>
              <a:t>Occurs in open pan evaporators until (80-85% solidification).</a:t>
            </a:r>
          </a:p>
          <a:p>
            <a:pPr lvl="1"/>
            <a:r>
              <a:rPr lang="en-US" dirty="0">
                <a:sym typeface="Wingdings" pitchFamily="2" charset="2"/>
              </a:rPr>
              <a:t>The product run out of the bottom of pan.</a:t>
            </a:r>
          </a:p>
          <a:p>
            <a:pPr lvl="1"/>
            <a:r>
              <a:rPr lang="en-US" dirty="0">
                <a:sym typeface="Wingdings" pitchFamily="2" charset="2"/>
              </a:rPr>
              <a:t>The product is dark brown solidifies paste at room temperature and invert partially to mono-</a:t>
            </a:r>
            <a:r>
              <a:rPr lang="en-US" dirty="0" err="1">
                <a:sym typeface="Wingdings" pitchFamily="2" charset="2"/>
              </a:rPr>
              <a:t>saccarides</a:t>
            </a:r>
            <a:r>
              <a:rPr lang="en-US" dirty="0">
                <a:sym typeface="Wingdings" pitchFamily="2" charset="2"/>
              </a:rPr>
              <a:t> on storage.</a:t>
            </a:r>
          </a:p>
          <a:p>
            <a:pPr lvl="1"/>
            <a:r>
              <a:rPr lang="en-US" dirty="0">
                <a:sym typeface="Wingdings" pitchFamily="2" charset="2"/>
              </a:rPr>
              <a:t>It contains </a:t>
            </a:r>
            <a:r>
              <a:rPr lang="en-US" dirty="0" err="1">
                <a:sym typeface="Wingdings" pitchFamily="2" charset="2"/>
              </a:rPr>
              <a:t>neutritionally</a:t>
            </a:r>
            <a:r>
              <a:rPr lang="en-US" dirty="0">
                <a:sym typeface="Wingdings" pitchFamily="2" charset="2"/>
              </a:rPr>
              <a:t> desirable minerals, particularly iron.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Starch</a:t>
            </a:r>
          </a:p>
        </p:txBody>
      </p:sp>
      <p:sp>
        <p:nvSpPr>
          <p:cNvPr id="3" name="Content Placeholder 2"/>
          <p:cNvSpPr>
            <a:spLocks noGrp="1"/>
          </p:cNvSpPr>
          <p:nvPr>
            <p:ph sz="quarter" idx="1"/>
          </p:nvPr>
        </p:nvSpPr>
        <p:spPr>
          <a:xfrm>
            <a:off x="457200" y="1219200"/>
            <a:ext cx="4724400" cy="4800600"/>
          </a:xfrm>
        </p:spPr>
        <p:txBody>
          <a:bodyPr>
            <a:normAutofit fontScale="85000" lnSpcReduction="10000"/>
          </a:bodyPr>
          <a:lstStyle/>
          <a:p>
            <a:pPr>
              <a:lnSpc>
                <a:spcPct val="150000"/>
              </a:lnSpc>
            </a:pPr>
            <a:r>
              <a:rPr lang="en-US" dirty="0"/>
              <a:t>High polymer carbohydrate</a:t>
            </a:r>
          </a:p>
          <a:p>
            <a:pPr>
              <a:lnSpc>
                <a:spcPct val="150000"/>
              </a:lnSpc>
            </a:pPr>
            <a:r>
              <a:rPr lang="en-US" dirty="0"/>
              <a:t>Occur in grains and roots in form of granules (3-100 µ)</a:t>
            </a:r>
          </a:p>
          <a:p>
            <a:pPr>
              <a:lnSpc>
                <a:spcPct val="150000"/>
              </a:lnSpc>
            </a:pPr>
            <a:r>
              <a:rPr lang="en-US" dirty="0"/>
              <a:t>Chemical formula : C</a:t>
            </a:r>
            <a:r>
              <a:rPr lang="en-US" baseline="-25000" dirty="0"/>
              <a:t>6</a:t>
            </a:r>
            <a:r>
              <a:rPr lang="en-US" dirty="0"/>
              <a:t>H</a:t>
            </a:r>
            <a:r>
              <a:rPr lang="en-US" baseline="-25000" dirty="0"/>
              <a:t>10</a:t>
            </a:r>
            <a:r>
              <a:rPr lang="en-US" dirty="0"/>
              <a:t>O</a:t>
            </a:r>
            <a:r>
              <a:rPr lang="en-US" baseline="-25000" dirty="0"/>
              <a:t>5</a:t>
            </a:r>
          </a:p>
          <a:p>
            <a:pPr>
              <a:lnSpc>
                <a:spcPct val="150000"/>
              </a:lnSpc>
            </a:pPr>
            <a:r>
              <a:rPr lang="en-US" dirty="0"/>
              <a:t> n varies 200-500</a:t>
            </a:r>
          </a:p>
          <a:p>
            <a:pPr>
              <a:lnSpc>
                <a:spcPct val="150000"/>
              </a:lnSpc>
            </a:pPr>
            <a:r>
              <a:rPr lang="en-US" dirty="0"/>
              <a:t>Major source : Maize kernel</a:t>
            </a:r>
            <a:endParaRPr lang="en-US" baseline="-25000" dirty="0"/>
          </a:p>
          <a:p>
            <a:pPr>
              <a:lnSpc>
                <a:spcPct val="150000"/>
              </a:lnSpc>
            </a:pP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5410200" y="1600200"/>
            <a:ext cx="3242203" cy="3733800"/>
          </a:xfrm>
          <a:prstGeom prst="rect">
            <a:avLst/>
          </a:prstGeom>
          <a:noFill/>
          <a:ln w="9525">
            <a:noFill/>
            <a:miter lim="800000"/>
            <a:headEnd/>
            <a:tailEnd/>
          </a:ln>
          <a:effectLst/>
        </p:spPr>
      </p:pic>
      <p:sp>
        <p:nvSpPr>
          <p:cNvPr id="6" name="TextBox 5"/>
          <p:cNvSpPr txBox="1"/>
          <p:nvPr/>
        </p:nvSpPr>
        <p:spPr>
          <a:xfrm>
            <a:off x="8229600" y="4800600"/>
            <a:ext cx="304800" cy="369332"/>
          </a:xfrm>
          <a:prstGeom prst="rect">
            <a:avLst/>
          </a:prstGeom>
          <a:noFill/>
        </p:spPr>
        <p:txBody>
          <a:bodyPr wrap="square" rtlCol="0">
            <a:spAutoFit/>
          </a:bodyPr>
          <a:lstStyle/>
          <a:p>
            <a:r>
              <a:rPr lang="en-US" dirty="0"/>
              <a:t>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Process  Description</a:t>
            </a:r>
          </a:p>
        </p:txBody>
      </p:sp>
      <p:sp>
        <p:nvSpPr>
          <p:cNvPr id="5" name="Content Placeholder 4"/>
          <p:cNvSpPr>
            <a:spLocks noGrp="1"/>
          </p:cNvSpPr>
          <p:nvPr>
            <p:ph sz="quarter" idx="1"/>
          </p:nvPr>
        </p:nvSpPr>
        <p:spPr>
          <a:xfrm>
            <a:off x="304800" y="1219200"/>
            <a:ext cx="2971800" cy="4937760"/>
          </a:xfrm>
        </p:spPr>
        <p:txBody>
          <a:bodyPr>
            <a:noAutofit/>
          </a:bodyPr>
          <a:lstStyle/>
          <a:p>
            <a:pPr>
              <a:lnSpc>
                <a:spcPct val="150000"/>
              </a:lnSpc>
            </a:pPr>
            <a:r>
              <a:rPr lang="en-US" sz="2200"/>
              <a:t>Cleaning &amp; screening</a:t>
            </a:r>
            <a:endParaRPr lang="en-US" sz="2200" dirty="0"/>
          </a:p>
          <a:p>
            <a:pPr>
              <a:lnSpc>
                <a:spcPct val="150000"/>
              </a:lnSpc>
            </a:pPr>
            <a:r>
              <a:rPr lang="en-US" sz="2200" dirty="0"/>
              <a:t>Steeping</a:t>
            </a:r>
          </a:p>
          <a:p>
            <a:pPr>
              <a:lnSpc>
                <a:spcPct val="150000"/>
              </a:lnSpc>
            </a:pPr>
            <a:r>
              <a:rPr lang="en-US" sz="2200" dirty="0"/>
              <a:t>Coarse grinding &amp; </a:t>
            </a:r>
            <a:r>
              <a:rPr lang="en-US" sz="2200" dirty="0" err="1"/>
              <a:t>degermination</a:t>
            </a:r>
            <a:endParaRPr lang="en-US" sz="2200" dirty="0"/>
          </a:p>
          <a:p>
            <a:pPr>
              <a:lnSpc>
                <a:spcPct val="150000"/>
              </a:lnSpc>
            </a:pPr>
            <a:r>
              <a:rPr lang="en-US" sz="2200" dirty="0"/>
              <a:t>Fine grinding &amp; extraction</a:t>
            </a:r>
          </a:p>
          <a:p>
            <a:pPr>
              <a:lnSpc>
                <a:spcPct val="150000"/>
              </a:lnSpc>
            </a:pPr>
            <a:r>
              <a:rPr lang="en-US" sz="2200" dirty="0"/>
              <a:t>Gluten separation</a:t>
            </a:r>
          </a:p>
          <a:p>
            <a:pPr>
              <a:lnSpc>
                <a:spcPct val="150000"/>
              </a:lnSpc>
            </a:pPr>
            <a:r>
              <a:rPr lang="en-US" sz="2200" dirty="0"/>
              <a:t>Starch refining</a:t>
            </a:r>
          </a:p>
          <a:p>
            <a:pPr>
              <a:lnSpc>
                <a:spcPct val="150000"/>
              </a:lnSpc>
            </a:pPr>
            <a:r>
              <a:rPr lang="en-US" sz="2200" dirty="0"/>
              <a:t>Dehydration &amp; drying</a:t>
            </a:r>
          </a:p>
        </p:txBody>
      </p:sp>
      <p:pic>
        <p:nvPicPr>
          <p:cNvPr id="6" name="Content Placeholder 3" descr="sucrose2.jpg"/>
          <p:cNvPicPr>
            <a:picLocks noChangeAspect="1"/>
          </p:cNvPicPr>
          <p:nvPr/>
        </p:nvPicPr>
        <p:blipFill>
          <a:blip r:embed="rId2" cstate="print"/>
          <a:stretch>
            <a:fillRect/>
          </a:stretch>
        </p:blipFill>
        <p:spPr>
          <a:xfrm>
            <a:off x="3200400" y="1524000"/>
            <a:ext cx="5646419" cy="44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43000"/>
          </a:xfrm>
        </p:spPr>
        <p:txBody>
          <a:bodyPr>
            <a:normAutofit fontScale="90000"/>
          </a:bodyPr>
          <a:lstStyle/>
          <a:p>
            <a:r>
              <a:rPr lang="en-US" b="1" dirty="0">
                <a:solidFill>
                  <a:schemeClr val="accent2">
                    <a:lumMod val="75000"/>
                  </a:schemeClr>
                </a:solidFill>
              </a:rPr>
              <a:t>Manufacture of Ethanol from Molasses</a:t>
            </a:r>
          </a:p>
        </p:txBody>
      </p:sp>
      <p:sp>
        <p:nvSpPr>
          <p:cNvPr id="3" name="Content Placeholder 2"/>
          <p:cNvSpPr>
            <a:spLocks noGrp="1"/>
          </p:cNvSpPr>
          <p:nvPr>
            <p:ph idx="1"/>
          </p:nvPr>
        </p:nvSpPr>
        <p:spPr>
          <a:xfrm>
            <a:off x="457200" y="1066800"/>
            <a:ext cx="8686800" cy="5486400"/>
          </a:xfrm>
        </p:spPr>
        <p:txBody>
          <a:bodyPr>
            <a:normAutofit fontScale="92500" lnSpcReduction="10000"/>
          </a:bodyPr>
          <a:lstStyle/>
          <a:p>
            <a:r>
              <a:rPr lang="en-US" dirty="0"/>
              <a:t>Ethanol is a volatile, flammable, clear, colorless liquid.</a:t>
            </a:r>
          </a:p>
          <a:p>
            <a:r>
              <a:rPr lang="en-US" dirty="0"/>
              <a:t>A good solvent. It is also used as a germicide, beverage, antifreeze, fuel, depressant and chemical intermediate. </a:t>
            </a:r>
          </a:p>
          <a:p>
            <a:pPr lvl="1">
              <a:buFont typeface="Wingdings" pitchFamily="2" charset="2"/>
              <a:buChar char="§"/>
            </a:pPr>
            <a:r>
              <a:rPr lang="en-US" dirty="0">
                <a:solidFill>
                  <a:schemeClr val="tx2">
                    <a:lumMod val="75000"/>
                  </a:schemeClr>
                </a:solidFill>
              </a:rPr>
              <a:t>Molecular formula- C</a:t>
            </a:r>
            <a:r>
              <a:rPr lang="en-US" baseline="-25000" dirty="0">
                <a:solidFill>
                  <a:schemeClr val="tx2">
                    <a:lumMod val="75000"/>
                  </a:schemeClr>
                </a:solidFill>
              </a:rPr>
              <a:t>2</a:t>
            </a:r>
            <a:r>
              <a:rPr lang="en-US" dirty="0">
                <a:solidFill>
                  <a:schemeClr val="tx2">
                    <a:lumMod val="75000"/>
                  </a:schemeClr>
                </a:solidFill>
              </a:rPr>
              <a:t>H</a:t>
            </a:r>
            <a:r>
              <a:rPr lang="en-US" baseline="-25000" dirty="0">
                <a:solidFill>
                  <a:schemeClr val="tx2">
                    <a:lumMod val="75000"/>
                  </a:schemeClr>
                </a:solidFill>
              </a:rPr>
              <a:t>5</a:t>
            </a:r>
            <a:r>
              <a:rPr lang="en-US" dirty="0">
                <a:solidFill>
                  <a:schemeClr val="tx2">
                    <a:lumMod val="75000"/>
                  </a:schemeClr>
                </a:solidFill>
              </a:rPr>
              <a:t>OH</a:t>
            </a:r>
          </a:p>
          <a:p>
            <a:pPr lvl="1">
              <a:buFont typeface="Wingdings" pitchFamily="2" charset="2"/>
              <a:buChar char="§"/>
            </a:pPr>
            <a:r>
              <a:rPr lang="en-US" dirty="0">
                <a:solidFill>
                  <a:schemeClr val="tx2">
                    <a:lumMod val="75000"/>
                  </a:schemeClr>
                </a:solidFill>
              </a:rPr>
              <a:t> Molecular weight- 46.07</a:t>
            </a:r>
          </a:p>
          <a:p>
            <a:pPr lvl="1">
              <a:buFont typeface="Wingdings" pitchFamily="2" charset="2"/>
              <a:buChar char="§"/>
            </a:pPr>
            <a:r>
              <a:rPr lang="en-US" dirty="0">
                <a:solidFill>
                  <a:schemeClr val="tx2">
                    <a:lumMod val="75000"/>
                  </a:schemeClr>
                </a:solidFill>
              </a:rPr>
              <a:t> Density- 0.791 at 20˚C </a:t>
            </a:r>
          </a:p>
          <a:p>
            <a:pPr lvl="1">
              <a:buFont typeface="Wingdings" pitchFamily="2" charset="2"/>
              <a:buChar char="§"/>
            </a:pPr>
            <a:r>
              <a:rPr lang="en-US" dirty="0">
                <a:solidFill>
                  <a:schemeClr val="tx2">
                    <a:lumMod val="75000"/>
                  </a:schemeClr>
                </a:solidFill>
              </a:rPr>
              <a:t>Boiling Point- 78.3˚C </a:t>
            </a:r>
          </a:p>
          <a:p>
            <a:r>
              <a:rPr lang="en-US" dirty="0"/>
              <a:t>It can be made by the fermentation process of material that contains sugar or from the compound which can be converted to sugar.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chemeClr val="accent1">
                    <a:lumMod val="75000"/>
                  </a:schemeClr>
                </a:solidFill>
              </a:rPr>
              <a:t>Methods of Production</a:t>
            </a:r>
          </a:p>
        </p:txBody>
      </p:sp>
      <p:sp>
        <p:nvSpPr>
          <p:cNvPr id="3" name="Content Placeholder 2"/>
          <p:cNvSpPr>
            <a:spLocks noGrp="1"/>
          </p:cNvSpPr>
          <p:nvPr>
            <p:ph idx="1"/>
          </p:nvPr>
        </p:nvSpPr>
        <p:spPr>
          <a:xfrm>
            <a:off x="457200" y="1295400"/>
            <a:ext cx="8229600" cy="4525963"/>
          </a:xfrm>
        </p:spPr>
        <p:txBody>
          <a:bodyPr>
            <a:normAutofit lnSpcReduction="10000"/>
          </a:bodyPr>
          <a:lstStyle/>
          <a:p>
            <a:r>
              <a:rPr lang="en-US" dirty="0">
                <a:solidFill>
                  <a:schemeClr val="accent6">
                    <a:lumMod val="75000"/>
                  </a:schemeClr>
                </a:solidFill>
              </a:rPr>
              <a:t>Fermentation</a:t>
            </a:r>
          </a:p>
          <a:p>
            <a:pPr lvl="1"/>
            <a:r>
              <a:rPr lang="en-US" dirty="0"/>
              <a:t>From sucrose substrate</a:t>
            </a:r>
          </a:p>
          <a:p>
            <a:pPr lvl="2"/>
            <a:r>
              <a:rPr lang="en-US" dirty="0"/>
              <a:t>Yeast enzyme readily ferment sucrose to ethanol.</a:t>
            </a:r>
          </a:p>
          <a:p>
            <a:pPr lvl="1"/>
            <a:r>
              <a:rPr lang="en-US" dirty="0"/>
              <a:t>From waste sulfite substrate of paper mills</a:t>
            </a:r>
          </a:p>
          <a:p>
            <a:pPr lvl="1"/>
            <a:r>
              <a:rPr lang="en-US" dirty="0"/>
              <a:t>From starch substrate</a:t>
            </a:r>
          </a:p>
          <a:p>
            <a:r>
              <a:rPr lang="en-US" dirty="0">
                <a:solidFill>
                  <a:schemeClr val="accent6">
                    <a:lumMod val="75000"/>
                  </a:schemeClr>
                </a:solidFill>
              </a:rPr>
              <a:t>Petroleum Processing</a:t>
            </a:r>
          </a:p>
          <a:p>
            <a:pPr lvl="1"/>
            <a:r>
              <a:rPr lang="en-US" dirty="0"/>
              <a:t>Catalytic hydration of ethylene</a:t>
            </a:r>
          </a:p>
          <a:p>
            <a:pPr lvl="1"/>
            <a:r>
              <a:rPr lang="en-US" dirty="0"/>
              <a:t>Esterification and hydrolysis of ethylene</a:t>
            </a:r>
          </a:p>
          <a:p>
            <a:pPr lvl="1"/>
            <a:r>
              <a:rPr lang="en-US" dirty="0"/>
              <a:t>Oxidation of petroleum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chemeClr val="accent1">
                    <a:lumMod val="50000"/>
                  </a:schemeClr>
                </a:solidFill>
              </a:rPr>
              <a:t>Fermentation</a:t>
            </a:r>
            <a:endParaRPr lang="en-US" dirty="0">
              <a:solidFill>
                <a:schemeClr val="accent1">
                  <a:lumMod val="50000"/>
                </a:schemeClr>
              </a:solidFill>
            </a:endParaRPr>
          </a:p>
        </p:txBody>
      </p:sp>
      <p:sp>
        <p:nvSpPr>
          <p:cNvPr id="3" name="Content Placeholder 2"/>
          <p:cNvSpPr>
            <a:spLocks noGrp="1"/>
          </p:cNvSpPr>
          <p:nvPr>
            <p:ph idx="1"/>
          </p:nvPr>
        </p:nvSpPr>
        <p:spPr>
          <a:xfrm>
            <a:off x="304800" y="914400"/>
            <a:ext cx="8839200" cy="6400800"/>
          </a:xfrm>
        </p:spPr>
        <p:txBody>
          <a:bodyPr>
            <a:normAutofit fontScale="55000" lnSpcReduction="20000"/>
          </a:bodyPr>
          <a:lstStyle/>
          <a:p>
            <a:r>
              <a:rPr lang="en-US" sz="4000" dirty="0"/>
              <a:t>Fermentation applies to both the </a:t>
            </a:r>
            <a:r>
              <a:rPr lang="en-US" sz="4000" u="sng" dirty="0"/>
              <a:t>aerobic and anaerobic </a:t>
            </a:r>
            <a:r>
              <a:rPr lang="en-US" sz="4000" dirty="0"/>
              <a:t>metabolic activities of micro-organisms in which specific chemical changes are brought about in an organic substrate due to the </a:t>
            </a:r>
            <a:r>
              <a:rPr lang="en-US" sz="4000" u="sng" dirty="0"/>
              <a:t>enzymes</a:t>
            </a:r>
            <a:r>
              <a:rPr lang="en-US" sz="4000" dirty="0"/>
              <a:t> produced by those microbes.</a:t>
            </a:r>
          </a:p>
          <a:p>
            <a:r>
              <a:rPr lang="en-US" sz="4000" dirty="0"/>
              <a:t>Fermentation is the core part of distillery which is carried out in large cylindrical vessel generally made of stainless steel is called as</a:t>
            </a:r>
            <a:r>
              <a:rPr lang="en-US" sz="4000" u="sng" dirty="0"/>
              <a:t> </a:t>
            </a:r>
            <a:r>
              <a:rPr lang="en-US" sz="4000" u="sng" dirty="0" err="1"/>
              <a:t>fermenter</a:t>
            </a:r>
            <a:r>
              <a:rPr lang="en-US" sz="4000" u="sng" dirty="0"/>
              <a:t>. </a:t>
            </a:r>
          </a:p>
          <a:p>
            <a:r>
              <a:rPr lang="en-US" sz="4000" dirty="0"/>
              <a:t>The </a:t>
            </a:r>
            <a:r>
              <a:rPr lang="en-US" sz="4000" u="sng" dirty="0"/>
              <a:t>media</a:t>
            </a:r>
            <a:r>
              <a:rPr lang="en-US" sz="4000" dirty="0"/>
              <a:t> which has been prepared is introduced in the </a:t>
            </a:r>
            <a:r>
              <a:rPr lang="en-US" sz="4000" u="sng" dirty="0" err="1"/>
              <a:t>prefermenter</a:t>
            </a:r>
            <a:r>
              <a:rPr lang="en-US" sz="4000" dirty="0"/>
              <a:t> and after 7 - 8 hours it is transferred into </a:t>
            </a:r>
            <a:r>
              <a:rPr lang="en-US" sz="4000" dirty="0" err="1"/>
              <a:t>fermenter</a:t>
            </a:r>
            <a:r>
              <a:rPr lang="en-US" sz="4000" dirty="0"/>
              <a:t> where fermentation is carried out. </a:t>
            </a:r>
          </a:p>
          <a:p>
            <a:r>
              <a:rPr lang="en-US" sz="4000" dirty="0"/>
              <a:t>Here batch fermentation is carried out without maintenance of </a:t>
            </a:r>
            <a:r>
              <a:rPr lang="en-US" sz="4000" u="sng" dirty="0"/>
              <a:t>complete sterility </a:t>
            </a:r>
            <a:r>
              <a:rPr lang="en-US" sz="4000" dirty="0"/>
              <a:t>of equipment. However, this pre supposes a rapid start of the yeast fermentation. </a:t>
            </a:r>
            <a:r>
              <a:rPr lang="en-US" sz="4000" u="sng" dirty="0"/>
              <a:t>This fermentation inhibits the growth of other microbes by depleting the available nutrients, by lowering the pH and most importantly by the formation of ethanol. To reduce the pH H</a:t>
            </a:r>
            <a:r>
              <a:rPr lang="en-US" sz="4000" u="sng" baseline="-25000" dirty="0"/>
              <a:t>2</a:t>
            </a:r>
            <a:r>
              <a:rPr lang="en-US" sz="4000" u="sng" dirty="0"/>
              <a:t>SO</a:t>
            </a:r>
            <a:r>
              <a:rPr lang="en-US" sz="4000" u="sng" baseline="-25000" dirty="0"/>
              <a:t>4</a:t>
            </a:r>
            <a:r>
              <a:rPr lang="en-US" sz="4000" u="sng" dirty="0"/>
              <a:t> is usually added.</a:t>
            </a:r>
          </a:p>
          <a:p>
            <a:r>
              <a:rPr lang="en-US" sz="4000" dirty="0"/>
              <a:t>As we know molasses contain approximately 50% invert sugar i.e. sucrose. It is converted into glucose and fructose in the presence of </a:t>
            </a:r>
            <a:r>
              <a:rPr lang="en-US" sz="4000" u="sng" dirty="0"/>
              <a:t>yeast and </a:t>
            </a:r>
            <a:r>
              <a:rPr lang="en-US" sz="4000" u="sng" dirty="0" err="1"/>
              <a:t>invertase</a:t>
            </a:r>
            <a:r>
              <a:rPr lang="en-US" sz="4000" u="sng" dirty="0"/>
              <a:t> enzyme.</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9144000" cy="6553200"/>
          </a:xfrm>
        </p:spPr>
        <p:txBody>
          <a:bodyPr>
            <a:normAutofit/>
          </a:bodyPr>
          <a:lstStyle/>
          <a:p>
            <a:r>
              <a:rPr lang="en-US" dirty="0">
                <a:solidFill>
                  <a:schemeClr val="accent1">
                    <a:lumMod val="50000"/>
                  </a:schemeClr>
                </a:solidFill>
              </a:rPr>
              <a:t>Ethyl alcohol by fermentation</a:t>
            </a:r>
          </a:p>
          <a:p>
            <a:endParaRPr lang="en-US" dirty="0"/>
          </a:p>
          <a:p>
            <a:endParaRPr lang="en-US" dirty="0"/>
          </a:p>
          <a:p>
            <a:endParaRPr lang="en-US" dirty="0"/>
          </a:p>
          <a:p>
            <a:endParaRPr lang="en-US" dirty="0"/>
          </a:p>
          <a:p>
            <a:endParaRPr lang="en-US" dirty="0"/>
          </a:p>
          <a:p>
            <a:pPr>
              <a:buNone/>
            </a:pPr>
            <a:endParaRPr lang="en-US" dirty="0"/>
          </a:p>
          <a:p>
            <a:r>
              <a:rPr lang="en-US" sz="2800" dirty="0">
                <a:solidFill>
                  <a:schemeClr val="accent1">
                    <a:lumMod val="50000"/>
                  </a:schemeClr>
                </a:solidFill>
              </a:rPr>
              <a:t>Enzymatic reactions</a:t>
            </a:r>
          </a:p>
          <a:p>
            <a:pPr lvl="1"/>
            <a:r>
              <a:rPr lang="en-US" sz="2400" dirty="0"/>
              <a:t>Enzymes (bio-catalyst)are produced by living organism (bacteria)</a:t>
            </a:r>
          </a:p>
          <a:p>
            <a:pPr lvl="1"/>
            <a:r>
              <a:rPr lang="en-US" sz="2400" dirty="0"/>
              <a:t>Mild Condition : pH 4 -9 and T  30 to 70 </a:t>
            </a:r>
            <a:r>
              <a:rPr lang="en-US" sz="2400" dirty="0">
                <a:latin typeface="Calibri"/>
              </a:rPr>
              <a:t>˚</a:t>
            </a:r>
            <a:r>
              <a:rPr lang="en-US" sz="2400" dirty="0"/>
              <a:t>C.</a:t>
            </a:r>
          </a:p>
          <a:p>
            <a:r>
              <a:rPr lang="en-US" sz="2800" dirty="0">
                <a:solidFill>
                  <a:schemeClr val="accent1">
                    <a:lumMod val="50000"/>
                  </a:schemeClr>
                </a:solidFill>
              </a:rPr>
              <a:t>Raw material requirements: </a:t>
            </a:r>
            <a:r>
              <a:rPr lang="en-US" sz="2400" dirty="0"/>
              <a:t>Molasses (50-55% total sugar); Sulfuric acid; Ammonium sulfate.</a:t>
            </a:r>
            <a:endParaRPr lang="en-US" sz="2800" dirty="0"/>
          </a:p>
        </p:txBody>
      </p:sp>
      <p:pic>
        <p:nvPicPr>
          <p:cNvPr id="30722" name="Picture 2"/>
          <p:cNvPicPr>
            <a:picLocks noChangeAspect="1" noChangeArrowheads="1"/>
          </p:cNvPicPr>
          <p:nvPr/>
        </p:nvPicPr>
        <p:blipFill>
          <a:blip r:embed="rId2" cstate="print"/>
          <a:srcRect/>
          <a:stretch>
            <a:fillRect/>
          </a:stretch>
        </p:blipFill>
        <p:spPr bwMode="auto">
          <a:xfrm>
            <a:off x="1066800" y="838200"/>
            <a:ext cx="6033561" cy="3657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Carbohydrates</a:t>
            </a:r>
          </a:p>
        </p:txBody>
      </p:sp>
      <p:sp>
        <p:nvSpPr>
          <p:cNvPr id="3" name="Content Placeholder 2"/>
          <p:cNvSpPr>
            <a:spLocks noGrp="1"/>
          </p:cNvSpPr>
          <p:nvPr>
            <p:ph sz="quarter" idx="1"/>
          </p:nvPr>
        </p:nvSpPr>
        <p:spPr>
          <a:xfrm>
            <a:off x="457200" y="1371600"/>
            <a:ext cx="8229600" cy="4937760"/>
          </a:xfrm>
        </p:spPr>
        <p:txBody>
          <a:bodyPr>
            <a:normAutofit fontScale="92500"/>
          </a:bodyPr>
          <a:lstStyle/>
          <a:p>
            <a:r>
              <a:rPr lang="en-US" dirty="0"/>
              <a:t>Naturally occurring combinations of C, H and O</a:t>
            </a:r>
          </a:p>
          <a:p>
            <a:pPr lvl="1"/>
            <a:r>
              <a:rPr lang="en-US" dirty="0"/>
              <a:t>With H and O in 2:1 ratio (Hydrates of Carbon)</a:t>
            </a:r>
          </a:p>
          <a:p>
            <a:r>
              <a:rPr lang="en-US" dirty="0"/>
              <a:t>The most common types</a:t>
            </a:r>
          </a:p>
          <a:p>
            <a:pPr lvl="1"/>
            <a:r>
              <a:rPr lang="en-US" dirty="0"/>
              <a:t>Sucrose (ordinary sugar)</a:t>
            </a:r>
          </a:p>
          <a:p>
            <a:pPr lvl="1"/>
            <a:r>
              <a:rPr lang="en-US" dirty="0"/>
              <a:t>Starch</a:t>
            </a:r>
          </a:p>
          <a:p>
            <a:pPr lvl="1"/>
            <a:r>
              <a:rPr lang="en-US" dirty="0"/>
              <a:t>Dextrose</a:t>
            </a:r>
          </a:p>
          <a:p>
            <a:pPr lvl="1"/>
            <a:r>
              <a:rPr lang="en-US" dirty="0"/>
              <a:t>Cellulose</a:t>
            </a:r>
          </a:p>
          <a:p>
            <a:r>
              <a:rPr lang="en-US" dirty="0"/>
              <a:t>Fermentation  Industries</a:t>
            </a:r>
          </a:p>
          <a:p>
            <a:pPr lvl="1"/>
            <a:r>
              <a:rPr lang="en-US" dirty="0"/>
              <a:t>Use carbohydrates as a substrate for production of various chemicals &amp; biologicals.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7" name="Picture 3"/>
          <p:cNvPicPr>
            <a:picLocks noGrp="1" noChangeAspect="1" noChangeArrowheads="1"/>
          </p:cNvPicPr>
          <p:nvPr>
            <p:ph idx="1"/>
          </p:nvPr>
        </p:nvPicPr>
        <p:blipFill>
          <a:blip r:embed="rId2" cstate="print"/>
          <a:srcRect/>
          <a:stretch>
            <a:fillRect/>
          </a:stretch>
        </p:blipFill>
        <p:spPr bwMode="auto">
          <a:xfrm>
            <a:off x="1828800" y="152400"/>
            <a:ext cx="4495800" cy="4962252"/>
          </a:xfrm>
          <a:prstGeom prst="rect">
            <a:avLst/>
          </a:prstGeom>
          <a:noFill/>
          <a:ln w="9525">
            <a:noFill/>
            <a:miter lim="800000"/>
            <a:headEnd/>
            <a:tailEnd/>
          </a:ln>
        </p:spPr>
      </p:pic>
      <p:pic>
        <p:nvPicPr>
          <p:cNvPr id="31748" name="Picture 4"/>
          <p:cNvPicPr>
            <a:picLocks noChangeAspect="1" noChangeArrowheads="1"/>
          </p:cNvPicPr>
          <p:nvPr/>
        </p:nvPicPr>
        <p:blipFill>
          <a:blip r:embed="rId3" cstate="print"/>
          <a:srcRect/>
          <a:stretch>
            <a:fillRect/>
          </a:stretch>
        </p:blipFill>
        <p:spPr bwMode="auto">
          <a:xfrm>
            <a:off x="3048000" y="5200650"/>
            <a:ext cx="3381375" cy="1657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 of various factors on ethanol conversion</a:t>
            </a:r>
          </a:p>
        </p:txBody>
      </p:sp>
      <p:pic>
        <p:nvPicPr>
          <p:cNvPr id="4" name="Picture 2"/>
          <p:cNvPicPr>
            <a:picLocks noGrp="1" noChangeAspect="1" noChangeArrowheads="1"/>
          </p:cNvPicPr>
          <p:nvPr>
            <p:ph idx="1"/>
          </p:nvPr>
        </p:nvPicPr>
        <p:blipFill>
          <a:blip r:embed="rId2" cstate="print"/>
          <a:srcRect/>
          <a:stretch>
            <a:fillRect/>
          </a:stretch>
        </p:blipFill>
        <p:spPr bwMode="auto">
          <a:xfrm>
            <a:off x="990600" y="1447800"/>
            <a:ext cx="6705600" cy="5154483"/>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914400" y="1518481"/>
            <a:ext cx="7177805" cy="4958519"/>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838200" y="1372296"/>
            <a:ext cx="7467600" cy="4970834"/>
          </a:xfrm>
          <a:prstGeom prst="rect">
            <a:avLst/>
          </a:prstGeom>
          <a:noFill/>
          <a:ln w="9525">
            <a:noFill/>
            <a:miter lim="800000"/>
            <a:headEnd/>
            <a:tailEnd/>
          </a:ln>
        </p:spPr>
      </p:pic>
      <p:pic>
        <p:nvPicPr>
          <p:cNvPr id="7" name="Picture 5"/>
          <p:cNvPicPr>
            <a:picLocks noChangeAspect="1" noChangeArrowheads="1"/>
          </p:cNvPicPr>
          <p:nvPr/>
        </p:nvPicPr>
        <p:blipFill>
          <a:blip r:embed="rId5" cstate="print"/>
          <a:srcRect/>
          <a:stretch>
            <a:fillRect/>
          </a:stretch>
        </p:blipFill>
        <p:spPr bwMode="auto">
          <a:xfrm>
            <a:off x="990599" y="1371600"/>
            <a:ext cx="7420707" cy="4876800"/>
          </a:xfrm>
          <a:prstGeom prst="rect">
            <a:avLst/>
          </a:prstGeom>
          <a:noFill/>
          <a:ln w="9525">
            <a:noFill/>
            <a:miter lim="800000"/>
            <a:headEnd/>
            <a:tailEnd/>
          </a:ln>
        </p:spPr>
      </p:pic>
      <p:pic>
        <p:nvPicPr>
          <p:cNvPr id="8" name="Picture 7"/>
          <p:cNvPicPr>
            <a:picLocks noChangeAspect="1" noChangeArrowheads="1"/>
          </p:cNvPicPr>
          <p:nvPr/>
        </p:nvPicPr>
        <p:blipFill>
          <a:blip r:embed="rId6" cstate="print"/>
          <a:srcRect/>
          <a:stretch>
            <a:fillRect/>
          </a:stretch>
        </p:blipFill>
        <p:spPr bwMode="auto">
          <a:xfrm>
            <a:off x="914400" y="1371600"/>
            <a:ext cx="7391400" cy="51850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25" name="Picture 5"/>
          <p:cNvPicPr>
            <a:picLocks noChangeAspect="1" noChangeArrowheads="1"/>
          </p:cNvPicPr>
          <p:nvPr/>
        </p:nvPicPr>
        <p:blipFill>
          <a:blip r:embed="rId2" cstate="print"/>
          <a:srcRect/>
          <a:stretch>
            <a:fillRect/>
          </a:stretch>
        </p:blipFill>
        <p:spPr bwMode="auto">
          <a:xfrm>
            <a:off x="2209800" y="228600"/>
            <a:ext cx="4382966" cy="2880433"/>
          </a:xfrm>
          <a:prstGeom prst="rect">
            <a:avLst/>
          </a:prstGeom>
          <a:noFill/>
          <a:ln w="9525">
            <a:noFill/>
            <a:miter lim="800000"/>
            <a:headEnd/>
            <a:tailEnd/>
          </a:ln>
        </p:spPr>
      </p:pic>
      <p:pic>
        <p:nvPicPr>
          <p:cNvPr id="30727" name="Picture 7"/>
          <p:cNvPicPr>
            <a:picLocks noChangeAspect="1" noChangeArrowheads="1"/>
          </p:cNvPicPr>
          <p:nvPr/>
        </p:nvPicPr>
        <p:blipFill>
          <a:blip r:embed="rId3" cstate="print"/>
          <a:srcRect/>
          <a:stretch>
            <a:fillRect/>
          </a:stretch>
        </p:blipFill>
        <p:spPr bwMode="auto">
          <a:xfrm>
            <a:off x="2133600" y="3505200"/>
            <a:ext cx="4449289" cy="312114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blinds(horizontal)">
                                      <p:cBhvr>
                                        <p:cTn id="12"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2743200" y="0"/>
            <a:ext cx="4724400" cy="584775"/>
          </a:xfrm>
          <a:prstGeom prst="rect">
            <a:avLst/>
          </a:prstGeom>
          <a:noFill/>
        </p:spPr>
        <p:txBody>
          <a:bodyPr wrap="square" rtlCol="0">
            <a:spAutoFit/>
          </a:bodyPr>
          <a:lstStyle/>
          <a:p>
            <a:r>
              <a:rPr lang="en-US" sz="3200" b="1" dirty="0"/>
              <a:t>Process Description</a:t>
            </a:r>
          </a:p>
        </p:txBody>
      </p:sp>
      <p:pic>
        <p:nvPicPr>
          <p:cNvPr id="9" name="Content Placeholder 8" descr="ethanol.JPG"/>
          <p:cNvPicPr>
            <a:picLocks noGrp="1" noChangeAspect="1"/>
          </p:cNvPicPr>
          <p:nvPr>
            <p:ph idx="1"/>
          </p:nvPr>
        </p:nvPicPr>
        <p:blipFill>
          <a:blip r:embed="rId3" cstate="print"/>
          <a:srcRect l="2412" t="4262" r="636" b="7665"/>
          <a:stretch>
            <a:fillRect/>
          </a:stretch>
        </p:blipFill>
        <p:spPr>
          <a:xfrm>
            <a:off x="228600" y="762001"/>
            <a:ext cx="8758082" cy="5967044"/>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chemeClr val="accent3">
                    <a:lumMod val="50000"/>
                  </a:schemeClr>
                </a:solidFill>
              </a:rPr>
              <a:t>Functional role of various units</a:t>
            </a:r>
            <a:endParaRPr lang="en-US" dirty="0">
              <a:solidFill>
                <a:schemeClr val="accent3">
                  <a:lumMod val="50000"/>
                </a:schemeClr>
              </a:solidFill>
            </a:endParaRPr>
          </a:p>
        </p:txBody>
      </p:sp>
      <p:sp>
        <p:nvSpPr>
          <p:cNvPr id="3" name="Content Placeholder 2"/>
          <p:cNvSpPr>
            <a:spLocks noGrp="1"/>
          </p:cNvSpPr>
          <p:nvPr>
            <p:ph idx="1"/>
          </p:nvPr>
        </p:nvSpPr>
        <p:spPr>
          <a:xfrm>
            <a:off x="457200" y="1219200"/>
            <a:ext cx="8686800" cy="5943600"/>
          </a:xfrm>
        </p:spPr>
        <p:txBody>
          <a:bodyPr>
            <a:noAutofit/>
          </a:bodyPr>
          <a:lstStyle/>
          <a:p>
            <a:pPr marL="514350" indent="-514350">
              <a:buAutoNum type="alphaLcParenBoth"/>
            </a:pPr>
            <a:r>
              <a:rPr lang="en-US" sz="2200" dirty="0">
                <a:solidFill>
                  <a:schemeClr val="accent5">
                    <a:lumMod val="75000"/>
                  </a:schemeClr>
                </a:solidFill>
              </a:rPr>
              <a:t>Molasses storage tank: </a:t>
            </a:r>
            <a:r>
              <a:rPr lang="en-US" sz="2200" dirty="0"/>
              <a:t>Molasses (liquor obtained as by product of sugar industries) is a heavy viscous material, which contains sucrose, fructose and glucose (invert sugar) at a concentration of 50-60(wt%).</a:t>
            </a:r>
          </a:p>
          <a:p>
            <a:pPr marL="514350" indent="-514350">
              <a:buAutoNum type="alphaLcParenBoth"/>
            </a:pPr>
            <a:r>
              <a:rPr lang="en-US" sz="2200" dirty="0" err="1">
                <a:solidFill>
                  <a:schemeClr val="accent5">
                    <a:lumMod val="75000"/>
                  </a:schemeClr>
                </a:solidFill>
              </a:rPr>
              <a:t>Sterlization</a:t>
            </a:r>
            <a:r>
              <a:rPr lang="en-US" sz="2200" dirty="0">
                <a:solidFill>
                  <a:schemeClr val="accent5">
                    <a:lumMod val="75000"/>
                  </a:schemeClr>
                </a:solidFill>
              </a:rPr>
              <a:t> tank: </a:t>
            </a:r>
            <a:r>
              <a:rPr lang="en-US" sz="2200" dirty="0"/>
              <a:t>Yeast is sterilized under pressure and then cooled. </a:t>
            </a:r>
          </a:p>
          <a:p>
            <a:pPr marL="514350" indent="-514350">
              <a:buAutoNum type="alphaLcParenBoth"/>
            </a:pPr>
            <a:r>
              <a:rPr lang="en-US" sz="2200" dirty="0">
                <a:solidFill>
                  <a:schemeClr val="accent5">
                    <a:lumMod val="75000"/>
                  </a:schemeClr>
                </a:solidFill>
              </a:rPr>
              <a:t>Yeast cultivation tank: </a:t>
            </a:r>
            <a:r>
              <a:rPr lang="en-US" sz="2200" dirty="0"/>
              <a:t>Yeast grows in the presence of oxygen by budding. Yeast is cultivated in advance.</a:t>
            </a:r>
          </a:p>
          <a:p>
            <a:pPr marL="514350" indent="-514350">
              <a:buAutoNum type="alphaLcParenBoth"/>
            </a:pPr>
            <a:r>
              <a:rPr lang="en-US" sz="2200" dirty="0">
                <a:solidFill>
                  <a:schemeClr val="accent5">
                    <a:lumMod val="75000"/>
                  </a:schemeClr>
                </a:solidFill>
              </a:rPr>
              <a:t>Yeast storage tank: </a:t>
            </a:r>
            <a:r>
              <a:rPr lang="en-US" sz="2200" dirty="0"/>
              <a:t>Yeast are unicellular, oval and 0.004 to 0.010mm in diameter. PH is adjusted to </a:t>
            </a:r>
            <a:r>
              <a:rPr lang="en-US" sz="2200" u="sng" dirty="0"/>
              <a:t>4.8 to 5 </a:t>
            </a:r>
            <a:r>
              <a:rPr lang="en-US" sz="2200" dirty="0"/>
              <a:t>and temperature up to </a:t>
            </a:r>
            <a:r>
              <a:rPr lang="en-US" sz="2200" u="sng" dirty="0"/>
              <a:t>32˚C</a:t>
            </a:r>
            <a:r>
              <a:rPr lang="en-US" sz="2200" dirty="0"/>
              <a:t>.</a:t>
            </a:r>
          </a:p>
          <a:p>
            <a:pPr marL="514350" indent="-514350">
              <a:buAutoNum type="alphaLcParenBoth"/>
            </a:pPr>
            <a:r>
              <a:rPr lang="en-US" sz="2200" dirty="0">
                <a:solidFill>
                  <a:schemeClr val="accent5">
                    <a:lumMod val="75000"/>
                  </a:schemeClr>
                </a:solidFill>
              </a:rPr>
              <a:t> Fermentation tank: </a:t>
            </a:r>
            <a:r>
              <a:rPr lang="en-US" sz="2200" dirty="0"/>
              <a:t>Chemical changes are brought by the action of enzymes </a:t>
            </a:r>
            <a:r>
              <a:rPr lang="en-US" sz="2200" dirty="0" err="1"/>
              <a:t>invertase</a:t>
            </a:r>
            <a:r>
              <a:rPr lang="en-US" sz="2200" dirty="0"/>
              <a:t> and </a:t>
            </a:r>
            <a:r>
              <a:rPr lang="en-US" sz="2200" dirty="0" err="1"/>
              <a:t>zymase</a:t>
            </a:r>
            <a:r>
              <a:rPr lang="en-US" sz="2200" dirty="0"/>
              <a:t> secreted by yeast in molasses. Fermentation is anaerobic. Heat is evolved which is removed by cooling coils. Residence time is 30-70 hours and temperature is maintained at </a:t>
            </a:r>
            <a:r>
              <a:rPr lang="en-US" sz="2200" u="sng" dirty="0"/>
              <a:t>20-30˚C</a:t>
            </a:r>
            <a:r>
              <a:rPr lang="en-US" sz="2200" dirty="0"/>
              <a:t>.  8 -10%alcohol by volume(beer) is produced by fermentation process. </a:t>
            </a:r>
            <a:r>
              <a:rPr lang="en-US" sz="2200" dirty="0" err="1"/>
              <a:t>HCl</a:t>
            </a:r>
            <a:r>
              <a:rPr lang="en-US" sz="2200" dirty="0"/>
              <a:t> or sulfuric acid is added to obtain </a:t>
            </a:r>
            <a:r>
              <a:rPr lang="en-US" sz="2200" u="sng" dirty="0"/>
              <a:t>pH 4.5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7010400"/>
          </a:xfrm>
        </p:spPr>
        <p:txBody>
          <a:bodyPr>
            <a:noAutofit/>
          </a:bodyPr>
          <a:lstStyle/>
          <a:p>
            <a:pPr>
              <a:buNone/>
            </a:pPr>
            <a:r>
              <a:rPr lang="en-US" sz="2400" b="1" dirty="0">
                <a:solidFill>
                  <a:schemeClr val="accent5">
                    <a:lumMod val="75000"/>
                  </a:schemeClr>
                </a:solidFill>
              </a:rPr>
              <a:t>(f)Diluter: </a:t>
            </a:r>
            <a:r>
              <a:rPr lang="en-US" sz="2000" dirty="0"/>
              <a:t>Here molasses is diluted to </a:t>
            </a:r>
            <a:r>
              <a:rPr lang="en-US" sz="2000" u="sng" dirty="0"/>
              <a:t>10 to 15% </a:t>
            </a:r>
            <a:r>
              <a:rPr lang="en-US" sz="2000" dirty="0"/>
              <a:t>sugar solution. </a:t>
            </a:r>
          </a:p>
          <a:p>
            <a:pPr>
              <a:buNone/>
            </a:pPr>
            <a:r>
              <a:rPr lang="en-US" sz="2400" b="1" dirty="0">
                <a:solidFill>
                  <a:schemeClr val="accent5">
                    <a:lumMod val="75000"/>
                  </a:schemeClr>
                </a:solidFill>
              </a:rPr>
              <a:t>(g)Scrubber: </a:t>
            </a:r>
            <a:r>
              <a:rPr lang="en-US" sz="2000" dirty="0" err="1"/>
              <a:t>Carbondioxide</a:t>
            </a:r>
            <a:r>
              <a:rPr lang="en-US" sz="2000" dirty="0"/>
              <a:t> is released and utilized as by product. By-product CO</a:t>
            </a:r>
            <a:r>
              <a:rPr lang="en-US" sz="2000" baseline="-25000" dirty="0"/>
              <a:t>2</a:t>
            </a:r>
            <a:r>
              <a:rPr lang="en-US" sz="2000" dirty="0"/>
              <a:t> contains some ethanol due to Vapor liquid evaporation and can be recovered by water scrubbing. Water is sent back to continuous diluter stream.</a:t>
            </a:r>
          </a:p>
          <a:p>
            <a:pPr>
              <a:buNone/>
            </a:pPr>
            <a:r>
              <a:rPr lang="en-US" sz="2400" b="1" dirty="0"/>
              <a:t> </a:t>
            </a:r>
            <a:r>
              <a:rPr lang="en-US" sz="2400" b="1" dirty="0">
                <a:solidFill>
                  <a:schemeClr val="accent5">
                    <a:lumMod val="75000"/>
                  </a:schemeClr>
                </a:solidFill>
              </a:rPr>
              <a:t>(h)Beer still: </a:t>
            </a:r>
            <a:r>
              <a:rPr lang="en-US" sz="2000" dirty="0"/>
              <a:t>50-60% concentration alcohol and </a:t>
            </a:r>
            <a:r>
              <a:rPr lang="en-US" sz="2000" dirty="0" err="1"/>
              <a:t>aldehyde</a:t>
            </a:r>
            <a:r>
              <a:rPr lang="en-US" sz="2000" dirty="0"/>
              <a:t> is produced. Slops are removed as bottom product. Slop is concentrated by evaporation for cattle feed or discharged as waste. Slop contains proteins, sugar and vitamins.</a:t>
            </a:r>
          </a:p>
          <a:p>
            <a:pPr>
              <a:buNone/>
            </a:pPr>
            <a:r>
              <a:rPr lang="en-US" sz="2400" b="1" dirty="0">
                <a:solidFill>
                  <a:schemeClr val="accent5">
                    <a:lumMod val="75000"/>
                  </a:schemeClr>
                </a:solidFill>
              </a:rPr>
              <a:t> (</a:t>
            </a:r>
            <a:r>
              <a:rPr lang="en-US" sz="2400" b="1" dirty="0" err="1">
                <a:solidFill>
                  <a:schemeClr val="accent5">
                    <a:lumMod val="75000"/>
                  </a:schemeClr>
                </a:solidFill>
              </a:rPr>
              <a:t>i</a:t>
            </a:r>
            <a:r>
              <a:rPr lang="en-US" sz="2400" b="1" dirty="0">
                <a:solidFill>
                  <a:schemeClr val="accent5">
                    <a:lumMod val="75000"/>
                  </a:schemeClr>
                </a:solidFill>
              </a:rPr>
              <a:t>)</a:t>
            </a:r>
            <a:r>
              <a:rPr lang="en-US" sz="2400" b="1" dirty="0" err="1">
                <a:solidFill>
                  <a:schemeClr val="accent5">
                    <a:lumMod val="75000"/>
                  </a:schemeClr>
                </a:solidFill>
              </a:rPr>
              <a:t>Aldehyde</a:t>
            </a:r>
            <a:r>
              <a:rPr lang="en-US" sz="2400" b="1" dirty="0">
                <a:solidFill>
                  <a:schemeClr val="accent5">
                    <a:lumMod val="75000"/>
                  </a:schemeClr>
                </a:solidFill>
              </a:rPr>
              <a:t> still: </a:t>
            </a:r>
            <a:r>
              <a:rPr lang="en-US" sz="2000" dirty="0"/>
              <a:t>Undesirable volatile liquid; </a:t>
            </a:r>
            <a:r>
              <a:rPr lang="en-US" sz="2000" dirty="0" err="1"/>
              <a:t>aldehyde</a:t>
            </a:r>
            <a:r>
              <a:rPr lang="en-US" sz="2000" dirty="0"/>
              <a:t> is taken off from the top of the still. From the side stream alcohol is feed to the decanter. </a:t>
            </a:r>
          </a:p>
          <a:p>
            <a:pPr>
              <a:buNone/>
            </a:pPr>
            <a:r>
              <a:rPr lang="en-US" sz="2400" b="1" dirty="0">
                <a:solidFill>
                  <a:schemeClr val="accent5">
                    <a:lumMod val="75000"/>
                  </a:schemeClr>
                </a:solidFill>
              </a:rPr>
              <a:t>(j)Decanter : </a:t>
            </a:r>
            <a:r>
              <a:rPr lang="en-US" sz="2000" dirty="0"/>
              <a:t>Fusel oil which is high molecular weight alcohol is recovered by decantation. The principle behind extraction of fusel oil from ethanol is that higher alcohols are more volatile than ethanol in solution containing a high concentration of water.</a:t>
            </a:r>
          </a:p>
          <a:p>
            <a:pPr>
              <a:buNone/>
            </a:pPr>
            <a:r>
              <a:rPr lang="en-US" sz="2400" b="1" dirty="0">
                <a:solidFill>
                  <a:schemeClr val="accent5">
                    <a:lumMod val="75000"/>
                  </a:schemeClr>
                </a:solidFill>
              </a:rPr>
              <a:t> (k)Rectifying column: </a:t>
            </a:r>
            <a:r>
              <a:rPr lang="en-US" sz="2000" dirty="0"/>
              <a:t>In the column, </a:t>
            </a:r>
            <a:r>
              <a:rPr lang="en-US" sz="2000" dirty="0" err="1"/>
              <a:t>azeotropic</a:t>
            </a:r>
            <a:r>
              <a:rPr lang="en-US" sz="2000" dirty="0"/>
              <a:t> alcohol- water mixture of 95% ethanol is withdrawn as side product. This 95% ethanol is condensed in condenser and stored in storage tank. Side stream is withdrawn and sent to decanter. At the bottom, water is discharged. Here, alcohol – water mixtures are rectified to increase the strength of alcohol.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668963"/>
          </a:xfrm>
        </p:spPr>
        <p:txBody>
          <a:bodyPr>
            <a:noAutofit/>
          </a:bodyPr>
          <a:lstStyle/>
          <a:p>
            <a:pPr>
              <a:buNone/>
            </a:pPr>
            <a:r>
              <a:rPr lang="en-US" sz="2400" b="1" dirty="0">
                <a:solidFill>
                  <a:schemeClr val="accent5">
                    <a:lumMod val="75000"/>
                  </a:schemeClr>
                </a:solidFill>
              </a:rPr>
              <a:t>(l)Storage tank: </a:t>
            </a:r>
            <a:r>
              <a:rPr lang="en-US" sz="2400" dirty="0"/>
              <a:t>From storage tank, three streams are evolved:</a:t>
            </a:r>
          </a:p>
          <a:p>
            <a:pPr lvl="1"/>
            <a:r>
              <a:rPr lang="en-US" sz="2000" dirty="0"/>
              <a:t>Direct sale as potable alcohol</a:t>
            </a:r>
          </a:p>
          <a:p>
            <a:pPr lvl="1"/>
            <a:r>
              <a:rPr lang="en-US" sz="2000" dirty="0"/>
              <a:t>Denatured by small addition of mildly toxic agent for industrial use. </a:t>
            </a:r>
          </a:p>
          <a:p>
            <a:pPr lvl="1"/>
            <a:r>
              <a:rPr lang="en-US" sz="2000" dirty="0"/>
              <a:t>To anhydrous still to produce 100% ethanol. </a:t>
            </a:r>
          </a:p>
          <a:p>
            <a:pPr>
              <a:buNone/>
            </a:pPr>
            <a:r>
              <a:rPr lang="en-US" sz="2400" b="1" dirty="0">
                <a:solidFill>
                  <a:schemeClr val="accent5">
                    <a:lumMod val="75000"/>
                  </a:schemeClr>
                </a:solidFill>
              </a:rPr>
              <a:t>(m)Mix tank: </a:t>
            </a:r>
            <a:r>
              <a:rPr lang="en-US" sz="2400" dirty="0"/>
              <a:t>For producing denatured alcohol, denaturant is mixed with the 95% ethanol produced from rectifying column. Denaturant is normally methanol/naphtha (10vol%) </a:t>
            </a:r>
          </a:p>
          <a:p>
            <a:pPr>
              <a:buNone/>
            </a:pPr>
            <a:r>
              <a:rPr lang="en-US" sz="2400" b="1" dirty="0">
                <a:solidFill>
                  <a:schemeClr val="accent5">
                    <a:lumMod val="75000"/>
                  </a:schemeClr>
                </a:solidFill>
              </a:rPr>
              <a:t>(n)Ternary </a:t>
            </a:r>
            <a:r>
              <a:rPr lang="en-US" sz="2400" b="1" dirty="0" err="1">
                <a:solidFill>
                  <a:schemeClr val="accent5">
                    <a:lumMod val="75000"/>
                  </a:schemeClr>
                </a:solidFill>
              </a:rPr>
              <a:t>Azeotropic</a:t>
            </a:r>
            <a:r>
              <a:rPr lang="en-US" sz="2400" b="1" dirty="0">
                <a:solidFill>
                  <a:schemeClr val="accent5">
                    <a:lumMod val="75000"/>
                  </a:schemeClr>
                </a:solidFill>
              </a:rPr>
              <a:t> distillation: </a:t>
            </a:r>
            <a:r>
              <a:rPr lang="en-US" sz="2400" dirty="0"/>
              <a:t>The product from rectifying column is a ternary minimum boiling </a:t>
            </a:r>
            <a:r>
              <a:rPr lang="en-US" sz="2400" dirty="0" err="1"/>
              <a:t>azeotrope</a:t>
            </a:r>
            <a:r>
              <a:rPr lang="en-US" sz="2400" dirty="0"/>
              <a:t> of ethanol, water and benzene. Benzene is an </a:t>
            </a:r>
            <a:r>
              <a:rPr lang="en-US" sz="2400" dirty="0" err="1"/>
              <a:t>azeotropic</a:t>
            </a:r>
            <a:r>
              <a:rPr lang="en-US" sz="2400" dirty="0"/>
              <a:t> agent. </a:t>
            </a:r>
          </a:p>
          <a:p>
            <a:pPr lvl="1"/>
            <a:r>
              <a:rPr lang="en-US" sz="2000" dirty="0"/>
              <a:t>Main units present are: anhydrous still, decanter, stripper and few heat exchangers.</a:t>
            </a:r>
          </a:p>
          <a:p>
            <a:pPr lvl="1"/>
            <a:r>
              <a:rPr lang="en-US" sz="2000" dirty="0"/>
              <a:t> Anhydrous motor fuel grade ethanol (100% ethanol) is produced as product. </a:t>
            </a:r>
          </a:p>
          <a:p>
            <a:pPr lvl="1"/>
            <a:r>
              <a:rPr lang="en-US" sz="2000" dirty="0"/>
              <a:t>Heat integration and energy recovery plays a vital role in reducing energy requirements.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Engineering Problems</a:t>
            </a:r>
          </a:p>
        </p:txBody>
      </p:sp>
      <p:sp>
        <p:nvSpPr>
          <p:cNvPr id="3" name="Content Placeholder 2"/>
          <p:cNvSpPr>
            <a:spLocks noGrp="1"/>
          </p:cNvSpPr>
          <p:nvPr>
            <p:ph idx="1"/>
          </p:nvPr>
        </p:nvSpPr>
        <p:spPr>
          <a:xfrm>
            <a:off x="457200" y="1371600"/>
            <a:ext cx="8229600" cy="4525963"/>
          </a:xfrm>
        </p:spPr>
        <p:txBody>
          <a:bodyPr/>
          <a:lstStyle/>
          <a:p>
            <a:r>
              <a:rPr lang="en-US" dirty="0"/>
              <a:t>Collection and storage of molasses</a:t>
            </a:r>
          </a:p>
          <a:p>
            <a:r>
              <a:rPr lang="en-US" dirty="0"/>
              <a:t>Maintenance of sterile and specific yeast culture conditions.</a:t>
            </a:r>
          </a:p>
          <a:p>
            <a:r>
              <a:rPr lang="en-US" dirty="0"/>
              <a:t>Batch versus continuation operation</a:t>
            </a:r>
          </a:p>
          <a:p>
            <a:r>
              <a:rPr lang="en-US" dirty="0"/>
              <a:t>Waste disposal problem</a:t>
            </a:r>
          </a:p>
          <a:p>
            <a:r>
              <a:rPr lang="en-US" dirty="0"/>
              <a:t>Development of methods to produce anhydrous alcohol from the 95% alcohol </a:t>
            </a:r>
            <a:r>
              <a:rPr lang="en-US" dirty="0" err="1"/>
              <a:t>azeotrope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 generation ethanol production technology</a:t>
            </a:r>
          </a:p>
        </p:txBody>
      </p:sp>
      <p:pic>
        <p:nvPicPr>
          <p:cNvPr id="31746" name="Picture 2"/>
          <p:cNvPicPr>
            <a:picLocks noGrp="1" noChangeAspect="1" noChangeArrowheads="1"/>
          </p:cNvPicPr>
          <p:nvPr>
            <p:ph idx="1"/>
          </p:nvPr>
        </p:nvPicPr>
        <p:blipFill>
          <a:blip r:embed="rId2" cstate="print"/>
          <a:srcRect/>
          <a:stretch>
            <a:fillRect/>
          </a:stretch>
        </p:blipFill>
        <p:spPr bwMode="auto">
          <a:xfrm>
            <a:off x="228600" y="1648690"/>
            <a:ext cx="8661527" cy="4953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l="33968" t="16667" r="18594" b="18750"/>
          <a:stretch>
            <a:fillRect/>
          </a:stretch>
        </p:blipFill>
        <p:spPr bwMode="auto">
          <a:xfrm>
            <a:off x="533400" y="381000"/>
            <a:ext cx="7696200" cy="589091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dirty="0"/>
              <a:t>Sucrose</a:t>
            </a:r>
          </a:p>
        </p:txBody>
      </p:sp>
      <p:sp>
        <p:nvSpPr>
          <p:cNvPr id="3" name="Content Placeholder 2"/>
          <p:cNvSpPr>
            <a:spLocks noGrp="1"/>
          </p:cNvSpPr>
          <p:nvPr>
            <p:ph sz="quarter" idx="1"/>
          </p:nvPr>
        </p:nvSpPr>
        <p:spPr>
          <a:xfrm>
            <a:off x="228600" y="990600"/>
            <a:ext cx="8915400" cy="5562600"/>
          </a:xfrm>
        </p:spPr>
        <p:txBody>
          <a:bodyPr>
            <a:normAutofit fontScale="77500" lnSpcReduction="20000"/>
          </a:bodyPr>
          <a:lstStyle/>
          <a:p>
            <a:r>
              <a:rPr lang="en-US" dirty="0"/>
              <a:t>Chemical formula  : C</a:t>
            </a:r>
            <a:r>
              <a:rPr lang="en-US" baseline="-25000" dirty="0"/>
              <a:t>12</a:t>
            </a:r>
            <a:r>
              <a:rPr lang="en-US" dirty="0"/>
              <a:t>H</a:t>
            </a:r>
            <a:r>
              <a:rPr lang="en-US" baseline="-25000" dirty="0"/>
              <a:t>22</a:t>
            </a:r>
            <a:r>
              <a:rPr lang="en-US" dirty="0"/>
              <a:t>O</a:t>
            </a:r>
            <a:r>
              <a:rPr lang="en-US" baseline="-25000" dirty="0"/>
              <a:t>11</a:t>
            </a:r>
            <a:r>
              <a:rPr lang="en-US" dirty="0"/>
              <a:t> (disaccharide)</a:t>
            </a:r>
          </a:p>
          <a:p>
            <a:r>
              <a:rPr lang="en-US" dirty="0"/>
              <a:t>Naturally in most fruits and vegetables. Sugar occurs in greatest quantities in sugarcane and sugar beets from which sugar is separated economically and commercially. </a:t>
            </a:r>
          </a:p>
          <a:p>
            <a:endParaRPr lang="en-US" dirty="0"/>
          </a:p>
          <a:p>
            <a:r>
              <a:rPr lang="en-US" dirty="0"/>
              <a:t>Structural formula : (Glucose + Fructose)</a:t>
            </a:r>
          </a:p>
          <a:p>
            <a:pPr>
              <a:buNone/>
            </a:pPr>
            <a:endParaRPr lang="en-US" dirty="0"/>
          </a:p>
          <a:p>
            <a:endParaRPr lang="en-US" dirty="0"/>
          </a:p>
          <a:p>
            <a:endParaRPr lang="en-US" dirty="0"/>
          </a:p>
          <a:p>
            <a:r>
              <a:rPr lang="en-US" dirty="0"/>
              <a:t>Molecular weight – 342 </a:t>
            </a:r>
          </a:p>
          <a:p>
            <a:r>
              <a:rPr lang="en-US" dirty="0"/>
              <a:t>Density = 1.58 kg/m</a:t>
            </a:r>
            <a:r>
              <a:rPr lang="en-US" baseline="30000" dirty="0"/>
              <a:t>3</a:t>
            </a:r>
            <a:r>
              <a:rPr lang="en-US" dirty="0"/>
              <a:t> </a:t>
            </a:r>
          </a:p>
          <a:p>
            <a:r>
              <a:rPr lang="en-US" dirty="0"/>
              <a:t>Sucrose is soluble in water but </a:t>
            </a:r>
          </a:p>
          <a:p>
            <a:pPr>
              <a:buNone/>
            </a:pPr>
            <a:r>
              <a:rPr lang="en-US" dirty="0"/>
              <a:t>slightly soluble in methyl alcohol </a:t>
            </a:r>
          </a:p>
          <a:p>
            <a:pPr>
              <a:buNone/>
            </a:pPr>
            <a:r>
              <a:rPr lang="en-US" dirty="0"/>
              <a:t>and ethyl alcohol. </a:t>
            </a:r>
          </a:p>
          <a:p>
            <a:pPr>
              <a:buNone/>
            </a:pPr>
            <a:endParaRPr lang="en-US" dirty="0"/>
          </a:p>
          <a:p>
            <a:pPr>
              <a:buNone/>
            </a:pPr>
            <a:endParaRPr lang="en-US" dirty="0"/>
          </a:p>
        </p:txBody>
      </p:sp>
      <p:pic>
        <p:nvPicPr>
          <p:cNvPr id="1030" name="Picture 6"/>
          <p:cNvPicPr>
            <a:picLocks noChangeAspect="1" noChangeArrowheads="1"/>
          </p:cNvPicPr>
          <p:nvPr/>
        </p:nvPicPr>
        <p:blipFill>
          <a:blip r:embed="rId2" cstate="print"/>
          <a:srcRect t="11470"/>
          <a:stretch>
            <a:fillRect/>
          </a:stretch>
        </p:blipFill>
        <p:spPr bwMode="auto">
          <a:xfrm>
            <a:off x="4724400" y="4114800"/>
            <a:ext cx="4133850" cy="2352675"/>
          </a:xfrm>
          <a:prstGeom prst="rect">
            <a:avLst/>
          </a:prstGeom>
          <a:noFill/>
          <a:ln w="9525">
            <a:noFill/>
            <a:miter lim="800000"/>
            <a:headEnd/>
            <a:tailEnd/>
          </a:ln>
          <a:effectLst/>
        </p:spPr>
      </p:pic>
      <p:pic>
        <p:nvPicPr>
          <p:cNvPr id="30722" name="Picture 2"/>
          <p:cNvPicPr>
            <a:picLocks noChangeAspect="1" noChangeArrowheads="1"/>
          </p:cNvPicPr>
          <p:nvPr/>
        </p:nvPicPr>
        <p:blipFill>
          <a:blip r:embed="rId3" cstate="print"/>
          <a:srcRect/>
          <a:stretch>
            <a:fillRect/>
          </a:stretch>
        </p:blipFill>
        <p:spPr bwMode="auto">
          <a:xfrm>
            <a:off x="762000" y="3048000"/>
            <a:ext cx="6781800" cy="1076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22"/>
                                        </p:tgtEl>
                                        <p:attrNameLst>
                                          <p:attrName>style.visibility</p:attrName>
                                        </p:attrNameLst>
                                      </p:cBhvr>
                                      <p:to>
                                        <p:strVal val="visible"/>
                                      </p:to>
                                    </p:set>
                                    <p:animEffect transition="in" filter="blinds(horizontal)">
                                      <p:cBhvr>
                                        <p:cTn id="20" dur="500"/>
                                        <p:tgtEl>
                                          <p:spTgt spid="307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blinds(horizontal)">
                                      <p:cBhvr>
                                        <p:cTn id="23" dur="500"/>
                                        <p:tgtEl>
                                          <p:spTgt spid="10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Process</a:t>
            </a:r>
          </a:p>
        </p:txBody>
      </p:sp>
      <p:sp>
        <p:nvSpPr>
          <p:cNvPr id="3" name="Content Placeholder 2"/>
          <p:cNvSpPr>
            <a:spLocks noGrp="1"/>
          </p:cNvSpPr>
          <p:nvPr>
            <p:ph idx="1"/>
          </p:nvPr>
        </p:nvSpPr>
        <p:spPr>
          <a:xfrm>
            <a:off x="457200" y="1447800"/>
            <a:ext cx="8305800" cy="4800600"/>
          </a:xfrm>
        </p:spPr>
        <p:txBody>
          <a:bodyPr>
            <a:normAutofit fontScale="92500" lnSpcReduction="10000"/>
          </a:bodyPr>
          <a:lstStyle/>
          <a:p>
            <a:r>
              <a:rPr lang="en-US" dirty="0"/>
              <a:t>India is the homeland of sugarcane and sugar.</a:t>
            </a:r>
          </a:p>
          <a:p>
            <a:r>
              <a:rPr lang="en-US" dirty="0"/>
              <a:t>Process : Extraction of sugarcane</a:t>
            </a:r>
          </a:p>
          <a:p>
            <a:pPr lvl="1"/>
            <a:r>
              <a:rPr lang="en-US" dirty="0"/>
              <a:t>Crystalline white sugar</a:t>
            </a:r>
          </a:p>
          <a:p>
            <a:pPr lvl="1"/>
            <a:r>
              <a:rPr lang="en-US" dirty="0" err="1"/>
              <a:t>Gur</a:t>
            </a:r>
            <a:r>
              <a:rPr lang="en-US" dirty="0"/>
              <a:t>, a dark brown sugar concentrate</a:t>
            </a:r>
          </a:p>
          <a:p>
            <a:r>
              <a:rPr lang="en-US" dirty="0"/>
              <a:t>Raw Material : Sugarcane</a:t>
            </a:r>
          </a:p>
          <a:p>
            <a:pPr lvl="1"/>
            <a:r>
              <a:rPr lang="en-US" dirty="0"/>
              <a:t>composition of sugarcane juice differences between varieties and location. It is a solution, containing soluble and insoluble impurities (</a:t>
            </a:r>
            <a:r>
              <a:rPr lang="en-US" dirty="0" err="1"/>
              <a:t>i.e</a:t>
            </a:r>
            <a:r>
              <a:rPr lang="en-US" dirty="0"/>
              <a:t> non sucrose species). </a:t>
            </a:r>
          </a:p>
          <a:p>
            <a:pPr lvl="1"/>
            <a:r>
              <a:rPr lang="en-US" dirty="0"/>
              <a:t>It’s is also slightly acid with the pH between 4.5- 5.5, TSS 15-25 and sucrose 10 – 20 % w/w.</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ctr"/>
            <a:r>
              <a:rPr lang="en-US" dirty="0"/>
              <a:t>Process  Flowsheet</a:t>
            </a:r>
          </a:p>
        </p:txBody>
      </p:sp>
      <p:sp>
        <p:nvSpPr>
          <p:cNvPr id="5" name="Content Placeholder 4"/>
          <p:cNvSpPr>
            <a:spLocks noGrp="1"/>
          </p:cNvSpPr>
          <p:nvPr>
            <p:ph sz="quarter" idx="1"/>
          </p:nvPr>
        </p:nvSpPr>
        <p:spPr>
          <a:xfrm>
            <a:off x="228600" y="5638800"/>
            <a:ext cx="8610600" cy="1219200"/>
          </a:xfrm>
        </p:spPr>
        <p:txBody>
          <a:bodyPr>
            <a:normAutofit fontScale="62500" lnSpcReduction="20000"/>
          </a:bodyPr>
          <a:lstStyle/>
          <a:p>
            <a:pPr>
              <a:lnSpc>
                <a:spcPct val="150000"/>
              </a:lnSpc>
              <a:buNone/>
            </a:pPr>
            <a:r>
              <a:rPr lang="en-US" dirty="0"/>
              <a:t>Juice extraction pressing </a:t>
            </a:r>
            <a:r>
              <a:rPr lang="en-US" dirty="0">
                <a:sym typeface="Wingdings" pitchFamily="2" charset="2"/>
              </a:rPr>
              <a:t></a:t>
            </a:r>
            <a:r>
              <a:rPr lang="en-US" dirty="0"/>
              <a:t>Purification of juice </a:t>
            </a:r>
            <a:r>
              <a:rPr lang="en-US" dirty="0">
                <a:sym typeface="Wingdings" pitchFamily="2" charset="2"/>
              </a:rPr>
              <a:t></a:t>
            </a:r>
            <a:r>
              <a:rPr lang="en-US" dirty="0"/>
              <a:t>Clarification  </a:t>
            </a:r>
            <a:r>
              <a:rPr lang="en-US" dirty="0">
                <a:sym typeface="Wingdings" pitchFamily="2" charset="2"/>
              </a:rPr>
              <a:t> </a:t>
            </a:r>
            <a:r>
              <a:rPr lang="en-US" dirty="0"/>
              <a:t>evaporation </a:t>
            </a:r>
            <a:r>
              <a:rPr lang="en-US" dirty="0">
                <a:sym typeface="Wingdings" pitchFamily="2" charset="2"/>
              </a:rPr>
              <a:t> C</a:t>
            </a:r>
            <a:r>
              <a:rPr lang="en-US" dirty="0"/>
              <a:t>rystallization </a:t>
            </a:r>
            <a:r>
              <a:rPr lang="en-US" dirty="0">
                <a:sym typeface="Wingdings" pitchFamily="2" charset="2"/>
              </a:rPr>
              <a:t> </a:t>
            </a:r>
            <a:r>
              <a:rPr lang="en-US" dirty="0"/>
              <a:t>Centrifugation </a:t>
            </a:r>
            <a:r>
              <a:rPr lang="en-US" dirty="0">
                <a:sym typeface="Wingdings" pitchFamily="2" charset="2"/>
              </a:rPr>
              <a:t> </a:t>
            </a:r>
            <a:r>
              <a:rPr lang="en-US" dirty="0"/>
              <a:t>Drying and screening</a:t>
            </a:r>
          </a:p>
        </p:txBody>
      </p:sp>
      <p:pic>
        <p:nvPicPr>
          <p:cNvPr id="31746" name="Picture 2"/>
          <p:cNvPicPr>
            <a:picLocks noChangeAspect="1" noChangeArrowheads="1"/>
          </p:cNvPicPr>
          <p:nvPr/>
        </p:nvPicPr>
        <p:blipFill>
          <a:blip r:embed="rId2" cstate="print"/>
          <a:srcRect/>
          <a:stretch>
            <a:fillRect/>
          </a:stretch>
        </p:blipFill>
        <p:spPr bwMode="auto">
          <a:xfrm>
            <a:off x="228600" y="838200"/>
            <a:ext cx="8543925" cy="4838700"/>
          </a:xfrm>
          <a:prstGeom prst="rect">
            <a:avLst/>
          </a:prstGeom>
          <a:noFill/>
          <a:ln w="9525">
            <a:noFill/>
            <a:miter lim="800000"/>
            <a:headEnd/>
            <a:tailEnd/>
          </a:ln>
        </p:spPr>
      </p:pic>
      <p:sp>
        <p:nvSpPr>
          <p:cNvPr id="6" name="Rectangle 5"/>
          <p:cNvSpPr/>
          <p:nvPr/>
        </p:nvSpPr>
        <p:spPr>
          <a:xfrm>
            <a:off x="3810000" y="3352800"/>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05200" y="3657600"/>
            <a:ext cx="990912" cy="461665"/>
          </a:xfrm>
          <a:prstGeom prst="rect">
            <a:avLst/>
          </a:prstGeom>
          <a:noFill/>
        </p:spPr>
        <p:txBody>
          <a:bodyPr wrap="none" rtlCol="0">
            <a:spAutoFit/>
          </a:bodyPr>
          <a:lstStyle/>
          <a:p>
            <a:r>
              <a:rPr lang="en-US" sz="1200" dirty="0"/>
              <a:t>Activate </a:t>
            </a:r>
          </a:p>
          <a:p>
            <a:r>
              <a:rPr lang="en-US" sz="1200" dirty="0"/>
              <a:t>Carbon Filter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Process Description</a:t>
            </a:r>
          </a:p>
        </p:txBody>
      </p:sp>
      <p:sp>
        <p:nvSpPr>
          <p:cNvPr id="3" name="Content Placeholder 2"/>
          <p:cNvSpPr>
            <a:spLocks noGrp="1"/>
          </p:cNvSpPr>
          <p:nvPr>
            <p:ph idx="1"/>
          </p:nvPr>
        </p:nvSpPr>
        <p:spPr>
          <a:xfrm>
            <a:off x="381000" y="990600"/>
            <a:ext cx="8763000" cy="6019800"/>
          </a:xfrm>
        </p:spPr>
        <p:txBody>
          <a:bodyPr>
            <a:normAutofit fontScale="70000" lnSpcReduction="20000"/>
          </a:bodyPr>
          <a:lstStyle/>
          <a:p>
            <a:r>
              <a:rPr lang="en-US" b="1" i="1" dirty="0">
                <a:solidFill>
                  <a:schemeClr val="accent3">
                    <a:lumMod val="75000"/>
                  </a:schemeClr>
                </a:solidFill>
              </a:rPr>
              <a:t>Juice extraction pressing </a:t>
            </a:r>
            <a:endParaRPr lang="en-US" dirty="0">
              <a:solidFill>
                <a:schemeClr val="accent3">
                  <a:lumMod val="75000"/>
                </a:schemeClr>
              </a:solidFill>
            </a:endParaRPr>
          </a:p>
          <a:p>
            <a:pPr lvl="1"/>
            <a:r>
              <a:rPr lang="en-US" dirty="0"/>
              <a:t>Two or three heavily grooved crusher rollers break the cane and extract a large part of the juice. Revolving knives cutting the stalks into chips are supplementary to the crushers.</a:t>
            </a:r>
          </a:p>
          <a:p>
            <a:pPr lvl="1"/>
            <a:r>
              <a:rPr lang="en-US" dirty="0"/>
              <a:t> As the cane is crushed, hot water (or a combination of hot water and recovered impure juice) is sprayed onto the crushed cane counter currently.</a:t>
            </a:r>
          </a:p>
          <a:p>
            <a:pPr lvl="0"/>
            <a:r>
              <a:rPr lang="en-US" b="1" dirty="0">
                <a:solidFill>
                  <a:schemeClr val="accent3">
                    <a:lumMod val="75000"/>
                  </a:schemeClr>
                </a:solidFill>
              </a:rPr>
              <a:t> </a:t>
            </a:r>
            <a:r>
              <a:rPr lang="en-US" b="1" i="1" dirty="0">
                <a:solidFill>
                  <a:schemeClr val="accent3">
                    <a:lumMod val="75000"/>
                  </a:schemeClr>
                </a:solidFill>
              </a:rPr>
              <a:t>Clarification </a:t>
            </a:r>
            <a:endParaRPr lang="en-US" dirty="0">
              <a:solidFill>
                <a:schemeClr val="accent3">
                  <a:lumMod val="75000"/>
                </a:schemeClr>
              </a:solidFill>
            </a:endParaRPr>
          </a:p>
          <a:p>
            <a:pPr lvl="1"/>
            <a:r>
              <a:rPr lang="en-US" dirty="0"/>
              <a:t>The juice from the mills, a dark green color, is acid and turbid. </a:t>
            </a:r>
          </a:p>
          <a:p>
            <a:pPr lvl="1"/>
            <a:r>
              <a:rPr lang="en-US" dirty="0"/>
              <a:t>The clarification (or defecation) process is designed to remove both soluble and insoluble impurities (such as sand, soil, and ground rock) </a:t>
            </a:r>
          </a:p>
          <a:p>
            <a:pPr lvl="1"/>
            <a:r>
              <a:rPr lang="en-US" dirty="0"/>
              <a:t> The process employs lime and heat as the clarifying agents. Milk of lime neutralizes the natural acidity of the juice, forming insoluble lime salts.</a:t>
            </a:r>
          </a:p>
          <a:p>
            <a:pPr lvl="1"/>
            <a:r>
              <a:rPr lang="en-US" dirty="0"/>
              <a:t> Heating the lime juice to boiling coagulates the albumin and some of the fats, waxes, and gums, and the precipitate formed entraps suspended solids as well as the minute particles. </a:t>
            </a:r>
          </a:p>
          <a:p>
            <a:pPr lvl="1"/>
            <a:r>
              <a:rPr lang="en-US" dirty="0"/>
              <a:t>The </a:t>
            </a:r>
            <a:r>
              <a:rPr lang="en-US" dirty="0" err="1"/>
              <a:t>muds</a:t>
            </a:r>
            <a:r>
              <a:rPr lang="en-US" dirty="0"/>
              <a:t> separate from the clear juice through sedimentation. The non-sugar impurities are removed by continuous filtration. The final clarified juice contains about 85 percent water and has the same composition as the raw extracted juice except for the removed impurities.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6096000"/>
          </a:xfrm>
        </p:spPr>
        <p:txBody>
          <a:bodyPr>
            <a:normAutofit fontScale="70000" lnSpcReduction="20000"/>
          </a:bodyPr>
          <a:lstStyle/>
          <a:p>
            <a:r>
              <a:rPr lang="en-US" b="1" i="1" dirty="0">
                <a:solidFill>
                  <a:schemeClr val="accent3">
                    <a:lumMod val="75000"/>
                  </a:schemeClr>
                </a:solidFill>
              </a:rPr>
              <a:t>Evaporation </a:t>
            </a:r>
          </a:p>
          <a:p>
            <a:pPr lvl="1"/>
            <a:r>
              <a:rPr lang="en-US" dirty="0"/>
              <a:t>To concentrate this clarified juice, about two-thirds of the water is removed through vacuum evaporation. </a:t>
            </a:r>
          </a:p>
          <a:p>
            <a:pPr lvl="1"/>
            <a:r>
              <a:rPr lang="en-US" dirty="0"/>
              <a:t>Generally, four vacuum-boiling cells or bodies are arranged in series so that each succeeding body has a higher vacuum (and therefore boils at a lower temperature). The vapors from one body can thus boil the juice in the next one—the steam introduced into the first cell does what is called </a:t>
            </a:r>
            <a:r>
              <a:rPr lang="en-US" i="1" dirty="0"/>
              <a:t>multiple-effect evaporation. </a:t>
            </a:r>
            <a:r>
              <a:rPr lang="en-US" dirty="0"/>
              <a:t>The vapor from the last cell goes to a condenser. The syrup leaves the last body continuously with about 65 percent solids and 35 percent water. </a:t>
            </a:r>
          </a:p>
          <a:p>
            <a:r>
              <a:rPr lang="en-US" b="1" i="1" dirty="0">
                <a:solidFill>
                  <a:schemeClr val="accent3">
                    <a:lumMod val="75000"/>
                  </a:schemeClr>
                </a:solidFill>
              </a:rPr>
              <a:t>Crystallization </a:t>
            </a:r>
            <a:endParaRPr lang="en-US" sz="2400" dirty="0">
              <a:solidFill>
                <a:schemeClr val="accent3">
                  <a:lumMod val="75000"/>
                </a:schemeClr>
              </a:solidFill>
            </a:endParaRPr>
          </a:p>
          <a:p>
            <a:pPr lvl="1"/>
            <a:r>
              <a:rPr lang="en-US" dirty="0"/>
              <a:t>Crystallization is the next step  that takes place in a single-stage vacuum pan. The syrup is evaporated until saturated with sugar. As soon as the saturation point has been exceeded, small grains of sugar are added to the pan. These small grains, called </a:t>
            </a:r>
            <a:r>
              <a:rPr lang="en-US" i="1" dirty="0"/>
              <a:t>seed, </a:t>
            </a:r>
            <a:r>
              <a:rPr lang="en-US" dirty="0"/>
              <a:t>serve as nuclei for the formation of sugar crystals.  Additional syrup is added and evaporated so that the original crystals that were formed are allowed to grow in size. </a:t>
            </a:r>
            <a:endParaRPr lang="en-US" sz="2400" dirty="0"/>
          </a:p>
          <a:p>
            <a:pPr lvl="1"/>
            <a:r>
              <a:rPr lang="en-US" dirty="0"/>
              <a:t>The growth of the crystals continues until the pan is full. When sucrose concentration reaches the desired level, the dense mixture of syrup and sugar crystals, called </a:t>
            </a:r>
            <a:r>
              <a:rPr lang="en-US" i="1" dirty="0" err="1"/>
              <a:t>massecuite</a:t>
            </a:r>
            <a:r>
              <a:rPr lang="en-US" i="1" dirty="0"/>
              <a:t>, </a:t>
            </a:r>
            <a:r>
              <a:rPr lang="en-US" dirty="0"/>
              <a:t>is discharged into large containers known as crystallizers. Crystallization continues in the crystallizers as the </a:t>
            </a:r>
            <a:r>
              <a:rPr lang="en-US" dirty="0" err="1"/>
              <a:t>massecuite</a:t>
            </a:r>
            <a:r>
              <a:rPr lang="en-US" dirty="0"/>
              <a:t> is slowly stirred and cooled. </a:t>
            </a:r>
            <a:endParaRPr lang="en-US" sz="2400" dirty="0"/>
          </a:p>
          <a:p>
            <a:pPr lvl="1"/>
            <a:endParaRPr lang="en-US" sz="2400" dirty="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629400"/>
          </a:xfrm>
        </p:spPr>
        <p:txBody>
          <a:bodyPr>
            <a:normAutofit fontScale="77500" lnSpcReduction="20000"/>
          </a:bodyPr>
          <a:lstStyle/>
          <a:p>
            <a:r>
              <a:rPr lang="en-US" b="1" i="1" dirty="0">
                <a:solidFill>
                  <a:schemeClr val="accent3">
                    <a:lumMod val="75000"/>
                  </a:schemeClr>
                </a:solidFill>
              </a:rPr>
              <a:t>Centrifugation</a:t>
            </a:r>
          </a:p>
          <a:p>
            <a:pPr lvl="1"/>
            <a:r>
              <a:rPr lang="en-US" dirty="0" err="1"/>
              <a:t>Massecuite</a:t>
            </a:r>
            <a:r>
              <a:rPr lang="en-US" dirty="0"/>
              <a:t> from the mixers is allowed to flow into centrifugals, where the thick syrup, or molasses, is separated from the raw sugar by centrifugal force. </a:t>
            </a:r>
          </a:p>
          <a:p>
            <a:pPr lvl="1"/>
            <a:r>
              <a:rPr lang="en-US" dirty="0"/>
              <a:t>The high-speed centrifugal action used to separate the </a:t>
            </a:r>
            <a:r>
              <a:rPr lang="en-US" dirty="0" err="1"/>
              <a:t>massecuite</a:t>
            </a:r>
            <a:r>
              <a:rPr lang="en-US" dirty="0"/>
              <a:t> into raw sugar crystals and molasses. A centrifugal machine has a cylindrical basket suspended on a spindle, with perforated sides lined with wire cloth, inside which are metal sheets containing 400 to 600 perforations per square inch. </a:t>
            </a:r>
          </a:p>
          <a:p>
            <a:pPr lvl="1"/>
            <a:r>
              <a:rPr lang="en-US" dirty="0"/>
              <a:t>The basket revolves at speeds from 1,000 to 1,800 RPM. The raw sugar is retained in the centrifuge basket because the perforated lining retains the sugar crystals. The mother liquor, or molasses, passes through the lining (due to the centrifugal force exerted). The final molasses </a:t>
            </a:r>
            <a:r>
              <a:rPr lang="en-US" i="1" dirty="0"/>
              <a:t>(blackstrap molasses) </a:t>
            </a:r>
            <a:r>
              <a:rPr lang="en-US" dirty="0"/>
              <a:t>containing sucrose, reducing sugars, organic non-sugars, ash, and water, is sent to large storage tanks. </a:t>
            </a:r>
          </a:p>
          <a:p>
            <a:r>
              <a:rPr lang="en-US" b="1" i="1" dirty="0">
                <a:solidFill>
                  <a:schemeClr val="accent3">
                    <a:lumMod val="75000"/>
                  </a:schemeClr>
                </a:solidFill>
              </a:rPr>
              <a:t>Drying and packaging </a:t>
            </a:r>
            <a:endParaRPr lang="en-US" dirty="0">
              <a:solidFill>
                <a:schemeClr val="accent3">
                  <a:lumMod val="75000"/>
                </a:schemeClr>
              </a:solidFill>
            </a:endParaRPr>
          </a:p>
          <a:p>
            <a:pPr lvl="1"/>
            <a:r>
              <a:rPr lang="en-US" dirty="0"/>
              <a:t>Damp sugar crystals are dried by being tumbled through heated air in a granulator. The dry sugar crystals are then sorted by size through vibrating screens and placed into storage bins. Sugar is then sent to be packed in the familiar packaging we see in grocery stores, in bulk packaging, or in liquid form for industrial use.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Plant Economy</a:t>
            </a:r>
          </a:p>
        </p:txBody>
      </p:sp>
      <p:pic>
        <p:nvPicPr>
          <p:cNvPr id="4" name="Content Placeholder 3" descr="sugar process flow chart.jpg"/>
          <p:cNvPicPr>
            <a:picLocks noGrp="1" noChangeAspect="1"/>
          </p:cNvPicPr>
          <p:nvPr>
            <p:ph idx="1"/>
          </p:nvPr>
        </p:nvPicPr>
        <p:blipFill>
          <a:blip r:embed="rId2" cstate="print"/>
          <a:srcRect t="2750"/>
          <a:stretch>
            <a:fillRect/>
          </a:stretch>
        </p:blipFill>
        <p:spPr>
          <a:xfrm>
            <a:off x="305138" y="1219200"/>
            <a:ext cx="7384042" cy="538870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2204</Words>
  <Application>Microsoft Office PowerPoint</Application>
  <PresentationFormat>On-screen Show (4:3)</PresentationFormat>
  <Paragraphs>172</Paragraphs>
  <Slides>29</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Carbohydrates &amp; Fermentation Industries</vt:lpstr>
      <vt:lpstr>Carbohydrates</vt:lpstr>
      <vt:lpstr>Sucrose</vt:lpstr>
      <vt:lpstr>Production Process</vt:lpstr>
      <vt:lpstr>Process  Flowsheet</vt:lpstr>
      <vt:lpstr>Process Description</vt:lpstr>
      <vt:lpstr>PowerPoint Presentation</vt:lpstr>
      <vt:lpstr>PowerPoint Presentation</vt:lpstr>
      <vt:lpstr>Plant Economy</vt:lpstr>
      <vt:lpstr>Major  engineering  problems</vt:lpstr>
      <vt:lpstr>PowerPoint Presentation</vt:lpstr>
      <vt:lpstr>PowerPoint Presentation</vt:lpstr>
      <vt:lpstr>Extraction from sugarcane for Gur production</vt:lpstr>
      <vt:lpstr>Starch</vt:lpstr>
      <vt:lpstr>Process  Description</vt:lpstr>
      <vt:lpstr>Manufacture of Ethanol from Molasses</vt:lpstr>
      <vt:lpstr>Methods of Production</vt:lpstr>
      <vt:lpstr>Fermentation</vt:lpstr>
      <vt:lpstr>PowerPoint Presentation</vt:lpstr>
      <vt:lpstr>PowerPoint Presentation</vt:lpstr>
      <vt:lpstr>Effect of various factors on ethanol conversion</vt:lpstr>
      <vt:lpstr>PowerPoint Presentation</vt:lpstr>
      <vt:lpstr>PowerPoint Presentation</vt:lpstr>
      <vt:lpstr>Functional role of various units</vt:lpstr>
      <vt:lpstr>PowerPoint Presentation</vt:lpstr>
      <vt:lpstr>PowerPoint Presentation</vt:lpstr>
      <vt:lpstr>Engineering Problems</vt:lpstr>
      <vt:lpstr>Second generation ethanol production technology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Carbohydrates &amp; Fermentation Industries</dc:title>
  <dc:creator>user</dc:creator>
  <cp:lastModifiedBy>Jitendra Jasnani</cp:lastModifiedBy>
  <cp:revision>2</cp:revision>
  <dcterms:created xsi:type="dcterms:W3CDTF">2006-08-16T00:00:00Z</dcterms:created>
  <dcterms:modified xsi:type="dcterms:W3CDTF">2016-04-18T17:55:15Z</dcterms:modified>
</cp:coreProperties>
</file>