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15" r:id="rId2"/>
    <p:sldId id="267" r:id="rId3"/>
    <p:sldId id="316" r:id="rId4"/>
    <p:sldId id="269" r:id="rId5"/>
    <p:sldId id="305" r:id="rId6"/>
    <p:sldId id="270" r:id="rId7"/>
    <p:sldId id="272" r:id="rId8"/>
    <p:sldId id="271" r:id="rId9"/>
    <p:sldId id="306" r:id="rId10"/>
    <p:sldId id="257" r:id="rId11"/>
    <p:sldId id="259" r:id="rId12"/>
    <p:sldId id="258" r:id="rId13"/>
    <p:sldId id="260" r:id="rId14"/>
    <p:sldId id="290" r:id="rId15"/>
    <p:sldId id="291" r:id="rId16"/>
    <p:sldId id="292" r:id="rId17"/>
    <p:sldId id="295" r:id="rId18"/>
    <p:sldId id="296" r:id="rId19"/>
    <p:sldId id="297" r:id="rId20"/>
    <p:sldId id="320" r:id="rId21"/>
    <p:sldId id="298" r:id="rId22"/>
    <p:sldId id="322" r:id="rId23"/>
    <p:sldId id="317" r:id="rId24"/>
    <p:sldId id="300" r:id="rId25"/>
    <p:sldId id="273" r:id="rId26"/>
    <p:sldId id="275" r:id="rId27"/>
    <p:sldId id="330" r:id="rId28"/>
    <p:sldId id="324" r:id="rId29"/>
    <p:sldId id="325" r:id="rId30"/>
    <p:sldId id="279" r:id="rId31"/>
    <p:sldId id="331" r:id="rId32"/>
    <p:sldId id="280" r:id="rId33"/>
    <p:sldId id="326" r:id="rId34"/>
    <p:sldId id="332" r:id="rId35"/>
    <p:sldId id="301" r:id="rId36"/>
    <p:sldId id="302" r:id="rId37"/>
    <p:sldId id="314" r:id="rId38"/>
    <p:sldId id="311" r:id="rId39"/>
    <p:sldId id="304" r:id="rId40"/>
    <p:sldId id="310" r:id="rId41"/>
    <p:sldId id="288" r:id="rId42"/>
    <p:sldId id="289" r:id="rId43"/>
    <p:sldId id="265" r:id="rId44"/>
    <p:sldId id="266" r:id="rId45"/>
    <p:sldId id="329" r:id="rId46"/>
    <p:sldId id="261" r:id="rId47"/>
    <p:sldId id="312" r:id="rId48"/>
    <p:sldId id="262" r:id="rId49"/>
    <p:sldId id="336" r:id="rId50"/>
    <p:sldId id="327" r:id="rId51"/>
    <p:sldId id="328" r:id="rId52"/>
    <p:sldId id="282" r:id="rId53"/>
    <p:sldId id="284" r:id="rId54"/>
    <p:sldId id="285" r:id="rId55"/>
    <p:sldId id="335" r:id="rId56"/>
    <p:sldId id="309" r:id="rId57"/>
    <p:sldId id="337" r:id="rId58"/>
    <p:sldId id="308" r:id="rId59"/>
    <p:sldId id="319" r:id="rId60"/>
    <p:sldId id="338" r:id="rId61"/>
    <p:sldId id="334" r:id="rId62"/>
    <p:sldId id="33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D3376-A5C5-4774-A74E-CA8D3303099D}" type="datetimeFigureOut">
              <a:rPr lang="en-IN" smtClean="0"/>
              <a:pPr/>
              <a:t>26-04-2016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265CF-6F77-4E1F-A622-A3F1316E7217}" type="slidenum">
              <a:rPr lang="en-IN" smtClean="0"/>
              <a:pPr/>
              <a:t>‹#›</a:t>
            </a:fld>
            <a:endParaRPr lang="en-IN"/>
          </a:p>
        </p:txBody>
      </p:sp>
    </p:spTree>
    <p:extLst>
      <p:ext uri="{BB962C8B-B14F-4D97-AF65-F5344CB8AC3E}">
        <p14:creationId xmlns:p14="http://schemas.microsoft.com/office/powerpoint/2010/main" xmlns="" val="4280887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5600" cy="3771900"/>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777240" y="4777557"/>
            <a:ext cx="6217563" cy="4526280"/>
          </a:xfrm>
        </p:spPr>
        <p:txBody>
          <a:bodyPr/>
          <a:lstStyle/>
          <a:p>
            <a:endParaRPr lang="en-IN"/>
          </a:p>
        </p:txBody>
      </p:sp>
    </p:spTree>
    <p:extLst>
      <p:ext uri="{BB962C8B-B14F-4D97-AF65-F5344CB8AC3E}">
        <p14:creationId xmlns:p14="http://schemas.microsoft.com/office/powerpoint/2010/main" xmlns="" val="249516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593A8D-DB26-476F-930C-1B01A6EA77AC}" type="datetimeFigureOut">
              <a:rPr lang="en-IN" smtClean="0"/>
              <a:pPr/>
              <a:t>26-04-2016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302720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593A8D-DB26-476F-930C-1B01A6EA77AC}" type="datetimeFigureOut">
              <a:rPr lang="en-IN" smtClean="0"/>
              <a:pPr/>
              <a:t>26-04-2016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320971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593A8D-DB26-476F-930C-1B01A6EA77AC}" type="datetimeFigureOut">
              <a:rPr lang="en-IN" smtClean="0"/>
              <a:pPr/>
              <a:t>26-04-2016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87041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593A8D-DB26-476F-930C-1B01A6EA77AC}" type="datetimeFigureOut">
              <a:rPr lang="en-IN" smtClean="0"/>
              <a:pPr/>
              <a:t>26-04-2016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303093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593A8D-DB26-476F-930C-1B01A6EA77AC}" type="datetimeFigureOut">
              <a:rPr lang="en-IN" smtClean="0"/>
              <a:pPr/>
              <a:t>26-04-2016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35825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1593A8D-DB26-476F-930C-1B01A6EA77AC}" type="datetimeFigureOut">
              <a:rPr lang="en-IN" smtClean="0"/>
              <a:pPr/>
              <a:t>26-04-2016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2195845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1593A8D-DB26-476F-930C-1B01A6EA77AC}" type="datetimeFigureOut">
              <a:rPr lang="en-IN" smtClean="0"/>
              <a:pPr/>
              <a:t>26-04-2016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50054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1593A8D-DB26-476F-930C-1B01A6EA77AC}" type="datetimeFigureOut">
              <a:rPr lang="en-IN" smtClean="0"/>
              <a:pPr/>
              <a:t>26-04-2016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247291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93A8D-DB26-476F-930C-1B01A6EA77AC}" type="datetimeFigureOut">
              <a:rPr lang="en-IN" smtClean="0"/>
              <a:pPr/>
              <a:t>26-04-2016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35630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593A8D-DB26-476F-930C-1B01A6EA77AC}" type="datetimeFigureOut">
              <a:rPr lang="en-IN" smtClean="0"/>
              <a:pPr/>
              <a:t>26-04-2016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251438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593A8D-DB26-476F-930C-1B01A6EA77AC}" type="datetimeFigureOut">
              <a:rPr lang="en-IN" smtClean="0"/>
              <a:pPr/>
              <a:t>26-04-2016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180040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93A8D-DB26-476F-930C-1B01A6EA77AC}" type="datetimeFigureOut">
              <a:rPr lang="en-IN" smtClean="0"/>
              <a:pPr/>
              <a:t>26-04-2016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07BAA-015F-472F-83FB-94602410FE16}" type="slidenum">
              <a:rPr lang="en-IN" smtClean="0"/>
              <a:pPr/>
              <a:t>‹#›</a:t>
            </a:fld>
            <a:endParaRPr lang="en-IN"/>
          </a:p>
        </p:txBody>
      </p:sp>
    </p:spTree>
    <p:extLst>
      <p:ext uri="{BB962C8B-B14F-4D97-AF65-F5344CB8AC3E}">
        <p14:creationId xmlns:p14="http://schemas.microsoft.com/office/powerpoint/2010/main" xmlns="" val="3127471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usetute.com.au/polythen.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cpcb.nic.in/" TargetMode="External"/><Relationship Id="rId13" Type="http://schemas.openxmlformats.org/officeDocument/2006/relationships/hyperlink" Target="http://www.exxonmobil.com/UK-English/about_what_chemicals_fife.aspx" TargetMode="External"/><Relationship Id="rId3" Type="http://schemas.openxmlformats.org/officeDocument/2006/relationships/hyperlink" Target="http://cpmaindia.com/ethylene_about.php" TargetMode="External"/><Relationship Id="rId7" Type="http://schemas.openxmlformats.org/officeDocument/2006/relationships/hyperlink" Target="https://www3.epa.gov/region4/air/sips/ky/lou/" TargetMode="External"/><Relationship Id="rId12" Type="http://schemas.openxmlformats.org/officeDocument/2006/relationships/hyperlink" Target="http://www.technip.com/sites/default/files/technip/publications/attachments/Ethylene" TargetMode="External"/><Relationship Id="rId17" Type="http://schemas.openxmlformats.org/officeDocument/2006/relationships/hyperlink" Target="http://pubs.acs.org/doi/abs/10.1021/ba-1971-0103.ch009" TargetMode="External"/><Relationship Id="rId2" Type="http://schemas.openxmlformats.org/officeDocument/2006/relationships/hyperlink" Target="http://www.plasticsnews.com/article/20151201/NEWS/151209976/speaker-india-needs-massive-growth-in-ethylene-capacity" TargetMode="External"/><Relationship Id="rId16" Type="http://schemas.openxmlformats.org/officeDocument/2006/relationships/hyperlink" Target="https://pages.wustl.edu/ipgsa/ethylene" TargetMode="External"/><Relationship Id="rId1" Type="http://schemas.openxmlformats.org/officeDocument/2006/relationships/slideLayout" Target="../slideLayouts/slideLayout2.xml"/><Relationship Id="rId6" Type="http://schemas.openxmlformats.org/officeDocument/2006/relationships/hyperlink" Target="http://www.toyo-eng.com/jp/en/company/" TargetMode="External"/><Relationship Id="rId11" Type="http://schemas.openxmlformats.org/officeDocument/2006/relationships/hyperlink" Target="https://www.irena.org/DocumentDownloads/Publications/IRENA-ETSAP%20Tech%20Brief%20I13%20Production_of_Bio-ethylene.pdf" TargetMode="External"/><Relationship Id="rId5" Type="http://schemas.openxmlformats.org/officeDocument/2006/relationships/hyperlink" Target="http://www.process-worldwide.com/india-accounts-for-9-percent-of-total-ethylene-capacity-in-asia-pacific-a-402571/" TargetMode="External"/><Relationship Id="rId15" Type="http://schemas.openxmlformats.org/officeDocument/2006/relationships/hyperlink" Target="http://www.frontlineservices.com.au/Frontline_Services/Fruit_ripening_gas_-_ethylene.html" TargetMode="External"/><Relationship Id="rId10" Type="http://schemas.openxmlformats.org/officeDocument/2006/relationships/hyperlink" Target="http://chematur.se/process-areas/bio-chemicals/bio-ethylene-ethene/" TargetMode="External"/><Relationship Id="rId4" Type="http://schemas.openxmlformats.org/officeDocument/2006/relationships/hyperlink" Target="http://www.researchandmarkets.com/reports/1882235/ethylene_industry_in_india" TargetMode="External"/><Relationship Id="rId9" Type="http://schemas.openxmlformats.org/officeDocument/2006/relationships/hyperlink" Target="http://www.ogj.com/articles/print/volume-102/issue-3/processing/large-ethylene-plants-present-unique-design-construction-challenges.html" TargetMode="External"/><Relationship Id="rId14" Type="http://schemas.openxmlformats.org/officeDocument/2006/relationships/hyperlink" Target="https://pubchem.ncbi.nlm.nih.gov/compound/Ethene"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acutemarketreports.com/report/ethylene-market-siz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365125"/>
            <a:ext cx="10525861" cy="6008781"/>
          </a:xfrm>
        </p:spPr>
      </p:pic>
      <p:sp>
        <p:nvSpPr>
          <p:cNvPr id="6" name="TextBox 5"/>
          <p:cNvSpPr txBox="1"/>
          <p:nvPr/>
        </p:nvSpPr>
        <p:spPr>
          <a:xfrm>
            <a:off x="838200" y="365125"/>
            <a:ext cx="9166412" cy="861774"/>
          </a:xfrm>
          <a:prstGeom prst="rect">
            <a:avLst/>
          </a:prstGeom>
          <a:noFill/>
        </p:spPr>
        <p:txBody>
          <a:bodyPr wrap="square" rtlCol="0">
            <a:spAutoFit/>
          </a:bodyPr>
          <a:lstStyle/>
          <a:p>
            <a:r>
              <a:rPr lang="en-US" sz="5000" dirty="0" smtClean="0">
                <a:solidFill>
                  <a:srgbClr val="FF0000"/>
                </a:solidFill>
              </a:rPr>
              <a:t>ETHYLENE  &amp; IT’S PRODUCTION</a:t>
            </a:r>
            <a:endParaRPr lang="en-IN" sz="5000" dirty="0">
              <a:solidFill>
                <a:srgbClr val="FF0000"/>
              </a:solidFill>
            </a:endParaRPr>
          </a:p>
        </p:txBody>
      </p:sp>
      <p:sp>
        <p:nvSpPr>
          <p:cNvPr id="8" name="TextBox 7"/>
          <p:cNvSpPr txBox="1"/>
          <p:nvPr/>
        </p:nvSpPr>
        <p:spPr>
          <a:xfrm>
            <a:off x="9265024" y="5553635"/>
            <a:ext cx="2088776" cy="369332"/>
          </a:xfrm>
          <a:prstGeom prst="rect">
            <a:avLst/>
          </a:prstGeom>
          <a:noFill/>
        </p:spPr>
        <p:txBody>
          <a:bodyPr wrap="square" rtlCol="0">
            <a:spAutoFit/>
          </a:bodyPr>
          <a:lstStyle/>
          <a:p>
            <a:r>
              <a:rPr lang="en-US" dirty="0" smtClean="0"/>
              <a:t>Courtesy: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309412" y="5202240"/>
            <a:ext cx="1054649" cy="1072122"/>
          </a:xfrm>
          <a:prstGeom prst="rect">
            <a:avLst/>
          </a:prstGeom>
        </p:spPr>
      </p:pic>
      <p:sp>
        <p:nvSpPr>
          <p:cNvPr id="5" name="TextBox 4"/>
          <p:cNvSpPr txBox="1"/>
          <p:nvPr/>
        </p:nvSpPr>
        <p:spPr>
          <a:xfrm>
            <a:off x="9265024" y="4327301"/>
            <a:ext cx="1875201" cy="646331"/>
          </a:xfrm>
          <a:prstGeom prst="rect">
            <a:avLst/>
          </a:prstGeom>
          <a:noFill/>
        </p:spPr>
        <p:txBody>
          <a:bodyPr wrap="square" rtlCol="0">
            <a:spAutoFit/>
          </a:bodyPr>
          <a:lstStyle/>
          <a:p>
            <a:r>
              <a:rPr lang="en-US" dirty="0" smtClean="0">
                <a:solidFill>
                  <a:srgbClr val="FF0000"/>
                </a:solidFill>
              </a:rPr>
              <a:t>By: </a:t>
            </a:r>
          </a:p>
          <a:p>
            <a:r>
              <a:rPr lang="en-US" dirty="0">
                <a:solidFill>
                  <a:srgbClr val="FF0000"/>
                </a:solidFill>
              </a:rPr>
              <a:t> </a:t>
            </a:r>
            <a:r>
              <a:rPr lang="en-US" dirty="0" smtClean="0">
                <a:solidFill>
                  <a:srgbClr val="FF0000"/>
                </a:solidFill>
              </a:rPr>
              <a:t>     Manish </a:t>
            </a:r>
            <a:r>
              <a:rPr lang="en-US" dirty="0" err="1" smtClean="0">
                <a:solidFill>
                  <a:srgbClr val="FF0000"/>
                </a:solidFill>
              </a:rPr>
              <a:t>Ojha</a:t>
            </a:r>
            <a:endParaRPr lang="en-IN" dirty="0">
              <a:solidFill>
                <a:srgbClr val="FF0000"/>
              </a:solidFill>
            </a:endParaRPr>
          </a:p>
        </p:txBody>
      </p:sp>
    </p:spTree>
    <p:extLst>
      <p:ext uri="{BB962C8B-B14F-4D97-AF65-F5344CB8AC3E}">
        <p14:creationId xmlns:p14="http://schemas.microsoft.com/office/powerpoint/2010/main" xmlns="" val="4248466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Early methods of ethylene production</a:t>
            </a:r>
          </a:p>
        </p:txBody>
      </p:sp>
      <p:sp>
        <p:nvSpPr>
          <p:cNvPr id="3" name="Content Placeholder 2"/>
          <p:cNvSpPr>
            <a:spLocks noGrp="1"/>
          </p:cNvSpPr>
          <p:nvPr>
            <p:ph idx="1"/>
          </p:nvPr>
        </p:nvSpPr>
        <p:spPr/>
        <p:txBody>
          <a:bodyPr/>
          <a:lstStyle/>
          <a:p>
            <a:pPr algn="just"/>
            <a:r>
              <a:rPr lang="en-IN" dirty="0" smtClean="0"/>
              <a:t>The </a:t>
            </a:r>
            <a:r>
              <a:rPr lang="en-IN" b="1" dirty="0"/>
              <a:t>seventeenth</a:t>
            </a:r>
            <a:r>
              <a:rPr lang="en-IN" dirty="0"/>
              <a:t> century German chemist John </a:t>
            </a:r>
            <a:r>
              <a:rPr lang="en-IN" dirty="0" err="1"/>
              <a:t>Becher</a:t>
            </a:r>
            <a:r>
              <a:rPr lang="en-IN" dirty="0"/>
              <a:t> prepared impure </a:t>
            </a:r>
            <a:r>
              <a:rPr lang="en-IN" b="1" dirty="0"/>
              <a:t>ethylene from alcohol (ethanol) by dehydrating it with concentrated </a:t>
            </a:r>
            <a:r>
              <a:rPr lang="en-IN" b="1" dirty="0" err="1"/>
              <a:t>sulfuric</a:t>
            </a:r>
            <a:r>
              <a:rPr lang="en-IN" b="1" dirty="0"/>
              <a:t> acid</a:t>
            </a:r>
            <a:r>
              <a:rPr lang="en-IN" b="1" dirty="0" smtClean="0"/>
              <a:t>.</a:t>
            </a:r>
          </a:p>
          <a:p>
            <a:pPr algn="just"/>
            <a:r>
              <a:rPr lang="en-IN" dirty="0" smtClean="0"/>
              <a:t> </a:t>
            </a:r>
            <a:r>
              <a:rPr lang="en-IN" dirty="0"/>
              <a:t>Later it was discovered that </a:t>
            </a:r>
            <a:r>
              <a:rPr lang="en-IN" b="1" dirty="0"/>
              <a:t>ethylene could also be produced by passing ethanol vapour over red-hot clay</a:t>
            </a:r>
            <a:r>
              <a:rPr lang="en-IN" b="1" dirty="0" smtClean="0"/>
              <a:t>.</a:t>
            </a:r>
          </a:p>
          <a:p>
            <a:pPr algn="just"/>
            <a:r>
              <a:rPr lang="en-IN" dirty="0" smtClean="0"/>
              <a:t> </a:t>
            </a:r>
            <a:r>
              <a:rPr lang="en-IN" dirty="0"/>
              <a:t>Further investigations showed that </a:t>
            </a:r>
            <a:r>
              <a:rPr lang="en-IN" b="1" dirty="0"/>
              <a:t>heated silica (SiO2) or heated alumina (Al2O3) also dehydrated ethanol to produce eth</a:t>
            </a:r>
            <a:r>
              <a:rPr lang="en-IN" dirty="0"/>
              <a:t>ylene. </a:t>
            </a:r>
            <a:endParaRPr lang="en-IN" dirty="0" smtClean="0"/>
          </a:p>
          <a:p>
            <a:r>
              <a:rPr lang="en-IN" dirty="0" smtClean="0"/>
              <a:t>C2H5OH </a:t>
            </a:r>
            <a:r>
              <a:rPr lang="en-IN" dirty="0"/>
              <a:t>(l) </a:t>
            </a:r>
            <a:r>
              <a:rPr lang="en-IN" dirty="0" smtClean="0"/>
              <a:t>---------</a:t>
            </a:r>
            <a:r>
              <a:rPr lang="en-IN" dirty="0" smtClean="0">
                <a:sym typeface="Wingdings" panose="05000000000000000000" pitchFamily="2" charset="2"/>
              </a:rPr>
              <a:t>  </a:t>
            </a:r>
            <a:r>
              <a:rPr lang="en-IN" dirty="0" smtClean="0"/>
              <a:t>C2H4(g</a:t>
            </a:r>
            <a:r>
              <a:rPr lang="en-IN" dirty="0"/>
              <a:t>) + H2O(g)</a:t>
            </a:r>
          </a:p>
        </p:txBody>
      </p:sp>
    </p:spTree>
    <p:extLst>
      <p:ext uri="{BB962C8B-B14F-4D97-AF65-F5344CB8AC3E}">
        <p14:creationId xmlns:p14="http://schemas.microsoft.com/office/powerpoint/2010/main" xmlns="" val="30009227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Ethylene and the sugar industry</a:t>
            </a:r>
          </a:p>
        </p:txBody>
      </p:sp>
      <p:sp>
        <p:nvSpPr>
          <p:cNvPr id="3" name="Content Placeholder 2"/>
          <p:cNvSpPr>
            <a:spLocks noGrp="1"/>
          </p:cNvSpPr>
          <p:nvPr>
            <p:ph idx="1"/>
          </p:nvPr>
        </p:nvSpPr>
        <p:spPr/>
        <p:txBody>
          <a:bodyPr/>
          <a:lstStyle/>
          <a:p>
            <a:pPr algn="just"/>
            <a:r>
              <a:rPr lang="en-IN" b="1" dirty="0" smtClean="0"/>
              <a:t>Until </a:t>
            </a:r>
            <a:r>
              <a:rPr lang="en-IN" b="1" dirty="0"/>
              <a:t>1966</a:t>
            </a:r>
            <a:r>
              <a:rPr lang="en-IN" dirty="0"/>
              <a:t>, the petrochemical plant at Botany used </a:t>
            </a:r>
            <a:r>
              <a:rPr lang="en-IN" b="1" dirty="0"/>
              <a:t>ethanol from the sugarcane industry to manufacture ethylene. </a:t>
            </a:r>
            <a:endParaRPr lang="en-IN" b="1" dirty="0" smtClean="0"/>
          </a:p>
          <a:p>
            <a:pPr algn="just"/>
            <a:r>
              <a:rPr lang="en-IN" dirty="0" smtClean="0"/>
              <a:t>The </a:t>
            </a:r>
            <a:r>
              <a:rPr lang="en-IN" b="1" dirty="0"/>
              <a:t>ethanol is produced by the fermentation of molasses.</a:t>
            </a:r>
            <a:r>
              <a:rPr lang="en-IN" dirty="0"/>
              <a:t> One method of </a:t>
            </a:r>
            <a:r>
              <a:rPr lang="en-IN" b="1" dirty="0"/>
              <a:t>dehydrating ethanol</a:t>
            </a:r>
            <a:r>
              <a:rPr lang="en-IN" dirty="0"/>
              <a:t> is to react it with concentrated </a:t>
            </a:r>
            <a:r>
              <a:rPr lang="en-IN" dirty="0" err="1"/>
              <a:t>sulfuric</a:t>
            </a:r>
            <a:r>
              <a:rPr lang="en-IN" dirty="0"/>
              <a:t> acid</a:t>
            </a:r>
            <a:r>
              <a:rPr lang="en-IN" dirty="0" smtClean="0"/>
              <a:t>.</a:t>
            </a:r>
          </a:p>
          <a:p>
            <a:pPr algn="just"/>
            <a:r>
              <a:rPr lang="en-IN" dirty="0" smtClean="0"/>
              <a:t> </a:t>
            </a:r>
            <a:r>
              <a:rPr lang="en-IN" dirty="0"/>
              <a:t>Ethylene is still produced by </a:t>
            </a:r>
            <a:r>
              <a:rPr lang="en-IN" b="1" dirty="0"/>
              <a:t>ethanol dehydration</a:t>
            </a:r>
            <a:r>
              <a:rPr lang="en-IN" dirty="0"/>
              <a:t> in some modern plants. The dehydration of the ethanol is achieved by passing the ethanol vapour over a bed of alumina and phosphoric acid in a reactor. The reaction occurs in two steps, during which an intermediate ‘ether’ is formed:</a:t>
            </a:r>
          </a:p>
        </p:txBody>
      </p:sp>
    </p:spTree>
    <p:extLst>
      <p:ext uri="{BB962C8B-B14F-4D97-AF65-F5344CB8AC3E}">
        <p14:creationId xmlns:p14="http://schemas.microsoft.com/office/powerpoint/2010/main" xmlns="" val="32073720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Ethylene and the coke ovens</a:t>
            </a:r>
          </a:p>
        </p:txBody>
      </p:sp>
      <p:sp>
        <p:nvSpPr>
          <p:cNvPr id="3" name="Content Placeholder 2"/>
          <p:cNvSpPr>
            <a:spLocks noGrp="1"/>
          </p:cNvSpPr>
          <p:nvPr>
            <p:ph idx="1"/>
          </p:nvPr>
        </p:nvSpPr>
        <p:spPr/>
        <p:txBody>
          <a:bodyPr/>
          <a:lstStyle/>
          <a:p>
            <a:pPr algn="just"/>
            <a:r>
              <a:rPr lang="en-IN" dirty="0" smtClean="0"/>
              <a:t>When </a:t>
            </a:r>
            <a:r>
              <a:rPr lang="en-IN" b="1" dirty="0"/>
              <a:t>coal is heated in the absence of air (‘destructive distillation’) various volatile materials including ethylene </a:t>
            </a:r>
            <a:r>
              <a:rPr lang="en-IN" dirty="0"/>
              <a:t>are produced. </a:t>
            </a:r>
            <a:endParaRPr lang="en-IN" dirty="0" smtClean="0"/>
          </a:p>
          <a:p>
            <a:pPr algn="just"/>
            <a:r>
              <a:rPr lang="en-IN" dirty="0" smtClean="0"/>
              <a:t>Ethylene </a:t>
            </a:r>
            <a:r>
              <a:rPr lang="en-IN" dirty="0"/>
              <a:t>can also be produced </a:t>
            </a:r>
            <a:r>
              <a:rPr lang="en-IN" b="1" dirty="0"/>
              <a:t>from coke, which is the product of the carbonisation of coal</a:t>
            </a:r>
            <a:r>
              <a:rPr lang="en-IN" dirty="0"/>
              <a:t>. This process is carried out in coke ovens in the absence of air. About </a:t>
            </a:r>
            <a:r>
              <a:rPr lang="en-IN" b="1" dirty="0"/>
              <a:t>2% of the cok</a:t>
            </a:r>
            <a:r>
              <a:rPr lang="en-IN" dirty="0"/>
              <a:t>e oven gas is ethylene. </a:t>
            </a:r>
            <a:endParaRPr lang="en-IN" dirty="0" smtClean="0"/>
          </a:p>
          <a:p>
            <a:pPr algn="just"/>
            <a:endParaRPr lang="en-IN" dirty="0"/>
          </a:p>
          <a:p>
            <a:pPr algn="just"/>
            <a:r>
              <a:rPr lang="en-IN" dirty="0" smtClean="0"/>
              <a:t>The </a:t>
            </a:r>
            <a:r>
              <a:rPr lang="en-IN" b="1" dirty="0"/>
              <a:t>ethylene can be extracted from the other gases by liquefaction. This source of ethylene was important prior to World War I</a:t>
            </a:r>
            <a:r>
              <a:rPr lang="en-IN" dirty="0"/>
              <a:t>I.</a:t>
            </a:r>
          </a:p>
        </p:txBody>
      </p:sp>
    </p:spTree>
    <p:extLst>
      <p:ext uri="{BB962C8B-B14F-4D97-AF65-F5344CB8AC3E}">
        <p14:creationId xmlns:p14="http://schemas.microsoft.com/office/powerpoint/2010/main" xmlns="" val="42604567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Ethylene from coal</a:t>
            </a:r>
            <a:endParaRPr lang="en-IN" dirty="0"/>
          </a:p>
        </p:txBody>
      </p:sp>
      <p:sp>
        <p:nvSpPr>
          <p:cNvPr id="3" name="Content Placeholder 2"/>
          <p:cNvSpPr>
            <a:spLocks noGrp="1"/>
          </p:cNvSpPr>
          <p:nvPr>
            <p:ph idx="1"/>
          </p:nvPr>
        </p:nvSpPr>
        <p:spPr/>
        <p:txBody>
          <a:bodyPr/>
          <a:lstStyle/>
          <a:p>
            <a:pPr algn="just"/>
            <a:r>
              <a:rPr lang="en-IN" dirty="0" smtClean="0"/>
              <a:t>A </a:t>
            </a:r>
            <a:r>
              <a:rPr lang="en-IN" b="1" dirty="0" smtClean="0"/>
              <a:t>mixture</a:t>
            </a:r>
            <a:r>
              <a:rPr lang="en-IN" dirty="0" smtClean="0"/>
              <a:t> of </a:t>
            </a:r>
            <a:r>
              <a:rPr lang="en-IN" b="1" dirty="0" smtClean="0"/>
              <a:t>carbon monoxide and hydrogen gas is known as synthesis gas</a:t>
            </a:r>
            <a:r>
              <a:rPr lang="en-IN" dirty="0" smtClean="0"/>
              <a:t>. It can be made by heating coal with steam and air.</a:t>
            </a:r>
          </a:p>
          <a:p>
            <a:pPr algn="just"/>
            <a:r>
              <a:rPr lang="en-IN" dirty="0" smtClean="0"/>
              <a:t> This </a:t>
            </a:r>
            <a:r>
              <a:rPr lang="en-IN" b="1" dirty="0" smtClean="0"/>
              <a:t>synthesis gas can be then converted to a mixture of hydrocarbons, including ethylene, by passing the gas over different </a:t>
            </a:r>
            <a:r>
              <a:rPr lang="en-IN" b="1" dirty="0"/>
              <a:t>catalysts at optimum conditions of temperature and pressure </a:t>
            </a:r>
            <a:r>
              <a:rPr lang="en-IN" dirty="0"/>
              <a:t>.</a:t>
            </a:r>
          </a:p>
        </p:txBody>
      </p:sp>
    </p:spTree>
    <p:extLst>
      <p:ext uri="{BB962C8B-B14F-4D97-AF65-F5344CB8AC3E}">
        <p14:creationId xmlns:p14="http://schemas.microsoft.com/office/powerpoint/2010/main" xmlns="" val="4025341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09858"/>
          </a:xfrm>
        </p:spPr>
        <p:txBody>
          <a:bodyPr>
            <a:normAutofit/>
          </a:bodyPr>
          <a:lstStyle/>
          <a:p>
            <a:r>
              <a:rPr lang="en-IN" sz="4800" u="sng" dirty="0" smtClean="0">
                <a:solidFill>
                  <a:srgbClr val="FF0000"/>
                </a:solidFill>
              </a:rPr>
              <a:t>Industrial methods used for production of Ethylene</a:t>
            </a:r>
            <a:endParaRPr lang="en-IN" sz="4800" u="sng" dirty="0">
              <a:solidFill>
                <a:srgbClr val="FF0000"/>
              </a:solidFill>
            </a:endParaRPr>
          </a:p>
        </p:txBody>
      </p:sp>
      <p:sp>
        <p:nvSpPr>
          <p:cNvPr id="3" name="Content Placeholder 2"/>
          <p:cNvSpPr>
            <a:spLocks noGrp="1"/>
          </p:cNvSpPr>
          <p:nvPr>
            <p:ph idx="1"/>
          </p:nvPr>
        </p:nvSpPr>
        <p:spPr>
          <a:xfrm>
            <a:off x="0" y="1996225"/>
            <a:ext cx="12192000" cy="4159876"/>
          </a:xfrm>
        </p:spPr>
        <p:txBody>
          <a:bodyPr>
            <a:normAutofit/>
          </a:bodyPr>
          <a:lstStyle/>
          <a:p>
            <a:pPr marL="914400" indent="-914400">
              <a:buFont typeface="+mj-lt"/>
              <a:buAutoNum type="arabicPeriod"/>
            </a:pPr>
            <a:r>
              <a:rPr lang="en-IN" sz="5400" dirty="0" smtClean="0"/>
              <a:t>Thermal cracking</a:t>
            </a:r>
          </a:p>
          <a:p>
            <a:pPr marL="914400" indent="-914400">
              <a:buFont typeface="+mj-lt"/>
              <a:buAutoNum type="arabicPeriod"/>
            </a:pPr>
            <a:endParaRPr lang="en-US" sz="5400" dirty="0"/>
          </a:p>
          <a:p>
            <a:pPr marL="914400" indent="-914400">
              <a:buFont typeface="+mj-lt"/>
              <a:buAutoNum type="arabicPeriod"/>
            </a:pPr>
            <a:endParaRPr lang="en-IN" sz="5400" dirty="0" smtClean="0"/>
          </a:p>
          <a:p>
            <a:pPr marL="914400" indent="-914400">
              <a:buFont typeface="+mj-lt"/>
              <a:buAutoNum type="arabicPeriod"/>
            </a:pPr>
            <a:r>
              <a:rPr lang="en-IN" sz="5400" dirty="0" smtClean="0"/>
              <a:t>Steam cracking</a:t>
            </a:r>
          </a:p>
          <a:p>
            <a:pPr marL="914400" indent="-914400">
              <a:buFont typeface="+mj-lt"/>
              <a:buAutoNum type="arabicPeriod"/>
            </a:pPr>
            <a:endParaRPr lang="en-IN" sz="5400" dirty="0"/>
          </a:p>
        </p:txBody>
      </p:sp>
    </p:spTree>
    <p:extLst>
      <p:ext uri="{BB962C8B-B14F-4D97-AF65-F5344CB8AC3E}">
        <p14:creationId xmlns:p14="http://schemas.microsoft.com/office/powerpoint/2010/main" xmlns="" val="15285485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601200" cy="850006"/>
          </a:xfrm>
        </p:spPr>
        <p:txBody>
          <a:bodyPr/>
          <a:lstStyle/>
          <a:p>
            <a:r>
              <a:rPr lang="en-IN" dirty="0" smtClean="0"/>
              <a:t>Thermal cracking</a:t>
            </a:r>
            <a:endParaRPr lang="en-IN" dirty="0"/>
          </a:p>
        </p:txBody>
      </p:sp>
      <p:sp>
        <p:nvSpPr>
          <p:cNvPr id="3" name="Content Placeholder 2"/>
          <p:cNvSpPr>
            <a:spLocks noGrp="1"/>
          </p:cNvSpPr>
          <p:nvPr>
            <p:ph idx="1"/>
          </p:nvPr>
        </p:nvSpPr>
        <p:spPr>
          <a:xfrm>
            <a:off x="0" y="1028165"/>
            <a:ext cx="12192000" cy="5089300"/>
          </a:xfrm>
        </p:spPr>
        <p:txBody>
          <a:bodyPr>
            <a:normAutofit/>
          </a:bodyPr>
          <a:lstStyle/>
          <a:p>
            <a:pPr>
              <a:lnSpc>
                <a:spcPct val="150000"/>
              </a:lnSpc>
            </a:pPr>
            <a:r>
              <a:rPr lang="en-IN" sz="3200" b="1" dirty="0"/>
              <a:t>Thermal cracking </a:t>
            </a:r>
            <a:r>
              <a:rPr lang="en-IN" sz="3200" dirty="0"/>
              <a:t>is a refining process in which </a:t>
            </a:r>
            <a:r>
              <a:rPr lang="en-IN" sz="3200" b="1" dirty="0"/>
              <a:t>heat </a:t>
            </a:r>
            <a:r>
              <a:rPr lang="en-IN" sz="3200" dirty="0"/>
              <a:t>(~800°C) and </a:t>
            </a:r>
            <a:r>
              <a:rPr lang="en-IN" sz="3200" b="1" dirty="0"/>
              <a:t>pressure</a:t>
            </a:r>
            <a:r>
              <a:rPr lang="en-IN" sz="3200" dirty="0"/>
              <a:t> (~700kPa) </a:t>
            </a:r>
            <a:r>
              <a:rPr lang="en-IN" sz="3200" dirty="0" smtClean="0"/>
              <a:t>is </a:t>
            </a:r>
            <a:r>
              <a:rPr lang="en-IN" sz="3200" dirty="0"/>
              <a:t>used to </a:t>
            </a:r>
            <a:r>
              <a:rPr lang="en-IN" sz="3200" b="1" dirty="0"/>
              <a:t>break down</a:t>
            </a:r>
            <a:r>
              <a:rPr lang="en-IN" sz="3200" dirty="0"/>
              <a:t>, rearrange, or combine </a:t>
            </a:r>
            <a:r>
              <a:rPr lang="en-IN" sz="3200" b="1" dirty="0"/>
              <a:t>hydrocarbon molecules</a:t>
            </a:r>
            <a:r>
              <a:rPr lang="en-IN" sz="3200" dirty="0" smtClean="0"/>
              <a:t>.</a:t>
            </a:r>
          </a:p>
          <a:p>
            <a:pPr>
              <a:lnSpc>
                <a:spcPct val="150000"/>
              </a:lnSpc>
            </a:pPr>
            <a:r>
              <a:rPr lang="en-IN" sz="3200" dirty="0"/>
              <a:t>However, this method </a:t>
            </a:r>
            <a:r>
              <a:rPr lang="en-IN" sz="3200" dirty="0" smtClean="0"/>
              <a:t>produces </a:t>
            </a:r>
            <a:r>
              <a:rPr lang="en-IN" sz="3200" b="1" dirty="0"/>
              <a:t>large amounts of </a:t>
            </a:r>
            <a:r>
              <a:rPr lang="en-IN" sz="3200" b="1" dirty="0" smtClean="0"/>
              <a:t>solid</a:t>
            </a:r>
            <a:r>
              <a:rPr lang="en-IN" sz="3200" dirty="0"/>
              <a:t> </a:t>
            </a:r>
            <a:r>
              <a:rPr lang="en-IN" sz="3200" dirty="0" smtClean="0"/>
              <a:t>and </a:t>
            </a:r>
            <a:r>
              <a:rPr lang="en-IN" sz="3200" b="1" dirty="0"/>
              <a:t>unwanted </a:t>
            </a:r>
            <a:r>
              <a:rPr lang="en-IN" sz="3200" b="1" dirty="0" smtClean="0"/>
              <a:t>coke.</a:t>
            </a:r>
            <a:endParaRPr lang="en-IN" sz="3200" b="1" dirty="0"/>
          </a:p>
        </p:txBody>
      </p:sp>
    </p:spTree>
    <p:extLst>
      <p:ext uri="{BB962C8B-B14F-4D97-AF65-F5344CB8AC3E}">
        <p14:creationId xmlns:p14="http://schemas.microsoft.com/office/powerpoint/2010/main" xmlns="" val="40943228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1142385"/>
          </a:xfrm>
        </p:spPr>
        <p:txBody>
          <a:bodyPr>
            <a:normAutofit/>
          </a:bodyPr>
          <a:lstStyle/>
          <a:p>
            <a:r>
              <a:rPr lang="en-IN" sz="4000" dirty="0" smtClean="0"/>
              <a:t>Steam Cracking</a:t>
            </a:r>
            <a:endParaRPr lang="en-IN" sz="4000" dirty="0"/>
          </a:p>
        </p:txBody>
      </p:sp>
      <p:sp>
        <p:nvSpPr>
          <p:cNvPr id="3" name="Content Placeholder 2"/>
          <p:cNvSpPr>
            <a:spLocks noGrp="1"/>
          </p:cNvSpPr>
          <p:nvPr>
            <p:ph idx="1"/>
          </p:nvPr>
        </p:nvSpPr>
        <p:spPr>
          <a:xfrm>
            <a:off x="0" y="1375894"/>
            <a:ext cx="12192000" cy="4754450"/>
          </a:xfrm>
        </p:spPr>
        <p:txBody>
          <a:bodyPr>
            <a:normAutofit/>
          </a:bodyPr>
          <a:lstStyle/>
          <a:p>
            <a:pPr>
              <a:lnSpc>
                <a:spcPct val="150000"/>
              </a:lnSpc>
            </a:pPr>
            <a:r>
              <a:rPr lang="en-IN" sz="3200" b="1" dirty="0"/>
              <a:t>Steam cracking </a:t>
            </a:r>
            <a:r>
              <a:rPr lang="en-IN" sz="3200" dirty="0"/>
              <a:t>is carried out at temperatures of </a:t>
            </a:r>
            <a:r>
              <a:rPr lang="en-IN" sz="3200" b="1" dirty="0"/>
              <a:t>1,500°-1,600° F</a:t>
            </a:r>
            <a:r>
              <a:rPr lang="en-IN" sz="3200" dirty="0"/>
              <a:t>, and at pressures slightly above </a:t>
            </a:r>
            <a:r>
              <a:rPr lang="en-IN" sz="3200" dirty="0" smtClean="0"/>
              <a:t>atmospheric P.</a:t>
            </a:r>
          </a:p>
          <a:p>
            <a:pPr>
              <a:lnSpc>
                <a:spcPct val="150000"/>
              </a:lnSpc>
            </a:pPr>
            <a:r>
              <a:rPr lang="en-IN" sz="3200" dirty="0"/>
              <a:t>The feedstock range from </a:t>
            </a:r>
            <a:r>
              <a:rPr lang="en-IN" sz="3200" b="1" dirty="0"/>
              <a:t>ethane</a:t>
            </a:r>
            <a:r>
              <a:rPr lang="en-IN" sz="3200" dirty="0"/>
              <a:t> to </a:t>
            </a:r>
            <a:r>
              <a:rPr lang="en-IN" sz="3200" b="1" dirty="0"/>
              <a:t>vacuum gas oil</a:t>
            </a:r>
            <a:r>
              <a:rPr lang="en-IN" sz="3200" dirty="0"/>
              <a:t>, with heavier feeds giving </a:t>
            </a:r>
            <a:r>
              <a:rPr lang="en-IN" sz="3200" b="1" dirty="0"/>
              <a:t>higher yields </a:t>
            </a:r>
            <a:r>
              <a:rPr lang="en-IN" sz="3200" dirty="0"/>
              <a:t>of </a:t>
            </a:r>
            <a:r>
              <a:rPr lang="en-IN" sz="3200" b="1" dirty="0"/>
              <a:t>by-products</a:t>
            </a:r>
            <a:r>
              <a:rPr lang="en-IN" sz="3200" dirty="0"/>
              <a:t> such as </a:t>
            </a:r>
            <a:r>
              <a:rPr lang="en-IN" sz="3200" b="1" dirty="0" err="1" smtClean="0"/>
              <a:t>naptha</a:t>
            </a:r>
            <a:r>
              <a:rPr lang="en-IN" sz="3200" dirty="0"/>
              <a:t>.</a:t>
            </a:r>
          </a:p>
        </p:txBody>
      </p:sp>
    </p:spTree>
    <p:extLst>
      <p:ext uri="{BB962C8B-B14F-4D97-AF65-F5344CB8AC3E}">
        <p14:creationId xmlns:p14="http://schemas.microsoft.com/office/powerpoint/2010/main" xmlns="" val="5579569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02" y="-106567"/>
            <a:ext cx="9601200" cy="1142385"/>
          </a:xfrm>
        </p:spPr>
        <p:txBody>
          <a:bodyPr>
            <a:normAutofit/>
          </a:bodyPr>
          <a:lstStyle/>
          <a:p>
            <a:r>
              <a:rPr lang="en-GB" sz="3000" dirty="0" smtClean="0">
                <a:solidFill>
                  <a:srgbClr val="FF0000"/>
                </a:solidFill>
              </a:rPr>
              <a:t>Basic Block Diagram for Production </a:t>
            </a:r>
            <a:r>
              <a:rPr lang="en-GB" sz="3000" dirty="0">
                <a:solidFill>
                  <a:srgbClr val="FF0000"/>
                </a:solidFill>
              </a:rPr>
              <a:t>of Ethylene by steam cracking of </a:t>
            </a:r>
            <a:r>
              <a:rPr lang="en-GB" sz="3000" dirty="0" smtClean="0">
                <a:solidFill>
                  <a:srgbClr val="FF0000"/>
                </a:solidFill>
              </a:rPr>
              <a:t>HYDROCARBONS :</a:t>
            </a:r>
            <a:endParaRPr lang="en-GB" sz="3000"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90094" y="1156842"/>
            <a:ext cx="9123608" cy="4677288"/>
          </a:xfrm>
        </p:spPr>
      </p:pic>
    </p:spTree>
    <p:extLst>
      <p:ext uri="{BB962C8B-B14F-4D97-AF65-F5344CB8AC3E}">
        <p14:creationId xmlns:p14="http://schemas.microsoft.com/office/powerpoint/2010/main" xmlns="" val="3152708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1142385"/>
          </a:xfrm>
        </p:spPr>
        <p:txBody>
          <a:bodyPr>
            <a:normAutofit/>
          </a:bodyPr>
          <a:lstStyle/>
          <a:p>
            <a:r>
              <a:rPr lang="en-IN" sz="4000" u="sng" dirty="0" smtClean="0"/>
              <a:t>Stages  involved </a:t>
            </a:r>
            <a:r>
              <a:rPr lang="en-IN" sz="4000" dirty="0" smtClean="0"/>
              <a:t>:</a:t>
            </a:r>
            <a:endParaRPr lang="en-IN" sz="4000" dirty="0"/>
          </a:p>
        </p:txBody>
      </p:sp>
      <p:sp>
        <p:nvSpPr>
          <p:cNvPr id="3" name="Content Placeholder 2"/>
          <p:cNvSpPr>
            <a:spLocks noGrp="1"/>
          </p:cNvSpPr>
          <p:nvPr>
            <p:ph idx="1"/>
          </p:nvPr>
        </p:nvSpPr>
        <p:spPr>
          <a:xfrm>
            <a:off x="0" y="1504682"/>
            <a:ext cx="12192000" cy="4690056"/>
          </a:xfrm>
        </p:spPr>
        <p:txBody>
          <a:bodyPr>
            <a:normAutofit/>
          </a:bodyPr>
          <a:lstStyle/>
          <a:p>
            <a:r>
              <a:rPr lang="en-IN" sz="4000" dirty="0"/>
              <a:t>Feed </a:t>
            </a:r>
            <a:r>
              <a:rPr lang="en-IN" sz="4000" dirty="0" smtClean="0"/>
              <a:t>Cracking</a:t>
            </a:r>
          </a:p>
          <a:p>
            <a:r>
              <a:rPr lang="en-IN" sz="4000" dirty="0" smtClean="0"/>
              <a:t>Transfer </a:t>
            </a:r>
            <a:r>
              <a:rPr lang="en-IN" sz="4000" dirty="0"/>
              <a:t>Line </a:t>
            </a:r>
            <a:r>
              <a:rPr lang="en-IN" sz="4000" dirty="0" smtClean="0"/>
              <a:t>Exchanger</a:t>
            </a:r>
          </a:p>
          <a:p>
            <a:r>
              <a:rPr lang="en-IN" sz="4000" dirty="0"/>
              <a:t>Cracked Gas </a:t>
            </a:r>
            <a:r>
              <a:rPr lang="en-IN" sz="4000" dirty="0" smtClean="0"/>
              <a:t>Processing</a:t>
            </a:r>
          </a:p>
          <a:p>
            <a:r>
              <a:rPr lang="en-IN" sz="4000" dirty="0"/>
              <a:t>Gasoline </a:t>
            </a:r>
            <a:r>
              <a:rPr lang="en-IN" sz="4000" dirty="0" smtClean="0"/>
              <a:t>Fractionator</a:t>
            </a:r>
          </a:p>
          <a:p>
            <a:r>
              <a:rPr lang="en-IN" sz="4000" dirty="0"/>
              <a:t>Quench </a:t>
            </a:r>
            <a:r>
              <a:rPr lang="en-IN" sz="4000" dirty="0" smtClean="0"/>
              <a:t>tower</a:t>
            </a:r>
          </a:p>
          <a:p>
            <a:r>
              <a:rPr lang="en-IN" sz="4000" dirty="0"/>
              <a:t>Compression train</a:t>
            </a:r>
            <a:endParaRPr lang="en-IN" sz="4000" dirty="0" smtClean="0"/>
          </a:p>
          <a:p>
            <a:endParaRPr lang="en-IN" sz="4000" dirty="0" smtClean="0"/>
          </a:p>
          <a:p>
            <a:endParaRPr lang="en-IN" sz="4000" dirty="0" smtClean="0"/>
          </a:p>
          <a:p>
            <a:endParaRPr lang="en-IN" sz="4000" dirty="0"/>
          </a:p>
        </p:txBody>
      </p:sp>
    </p:spTree>
    <p:extLst>
      <p:ext uri="{BB962C8B-B14F-4D97-AF65-F5344CB8AC3E}">
        <p14:creationId xmlns:p14="http://schemas.microsoft.com/office/powerpoint/2010/main" xmlns="" val="36615329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1142385"/>
          </a:xfrm>
        </p:spPr>
        <p:txBody>
          <a:bodyPr>
            <a:normAutofit/>
          </a:bodyPr>
          <a:lstStyle/>
          <a:p>
            <a:r>
              <a:rPr lang="en-IN" sz="4000" dirty="0" smtClean="0"/>
              <a:t>Stages involved continued :</a:t>
            </a:r>
            <a:endParaRPr lang="en-IN" sz="4000" dirty="0"/>
          </a:p>
        </p:txBody>
      </p:sp>
      <p:sp>
        <p:nvSpPr>
          <p:cNvPr id="3" name="Content Placeholder 2"/>
          <p:cNvSpPr>
            <a:spLocks noGrp="1"/>
          </p:cNvSpPr>
          <p:nvPr>
            <p:ph idx="1"/>
          </p:nvPr>
        </p:nvSpPr>
        <p:spPr>
          <a:xfrm>
            <a:off x="-19318" y="1363015"/>
            <a:ext cx="12211318" cy="4805965"/>
          </a:xfrm>
        </p:spPr>
        <p:txBody>
          <a:bodyPr>
            <a:normAutofit/>
          </a:bodyPr>
          <a:lstStyle/>
          <a:p>
            <a:r>
              <a:rPr lang="en-IN" sz="3200" dirty="0"/>
              <a:t>Refrigeration </a:t>
            </a:r>
            <a:r>
              <a:rPr lang="en-IN" sz="3200" dirty="0" smtClean="0"/>
              <a:t>train</a:t>
            </a:r>
          </a:p>
          <a:p>
            <a:r>
              <a:rPr lang="en-IN" sz="3200" dirty="0" smtClean="0"/>
              <a:t>De methanizer &amp; De ethanizer</a:t>
            </a:r>
          </a:p>
          <a:p>
            <a:r>
              <a:rPr lang="en-IN" sz="3200" dirty="0"/>
              <a:t>Ethylene </a:t>
            </a:r>
            <a:r>
              <a:rPr lang="en-IN" sz="3200" dirty="0" smtClean="0"/>
              <a:t>fractionator </a:t>
            </a:r>
            <a:r>
              <a:rPr lang="en-IN" sz="3200" dirty="0"/>
              <a:t>(C2 splitter</a:t>
            </a:r>
            <a:r>
              <a:rPr lang="en-IN" sz="3200" dirty="0" smtClean="0"/>
              <a:t>)</a:t>
            </a:r>
          </a:p>
          <a:p>
            <a:r>
              <a:rPr lang="en-IN" sz="3200" dirty="0"/>
              <a:t>Propylene </a:t>
            </a:r>
            <a:r>
              <a:rPr lang="en-IN" sz="3200" dirty="0" smtClean="0"/>
              <a:t>fractionator </a:t>
            </a:r>
            <a:r>
              <a:rPr lang="en-IN" sz="3200" dirty="0"/>
              <a:t>(C3 splitter</a:t>
            </a:r>
            <a:r>
              <a:rPr lang="en-IN" sz="3200" dirty="0" smtClean="0"/>
              <a:t>)</a:t>
            </a:r>
          </a:p>
          <a:p>
            <a:r>
              <a:rPr lang="en-IN" sz="3200" dirty="0" smtClean="0"/>
              <a:t>De </a:t>
            </a:r>
            <a:r>
              <a:rPr lang="en-IN" sz="3200" dirty="0" err="1" smtClean="0"/>
              <a:t>Butanizer</a:t>
            </a:r>
            <a:endParaRPr lang="en-IN" sz="3200" dirty="0" smtClean="0"/>
          </a:p>
          <a:p>
            <a:endParaRPr lang="en-IN" sz="3200" dirty="0"/>
          </a:p>
          <a:p>
            <a:endParaRPr lang="en-IN" sz="3200" dirty="0"/>
          </a:p>
        </p:txBody>
      </p:sp>
    </p:spTree>
    <p:extLst>
      <p:ext uri="{BB962C8B-B14F-4D97-AF65-F5344CB8AC3E}">
        <p14:creationId xmlns:p14="http://schemas.microsoft.com/office/powerpoint/2010/main" xmlns="" val="13008028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What is Ethylene?</a:t>
            </a:r>
            <a:endParaRPr lang="en-IN" dirty="0"/>
          </a:p>
        </p:txBody>
      </p:sp>
      <p:sp>
        <p:nvSpPr>
          <p:cNvPr id="3" name="Content Placeholder 2"/>
          <p:cNvSpPr>
            <a:spLocks noGrp="1"/>
          </p:cNvSpPr>
          <p:nvPr>
            <p:ph idx="1"/>
          </p:nvPr>
        </p:nvSpPr>
        <p:spPr/>
        <p:txBody>
          <a:bodyPr>
            <a:normAutofit fontScale="92500" lnSpcReduction="20000"/>
          </a:bodyPr>
          <a:lstStyle/>
          <a:p>
            <a:r>
              <a:rPr lang="en-IN" dirty="0"/>
              <a:t>Ethylene (C2H4, also known as </a:t>
            </a:r>
            <a:r>
              <a:rPr lang="en-IN" dirty="0" err="1"/>
              <a:t>ethene</a:t>
            </a:r>
            <a:r>
              <a:rPr lang="en-IN" dirty="0"/>
              <a:t>) is a gaseous organic compound that is the simplest of the </a:t>
            </a:r>
            <a:r>
              <a:rPr lang="en-IN" i="1" dirty="0"/>
              <a:t>alkene</a:t>
            </a:r>
            <a:r>
              <a:rPr lang="en-IN" dirty="0"/>
              <a:t> chemical </a:t>
            </a:r>
            <a:r>
              <a:rPr lang="en-IN" dirty="0" smtClean="0"/>
              <a:t>structures.</a:t>
            </a:r>
            <a:r>
              <a:rPr lang="en-IN" dirty="0"/>
              <a:t>  </a:t>
            </a:r>
            <a:endParaRPr lang="en-IN" dirty="0" smtClean="0"/>
          </a:p>
          <a:p>
            <a:r>
              <a:rPr lang="en-IN" dirty="0"/>
              <a:t>M</a:t>
            </a:r>
            <a:r>
              <a:rPr lang="en-IN" dirty="0" smtClean="0"/>
              <a:t>ost </a:t>
            </a:r>
            <a:r>
              <a:rPr lang="en-IN" dirty="0"/>
              <a:t>commercially produced organic compound in the world and is used in many industrial applications. </a:t>
            </a:r>
            <a:endParaRPr lang="en-IN" dirty="0" smtClean="0"/>
          </a:p>
          <a:p>
            <a:r>
              <a:rPr lang="en-IN" b="1" dirty="0"/>
              <a:t>Fruit ripening gas – </a:t>
            </a:r>
            <a:r>
              <a:rPr lang="en-IN" b="1" dirty="0" smtClean="0"/>
              <a:t>ethylene</a:t>
            </a:r>
            <a:endParaRPr lang="en-IN" dirty="0"/>
          </a:p>
          <a:p>
            <a:r>
              <a:rPr lang="en-IN" dirty="0" err="1" smtClean="0"/>
              <a:t>Ethene</a:t>
            </a:r>
            <a:r>
              <a:rPr lang="en-IN" dirty="0" smtClean="0"/>
              <a:t> </a:t>
            </a:r>
            <a:r>
              <a:rPr lang="en-IN" dirty="0"/>
              <a:t>is also used as a plant hormone to control the ripening and colour development of </a:t>
            </a:r>
            <a:r>
              <a:rPr lang="en-IN" dirty="0" smtClean="0"/>
              <a:t>fruit.</a:t>
            </a:r>
          </a:p>
          <a:p>
            <a:r>
              <a:rPr lang="en-IN" dirty="0" smtClean="0"/>
              <a:t>Chinese </a:t>
            </a:r>
            <a:r>
              <a:rPr lang="en-IN" dirty="0"/>
              <a:t>practice of burning incense in closed rooms with stored pears </a:t>
            </a:r>
            <a:r>
              <a:rPr lang="en-IN" dirty="0" smtClean="0"/>
              <a:t>stimulates </a:t>
            </a:r>
            <a:r>
              <a:rPr lang="en-IN" dirty="0"/>
              <a:t>ripening of the fruit.</a:t>
            </a:r>
            <a:endParaRPr lang="en-IN" b="1" dirty="0" smtClean="0"/>
          </a:p>
          <a:p>
            <a:r>
              <a:rPr lang="en-IN" dirty="0"/>
              <a:t>The idiom ‘</a:t>
            </a:r>
            <a:r>
              <a:rPr lang="en-IN" i="1" dirty="0"/>
              <a:t>one bad apple spoils the barrel</a:t>
            </a:r>
            <a:r>
              <a:rPr lang="en-IN" dirty="0"/>
              <a:t>’ is based upon the effect of one apple ripening (or rotting) and emitting ethylene which accelerates the ripening and </a:t>
            </a:r>
            <a:r>
              <a:rPr lang="en-IN" dirty="0" err="1"/>
              <a:t>senescense</a:t>
            </a:r>
            <a:r>
              <a:rPr lang="en-IN" dirty="0"/>
              <a:t> of apples stored with it.</a:t>
            </a:r>
          </a:p>
        </p:txBody>
      </p:sp>
    </p:spTree>
    <p:extLst>
      <p:ext uri="{BB962C8B-B14F-4D97-AF65-F5344CB8AC3E}">
        <p14:creationId xmlns:p14="http://schemas.microsoft.com/office/powerpoint/2010/main" xmlns="" val="1976632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idx="1"/>
          </p:nvPr>
        </p:nvSpPr>
        <p:spPr/>
        <p:txBody>
          <a:bodyPr>
            <a:normAutofit fontScale="92500" lnSpcReduction="20000"/>
          </a:bodyPr>
          <a:lstStyle/>
          <a:p>
            <a:pPr marL="0" indent="0">
              <a:buNone/>
            </a:pPr>
            <a:r>
              <a:rPr lang="en-US" sz="4400" b="1" dirty="0">
                <a:solidFill>
                  <a:srgbClr val="FF0000"/>
                </a:solidFill>
              </a:rPr>
              <a:t>Flow sheet</a:t>
            </a:r>
            <a:endParaRPr lang="en-US" sz="4400" dirty="0" smtClean="0">
              <a:solidFill>
                <a:srgbClr val="FF0000"/>
              </a:solidFill>
            </a:endParaRPr>
          </a:p>
          <a:p>
            <a:pPr marL="0" indent="0">
              <a:buNone/>
            </a:pPr>
            <a:endParaRPr lang="en-US" sz="4400" dirty="0">
              <a:solidFill>
                <a:srgbClr val="FF0000"/>
              </a:solidFill>
            </a:endParaRPr>
          </a:p>
          <a:p>
            <a:pPr marL="0" indent="0">
              <a:buNone/>
            </a:pPr>
            <a:endParaRPr lang="en-US" sz="4400" dirty="0" smtClean="0">
              <a:solidFill>
                <a:srgbClr val="FF0000"/>
              </a:solidFill>
            </a:endParaRPr>
          </a:p>
          <a:p>
            <a:pPr marL="0" indent="0">
              <a:buNone/>
            </a:pPr>
            <a:r>
              <a:rPr lang="en-US" sz="4400" dirty="0" smtClean="0">
                <a:solidFill>
                  <a:srgbClr val="FF0000"/>
                </a:solidFill>
              </a:rPr>
              <a:t>&amp;</a:t>
            </a:r>
          </a:p>
          <a:p>
            <a:pPr marL="0" indent="0">
              <a:buNone/>
            </a:pPr>
            <a:endParaRPr lang="en-US" sz="4400" dirty="0">
              <a:solidFill>
                <a:srgbClr val="FF0000"/>
              </a:solidFill>
            </a:endParaRPr>
          </a:p>
          <a:p>
            <a:pPr marL="0" indent="0">
              <a:buNone/>
            </a:pPr>
            <a:endParaRPr lang="en-US" sz="4400" dirty="0" smtClean="0">
              <a:solidFill>
                <a:srgbClr val="FF0000"/>
              </a:solidFill>
            </a:endParaRPr>
          </a:p>
          <a:p>
            <a:pPr marL="0" indent="0">
              <a:buNone/>
            </a:pPr>
            <a:r>
              <a:rPr lang="en-US" sz="4400" dirty="0" err="1" smtClean="0">
                <a:solidFill>
                  <a:srgbClr val="FF0000"/>
                </a:solidFill>
              </a:rPr>
              <a:t>Edraw</a:t>
            </a:r>
            <a:endParaRPr lang="en-US" sz="4400" dirty="0" smtClean="0">
              <a:solidFill>
                <a:srgbClr val="FF0000"/>
              </a:solidFill>
            </a:endParaRPr>
          </a:p>
          <a:p>
            <a:endParaRPr lang="en-US" sz="4400" dirty="0">
              <a:solidFill>
                <a:srgbClr val="FF0000"/>
              </a:solidFill>
            </a:endParaRPr>
          </a:p>
          <a:p>
            <a:endParaRPr lang="en-IN" sz="4400" dirty="0">
              <a:solidFill>
                <a:srgbClr val="FF0000"/>
              </a:solidFill>
            </a:endParaRPr>
          </a:p>
        </p:txBody>
      </p:sp>
    </p:spTree>
    <p:extLst>
      <p:ext uri="{BB962C8B-B14F-4D97-AF65-F5344CB8AC3E}">
        <p14:creationId xmlns:p14="http://schemas.microsoft.com/office/powerpoint/2010/main" xmlns="" val="1746454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28938"/>
            <a:ext cx="12041746" cy="6829062"/>
          </a:xfrm>
          <a:prstGeom prst="rect">
            <a:avLst/>
          </a:prstGeom>
        </p:spPr>
      </p:pic>
      <p:sp>
        <p:nvSpPr>
          <p:cNvPr id="2" name="TextBox 1"/>
          <p:cNvSpPr txBox="1"/>
          <p:nvPr/>
        </p:nvSpPr>
        <p:spPr>
          <a:xfrm>
            <a:off x="3509682" y="28938"/>
            <a:ext cx="3160059" cy="492443"/>
          </a:xfrm>
          <a:prstGeom prst="rect">
            <a:avLst/>
          </a:prstGeom>
          <a:noFill/>
        </p:spPr>
        <p:txBody>
          <a:bodyPr wrap="square" rtlCol="0">
            <a:spAutoFit/>
          </a:bodyPr>
          <a:lstStyle/>
          <a:p>
            <a:r>
              <a:rPr lang="en-US" sz="2600" dirty="0" smtClean="0"/>
              <a:t>Flow sheet</a:t>
            </a:r>
            <a:endParaRPr lang="en-IN" sz="2600" dirty="0"/>
          </a:p>
        </p:txBody>
      </p:sp>
      <p:sp>
        <p:nvSpPr>
          <p:cNvPr id="4" name="TextBox 3"/>
          <p:cNvSpPr txBox="1"/>
          <p:nvPr/>
        </p:nvSpPr>
        <p:spPr>
          <a:xfrm>
            <a:off x="7395882" y="2474259"/>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xmlns="" val="37538935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PFD</a:t>
            </a:r>
            <a:endParaRPr lang="en-IN" dirty="0"/>
          </a:p>
        </p:txBody>
      </p:sp>
      <p:sp>
        <p:nvSpPr>
          <p:cNvPr id="3" name="Content Placeholder 2"/>
          <p:cNvSpPr>
            <a:spLocks noGrp="1"/>
          </p:cNvSpPr>
          <p:nvPr>
            <p:ph idx="1"/>
          </p:nvPr>
        </p:nvSpPr>
        <p:spPr/>
        <p:txBody>
          <a:bodyPr/>
          <a:lstStyle/>
          <a:p>
            <a:endParaRPr lang="en-IN" dirty="0"/>
          </a:p>
        </p:txBody>
      </p:sp>
      <p:grpSp>
        <p:nvGrpSpPr>
          <p:cNvPr id="4" name="Group324"/>
          <p:cNvGrpSpPr/>
          <p:nvPr/>
        </p:nvGrpSpPr>
        <p:grpSpPr>
          <a:xfrm>
            <a:off x="-115091" y="-543057"/>
            <a:ext cx="12323570" cy="7515732"/>
            <a:chOff x="209600" y="389000"/>
            <a:chExt cx="8896297" cy="6103403"/>
          </a:xfrm>
        </p:grpSpPr>
        <p:grpSp>
          <p:nvGrpSpPr>
            <p:cNvPr id="5" name="Border"/>
            <p:cNvGrpSpPr/>
            <p:nvPr/>
          </p:nvGrpSpPr>
          <p:grpSpPr>
            <a:xfrm>
              <a:off x="209600" y="389000"/>
              <a:ext cx="8896297" cy="6103403"/>
              <a:chOff x="209600" y="389000"/>
              <a:chExt cx="8896297" cy="6103403"/>
            </a:xfrm>
          </p:grpSpPr>
          <p:sp>
            <p:nvSpPr>
              <p:cNvPr id="89" name="Freeform 88"/>
              <p:cNvSpPr/>
              <p:nvPr/>
            </p:nvSpPr>
            <p:spPr>
              <a:xfrm>
                <a:off x="209600" y="389000"/>
                <a:ext cx="8724800" cy="334400"/>
              </a:xfrm>
              <a:custGeom>
                <a:avLst/>
                <a:gdLst/>
                <a:ahLst/>
                <a:cxnLst/>
                <a:rect l="l" t="t" r="r" b="b"/>
                <a:pathLst>
                  <a:path w="8724800" h="334400">
                    <a:moveTo>
                      <a:pt x="0" y="0"/>
                    </a:moveTo>
                    <a:lnTo>
                      <a:pt x="8724800" y="0"/>
                    </a:lnTo>
                    <a:lnTo>
                      <a:pt x="8724800" y="334400"/>
                    </a:lnTo>
                    <a:lnTo>
                      <a:pt x="0" y="334400"/>
                    </a:lnTo>
                    <a:lnTo>
                      <a:pt x="0" y="0"/>
                    </a:lnTo>
                    <a:close/>
                  </a:path>
                </a:pathLst>
              </a:custGeom>
              <a:solidFill>
                <a:srgbClr val="8ACF57"/>
              </a:solidFill>
              <a:ln w="7600" cap="flat">
                <a:solidFill>
                  <a:srgbClr val="00AF54"/>
                </a:solidFill>
                <a:bevel/>
              </a:ln>
            </p:spPr>
            <p:txBody>
              <a:bodyPr wrap="square" lIns="28000" tIns="18000" rIns="28000" bIns="18000" rtlCol="0" anchor="ctr"/>
              <a:lstStyle/>
              <a:p>
                <a:pPr algn="ctr"/>
                <a:r>
                  <a:rPr sz="1520" dirty="0">
                    <a:solidFill>
                      <a:srgbClr val="FFFFFF"/>
                    </a:solidFill>
                    <a:latin typeface="Tahoma"/>
                  </a:rPr>
                  <a:t>Simple Process Flow</a:t>
                </a:r>
              </a:p>
            </p:txBody>
          </p:sp>
          <p:sp>
            <p:nvSpPr>
              <p:cNvPr id="90" name="Freeform 89"/>
              <p:cNvSpPr/>
              <p:nvPr/>
            </p:nvSpPr>
            <p:spPr>
              <a:xfrm>
                <a:off x="292684" y="412403"/>
                <a:ext cx="8813213" cy="6080000"/>
              </a:xfrm>
              <a:custGeom>
                <a:avLst/>
                <a:gdLst/>
                <a:ahLst/>
                <a:cxnLst/>
                <a:rect l="0" t="0" r="0" b="0"/>
                <a:pathLst>
                  <a:path w="8724800" h="6080000" fill="none">
                    <a:moveTo>
                      <a:pt x="0" y="0"/>
                    </a:moveTo>
                    <a:lnTo>
                      <a:pt x="8724800" y="0"/>
                    </a:lnTo>
                    <a:lnTo>
                      <a:pt x="8724800" y="6080000"/>
                    </a:lnTo>
                    <a:lnTo>
                      <a:pt x="0" y="6080000"/>
                    </a:lnTo>
                    <a:lnTo>
                      <a:pt x="0" y="0"/>
                    </a:lnTo>
                    <a:close/>
                  </a:path>
                </a:pathLst>
              </a:custGeom>
              <a:solidFill>
                <a:srgbClr val="8ACF57"/>
              </a:solidFill>
              <a:ln w="7600" cap="flat">
                <a:solidFill>
                  <a:srgbClr val="00AF54"/>
                </a:solidFill>
                <a:bevel/>
              </a:ln>
            </p:spPr>
          </p:sp>
        </p:grpSp>
        <p:grpSp>
          <p:nvGrpSpPr>
            <p:cNvPr id="6" name="Furnace"/>
            <p:cNvGrpSpPr/>
            <p:nvPr/>
          </p:nvGrpSpPr>
          <p:grpSpPr>
            <a:xfrm>
              <a:off x="1592799" y="3094600"/>
              <a:ext cx="592801" cy="870442"/>
              <a:chOff x="1592799" y="3094600"/>
              <a:chExt cx="592801" cy="870442"/>
            </a:xfrm>
          </p:grpSpPr>
          <p:sp>
            <p:nvSpPr>
              <p:cNvPr id="83" name="Freeform 82"/>
              <p:cNvSpPr/>
              <p:nvPr/>
            </p:nvSpPr>
            <p:spPr>
              <a:xfrm>
                <a:off x="2030792" y="3826222"/>
                <a:ext cx="67965" cy="138821"/>
              </a:xfrm>
              <a:custGeom>
                <a:avLst/>
                <a:gdLst/>
                <a:ahLst/>
                <a:cxnLst/>
                <a:rect l="0" t="0" r="0" b="0"/>
                <a:pathLst>
                  <a:path w="67965" h="138821">
                    <a:moveTo>
                      <a:pt x="0" y="0"/>
                    </a:moveTo>
                    <a:lnTo>
                      <a:pt x="67965" y="0"/>
                    </a:lnTo>
                    <a:lnTo>
                      <a:pt x="67965" y="138821"/>
                    </a:lnTo>
                    <a:lnTo>
                      <a:pt x="0" y="138821"/>
                    </a:lnTo>
                    <a:lnTo>
                      <a:pt x="0" y="0"/>
                    </a:lnTo>
                    <a:close/>
                  </a:path>
                </a:pathLst>
              </a:custGeom>
              <a:solidFill>
                <a:srgbClr val="FF4200"/>
              </a:solidFill>
              <a:ln w="7600" cap="flat">
                <a:solidFill>
                  <a:srgbClr val="000000"/>
                </a:solidFill>
                <a:bevel/>
              </a:ln>
            </p:spPr>
          </p:sp>
          <p:sp>
            <p:nvSpPr>
              <p:cNvPr id="84" name="Freeform 83"/>
              <p:cNvSpPr/>
              <p:nvPr/>
            </p:nvSpPr>
            <p:spPr>
              <a:xfrm>
                <a:off x="1683418" y="3826222"/>
                <a:ext cx="67965" cy="138821"/>
              </a:xfrm>
              <a:custGeom>
                <a:avLst/>
                <a:gdLst/>
                <a:ahLst/>
                <a:cxnLst/>
                <a:rect l="0" t="0" r="0" b="0"/>
                <a:pathLst>
                  <a:path w="67965" h="138821">
                    <a:moveTo>
                      <a:pt x="0" y="0"/>
                    </a:moveTo>
                    <a:lnTo>
                      <a:pt x="67965" y="0"/>
                    </a:lnTo>
                    <a:lnTo>
                      <a:pt x="67965" y="138821"/>
                    </a:lnTo>
                    <a:lnTo>
                      <a:pt x="0" y="138821"/>
                    </a:lnTo>
                    <a:lnTo>
                      <a:pt x="0" y="0"/>
                    </a:lnTo>
                    <a:close/>
                  </a:path>
                </a:pathLst>
              </a:custGeom>
              <a:solidFill>
                <a:srgbClr val="FF4200"/>
              </a:solidFill>
              <a:ln w="7600" cap="flat">
                <a:solidFill>
                  <a:srgbClr val="000000"/>
                </a:solidFill>
                <a:bevel/>
              </a:ln>
            </p:spPr>
          </p:sp>
          <p:sp>
            <p:nvSpPr>
              <p:cNvPr id="85" name="Freeform 84"/>
              <p:cNvSpPr/>
              <p:nvPr/>
            </p:nvSpPr>
            <p:spPr>
              <a:xfrm>
                <a:off x="1675867" y="3360985"/>
                <a:ext cx="430442" cy="108805"/>
              </a:xfrm>
              <a:custGeom>
                <a:avLst/>
                <a:gdLst/>
                <a:ahLst/>
                <a:cxnLst/>
                <a:rect l="0" t="0" r="0" b="0"/>
                <a:pathLst>
                  <a:path w="430442" h="108805">
                    <a:moveTo>
                      <a:pt x="86843" y="0"/>
                    </a:moveTo>
                    <a:lnTo>
                      <a:pt x="0" y="108805"/>
                    </a:lnTo>
                    <a:lnTo>
                      <a:pt x="430442" y="108805"/>
                    </a:lnTo>
                    <a:lnTo>
                      <a:pt x="354926" y="0"/>
                    </a:lnTo>
                    <a:lnTo>
                      <a:pt x="86843" y="0"/>
                    </a:lnTo>
                    <a:close/>
                  </a:path>
                </a:pathLst>
              </a:custGeom>
              <a:solidFill>
                <a:srgbClr val="FF4200"/>
              </a:solidFill>
              <a:ln w="7600" cap="flat">
                <a:solidFill>
                  <a:srgbClr val="000000"/>
                </a:solidFill>
                <a:bevel/>
              </a:ln>
            </p:spPr>
          </p:sp>
          <p:sp>
            <p:nvSpPr>
              <p:cNvPr id="86" name="Freeform 85"/>
              <p:cNvSpPr/>
              <p:nvPr/>
            </p:nvSpPr>
            <p:spPr>
              <a:xfrm>
                <a:off x="1758934" y="3094600"/>
                <a:ext cx="271857" cy="266385"/>
              </a:xfrm>
              <a:custGeom>
                <a:avLst/>
                <a:gdLst/>
                <a:ahLst/>
                <a:cxnLst/>
                <a:rect l="0" t="0" r="0" b="0"/>
                <a:pathLst>
                  <a:path w="271857" h="266385">
                    <a:moveTo>
                      <a:pt x="0" y="0"/>
                    </a:moveTo>
                    <a:lnTo>
                      <a:pt x="271857" y="0"/>
                    </a:lnTo>
                    <a:lnTo>
                      <a:pt x="271857" y="266385"/>
                    </a:lnTo>
                    <a:lnTo>
                      <a:pt x="0" y="266385"/>
                    </a:lnTo>
                    <a:lnTo>
                      <a:pt x="0" y="0"/>
                    </a:lnTo>
                    <a:close/>
                  </a:path>
                </a:pathLst>
              </a:custGeom>
              <a:solidFill>
                <a:srgbClr val="FF4200"/>
              </a:solidFill>
              <a:ln w="7600" cap="flat">
                <a:solidFill>
                  <a:srgbClr val="000000"/>
                </a:solidFill>
                <a:bevel/>
              </a:ln>
            </p:spPr>
          </p:sp>
          <p:sp>
            <p:nvSpPr>
              <p:cNvPr id="87" name="Freeform 86"/>
              <p:cNvSpPr/>
              <p:nvPr/>
            </p:nvSpPr>
            <p:spPr>
              <a:xfrm>
                <a:off x="1675867" y="3469791"/>
                <a:ext cx="426666" cy="363935"/>
              </a:xfrm>
              <a:custGeom>
                <a:avLst/>
                <a:gdLst/>
                <a:ahLst/>
                <a:cxnLst/>
                <a:rect l="0" t="0" r="0" b="0"/>
                <a:pathLst>
                  <a:path w="426666" h="363935">
                    <a:moveTo>
                      <a:pt x="0" y="0"/>
                    </a:moveTo>
                    <a:lnTo>
                      <a:pt x="426666" y="0"/>
                    </a:lnTo>
                    <a:lnTo>
                      <a:pt x="426666" y="363935"/>
                    </a:lnTo>
                    <a:lnTo>
                      <a:pt x="0" y="363935"/>
                    </a:lnTo>
                    <a:lnTo>
                      <a:pt x="0" y="0"/>
                    </a:lnTo>
                    <a:close/>
                  </a:path>
                </a:pathLst>
              </a:custGeom>
              <a:solidFill>
                <a:srgbClr val="FF4200"/>
              </a:solidFill>
              <a:ln w="7600" cap="flat">
                <a:solidFill>
                  <a:srgbClr val="000000"/>
                </a:solidFill>
                <a:bevel/>
              </a:ln>
            </p:spPr>
          </p:sp>
          <p:sp>
            <p:nvSpPr>
              <p:cNvPr id="88" name="Freeform 87"/>
              <p:cNvSpPr/>
              <p:nvPr/>
            </p:nvSpPr>
            <p:spPr>
              <a:xfrm>
                <a:off x="1592799" y="3533573"/>
                <a:ext cx="592801" cy="236370"/>
              </a:xfrm>
              <a:custGeom>
                <a:avLst/>
                <a:gdLst/>
                <a:ahLst/>
                <a:cxnLst/>
                <a:rect l="0" t="0" r="0" b="0"/>
                <a:pathLst>
                  <a:path w="592801" h="236370" fill="none">
                    <a:moveTo>
                      <a:pt x="0" y="0"/>
                    </a:moveTo>
                    <a:lnTo>
                      <a:pt x="373804" y="0"/>
                    </a:lnTo>
                    <a:lnTo>
                      <a:pt x="177463" y="236370"/>
                    </a:lnTo>
                    <a:lnTo>
                      <a:pt x="592801" y="236370"/>
                    </a:lnTo>
                  </a:path>
                </a:pathLst>
              </a:custGeom>
              <a:solidFill>
                <a:srgbClr val="FF4200"/>
              </a:solidFill>
              <a:ln w="7600" cap="flat">
                <a:solidFill>
                  <a:srgbClr val="000000"/>
                </a:solidFill>
                <a:bevel/>
              </a:ln>
            </p:spPr>
          </p:sp>
        </p:grpSp>
        <p:cxnSp>
          <p:nvCxnSpPr>
            <p:cNvPr id="7" name="Major Straight line pipe"/>
            <p:cNvCxnSpPr/>
            <p:nvPr/>
          </p:nvCxnSpPr>
          <p:spPr>
            <a:xfrm>
              <a:off x="1395200" y="3138372"/>
              <a:ext cx="362476" cy="0"/>
            </a:xfrm>
            <a:prstGeom prst="line">
              <a:avLst/>
            </a:prstGeom>
            <a:ln w="22800" cap="flat">
              <a:solidFill>
                <a:srgbClr val="3F3F3F"/>
              </a:solidFill>
              <a:bevel/>
            </a:ln>
          </p:spPr>
        </p:cxnSp>
        <p:cxnSp>
          <p:nvCxnSpPr>
            <p:cNvPr id="8" name="Major Straight line pipe"/>
            <p:cNvCxnSpPr/>
            <p:nvPr/>
          </p:nvCxnSpPr>
          <p:spPr>
            <a:xfrm>
              <a:off x="574400" y="3664890"/>
              <a:ext cx="1101466" cy="0"/>
            </a:xfrm>
            <a:prstGeom prst="line">
              <a:avLst/>
            </a:prstGeom>
            <a:ln w="22800" cap="flat">
              <a:solidFill>
                <a:srgbClr val="3F3F3F"/>
              </a:solidFill>
              <a:bevel/>
            </a:ln>
          </p:spPr>
        </p:cxnSp>
        <p:sp>
          <p:nvSpPr>
            <p:cNvPr id="9" name="Heat exchanger 2"/>
            <p:cNvSpPr/>
            <p:nvPr/>
          </p:nvSpPr>
          <p:spPr>
            <a:xfrm>
              <a:off x="2641600" y="3193400"/>
              <a:ext cx="349600" cy="349600"/>
            </a:xfrm>
            <a:custGeom>
              <a:avLst/>
              <a:gdLst>
                <a:gd name="connsiteX0" fmla="*/ 174800 w 349600"/>
                <a:gd name="connsiteY0" fmla="*/ 174800 h 349600"/>
                <a:gd name="connsiteX1" fmla="*/ 349600 w 349600"/>
                <a:gd name="connsiteY1" fmla="*/ 174800 h 349600"/>
                <a:gd name="connsiteX2" fmla="*/ 0 w 349600"/>
                <a:gd name="connsiteY2" fmla="*/ 174800 h 349600"/>
                <a:gd name="connsiteX3" fmla="*/ 174800 w 349600"/>
                <a:gd name="connsiteY3" fmla="*/ 0 h 349600"/>
                <a:gd name="connsiteX4" fmla="*/ 174800 w 349600"/>
                <a:gd name="connsiteY4" fmla="*/ 349600 h 34960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349600" h="349600" fill="none">
                  <a:moveTo>
                    <a:pt x="0" y="170200"/>
                  </a:moveTo>
                  <a:lnTo>
                    <a:pt x="43700" y="170200"/>
                  </a:lnTo>
                  <a:lnTo>
                    <a:pt x="131100" y="87400"/>
                  </a:lnTo>
                  <a:lnTo>
                    <a:pt x="227240" y="262200"/>
                  </a:lnTo>
                  <a:lnTo>
                    <a:pt x="305900" y="170200"/>
                  </a:lnTo>
                  <a:lnTo>
                    <a:pt x="349600" y="170200"/>
                  </a:lnTo>
                </a:path>
                <a:path w="349600" h="349600">
                  <a:moveTo>
                    <a:pt x="0" y="174800"/>
                  </a:moveTo>
                  <a:cubicBezTo>
                    <a:pt x="0" y="78261"/>
                    <a:pt x="78261" y="0"/>
                    <a:pt x="174800" y="0"/>
                  </a:cubicBezTo>
                  <a:cubicBezTo>
                    <a:pt x="271339" y="0"/>
                    <a:pt x="349600" y="78261"/>
                    <a:pt x="349600" y="174800"/>
                  </a:cubicBezTo>
                  <a:cubicBezTo>
                    <a:pt x="349600" y="271339"/>
                    <a:pt x="271339" y="349600"/>
                    <a:pt x="174800" y="349600"/>
                  </a:cubicBezTo>
                  <a:cubicBezTo>
                    <a:pt x="78261" y="349600"/>
                    <a:pt x="0" y="271339"/>
                    <a:pt x="0" y="174800"/>
                  </a:cubicBezTo>
                  <a:close/>
                </a:path>
              </a:pathLst>
            </a:custGeom>
            <a:solidFill>
              <a:srgbClr val="82A0B9"/>
            </a:solidFill>
            <a:ln w="7600" cap="flat">
              <a:solidFill>
                <a:srgbClr val="000000"/>
              </a:solidFill>
              <a:bevel/>
            </a:ln>
          </p:spPr>
        </p:sp>
        <p:sp>
          <p:nvSpPr>
            <p:cNvPr id="10" name="Cooling tower 3"/>
            <p:cNvSpPr/>
            <p:nvPr/>
          </p:nvSpPr>
          <p:spPr>
            <a:xfrm>
              <a:off x="3684458" y="3862203"/>
              <a:ext cx="887542" cy="1200793"/>
            </a:xfrm>
            <a:custGeom>
              <a:avLst/>
              <a:gdLst>
                <a:gd name="connsiteX0" fmla="*/ 443771 w 887542"/>
                <a:gd name="connsiteY0" fmla="*/ 600397 h 1200793"/>
                <a:gd name="connsiteX1" fmla="*/ 798788 w 887542"/>
                <a:gd name="connsiteY1" fmla="*/ 600397 h 1200793"/>
                <a:gd name="connsiteX2" fmla="*/ 88754 w 887542"/>
                <a:gd name="connsiteY2" fmla="*/ 600397 h 1200793"/>
                <a:gd name="connsiteX3" fmla="*/ 443771 w 887542"/>
                <a:gd name="connsiteY3" fmla="*/ 0 h 1200793"/>
                <a:gd name="connsiteX4" fmla="*/ 443771 w 887542"/>
                <a:gd name="connsiteY4" fmla="*/ 1200793 h 1200793"/>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887542" h="1200793" fill="none">
                  <a:moveTo>
                    <a:pt x="0" y="960635"/>
                  </a:moveTo>
                  <a:lnTo>
                    <a:pt x="887542" y="960635"/>
                  </a:lnTo>
                </a:path>
                <a:path w="887542" h="1200793">
                  <a:moveTo>
                    <a:pt x="0" y="1200793"/>
                  </a:moveTo>
                  <a:lnTo>
                    <a:pt x="887542" y="1200793"/>
                  </a:lnTo>
                  <a:lnTo>
                    <a:pt x="887542" y="960635"/>
                  </a:lnTo>
                  <a:lnTo>
                    <a:pt x="665657" y="0"/>
                  </a:lnTo>
                  <a:lnTo>
                    <a:pt x="221886" y="0"/>
                  </a:lnTo>
                  <a:lnTo>
                    <a:pt x="0" y="960635"/>
                  </a:lnTo>
                  <a:lnTo>
                    <a:pt x="0" y="1200793"/>
                  </a:lnTo>
                  <a:close/>
                </a:path>
              </a:pathLst>
            </a:custGeom>
            <a:solidFill>
              <a:srgbClr val="00AEEE"/>
            </a:solidFill>
            <a:ln w="7600" cap="flat">
              <a:solidFill>
                <a:srgbClr val="000000"/>
              </a:solidFill>
              <a:bevel/>
            </a:ln>
          </p:spPr>
        </p:sp>
        <p:sp>
          <p:nvSpPr>
            <p:cNvPr id="11" name="Selectable compressor"/>
            <p:cNvSpPr/>
            <p:nvPr/>
          </p:nvSpPr>
          <p:spPr>
            <a:xfrm>
              <a:off x="5118876" y="4166200"/>
              <a:ext cx="349600" cy="349600"/>
            </a:xfrm>
            <a:custGeom>
              <a:avLst/>
              <a:gdLst>
                <a:gd name="connsiteX0" fmla="*/ 174800 w 349600"/>
                <a:gd name="connsiteY0" fmla="*/ 174800 h 349600"/>
                <a:gd name="connsiteX1" fmla="*/ 349600 w 349600"/>
                <a:gd name="connsiteY1" fmla="*/ 174800 h 349600"/>
                <a:gd name="connsiteX2" fmla="*/ 0 w 349600"/>
                <a:gd name="connsiteY2" fmla="*/ 174800 h 349600"/>
                <a:gd name="connsiteX3" fmla="*/ 174800 w 349600"/>
                <a:gd name="connsiteY3" fmla="*/ 34960 h 349600"/>
                <a:gd name="connsiteX4" fmla="*/ 174800 w 349600"/>
                <a:gd name="connsiteY4" fmla="*/ 314640 h 34960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349600" h="349600">
                  <a:moveTo>
                    <a:pt x="0" y="349600"/>
                  </a:moveTo>
                  <a:lnTo>
                    <a:pt x="349600" y="279680"/>
                  </a:lnTo>
                  <a:lnTo>
                    <a:pt x="349600" y="69920"/>
                  </a:lnTo>
                  <a:lnTo>
                    <a:pt x="0" y="0"/>
                  </a:lnTo>
                  <a:lnTo>
                    <a:pt x="0" y="349600"/>
                  </a:lnTo>
                  <a:close/>
                </a:path>
                <a:path w="349600" h="349600" fill="none">
                  <a:moveTo>
                    <a:pt x="0" y="349600"/>
                  </a:moveTo>
                  <a:lnTo>
                    <a:pt x="0" y="349600"/>
                  </a:lnTo>
                  <a:close/>
                </a:path>
              </a:pathLst>
            </a:custGeom>
            <a:solidFill>
              <a:srgbClr val="006FBD"/>
            </a:solidFill>
            <a:ln w="7600" cap="flat">
              <a:solidFill>
                <a:srgbClr val="000000"/>
              </a:solidFill>
              <a:bevel/>
            </a:ln>
          </p:spPr>
        </p:sp>
        <p:grpSp>
          <p:nvGrpSpPr>
            <p:cNvPr id="12" name="Furnace"/>
            <p:cNvGrpSpPr/>
            <p:nvPr/>
          </p:nvGrpSpPr>
          <p:grpSpPr>
            <a:xfrm>
              <a:off x="1528200" y="4160524"/>
              <a:ext cx="722000" cy="1060152"/>
              <a:chOff x="1528200" y="4160524"/>
              <a:chExt cx="722000" cy="1060152"/>
            </a:xfrm>
          </p:grpSpPr>
          <p:sp>
            <p:nvSpPr>
              <p:cNvPr id="77" name="Freeform 76"/>
              <p:cNvSpPr/>
              <p:nvPr/>
            </p:nvSpPr>
            <p:spPr>
              <a:xfrm>
                <a:off x="2061652" y="5051600"/>
                <a:ext cx="82777" cy="169076"/>
              </a:xfrm>
              <a:custGeom>
                <a:avLst/>
                <a:gdLst/>
                <a:ahLst/>
                <a:cxnLst/>
                <a:rect l="0" t="0" r="0" b="0"/>
                <a:pathLst>
                  <a:path w="82777" h="169076">
                    <a:moveTo>
                      <a:pt x="0" y="0"/>
                    </a:moveTo>
                    <a:lnTo>
                      <a:pt x="82777" y="0"/>
                    </a:lnTo>
                    <a:lnTo>
                      <a:pt x="82777" y="169076"/>
                    </a:lnTo>
                    <a:lnTo>
                      <a:pt x="0" y="169076"/>
                    </a:lnTo>
                    <a:lnTo>
                      <a:pt x="0" y="0"/>
                    </a:lnTo>
                    <a:close/>
                  </a:path>
                </a:pathLst>
              </a:custGeom>
              <a:solidFill>
                <a:srgbClr val="FF4200"/>
              </a:solidFill>
              <a:ln w="7600" cap="flat">
                <a:solidFill>
                  <a:srgbClr val="000000"/>
                </a:solidFill>
                <a:bevel/>
              </a:ln>
            </p:spPr>
          </p:sp>
          <p:sp>
            <p:nvSpPr>
              <p:cNvPr id="78" name="Freeform 77"/>
              <p:cNvSpPr/>
              <p:nvPr/>
            </p:nvSpPr>
            <p:spPr>
              <a:xfrm>
                <a:off x="1638569" y="5051600"/>
                <a:ext cx="82777" cy="169076"/>
              </a:xfrm>
              <a:custGeom>
                <a:avLst/>
                <a:gdLst/>
                <a:ahLst/>
                <a:cxnLst/>
                <a:rect l="0" t="0" r="0" b="0"/>
                <a:pathLst>
                  <a:path w="82777" h="169076">
                    <a:moveTo>
                      <a:pt x="0" y="0"/>
                    </a:moveTo>
                    <a:lnTo>
                      <a:pt x="82777" y="0"/>
                    </a:lnTo>
                    <a:lnTo>
                      <a:pt x="82777" y="169076"/>
                    </a:lnTo>
                    <a:lnTo>
                      <a:pt x="0" y="169076"/>
                    </a:lnTo>
                    <a:lnTo>
                      <a:pt x="0" y="0"/>
                    </a:lnTo>
                    <a:close/>
                  </a:path>
                </a:pathLst>
              </a:custGeom>
              <a:solidFill>
                <a:srgbClr val="FF4200"/>
              </a:solidFill>
              <a:ln w="7600" cap="flat">
                <a:solidFill>
                  <a:srgbClr val="000000"/>
                </a:solidFill>
                <a:bevel/>
              </a:ln>
            </p:spPr>
          </p:sp>
          <p:sp>
            <p:nvSpPr>
              <p:cNvPr id="79" name="Freeform 78"/>
              <p:cNvSpPr/>
              <p:nvPr/>
            </p:nvSpPr>
            <p:spPr>
              <a:xfrm>
                <a:off x="1629372" y="4484967"/>
                <a:ext cx="524255" cy="132519"/>
              </a:xfrm>
              <a:custGeom>
                <a:avLst/>
                <a:gdLst/>
                <a:ahLst/>
                <a:cxnLst/>
                <a:rect l="0" t="0" r="0" b="0"/>
                <a:pathLst>
                  <a:path w="524255" h="132519">
                    <a:moveTo>
                      <a:pt x="105771" y="0"/>
                    </a:moveTo>
                    <a:lnTo>
                      <a:pt x="0" y="132519"/>
                    </a:lnTo>
                    <a:lnTo>
                      <a:pt x="524255" y="132519"/>
                    </a:lnTo>
                    <a:lnTo>
                      <a:pt x="432280" y="0"/>
                    </a:lnTo>
                    <a:lnTo>
                      <a:pt x="105771" y="0"/>
                    </a:lnTo>
                    <a:close/>
                  </a:path>
                </a:pathLst>
              </a:custGeom>
              <a:solidFill>
                <a:srgbClr val="FF4200"/>
              </a:solidFill>
              <a:ln w="7600" cap="flat">
                <a:solidFill>
                  <a:srgbClr val="000000"/>
                </a:solidFill>
                <a:bevel/>
              </a:ln>
            </p:spPr>
          </p:sp>
          <p:sp>
            <p:nvSpPr>
              <p:cNvPr id="80" name="Freeform 79"/>
              <p:cNvSpPr/>
              <p:nvPr/>
            </p:nvSpPr>
            <p:spPr>
              <a:xfrm>
                <a:off x="1730543" y="4160524"/>
                <a:ext cx="331108" cy="324443"/>
              </a:xfrm>
              <a:custGeom>
                <a:avLst/>
                <a:gdLst/>
                <a:ahLst/>
                <a:cxnLst/>
                <a:rect l="0" t="0" r="0" b="0"/>
                <a:pathLst>
                  <a:path w="331108" h="324443">
                    <a:moveTo>
                      <a:pt x="0" y="0"/>
                    </a:moveTo>
                    <a:lnTo>
                      <a:pt x="331108" y="0"/>
                    </a:lnTo>
                    <a:lnTo>
                      <a:pt x="331108" y="324443"/>
                    </a:lnTo>
                    <a:lnTo>
                      <a:pt x="0" y="324443"/>
                    </a:lnTo>
                    <a:lnTo>
                      <a:pt x="0" y="0"/>
                    </a:lnTo>
                    <a:close/>
                  </a:path>
                </a:pathLst>
              </a:custGeom>
              <a:solidFill>
                <a:srgbClr val="FF4200"/>
              </a:solidFill>
              <a:ln w="7600" cap="flat">
                <a:solidFill>
                  <a:srgbClr val="000000"/>
                </a:solidFill>
                <a:bevel/>
              </a:ln>
            </p:spPr>
          </p:sp>
          <p:sp>
            <p:nvSpPr>
              <p:cNvPr id="81" name="Freeform 80"/>
              <p:cNvSpPr/>
              <p:nvPr/>
            </p:nvSpPr>
            <p:spPr>
              <a:xfrm>
                <a:off x="1629372" y="4617486"/>
                <a:ext cx="519656" cy="443253"/>
              </a:xfrm>
              <a:custGeom>
                <a:avLst/>
                <a:gdLst/>
                <a:ahLst/>
                <a:cxnLst/>
                <a:rect l="0" t="0" r="0" b="0"/>
                <a:pathLst>
                  <a:path w="519656" h="443253">
                    <a:moveTo>
                      <a:pt x="0" y="0"/>
                    </a:moveTo>
                    <a:lnTo>
                      <a:pt x="519656" y="0"/>
                    </a:lnTo>
                    <a:lnTo>
                      <a:pt x="519656" y="443253"/>
                    </a:lnTo>
                    <a:lnTo>
                      <a:pt x="0" y="443253"/>
                    </a:lnTo>
                    <a:lnTo>
                      <a:pt x="0" y="0"/>
                    </a:lnTo>
                    <a:close/>
                  </a:path>
                </a:pathLst>
              </a:custGeom>
              <a:solidFill>
                <a:srgbClr val="FF4200"/>
              </a:solidFill>
              <a:ln w="7600" cap="flat">
                <a:solidFill>
                  <a:srgbClr val="000000"/>
                </a:solidFill>
                <a:bevel/>
              </a:ln>
            </p:spPr>
          </p:sp>
          <p:sp>
            <p:nvSpPr>
              <p:cNvPr id="82" name="Freeform 81"/>
              <p:cNvSpPr/>
              <p:nvPr/>
            </p:nvSpPr>
            <p:spPr>
              <a:xfrm>
                <a:off x="1528200" y="4695170"/>
                <a:ext cx="722000" cy="287886"/>
              </a:xfrm>
              <a:custGeom>
                <a:avLst/>
                <a:gdLst/>
                <a:ahLst/>
                <a:cxnLst/>
                <a:rect l="0" t="0" r="0" b="0"/>
                <a:pathLst>
                  <a:path w="722000" h="287886" fill="none">
                    <a:moveTo>
                      <a:pt x="0" y="0"/>
                    </a:moveTo>
                    <a:lnTo>
                      <a:pt x="455274" y="0"/>
                    </a:lnTo>
                    <a:lnTo>
                      <a:pt x="216140" y="287886"/>
                    </a:lnTo>
                    <a:lnTo>
                      <a:pt x="722000" y="287886"/>
                    </a:lnTo>
                  </a:path>
                </a:pathLst>
              </a:custGeom>
              <a:solidFill>
                <a:srgbClr val="FF4200"/>
              </a:solidFill>
              <a:ln w="7600" cap="flat">
                <a:solidFill>
                  <a:srgbClr val="000000"/>
                </a:solidFill>
                <a:bevel/>
              </a:ln>
            </p:spPr>
          </p:sp>
        </p:grpSp>
        <p:sp>
          <p:nvSpPr>
            <p:cNvPr id="13" name="Heat exchanger 2"/>
            <p:cNvSpPr/>
            <p:nvPr/>
          </p:nvSpPr>
          <p:spPr>
            <a:xfrm>
              <a:off x="2641600" y="3790242"/>
              <a:ext cx="349600" cy="349600"/>
            </a:xfrm>
            <a:custGeom>
              <a:avLst/>
              <a:gdLst>
                <a:gd name="connsiteX0" fmla="*/ 174800 w 349600"/>
                <a:gd name="connsiteY0" fmla="*/ 174800 h 349600"/>
                <a:gd name="connsiteX1" fmla="*/ 349600 w 349600"/>
                <a:gd name="connsiteY1" fmla="*/ 174800 h 349600"/>
                <a:gd name="connsiteX2" fmla="*/ 0 w 349600"/>
                <a:gd name="connsiteY2" fmla="*/ 174800 h 349600"/>
                <a:gd name="connsiteX3" fmla="*/ 174800 w 349600"/>
                <a:gd name="connsiteY3" fmla="*/ 0 h 349600"/>
                <a:gd name="connsiteX4" fmla="*/ 174800 w 349600"/>
                <a:gd name="connsiteY4" fmla="*/ 349600 h 349600"/>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349600" h="349600" fill="none">
                  <a:moveTo>
                    <a:pt x="0" y="170200"/>
                  </a:moveTo>
                  <a:lnTo>
                    <a:pt x="43700" y="170200"/>
                  </a:lnTo>
                  <a:lnTo>
                    <a:pt x="131100" y="87400"/>
                  </a:lnTo>
                  <a:lnTo>
                    <a:pt x="227240" y="262200"/>
                  </a:lnTo>
                  <a:lnTo>
                    <a:pt x="305900" y="170200"/>
                  </a:lnTo>
                  <a:lnTo>
                    <a:pt x="349600" y="170200"/>
                  </a:lnTo>
                </a:path>
                <a:path w="349600" h="349600">
                  <a:moveTo>
                    <a:pt x="0" y="174800"/>
                  </a:moveTo>
                  <a:cubicBezTo>
                    <a:pt x="0" y="78261"/>
                    <a:pt x="78261" y="0"/>
                    <a:pt x="174800" y="0"/>
                  </a:cubicBezTo>
                  <a:cubicBezTo>
                    <a:pt x="271339" y="0"/>
                    <a:pt x="349600" y="78261"/>
                    <a:pt x="349600" y="174800"/>
                  </a:cubicBezTo>
                  <a:cubicBezTo>
                    <a:pt x="349600" y="271339"/>
                    <a:pt x="271339" y="349600"/>
                    <a:pt x="174800" y="349600"/>
                  </a:cubicBezTo>
                  <a:cubicBezTo>
                    <a:pt x="78261" y="349600"/>
                    <a:pt x="0" y="271339"/>
                    <a:pt x="0" y="174800"/>
                  </a:cubicBezTo>
                  <a:close/>
                </a:path>
              </a:pathLst>
            </a:custGeom>
            <a:solidFill>
              <a:srgbClr val="82A0B9"/>
            </a:solidFill>
            <a:ln w="7600" cap="flat">
              <a:solidFill>
                <a:srgbClr val="000000"/>
              </a:solidFill>
              <a:bevel/>
            </a:ln>
          </p:spPr>
        </p:sp>
        <p:cxnSp>
          <p:nvCxnSpPr>
            <p:cNvPr id="14" name="Major Straight line pipe"/>
            <p:cNvCxnSpPr/>
            <p:nvPr/>
          </p:nvCxnSpPr>
          <p:spPr>
            <a:xfrm rot="5400000">
              <a:off x="194400" y="4569000"/>
              <a:ext cx="1672000" cy="0"/>
            </a:xfrm>
            <a:prstGeom prst="line">
              <a:avLst/>
            </a:prstGeom>
            <a:ln w="22800" cap="flat">
              <a:solidFill>
                <a:srgbClr val="3F3F3F"/>
              </a:solidFill>
              <a:bevel/>
            </a:ln>
          </p:spPr>
        </p:cxnSp>
        <p:sp>
          <p:nvSpPr>
            <p:cNvPr id="15" name="Process connection"/>
            <p:cNvSpPr/>
            <p:nvPr/>
          </p:nvSpPr>
          <p:spPr>
            <a:xfrm>
              <a:off x="1301676" y="3138372"/>
              <a:ext cx="456000" cy="0"/>
            </a:xfrm>
            <a:custGeom>
              <a:avLst/>
              <a:gdLst/>
              <a:ahLst/>
              <a:cxnLst/>
              <a:rect l="0" t="0" r="0" b="0"/>
              <a:pathLst>
                <a:path w="456000" fill="none">
                  <a:moveTo>
                    <a:pt x="0" y="0"/>
                  </a:moveTo>
                  <a:lnTo>
                    <a:pt x="456000" y="0"/>
                  </a:lnTo>
                </a:path>
              </a:pathLst>
            </a:custGeom>
            <a:solidFill>
              <a:srgbClr val="FFFFFF"/>
            </a:solidFill>
            <a:ln w="7600" cap="flat">
              <a:solidFill>
                <a:srgbClr val="000000"/>
              </a:solidFill>
              <a:bevel/>
              <a:tailEnd type="triangle" w="med" len="med"/>
            </a:ln>
          </p:spPr>
        </p:sp>
        <p:sp>
          <p:nvSpPr>
            <p:cNvPr id="16" name="Process connection"/>
            <p:cNvSpPr/>
            <p:nvPr/>
          </p:nvSpPr>
          <p:spPr>
            <a:xfrm>
              <a:off x="1219866" y="3664890"/>
              <a:ext cx="456000" cy="0"/>
            </a:xfrm>
            <a:custGeom>
              <a:avLst/>
              <a:gdLst/>
              <a:ahLst/>
              <a:cxnLst/>
              <a:rect l="0" t="0" r="0" b="0"/>
              <a:pathLst>
                <a:path w="456000" fill="none">
                  <a:moveTo>
                    <a:pt x="0" y="0"/>
                  </a:moveTo>
                  <a:lnTo>
                    <a:pt x="456000" y="0"/>
                  </a:lnTo>
                </a:path>
              </a:pathLst>
            </a:custGeom>
            <a:solidFill>
              <a:srgbClr val="FFFFFF"/>
            </a:solidFill>
            <a:ln w="7600" cap="flat">
              <a:solidFill>
                <a:srgbClr val="000000"/>
              </a:solidFill>
              <a:bevel/>
              <a:tailEnd type="triangle" w="med" len="med"/>
            </a:ln>
          </p:spPr>
        </p:sp>
        <p:sp>
          <p:nvSpPr>
            <p:cNvPr id="17" name="Process connection"/>
            <p:cNvSpPr/>
            <p:nvPr/>
          </p:nvSpPr>
          <p:spPr>
            <a:xfrm>
              <a:off x="1030400" y="4189000"/>
              <a:ext cx="30400" cy="547200"/>
            </a:xfrm>
            <a:custGeom>
              <a:avLst/>
              <a:gdLst/>
              <a:ahLst/>
              <a:cxnLst/>
              <a:rect l="0" t="0" r="0" b="0"/>
              <a:pathLst>
                <a:path w="30400" h="547200" fill="none">
                  <a:moveTo>
                    <a:pt x="0" y="0"/>
                  </a:moveTo>
                  <a:lnTo>
                    <a:pt x="0" y="-547200"/>
                  </a:lnTo>
                </a:path>
              </a:pathLst>
            </a:custGeom>
            <a:solidFill>
              <a:srgbClr val="FFFFFF"/>
            </a:solidFill>
            <a:ln w="7600" cap="flat">
              <a:solidFill>
                <a:srgbClr val="000000"/>
              </a:solidFill>
              <a:bevel/>
              <a:tailEnd type="triangle" w="med" len="med"/>
            </a:ln>
          </p:spPr>
        </p:sp>
        <p:sp>
          <p:nvSpPr>
            <p:cNvPr id="18" name="ConnectLine"/>
            <p:cNvSpPr/>
            <p:nvPr/>
          </p:nvSpPr>
          <p:spPr>
            <a:xfrm>
              <a:off x="2183083" y="3769943"/>
              <a:ext cx="458517" cy="401743"/>
            </a:xfrm>
            <a:custGeom>
              <a:avLst/>
              <a:gdLst/>
              <a:ahLst/>
              <a:cxnLst/>
              <a:rect l="0" t="0" r="0" b="0"/>
              <a:pathLst>
                <a:path w="458517" h="401743" fill="none">
                  <a:moveTo>
                    <a:pt x="0" y="0"/>
                  </a:moveTo>
                  <a:lnTo>
                    <a:pt x="131717" y="0"/>
                  </a:lnTo>
                  <a:lnTo>
                    <a:pt x="131717" y="-401743"/>
                  </a:lnTo>
                  <a:lnTo>
                    <a:pt x="458517" y="-401743"/>
                  </a:lnTo>
                </a:path>
              </a:pathLst>
            </a:custGeom>
            <a:solidFill>
              <a:srgbClr val="FFFFFF"/>
            </a:solidFill>
            <a:ln w="7600" cap="flat">
              <a:solidFill>
                <a:srgbClr val="000000"/>
              </a:solidFill>
              <a:bevel/>
            </a:ln>
          </p:spPr>
        </p:sp>
        <p:sp>
          <p:nvSpPr>
            <p:cNvPr id="19" name="ConnectLine"/>
            <p:cNvSpPr/>
            <p:nvPr/>
          </p:nvSpPr>
          <p:spPr>
            <a:xfrm>
              <a:off x="2150561" y="4810934"/>
              <a:ext cx="491039" cy="845891"/>
            </a:xfrm>
            <a:custGeom>
              <a:avLst/>
              <a:gdLst/>
              <a:ahLst/>
              <a:cxnLst/>
              <a:rect l="0" t="0" r="0" b="0"/>
              <a:pathLst>
                <a:path w="491039" h="845891" fill="none">
                  <a:moveTo>
                    <a:pt x="0" y="0"/>
                  </a:moveTo>
                  <a:lnTo>
                    <a:pt x="247839" y="0"/>
                  </a:lnTo>
                  <a:lnTo>
                    <a:pt x="247839" y="-845891"/>
                  </a:lnTo>
                  <a:lnTo>
                    <a:pt x="491039" y="-845891"/>
                  </a:lnTo>
                </a:path>
              </a:pathLst>
            </a:custGeom>
            <a:solidFill>
              <a:srgbClr val="FFFFFF"/>
            </a:solidFill>
            <a:ln w="7600" cap="flat">
              <a:solidFill>
                <a:srgbClr val="000000"/>
              </a:solidFill>
              <a:bevel/>
            </a:ln>
          </p:spPr>
        </p:sp>
        <p:sp>
          <p:nvSpPr>
            <p:cNvPr id="20" name="ConnectLine"/>
            <p:cNvSpPr/>
            <p:nvPr/>
          </p:nvSpPr>
          <p:spPr>
            <a:xfrm>
              <a:off x="2991200" y="3368200"/>
              <a:ext cx="782012" cy="1094400"/>
            </a:xfrm>
            <a:custGeom>
              <a:avLst/>
              <a:gdLst/>
              <a:ahLst/>
              <a:cxnLst/>
              <a:rect l="0" t="0" r="0" b="0"/>
              <a:pathLst>
                <a:path w="782012" h="1094400" fill="none">
                  <a:moveTo>
                    <a:pt x="0" y="0"/>
                  </a:moveTo>
                  <a:lnTo>
                    <a:pt x="450058" y="0"/>
                  </a:lnTo>
                  <a:lnTo>
                    <a:pt x="450058" y="1094400"/>
                  </a:lnTo>
                  <a:lnTo>
                    <a:pt x="782012" y="1094400"/>
                  </a:lnTo>
                </a:path>
              </a:pathLst>
            </a:custGeom>
            <a:solidFill>
              <a:srgbClr val="FFFFFF"/>
            </a:solidFill>
            <a:ln w="7600" cap="flat">
              <a:solidFill>
                <a:srgbClr val="000000"/>
              </a:solidFill>
              <a:bevel/>
            </a:ln>
          </p:spPr>
        </p:sp>
        <p:sp>
          <p:nvSpPr>
            <p:cNvPr id="21" name="ConnectLine"/>
            <p:cNvSpPr/>
            <p:nvPr/>
          </p:nvSpPr>
          <p:spPr>
            <a:xfrm>
              <a:off x="2991200" y="3965042"/>
              <a:ext cx="450058" cy="497558"/>
            </a:xfrm>
            <a:custGeom>
              <a:avLst/>
              <a:gdLst/>
              <a:ahLst/>
              <a:cxnLst/>
              <a:rect l="0" t="0" r="0" b="0"/>
              <a:pathLst>
                <a:path w="450058" h="497558" fill="none">
                  <a:moveTo>
                    <a:pt x="0" y="0"/>
                  </a:moveTo>
                  <a:lnTo>
                    <a:pt x="450058" y="0"/>
                  </a:lnTo>
                  <a:lnTo>
                    <a:pt x="450058" y="497558"/>
                  </a:lnTo>
                </a:path>
              </a:pathLst>
            </a:custGeom>
            <a:solidFill>
              <a:srgbClr val="FFFFFF"/>
            </a:solidFill>
            <a:ln w="7600" cap="flat">
              <a:solidFill>
                <a:srgbClr val="000000"/>
              </a:solidFill>
              <a:bevel/>
            </a:ln>
          </p:spPr>
        </p:sp>
        <p:sp>
          <p:nvSpPr>
            <p:cNvPr id="22" name="ConnectLine"/>
            <p:cNvSpPr/>
            <p:nvPr/>
          </p:nvSpPr>
          <p:spPr>
            <a:xfrm>
              <a:off x="4483245" y="4462600"/>
              <a:ext cx="635631" cy="121600"/>
            </a:xfrm>
            <a:custGeom>
              <a:avLst/>
              <a:gdLst/>
              <a:ahLst/>
              <a:cxnLst/>
              <a:rect l="0" t="0" r="0" b="0"/>
              <a:pathLst>
                <a:path w="635631" h="121600" fill="none">
                  <a:moveTo>
                    <a:pt x="0" y="0"/>
                  </a:moveTo>
                  <a:lnTo>
                    <a:pt x="392431" y="0"/>
                  </a:lnTo>
                  <a:lnTo>
                    <a:pt x="392431" y="-121600"/>
                  </a:lnTo>
                  <a:lnTo>
                    <a:pt x="635631" y="-121600"/>
                  </a:lnTo>
                </a:path>
              </a:pathLst>
            </a:custGeom>
            <a:solidFill>
              <a:srgbClr val="FFFFFF"/>
            </a:solidFill>
            <a:ln w="7600" cap="flat">
              <a:solidFill>
                <a:srgbClr val="000000"/>
              </a:solidFill>
              <a:bevel/>
            </a:ln>
          </p:spPr>
        </p:sp>
        <p:sp>
          <p:nvSpPr>
            <p:cNvPr id="23" name="ConnectLine"/>
            <p:cNvSpPr/>
            <p:nvPr/>
          </p:nvSpPr>
          <p:spPr>
            <a:xfrm>
              <a:off x="5468476" y="4341000"/>
              <a:ext cx="839350" cy="43595"/>
            </a:xfrm>
            <a:custGeom>
              <a:avLst/>
              <a:gdLst/>
              <a:ahLst/>
              <a:cxnLst/>
              <a:rect l="0" t="0" r="0" b="0"/>
              <a:pathLst>
                <a:path w="839350" h="43595" fill="none">
                  <a:moveTo>
                    <a:pt x="0" y="0"/>
                  </a:moveTo>
                  <a:lnTo>
                    <a:pt x="243200" y="0"/>
                  </a:lnTo>
                  <a:lnTo>
                    <a:pt x="243200" y="-43595"/>
                  </a:lnTo>
                  <a:lnTo>
                    <a:pt x="839350" y="-43595"/>
                  </a:lnTo>
                </a:path>
              </a:pathLst>
            </a:custGeom>
            <a:solidFill>
              <a:srgbClr val="FFFFFF"/>
            </a:solidFill>
            <a:ln w="7600" cap="flat">
              <a:solidFill>
                <a:srgbClr val="000000"/>
              </a:solidFill>
              <a:bevel/>
            </a:ln>
          </p:spPr>
        </p:sp>
        <p:grpSp>
          <p:nvGrpSpPr>
            <p:cNvPr id="24" name="Condenser"/>
            <p:cNvGrpSpPr/>
            <p:nvPr/>
          </p:nvGrpSpPr>
          <p:grpSpPr>
            <a:xfrm>
              <a:off x="6167996" y="4160524"/>
              <a:ext cx="776217" cy="271676"/>
              <a:chOff x="6167996" y="4160524"/>
              <a:chExt cx="776217" cy="271676"/>
            </a:xfrm>
          </p:grpSpPr>
          <p:sp>
            <p:nvSpPr>
              <p:cNvPr id="69" name="Freeform 68"/>
              <p:cNvSpPr/>
              <p:nvPr/>
            </p:nvSpPr>
            <p:spPr>
              <a:xfrm>
                <a:off x="6214408" y="4160524"/>
                <a:ext cx="683394" cy="271676"/>
              </a:xfrm>
              <a:custGeom>
                <a:avLst/>
                <a:gdLst/>
                <a:ahLst/>
                <a:cxnLst/>
                <a:rect l="0" t="0" r="0" b="0"/>
                <a:pathLst>
                  <a:path w="683394" h="271676">
                    <a:moveTo>
                      <a:pt x="0" y="0"/>
                    </a:moveTo>
                    <a:lnTo>
                      <a:pt x="683394" y="0"/>
                    </a:lnTo>
                    <a:lnTo>
                      <a:pt x="683394" y="271676"/>
                    </a:lnTo>
                    <a:lnTo>
                      <a:pt x="0" y="271676"/>
                    </a:lnTo>
                    <a:lnTo>
                      <a:pt x="0" y="0"/>
                    </a:lnTo>
                    <a:close/>
                  </a:path>
                </a:pathLst>
              </a:custGeom>
              <a:solidFill>
                <a:srgbClr val="C8D7E5"/>
              </a:solidFill>
              <a:ln w="7600" cap="flat">
                <a:solidFill>
                  <a:srgbClr val="303030"/>
                </a:solidFill>
                <a:bevel/>
              </a:ln>
            </p:spPr>
          </p:sp>
          <p:sp>
            <p:nvSpPr>
              <p:cNvPr id="70" name="Freeform 69"/>
              <p:cNvSpPr/>
              <p:nvPr/>
            </p:nvSpPr>
            <p:spPr>
              <a:xfrm>
                <a:off x="6237726" y="4228443"/>
                <a:ext cx="636758" cy="0"/>
              </a:xfrm>
              <a:custGeom>
                <a:avLst/>
                <a:gdLst/>
                <a:ahLst/>
                <a:cxnLst/>
                <a:rect l="0" t="0" r="0" b="0"/>
                <a:pathLst>
                  <a:path w="636758" fill="none">
                    <a:moveTo>
                      <a:pt x="0" y="0"/>
                    </a:moveTo>
                    <a:lnTo>
                      <a:pt x="636758" y="0"/>
                    </a:lnTo>
                  </a:path>
                </a:pathLst>
              </a:custGeom>
              <a:solidFill>
                <a:srgbClr val="C8D7E5"/>
              </a:solidFill>
              <a:ln w="7600" cap="flat">
                <a:solidFill>
                  <a:srgbClr val="303030"/>
                </a:solidFill>
                <a:bevel/>
              </a:ln>
            </p:spPr>
          </p:sp>
          <p:sp>
            <p:nvSpPr>
              <p:cNvPr id="71" name="Freeform 70"/>
              <p:cNvSpPr/>
              <p:nvPr/>
            </p:nvSpPr>
            <p:spPr>
              <a:xfrm>
                <a:off x="6236829" y="4296362"/>
                <a:ext cx="638552" cy="0"/>
              </a:xfrm>
              <a:custGeom>
                <a:avLst/>
                <a:gdLst/>
                <a:ahLst/>
                <a:cxnLst/>
                <a:rect l="0" t="0" r="0" b="0"/>
                <a:pathLst>
                  <a:path w="638552" fill="none">
                    <a:moveTo>
                      <a:pt x="0" y="0"/>
                    </a:moveTo>
                    <a:lnTo>
                      <a:pt x="638552" y="0"/>
                    </a:lnTo>
                  </a:path>
                </a:pathLst>
              </a:custGeom>
              <a:solidFill>
                <a:srgbClr val="C8D7E5"/>
              </a:solidFill>
              <a:ln w="7600" cap="flat">
                <a:solidFill>
                  <a:srgbClr val="303030"/>
                </a:solidFill>
                <a:bevel/>
              </a:ln>
            </p:spPr>
          </p:sp>
          <p:sp>
            <p:nvSpPr>
              <p:cNvPr id="72" name="Freeform 71"/>
              <p:cNvSpPr/>
              <p:nvPr/>
            </p:nvSpPr>
            <p:spPr>
              <a:xfrm>
                <a:off x="6237726" y="4364281"/>
                <a:ext cx="636758" cy="0"/>
              </a:xfrm>
              <a:custGeom>
                <a:avLst/>
                <a:gdLst/>
                <a:ahLst/>
                <a:cxnLst/>
                <a:rect l="0" t="0" r="0" b="0"/>
                <a:pathLst>
                  <a:path w="636758" fill="none">
                    <a:moveTo>
                      <a:pt x="0" y="0"/>
                    </a:moveTo>
                    <a:lnTo>
                      <a:pt x="636758" y="0"/>
                    </a:lnTo>
                  </a:path>
                </a:pathLst>
              </a:custGeom>
              <a:solidFill>
                <a:srgbClr val="C8D7E5"/>
              </a:solidFill>
              <a:ln w="7600" cap="flat">
                <a:solidFill>
                  <a:srgbClr val="303030"/>
                </a:solidFill>
                <a:bevel/>
              </a:ln>
            </p:spPr>
          </p:sp>
          <p:sp>
            <p:nvSpPr>
              <p:cNvPr id="73" name="Freeform 72"/>
              <p:cNvSpPr/>
              <p:nvPr/>
            </p:nvSpPr>
            <p:spPr>
              <a:xfrm>
                <a:off x="6875604" y="4160524"/>
                <a:ext cx="67263" cy="271676"/>
              </a:xfrm>
              <a:custGeom>
                <a:avLst/>
                <a:gdLst/>
                <a:ahLst/>
                <a:cxnLst/>
                <a:rect l="0" t="0" r="0" b="0"/>
                <a:pathLst>
                  <a:path w="67263" h="271676">
                    <a:moveTo>
                      <a:pt x="0" y="0"/>
                    </a:moveTo>
                    <a:lnTo>
                      <a:pt x="67263" y="0"/>
                    </a:lnTo>
                    <a:lnTo>
                      <a:pt x="67263" y="271676"/>
                    </a:lnTo>
                    <a:lnTo>
                      <a:pt x="0" y="271676"/>
                    </a:lnTo>
                    <a:lnTo>
                      <a:pt x="0" y="0"/>
                    </a:lnTo>
                    <a:close/>
                  </a:path>
                </a:pathLst>
              </a:custGeom>
              <a:solidFill>
                <a:srgbClr val="C8D7E5"/>
              </a:solidFill>
              <a:ln w="7600" cap="flat">
                <a:solidFill>
                  <a:srgbClr val="303030"/>
                </a:solidFill>
                <a:bevel/>
              </a:ln>
            </p:spPr>
          </p:sp>
          <p:sp>
            <p:nvSpPr>
              <p:cNvPr id="74" name="Freeform 73"/>
              <p:cNvSpPr/>
              <p:nvPr/>
            </p:nvSpPr>
            <p:spPr>
              <a:xfrm>
                <a:off x="6169341" y="4160524"/>
                <a:ext cx="67263" cy="271676"/>
              </a:xfrm>
              <a:custGeom>
                <a:avLst/>
                <a:gdLst/>
                <a:ahLst/>
                <a:cxnLst/>
                <a:rect l="0" t="0" r="0" b="0"/>
                <a:pathLst>
                  <a:path w="67263" h="271676">
                    <a:moveTo>
                      <a:pt x="0" y="0"/>
                    </a:moveTo>
                    <a:lnTo>
                      <a:pt x="67263" y="0"/>
                    </a:lnTo>
                    <a:lnTo>
                      <a:pt x="67263" y="271676"/>
                    </a:lnTo>
                    <a:lnTo>
                      <a:pt x="0" y="271676"/>
                    </a:lnTo>
                    <a:lnTo>
                      <a:pt x="0" y="0"/>
                    </a:lnTo>
                    <a:close/>
                  </a:path>
                </a:pathLst>
              </a:custGeom>
              <a:solidFill>
                <a:srgbClr val="C8D7E5"/>
              </a:solidFill>
              <a:ln w="7600" cap="flat">
                <a:solidFill>
                  <a:srgbClr val="303030"/>
                </a:solidFill>
                <a:bevel/>
              </a:ln>
            </p:spPr>
          </p:sp>
          <p:sp>
            <p:nvSpPr>
              <p:cNvPr id="75" name="Text 325"/>
              <p:cNvSpPr txBox="1"/>
              <p:nvPr/>
            </p:nvSpPr>
            <p:spPr>
              <a:xfrm>
                <a:off x="6347104" y="4038924"/>
                <a:ext cx="418000" cy="121600"/>
              </a:xfrm>
              <a:prstGeom prst="rect">
                <a:avLst/>
              </a:prstGeom>
              <a:noFill/>
            </p:spPr>
          </p:sp>
          <p:sp>
            <p:nvSpPr>
              <p:cNvPr id="76" name="Text 326"/>
              <p:cNvSpPr txBox="1"/>
              <p:nvPr/>
            </p:nvSpPr>
            <p:spPr>
              <a:xfrm rot="-5400000">
                <a:off x="6837813" y="4235562"/>
                <a:ext cx="364800" cy="121600"/>
              </a:xfrm>
              <a:prstGeom prst="rect">
                <a:avLst/>
              </a:prstGeom>
              <a:noFill/>
            </p:spPr>
          </p:sp>
        </p:grpSp>
        <p:sp>
          <p:nvSpPr>
            <p:cNvPr id="25" name="ConnectLine"/>
            <p:cNvSpPr/>
            <p:nvPr/>
          </p:nvSpPr>
          <p:spPr>
            <a:xfrm>
              <a:off x="6944213" y="4296362"/>
              <a:ext cx="546511" cy="196549"/>
            </a:xfrm>
            <a:custGeom>
              <a:avLst/>
              <a:gdLst/>
              <a:ahLst/>
              <a:cxnLst/>
              <a:rect l="0" t="0" r="0" b="0"/>
              <a:pathLst>
                <a:path w="546511" h="196549" fill="none">
                  <a:moveTo>
                    <a:pt x="0" y="0"/>
                  </a:moveTo>
                  <a:lnTo>
                    <a:pt x="303311" y="0"/>
                  </a:lnTo>
                  <a:lnTo>
                    <a:pt x="303311" y="-196549"/>
                  </a:lnTo>
                  <a:lnTo>
                    <a:pt x="546511" y="-196549"/>
                  </a:lnTo>
                </a:path>
              </a:pathLst>
            </a:custGeom>
            <a:solidFill>
              <a:srgbClr val="FFFFFF"/>
            </a:solidFill>
            <a:ln w="7600" cap="flat">
              <a:solidFill>
                <a:srgbClr val="000000"/>
              </a:solidFill>
              <a:bevel/>
            </a:ln>
          </p:spPr>
        </p:sp>
        <p:grpSp>
          <p:nvGrpSpPr>
            <p:cNvPr id="26" name="Plate tower"/>
            <p:cNvGrpSpPr/>
            <p:nvPr/>
          </p:nvGrpSpPr>
          <p:grpSpPr>
            <a:xfrm>
              <a:off x="7049600" y="3284600"/>
              <a:ext cx="927200" cy="2112800"/>
              <a:chOff x="7049600" y="3284600"/>
              <a:chExt cx="927200" cy="2112800"/>
            </a:xfrm>
          </p:grpSpPr>
          <p:sp>
            <p:nvSpPr>
              <p:cNvPr id="53" name="Freeform 52"/>
              <p:cNvSpPr/>
              <p:nvPr/>
            </p:nvSpPr>
            <p:spPr>
              <a:xfrm>
                <a:off x="7371435" y="5122811"/>
                <a:ext cx="0" cy="266961"/>
              </a:xfrm>
              <a:custGeom>
                <a:avLst/>
                <a:gdLst/>
                <a:ahLst/>
                <a:cxnLst/>
                <a:rect l="0" t="0" r="0" b="0"/>
                <a:pathLst>
                  <a:path h="266961" fill="none">
                    <a:moveTo>
                      <a:pt x="0" y="0"/>
                    </a:moveTo>
                    <a:lnTo>
                      <a:pt x="0" y="266961"/>
                    </a:lnTo>
                  </a:path>
                </a:pathLst>
              </a:custGeom>
              <a:solidFill>
                <a:srgbClr val="787D5D"/>
              </a:solidFill>
              <a:ln w="22800" cap="flat">
                <a:solidFill>
                  <a:srgbClr val="000000"/>
                </a:solidFill>
                <a:bevel/>
              </a:ln>
            </p:spPr>
          </p:sp>
          <p:sp>
            <p:nvSpPr>
              <p:cNvPr id="54" name="Freeform 53"/>
              <p:cNvSpPr/>
              <p:nvPr/>
            </p:nvSpPr>
            <p:spPr>
              <a:xfrm>
                <a:off x="7371438" y="3284601"/>
                <a:ext cx="605362" cy="221196"/>
              </a:xfrm>
              <a:custGeom>
                <a:avLst/>
                <a:gdLst/>
                <a:ahLst/>
                <a:cxnLst/>
                <a:rect l="0" t="0" r="0" b="0"/>
                <a:pathLst>
                  <a:path w="605362" h="221196" fill="none">
                    <a:moveTo>
                      <a:pt x="0" y="221196"/>
                    </a:moveTo>
                    <a:lnTo>
                      <a:pt x="0" y="0"/>
                    </a:lnTo>
                    <a:lnTo>
                      <a:pt x="605362" y="0"/>
                    </a:lnTo>
                  </a:path>
                </a:pathLst>
              </a:custGeom>
              <a:solidFill>
                <a:srgbClr val="787D5D"/>
              </a:solidFill>
              <a:ln w="22800" cap="flat">
                <a:solidFill>
                  <a:srgbClr val="000000"/>
                </a:solidFill>
                <a:bevel/>
                <a:tailEnd type="triangle" w="med" len="med"/>
              </a:ln>
            </p:spPr>
          </p:sp>
          <p:sp>
            <p:nvSpPr>
              <p:cNvPr id="55" name="Freeform 54"/>
              <p:cNvSpPr/>
              <p:nvPr/>
            </p:nvSpPr>
            <p:spPr>
              <a:xfrm>
                <a:off x="7585996" y="3284599"/>
                <a:ext cx="206896" cy="335608"/>
              </a:xfrm>
              <a:custGeom>
                <a:avLst/>
                <a:gdLst/>
                <a:ahLst/>
                <a:cxnLst/>
                <a:rect l="0" t="0" r="0" b="0"/>
                <a:pathLst>
                  <a:path w="206896" h="335608" fill="none">
                    <a:moveTo>
                      <a:pt x="206896" y="0"/>
                    </a:moveTo>
                    <a:lnTo>
                      <a:pt x="206896" y="335608"/>
                    </a:lnTo>
                    <a:lnTo>
                      <a:pt x="0" y="335608"/>
                    </a:lnTo>
                  </a:path>
                </a:pathLst>
              </a:custGeom>
              <a:solidFill>
                <a:srgbClr val="787D5D"/>
              </a:solidFill>
              <a:ln w="22800" cap="flat">
                <a:solidFill>
                  <a:srgbClr val="000000"/>
                </a:solidFill>
                <a:bevel/>
                <a:tailEnd type="triangle" w="med" len="med"/>
              </a:ln>
            </p:spPr>
          </p:sp>
          <p:sp>
            <p:nvSpPr>
              <p:cNvPr id="56" name="Freeform 55"/>
              <p:cNvSpPr/>
              <p:nvPr/>
            </p:nvSpPr>
            <p:spPr>
              <a:xfrm>
                <a:off x="7049600" y="5008401"/>
                <a:ext cx="766278" cy="389000"/>
              </a:xfrm>
              <a:custGeom>
                <a:avLst/>
                <a:gdLst/>
                <a:ahLst/>
                <a:cxnLst/>
                <a:rect l="0" t="0" r="0" b="0"/>
                <a:pathLst>
                  <a:path w="766278" h="389000" fill="none">
                    <a:moveTo>
                      <a:pt x="0" y="389000"/>
                    </a:moveTo>
                    <a:lnTo>
                      <a:pt x="766278" y="389000"/>
                    </a:lnTo>
                    <a:lnTo>
                      <a:pt x="766278" y="0"/>
                    </a:lnTo>
                    <a:lnTo>
                      <a:pt x="521071" y="0"/>
                    </a:lnTo>
                  </a:path>
                </a:pathLst>
              </a:custGeom>
              <a:solidFill>
                <a:srgbClr val="787D5D"/>
              </a:solidFill>
              <a:ln w="22800" cap="flat">
                <a:solidFill>
                  <a:srgbClr val="000000"/>
                </a:solidFill>
                <a:bevel/>
                <a:tailEnd type="triangle" w="med" len="med"/>
              </a:ln>
            </p:spPr>
          </p:sp>
          <p:grpSp>
            <p:nvGrpSpPr>
              <p:cNvPr id="57" name="Group 56"/>
              <p:cNvGrpSpPr/>
              <p:nvPr/>
            </p:nvGrpSpPr>
            <p:grpSpPr>
              <a:xfrm>
                <a:off x="7250984" y="3441912"/>
                <a:ext cx="240899" cy="1798168"/>
                <a:chOff x="7250984" y="3441912"/>
                <a:chExt cx="240899" cy="1798168"/>
              </a:xfrm>
            </p:grpSpPr>
            <p:sp>
              <p:nvSpPr>
                <p:cNvPr id="58" name="Freeform 57"/>
                <p:cNvSpPr/>
                <p:nvPr/>
              </p:nvSpPr>
              <p:spPr>
                <a:xfrm>
                  <a:off x="7250650" y="3441912"/>
                  <a:ext cx="240899" cy="1798168"/>
                </a:xfrm>
                <a:custGeom>
                  <a:avLst/>
                  <a:gdLst/>
                  <a:ahLst/>
                  <a:cxnLst/>
                  <a:rect l="0" t="0" r="0" b="0"/>
                  <a:pathLst>
                    <a:path w="240899" h="1798168">
                      <a:moveTo>
                        <a:pt x="0" y="1737945"/>
                      </a:moveTo>
                      <a:cubicBezTo>
                        <a:pt x="10591" y="1772820"/>
                        <a:pt x="61288" y="1798168"/>
                        <a:pt x="120450" y="1798168"/>
                      </a:cubicBezTo>
                      <a:cubicBezTo>
                        <a:pt x="179611" y="1798168"/>
                        <a:pt x="230309" y="1772820"/>
                        <a:pt x="240899" y="1737945"/>
                      </a:cubicBezTo>
                      <a:lnTo>
                        <a:pt x="240899" y="60225"/>
                      </a:lnTo>
                      <a:cubicBezTo>
                        <a:pt x="230311" y="25349"/>
                        <a:pt x="179613" y="0"/>
                        <a:pt x="120450" y="0"/>
                      </a:cubicBezTo>
                      <a:cubicBezTo>
                        <a:pt x="61287" y="0"/>
                        <a:pt x="10589" y="25349"/>
                        <a:pt x="0" y="60225"/>
                      </a:cubicBezTo>
                      <a:lnTo>
                        <a:pt x="0" y="1737945"/>
                      </a:lnTo>
                      <a:close/>
                    </a:path>
                  </a:pathLst>
                </a:custGeom>
                <a:solidFill>
                  <a:srgbClr val="787D5D"/>
                </a:solidFill>
                <a:ln w="7600" cap="flat">
                  <a:solidFill>
                    <a:srgbClr val="000000"/>
                  </a:solidFill>
                  <a:bevel/>
                </a:ln>
              </p:spPr>
            </p:sp>
            <p:sp>
              <p:nvSpPr>
                <p:cNvPr id="59" name="Freeform 58"/>
                <p:cNvSpPr/>
                <p:nvPr/>
              </p:nvSpPr>
              <p:spPr>
                <a:xfrm>
                  <a:off x="7257053" y="3523739"/>
                  <a:ext cx="229884" cy="0"/>
                </a:xfrm>
                <a:custGeom>
                  <a:avLst/>
                  <a:gdLst/>
                  <a:ahLst/>
                  <a:cxnLst/>
                  <a:rect l="0" t="0" r="0" b="0"/>
                  <a:pathLst>
                    <a:path w="229884" fill="none">
                      <a:moveTo>
                        <a:pt x="0" y="0"/>
                      </a:moveTo>
                      <a:lnTo>
                        <a:pt x="229884" y="0"/>
                      </a:lnTo>
                    </a:path>
                  </a:pathLst>
                </a:custGeom>
                <a:solidFill>
                  <a:srgbClr val="787D5D"/>
                </a:solidFill>
                <a:ln w="7600" cap="flat">
                  <a:solidFill>
                    <a:srgbClr val="000000"/>
                  </a:solidFill>
                  <a:bevel/>
                </a:ln>
              </p:spPr>
            </p:sp>
            <p:sp>
              <p:nvSpPr>
                <p:cNvPr id="60" name="Freeform 59"/>
                <p:cNvSpPr/>
                <p:nvPr/>
              </p:nvSpPr>
              <p:spPr>
                <a:xfrm>
                  <a:off x="7257053" y="5191546"/>
                  <a:ext cx="229884" cy="0"/>
                </a:xfrm>
                <a:custGeom>
                  <a:avLst/>
                  <a:gdLst/>
                  <a:ahLst/>
                  <a:cxnLst/>
                  <a:rect l="0" t="0" r="0" b="0"/>
                  <a:pathLst>
                    <a:path w="229884" fill="none">
                      <a:moveTo>
                        <a:pt x="0" y="0"/>
                      </a:moveTo>
                      <a:lnTo>
                        <a:pt x="229884" y="0"/>
                      </a:lnTo>
                    </a:path>
                  </a:pathLst>
                </a:custGeom>
                <a:solidFill>
                  <a:srgbClr val="787D5D"/>
                </a:solidFill>
                <a:ln w="7600" cap="flat">
                  <a:solidFill>
                    <a:srgbClr val="000000"/>
                  </a:solidFill>
                  <a:bevel/>
                </a:ln>
              </p:spPr>
            </p:sp>
            <p:sp>
              <p:nvSpPr>
                <p:cNvPr id="61" name="Freeform 60"/>
                <p:cNvSpPr/>
                <p:nvPr/>
              </p:nvSpPr>
              <p:spPr>
                <a:xfrm>
                  <a:off x="7312238" y="3595372"/>
                  <a:ext cx="168582" cy="167803"/>
                </a:xfrm>
                <a:custGeom>
                  <a:avLst/>
                  <a:gdLst/>
                  <a:ahLst/>
                  <a:cxnLst/>
                  <a:rect l="0" t="0" r="0" b="0"/>
                  <a:pathLst>
                    <a:path w="168582" h="167803">
                      <a:moveTo>
                        <a:pt x="0" y="0"/>
                      </a:moveTo>
                      <a:lnTo>
                        <a:pt x="0" y="167803"/>
                      </a:lnTo>
                      <a:close/>
                    </a:path>
                    <a:path w="168582" h="167803" fill="none">
                      <a:moveTo>
                        <a:pt x="0" y="33561"/>
                      </a:moveTo>
                      <a:lnTo>
                        <a:pt x="168582" y="33561"/>
                      </a:lnTo>
                    </a:path>
                  </a:pathLst>
                </a:custGeom>
                <a:solidFill>
                  <a:srgbClr val="787D5D"/>
                </a:solidFill>
                <a:ln w="7600" cap="flat">
                  <a:solidFill>
                    <a:srgbClr val="000000"/>
                  </a:solidFill>
                  <a:bevel/>
                </a:ln>
              </p:spPr>
            </p:sp>
            <p:sp>
              <p:nvSpPr>
                <p:cNvPr id="62" name="Freeform 61"/>
                <p:cNvSpPr/>
                <p:nvPr/>
              </p:nvSpPr>
              <p:spPr>
                <a:xfrm flipH="1">
                  <a:off x="7252852" y="3785774"/>
                  <a:ext cx="168582" cy="167803"/>
                </a:xfrm>
                <a:custGeom>
                  <a:avLst/>
                  <a:gdLst/>
                  <a:ahLst/>
                  <a:cxnLst/>
                  <a:rect l="0" t="0" r="0" b="0"/>
                  <a:pathLst>
                    <a:path w="168582" h="167803">
                      <a:moveTo>
                        <a:pt x="0" y="0"/>
                      </a:moveTo>
                      <a:lnTo>
                        <a:pt x="0" y="167803"/>
                      </a:lnTo>
                      <a:close/>
                    </a:path>
                    <a:path w="168582" h="167803" fill="none">
                      <a:moveTo>
                        <a:pt x="0" y="33561"/>
                      </a:moveTo>
                      <a:lnTo>
                        <a:pt x="168582" y="33561"/>
                      </a:lnTo>
                    </a:path>
                  </a:pathLst>
                </a:custGeom>
                <a:solidFill>
                  <a:srgbClr val="787D5D"/>
                </a:solidFill>
                <a:ln w="7600" cap="flat">
                  <a:solidFill>
                    <a:srgbClr val="000000"/>
                  </a:solidFill>
                  <a:bevel/>
                </a:ln>
              </p:spPr>
            </p:sp>
            <p:sp>
              <p:nvSpPr>
                <p:cNvPr id="63" name="Freeform 62"/>
                <p:cNvSpPr/>
                <p:nvPr/>
              </p:nvSpPr>
              <p:spPr>
                <a:xfrm>
                  <a:off x="7312238" y="3976174"/>
                  <a:ext cx="168582" cy="167803"/>
                </a:xfrm>
                <a:custGeom>
                  <a:avLst/>
                  <a:gdLst/>
                  <a:ahLst/>
                  <a:cxnLst/>
                  <a:rect l="0" t="0" r="0" b="0"/>
                  <a:pathLst>
                    <a:path w="168582" h="167803">
                      <a:moveTo>
                        <a:pt x="0" y="0"/>
                      </a:moveTo>
                      <a:lnTo>
                        <a:pt x="0" y="167803"/>
                      </a:lnTo>
                      <a:close/>
                    </a:path>
                    <a:path w="168582" h="167803" fill="none">
                      <a:moveTo>
                        <a:pt x="0" y="33561"/>
                      </a:moveTo>
                      <a:lnTo>
                        <a:pt x="168582" y="33561"/>
                      </a:lnTo>
                    </a:path>
                  </a:pathLst>
                </a:custGeom>
                <a:solidFill>
                  <a:srgbClr val="787D5D"/>
                </a:solidFill>
                <a:ln w="7600" cap="flat">
                  <a:solidFill>
                    <a:srgbClr val="000000"/>
                  </a:solidFill>
                  <a:bevel/>
                </a:ln>
              </p:spPr>
            </p:sp>
            <p:sp>
              <p:nvSpPr>
                <p:cNvPr id="64" name="Freeform 63"/>
                <p:cNvSpPr/>
                <p:nvPr/>
              </p:nvSpPr>
              <p:spPr>
                <a:xfrm flipH="1">
                  <a:off x="7252852" y="4166575"/>
                  <a:ext cx="168582" cy="167803"/>
                </a:xfrm>
                <a:custGeom>
                  <a:avLst/>
                  <a:gdLst/>
                  <a:ahLst/>
                  <a:cxnLst/>
                  <a:rect l="0" t="0" r="0" b="0"/>
                  <a:pathLst>
                    <a:path w="168582" h="167803">
                      <a:moveTo>
                        <a:pt x="0" y="0"/>
                      </a:moveTo>
                      <a:lnTo>
                        <a:pt x="0" y="167803"/>
                      </a:lnTo>
                      <a:close/>
                    </a:path>
                    <a:path w="168582" h="167803" fill="none">
                      <a:moveTo>
                        <a:pt x="0" y="33561"/>
                      </a:moveTo>
                      <a:lnTo>
                        <a:pt x="168582" y="33561"/>
                      </a:lnTo>
                    </a:path>
                  </a:pathLst>
                </a:custGeom>
                <a:solidFill>
                  <a:srgbClr val="787D5D"/>
                </a:solidFill>
                <a:ln w="7600" cap="flat">
                  <a:solidFill>
                    <a:srgbClr val="000000"/>
                  </a:solidFill>
                  <a:bevel/>
                </a:ln>
              </p:spPr>
            </p:sp>
            <p:sp>
              <p:nvSpPr>
                <p:cNvPr id="65" name="Freeform 64"/>
                <p:cNvSpPr/>
                <p:nvPr/>
              </p:nvSpPr>
              <p:spPr>
                <a:xfrm>
                  <a:off x="7312238" y="4356977"/>
                  <a:ext cx="168582" cy="167803"/>
                </a:xfrm>
                <a:custGeom>
                  <a:avLst/>
                  <a:gdLst/>
                  <a:ahLst/>
                  <a:cxnLst/>
                  <a:rect l="0" t="0" r="0" b="0"/>
                  <a:pathLst>
                    <a:path w="168582" h="167803">
                      <a:moveTo>
                        <a:pt x="0" y="0"/>
                      </a:moveTo>
                      <a:lnTo>
                        <a:pt x="0" y="167803"/>
                      </a:lnTo>
                      <a:close/>
                    </a:path>
                    <a:path w="168582" h="167803" fill="none">
                      <a:moveTo>
                        <a:pt x="0" y="33561"/>
                      </a:moveTo>
                      <a:lnTo>
                        <a:pt x="168582" y="33561"/>
                      </a:lnTo>
                    </a:path>
                  </a:pathLst>
                </a:custGeom>
                <a:solidFill>
                  <a:srgbClr val="787D5D"/>
                </a:solidFill>
                <a:ln w="7600" cap="flat">
                  <a:solidFill>
                    <a:srgbClr val="000000"/>
                  </a:solidFill>
                  <a:bevel/>
                </a:ln>
              </p:spPr>
            </p:sp>
            <p:sp>
              <p:nvSpPr>
                <p:cNvPr id="66" name="Freeform 65"/>
                <p:cNvSpPr/>
                <p:nvPr/>
              </p:nvSpPr>
              <p:spPr>
                <a:xfrm flipH="1">
                  <a:off x="7252852" y="4547380"/>
                  <a:ext cx="168582" cy="167803"/>
                </a:xfrm>
                <a:custGeom>
                  <a:avLst/>
                  <a:gdLst/>
                  <a:ahLst/>
                  <a:cxnLst/>
                  <a:rect l="0" t="0" r="0" b="0"/>
                  <a:pathLst>
                    <a:path w="168582" h="167803">
                      <a:moveTo>
                        <a:pt x="0" y="0"/>
                      </a:moveTo>
                      <a:lnTo>
                        <a:pt x="0" y="167803"/>
                      </a:lnTo>
                      <a:close/>
                    </a:path>
                    <a:path w="168582" h="167803" fill="none">
                      <a:moveTo>
                        <a:pt x="0" y="33561"/>
                      </a:moveTo>
                      <a:lnTo>
                        <a:pt x="168582" y="33561"/>
                      </a:lnTo>
                    </a:path>
                  </a:pathLst>
                </a:custGeom>
                <a:solidFill>
                  <a:srgbClr val="787D5D"/>
                </a:solidFill>
                <a:ln w="7600" cap="flat">
                  <a:solidFill>
                    <a:srgbClr val="000000"/>
                  </a:solidFill>
                  <a:bevel/>
                </a:ln>
              </p:spPr>
            </p:sp>
            <p:sp>
              <p:nvSpPr>
                <p:cNvPr id="67" name="Freeform 66"/>
                <p:cNvSpPr/>
                <p:nvPr/>
              </p:nvSpPr>
              <p:spPr>
                <a:xfrm>
                  <a:off x="7312238" y="4737775"/>
                  <a:ext cx="168582" cy="167803"/>
                </a:xfrm>
                <a:custGeom>
                  <a:avLst/>
                  <a:gdLst/>
                  <a:ahLst/>
                  <a:cxnLst/>
                  <a:rect l="0" t="0" r="0" b="0"/>
                  <a:pathLst>
                    <a:path w="168582" h="167803">
                      <a:moveTo>
                        <a:pt x="0" y="0"/>
                      </a:moveTo>
                      <a:lnTo>
                        <a:pt x="0" y="167803"/>
                      </a:lnTo>
                      <a:close/>
                    </a:path>
                    <a:path w="168582" h="167803" fill="none">
                      <a:moveTo>
                        <a:pt x="0" y="33561"/>
                      </a:moveTo>
                      <a:lnTo>
                        <a:pt x="168582" y="33561"/>
                      </a:lnTo>
                    </a:path>
                  </a:pathLst>
                </a:custGeom>
                <a:solidFill>
                  <a:srgbClr val="787D5D"/>
                </a:solidFill>
                <a:ln w="7600" cap="flat">
                  <a:solidFill>
                    <a:srgbClr val="000000"/>
                  </a:solidFill>
                  <a:bevel/>
                </a:ln>
              </p:spPr>
            </p:sp>
            <p:sp>
              <p:nvSpPr>
                <p:cNvPr id="68" name="Freeform 67"/>
                <p:cNvSpPr/>
                <p:nvPr/>
              </p:nvSpPr>
              <p:spPr>
                <a:xfrm flipH="1">
                  <a:off x="7252852" y="4928178"/>
                  <a:ext cx="168582" cy="167803"/>
                </a:xfrm>
                <a:custGeom>
                  <a:avLst/>
                  <a:gdLst/>
                  <a:ahLst/>
                  <a:cxnLst/>
                  <a:rect l="0" t="0" r="0" b="0"/>
                  <a:pathLst>
                    <a:path w="168582" h="167803">
                      <a:moveTo>
                        <a:pt x="0" y="0"/>
                      </a:moveTo>
                      <a:lnTo>
                        <a:pt x="0" y="167803"/>
                      </a:lnTo>
                      <a:close/>
                    </a:path>
                    <a:path w="168582" h="167803" fill="none">
                      <a:moveTo>
                        <a:pt x="0" y="33561"/>
                      </a:moveTo>
                      <a:lnTo>
                        <a:pt x="168582" y="33561"/>
                      </a:lnTo>
                    </a:path>
                  </a:pathLst>
                </a:custGeom>
                <a:solidFill>
                  <a:srgbClr val="787D5D"/>
                </a:solidFill>
                <a:ln w="7600" cap="flat">
                  <a:solidFill>
                    <a:srgbClr val="000000"/>
                  </a:solidFill>
                  <a:bevel/>
                </a:ln>
              </p:spPr>
            </p:sp>
          </p:grpSp>
        </p:grpSp>
        <p:cxnSp>
          <p:nvCxnSpPr>
            <p:cNvPr id="27" name="Major Straight line pipe"/>
            <p:cNvCxnSpPr/>
            <p:nvPr/>
          </p:nvCxnSpPr>
          <p:spPr>
            <a:xfrm>
              <a:off x="1030400" y="5405000"/>
              <a:ext cx="6140800" cy="0"/>
            </a:xfrm>
            <a:prstGeom prst="line">
              <a:avLst/>
            </a:prstGeom>
            <a:ln w="22800" cap="flat">
              <a:solidFill>
                <a:srgbClr val="3F3F3F"/>
              </a:solidFill>
              <a:bevel/>
            </a:ln>
          </p:spPr>
        </p:cxnSp>
        <p:sp>
          <p:nvSpPr>
            <p:cNvPr id="28" name="Text 327"/>
            <p:cNvSpPr txBox="1"/>
            <p:nvPr/>
          </p:nvSpPr>
          <p:spPr>
            <a:xfrm>
              <a:off x="817600" y="2821000"/>
              <a:ext cx="851200" cy="182400"/>
            </a:xfrm>
            <a:prstGeom prst="rect">
              <a:avLst/>
            </a:prstGeom>
            <a:noFill/>
          </p:spPr>
          <p:txBody>
            <a:bodyPr wrap="square" lIns="28000" tIns="18000" rIns="28000" bIns="18000" rtlCol="0" anchor="ctr"/>
            <a:lstStyle/>
            <a:p>
              <a:pPr algn="ctr"/>
              <a:r>
                <a:rPr sz="760" b="1">
                  <a:solidFill>
                    <a:srgbClr val="000000"/>
                  </a:solidFill>
                  <a:latin typeface="Tahoma"/>
                </a:rPr>
                <a:t>Steam</a:t>
              </a:r>
            </a:p>
          </p:txBody>
        </p:sp>
        <p:sp>
          <p:nvSpPr>
            <p:cNvPr id="29" name="Text 328"/>
            <p:cNvSpPr txBox="1"/>
            <p:nvPr/>
          </p:nvSpPr>
          <p:spPr>
            <a:xfrm>
              <a:off x="566800" y="3444200"/>
              <a:ext cx="798000" cy="136800"/>
            </a:xfrm>
            <a:prstGeom prst="rect">
              <a:avLst/>
            </a:prstGeom>
            <a:noFill/>
          </p:spPr>
          <p:txBody>
            <a:bodyPr wrap="square" lIns="28000" tIns="18000" rIns="28000" bIns="18000" rtlCol="0" anchor="ctr"/>
            <a:lstStyle/>
            <a:p>
              <a:pPr algn="ctr"/>
              <a:r>
                <a:rPr sz="760" b="1">
                  <a:solidFill>
                    <a:srgbClr val="000000"/>
                  </a:solidFill>
                  <a:latin typeface="Tahoma"/>
                </a:rPr>
                <a:t>Feed</a:t>
              </a:r>
            </a:p>
          </p:txBody>
        </p:sp>
        <p:sp>
          <p:nvSpPr>
            <p:cNvPr id="30" name="Process connection"/>
            <p:cNvSpPr/>
            <p:nvPr/>
          </p:nvSpPr>
          <p:spPr>
            <a:xfrm>
              <a:off x="2314800" y="3368200"/>
              <a:ext cx="326800" cy="0"/>
            </a:xfrm>
            <a:custGeom>
              <a:avLst/>
              <a:gdLst/>
              <a:ahLst/>
              <a:cxnLst/>
              <a:rect l="0" t="0" r="0" b="0"/>
              <a:pathLst>
                <a:path w="326800" fill="none">
                  <a:moveTo>
                    <a:pt x="0" y="0"/>
                  </a:moveTo>
                  <a:lnTo>
                    <a:pt x="326800" y="0"/>
                  </a:lnTo>
                </a:path>
              </a:pathLst>
            </a:custGeom>
            <a:solidFill>
              <a:srgbClr val="FFFFFF"/>
            </a:solidFill>
            <a:ln w="7600" cap="flat">
              <a:solidFill>
                <a:srgbClr val="000000"/>
              </a:solidFill>
              <a:bevel/>
              <a:tailEnd type="triangle" w="med" len="med"/>
            </a:ln>
          </p:spPr>
        </p:sp>
        <p:sp>
          <p:nvSpPr>
            <p:cNvPr id="31" name="Process connection"/>
            <p:cNvSpPr/>
            <p:nvPr/>
          </p:nvSpPr>
          <p:spPr>
            <a:xfrm>
              <a:off x="2398400" y="3965043"/>
              <a:ext cx="243200" cy="0"/>
            </a:xfrm>
            <a:custGeom>
              <a:avLst/>
              <a:gdLst/>
              <a:ahLst/>
              <a:cxnLst/>
              <a:rect l="0" t="0" r="0" b="0"/>
              <a:pathLst>
                <a:path w="243200" fill="none">
                  <a:moveTo>
                    <a:pt x="0" y="0"/>
                  </a:moveTo>
                  <a:lnTo>
                    <a:pt x="243200" y="0"/>
                  </a:lnTo>
                </a:path>
              </a:pathLst>
            </a:custGeom>
            <a:solidFill>
              <a:srgbClr val="FFFFFF"/>
            </a:solidFill>
            <a:ln w="7600" cap="flat">
              <a:solidFill>
                <a:srgbClr val="000000"/>
              </a:solidFill>
              <a:bevel/>
              <a:tailEnd type="triangle" w="med" len="med"/>
            </a:ln>
          </p:spPr>
        </p:sp>
        <p:sp>
          <p:nvSpPr>
            <p:cNvPr id="32" name="Process connection"/>
            <p:cNvSpPr/>
            <p:nvPr/>
          </p:nvSpPr>
          <p:spPr>
            <a:xfrm>
              <a:off x="2991200" y="3965043"/>
              <a:ext cx="456000" cy="0"/>
            </a:xfrm>
            <a:custGeom>
              <a:avLst/>
              <a:gdLst/>
              <a:ahLst/>
              <a:cxnLst/>
              <a:rect l="0" t="0" r="0" b="0"/>
              <a:pathLst>
                <a:path w="456000" fill="none">
                  <a:moveTo>
                    <a:pt x="0" y="0"/>
                  </a:moveTo>
                  <a:lnTo>
                    <a:pt x="456000" y="0"/>
                  </a:lnTo>
                </a:path>
              </a:pathLst>
            </a:custGeom>
            <a:solidFill>
              <a:srgbClr val="FFFFFF"/>
            </a:solidFill>
            <a:ln w="7600" cap="flat">
              <a:solidFill>
                <a:srgbClr val="000000"/>
              </a:solidFill>
              <a:bevel/>
              <a:tailEnd type="triangle" w="med" len="med"/>
            </a:ln>
          </p:spPr>
        </p:sp>
        <p:sp>
          <p:nvSpPr>
            <p:cNvPr id="33" name="Process connection"/>
            <p:cNvSpPr/>
            <p:nvPr/>
          </p:nvSpPr>
          <p:spPr>
            <a:xfrm>
              <a:off x="3441258" y="4462600"/>
              <a:ext cx="331954" cy="0"/>
            </a:xfrm>
            <a:custGeom>
              <a:avLst/>
              <a:gdLst/>
              <a:ahLst/>
              <a:cxnLst/>
              <a:rect l="0" t="0" r="0" b="0"/>
              <a:pathLst>
                <a:path w="331954" fill="none">
                  <a:moveTo>
                    <a:pt x="0" y="0"/>
                  </a:moveTo>
                  <a:lnTo>
                    <a:pt x="331954" y="0"/>
                  </a:lnTo>
                </a:path>
              </a:pathLst>
            </a:custGeom>
            <a:solidFill>
              <a:srgbClr val="FFFFFF"/>
            </a:solidFill>
            <a:ln w="7600" cap="flat">
              <a:solidFill>
                <a:srgbClr val="000000"/>
              </a:solidFill>
              <a:bevel/>
              <a:tailEnd type="triangle" w="med" len="med"/>
            </a:ln>
          </p:spPr>
        </p:sp>
        <p:sp>
          <p:nvSpPr>
            <p:cNvPr id="34" name="Process connection"/>
            <p:cNvSpPr/>
            <p:nvPr/>
          </p:nvSpPr>
          <p:spPr>
            <a:xfrm>
              <a:off x="4952000" y="4341000"/>
              <a:ext cx="166876" cy="0"/>
            </a:xfrm>
            <a:custGeom>
              <a:avLst/>
              <a:gdLst/>
              <a:ahLst/>
              <a:cxnLst/>
              <a:rect l="0" t="0" r="0" b="0"/>
              <a:pathLst>
                <a:path w="166876" fill="none">
                  <a:moveTo>
                    <a:pt x="0" y="0"/>
                  </a:moveTo>
                  <a:lnTo>
                    <a:pt x="166876" y="0"/>
                  </a:lnTo>
                </a:path>
              </a:pathLst>
            </a:custGeom>
            <a:solidFill>
              <a:srgbClr val="FFFFFF"/>
            </a:solidFill>
            <a:ln w="7600" cap="flat">
              <a:solidFill>
                <a:srgbClr val="000000"/>
              </a:solidFill>
              <a:bevel/>
              <a:tailEnd type="triangle" w="med" len="med"/>
            </a:ln>
          </p:spPr>
        </p:sp>
        <p:sp>
          <p:nvSpPr>
            <p:cNvPr id="35" name="Process connection"/>
            <p:cNvSpPr/>
            <p:nvPr/>
          </p:nvSpPr>
          <p:spPr>
            <a:xfrm>
              <a:off x="5711996" y="4296362"/>
              <a:ext cx="456000" cy="0"/>
            </a:xfrm>
            <a:custGeom>
              <a:avLst/>
              <a:gdLst/>
              <a:ahLst/>
              <a:cxnLst/>
              <a:rect l="0" t="0" r="0" b="0"/>
              <a:pathLst>
                <a:path w="456000" fill="none">
                  <a:moveTo>
                    <a:pt x="0" y="0"/>
                  </a:moveTo>
                  <a:lnTo>
                    <a:pt x="456000" y="0"/>
                  </a:lnTo>
                </a:path>
              </a:pathLst>
            </a:custGeom>
            <a:solidFill>
              <a:srgbClr val="FFFFFF"/>
            </a:solidFill>
            <a:ln w="7600" cap="flat">
              <a:solidFill>
                <a:srgbClr val="000000"/>
              </a:solidFill>
              <a:bevel/>
              <a:tailEnd type="triangle" w="med" len="med"/>
            </a:ln>
          </p:spPr>
        </p:sp>
        <p:sp>
          <p:nvSpPr>
            <p:cNvPr id="36" name="Process connection"/>
            <p:cNvSpPr/>
            <p:nvPr/>
          </p:nvSpPr>
          <p:spPr>
            <a:xfrm>
              <a:off x="6821600" y="4287800"/>
              <a:ext cx="456000" cy="0"/>
            </a:xfrm>
            <a:custGeom>
              <a:avLst/>
              <a:gdLst/>
              <a:ahLst/>
              <a:cxnLst/>
              <a:rect l="0" t="0" r="0" b="0"/>
              <a:pathLst>
                <a:path w="456000" fill="none">
                  <a:moveTo>
                    <a:pt x="0" y="0"/>
                  </a:moveTo>
                  <a:lnTo>
                    <a:pt x="456000" y="0"/>
                  </a:lnTo>
                </a:path>
              </a:pathLst>
            </a:custGeom>
            <a:solidFill>
              <a:srgbClr val="FFFFFF"/>
            </a:solidFill>
            <a:ln w="7600" cap="flat">
              <a:solidFill>
                <a:srgbClr val="000000"/>
              </a:solidFill>
              <a:bevel/>
              <a:tailEnd type="triangle" w="med" len="med"/>
            </a:ln>
          </p:spPr>
        </p:sp>
        <p:sp>
          <p:nvSpPr>
            <p:cNvPr id="37" name="Process connection"/>
            <p:cNvSpPr/>
            <p:nvPr/>
          </p:nvSpPr>
          <p:spPr>
            <a:xfrm>
              <a:off x="7490212" y="3971070"/>
              <a:ext cx="456000" cy="0"/>
            </a:xfrm>
            <a:custGeom>
              <a:avLst/>
              <a:gdLst/>
              <a:ahLst/>
              <a:cxnLst/>
              <a:rect l="0" t="0" r="0" b="0"/>
              <a:pathLst>
                <a:path w="456000" fill="none">
                  <a:moveTo>
                    <a:pt x="0" y="0"/>
                  </a:moveTo>
                  <a:lnTo>
                    <a:pt x="456000" y="0"/>
                  </a:lnTo>
                </a:path>
              </a:pathLst>
            </a:custGeom>
            <a:solidFill>
              <a:srgbClr val="FFFFFF"/>
            </a:solidFill>
            <a:ln w="7600" cap="flat">
              <a:solidFill>
                <a:srgbClr val="000000"/>
              </a:solidFill>
              <a:bevel/>
              <a:tailEnd type="triangle" w="med" len="med"/>
            </a:ln>
          </p:spPr>
        </p:sp>
        <p:sp>
          <p:nvSpPr>
            <p:cNvPr id="38" name="Process connection"/>
            <p:cNvSpPr/>
            <p:nvPr/>
          </p:nvSpPr>
          <p:spPr>
            <a:xfrm>
              <a:off x="7490212" y="4318116"/>
              <a:ext cx="456000" cy="0"/>
            </a:xfrm>
            <a:custGeom>
              <a:avLst/>
              <a:gdLst/>
              <a:ahLst/>
              <a:cxnLst/>
              <a:rect l="0" t="0" r="0" b="0"/>
              <a:pathLst>
                <a:path w="456000" fill="none">
                  <a:moveTo>
                    <a:pt x="0" y="0"/>
                  </a:moveTo>
                  <a:lnTo>
                    <a:pt x="456000" y="0"/>
                  </a:lnTo>
                </a:path>
              </a:pathLst>
            </a:custGeom>
            <a:solidFill>
              <a:srgbClr val="FFFFFF"/>
            </a:solidFill>
            <a:ln w="7600" cap="flat">
              <a:solidFill>
                <a:srgbClr val="000000"/>
              </a:solidFill>
              <a:bevel/>
              <a:tailEnd type="triangle" w="med" len="med"/>
            </a:ln>
          </p:spPr>
        </p:sp>
        <p:sp>
          <p:nvSpPr>
            <p:cNvPr id="39" name="Process connection"/>
            <p:cNvSpPr/>
            <p:nvPr/>
          </p:nvSpPr>
          <p:spPr>
            <a:xfrm>
              <a:off x="7494043" y="4634656"/>
              <a:ext cx="456000" cy="0"/>
            </a:xfrm>
            <a:custGeom>
              <a:avLst/>
              <a:gdLst/>
              <a:ahLst/>
              <a:cxnLst/>
              <a:rect l="0" t="0" r="0" b="0"/>
              <a:pathLst>
                <a:path w="456000" fill="none">
                  <a:moveTo>
                    <a:pt x="0" y="0"/>
                  </a:moveTo>
                  <a:lnTo>
                    <a:pt x="456000" y="0"/>
                  </a:lnTo>
                </a:path>
              </a:pathLst>
            </a:custGeom>
            <a:solidFill>
              <a:srgbClr val="FFFFFF"/>
            </a:solidFill>
            <a:ln w="7600" cap="flat">
              <a:solidFill>
                <a:srgbClr val="000000"/>
              </a:solidFill>
              <a:bevel/>
              <a:tailEnd type="triangle" w="med" len="med"/>
            </a:ln>
          </p:spPr>
        </p:sp>
        <p:sp>
          <p:nvSpPr>
            <p:cNvPr id="40" name="Text 329"/>
            <p:cNvSpPr txBox="1"/>
            <p:nvPr/>
          </p:nvSpPr>
          <p:spPr>
            <a:xfrm>
              <a:off x="8083200" y="3907800"/>
              <a:ext cx="516800" cy="159600"/>
            </a:xfrm>
            <a:prstGeom prst="rect">
              <a:avLst/>
            </a:prstGeom>
            <a:noFill/>
          </p:spPr>
          <p:txBody>
            <a:bodyPr wrap="square" lIns="28000" tIns="18000" rIns="28000" bIns="18000" rtlCol="0" anchor="ctr"/>
            <a:lstStyle/>
            <a:p>
              <a:pPr algn="ctr"/>
              <a:r>
                <a:rPr sz="760">
                  <a:solidFill>
                    <a:srgbClr val="000000"/>
                  </a:solidFill>
                  <a:latin typeface="Tahoma"/>
                </a:rPr>
                <a:t>Propane</a:t>
              </a:r>
            </a:p>
          </p:txBody>
        </p:sp>
        <p:sp>
          <p:nvSpPr>
            <p:cNvPr id="41" name="Text 330"/>
            <p:cNvSpPr txBox="1"/>
            <p:nvPr/>
          </p:nvSpPr>
          <p:spPr>
            <a:xfrm>
              <a:off x="8052800" y="4318200"/>
              <a:ext cx="577600" cy="83600"/>
            </a:xfrm>
            <a:prstGeom prst="rect">
              <a:avLst/>
            </a:prstGeom>
            <a:noFill/>
          </p:spPr>
          <p:txBody>
            <a:bodyPr wrap="square" lIns="28000" tIns="18000" rIns="28000" bIns="18000" rtlCol="0" anchor="ctr"/>
            <a:lstStyle/>
            <a:p>
              <a:pPr algn="ctr"/>
              <a:r>
                <a:rPr sz="760">
                  <a:solidFill>
                    <a:srgbClr val="000000"/>
                  </a:solidFill>
                  <a:latin typeface="Tahoma"/>
                </a:rPr>
                <a:t>Propylene</a:t>
              </a:r>
            </a:p>
          </p:txBody>
        </p:sp>
        <p:sp>
          <p:nvSpPr>
            <p:cNvPr id="42" name="Text 331"/>
            <p:cNvSpPr txBox="1"/>
            <p:nvPr/>
          </p:nvSpPr>
          <p:spPr>
            <a:xfrm>
              <a:off x="8090800" y="4591800"/>
              <a:ext cx="570000" cy="144400"/>
            </a:xfrm>
            <a:prstGeom prst="rect">
              <a:avLst/>
            </a:prstGeom>
            <a:noFill/>
          </p:spPr>
          <p:txBody>
            <a:bodyPr wrap="square" lIns="28000" tIns="18000" rIns="28000" bIns="18000" rtlCol="0" anchor="ctr"/>
            <a:lstStyle/>
            <a:p>
              <a:pPr algn="ctr"/>
              <a:r>
                <a:rPr sz="760">
                  <a:solidFill>
                    <a:srgbClr val="000000"/>
                  </a:solidFill>
                  <a:latin typeface="Tahoma"/>
                </a:rPr>
                <a:t>Butane, Butene etc.</a:t>
              </a:r>
            </a:p>
          </p:txBody>
        </p:sp>
        <p:sp>
          <p:nvSpPr>
            <p:cNvPr id="43" name="Text 332"/>
            <p:cNvSpPr txBox="1"/>
            <p:nvPr/>
          </p:nvSpPr>
          <p:spPr>
            <a:xfrm>
              <a:off x="8022400" y="3003400"/>
              <a:ext cx="790400" cy="486400"/>
            </a:xfrm>
            <a:prstGeom prst="rect">
              <a:avLst/>
            </a:prstGeom>
            <a:noFill/>
          </p:spPr>
          <p:txBody>
            <a:bodyPr wrap="square" lIns="28000" tIns="18000" rIns="28000" bIns="18000" rtlCol="0" anchor="ctr"/>
            <a:lstStyle/>
            <a:p>
              <a:pPr algn="ctr"/>
              <a:r>
                <a:rPr sz="760" b="1">
                  <a:solidFill>
                    <a:srgbClr val="000000"/>
                  </a:solidFill>
                  <a:latin typeface="Tahoma"/>
                </a:rPr>
                <a:t>Ethylene</a:t>
              </a:r>
            </a:p>
          </p:txBody>
        </p:sp>
        <p:sp>
          <p:nvSpPr>
            <p:cNvPr id="44" name="Text 333"/>
            <p:cNvSpPr txBox="1"/>
            <p:nvPr/>
          </p:nvSpPr>
          <p:spPr>
            <a:xfrm>
              <a:off x="5894400" y="5526600"/>
              <a:ext cx="1094400" cy="364800"/>
            </a:xfrm>
            <a:prstGeom prst="rect">
              <a:avLst/>
            </a:prstGeom>
            <a:noFill/>
          </p:spPr>
          <p:txBody>
            <a:bodyPr wrap="square" lIns="28000" tIns="18000" rIns="28000" bIns="18000" rtlCol="0" anchor="ctr"/>
            <a:lstStyle/>
            <a:p>
              <a:pPr algn="ctr"/>
              <a:r>
                <a:rPr sz="760">
                  <a:solidFill>
                    <a:srgbClr val="000000"/>
                  </a:solidFill>
                  <a:latin typeface="Tahoma"/>
                </a:rPr>
                <a:t>Feed recycle</a:t>
              </a:r>
            </a:p>
          </p:txBody>
        </p:sp>
        <p:sp>
          <p:nvSpPr>
            <p:cNvPr id="45" name="Text 334"/>
            <p:cNvSpPr txBox="1"/>
            <p:nvPr/>
          </p:nvSpPr>
          <p:spPr>
            <a:xfrm>
              <a:off x="1121600" y="5557000"/>
              <a:ext cx="1520000" cy="364800"/>
            </a:xfrm>
            <a:prstGeom prst="rect">
              <a:avLst/>
            </a:prstGeom>
            <a:noFill/>
          </p:spPr>
          <p:txBody>
            <a:bodyPr wrap="square" lIns="28000" tIns="18000" rIns="28000" bIns="18000" rtlCol="0" anchor="ctr"/>
            <a:lstStyle/>
            <a:p>
              <a:pPr algn="ctr"/>
              <a:r>
                <a:rPr sz="760">
                  <a:solidFill>
                    <a:srgbClr val="000000"/>
                  </a:solidFill>
                  <a:latin typeface="Tahoma"/>
                </a:rPr>
                <a:t>Recycled feed</a:t>
              </a:r>
            </a:p>
          </p:txBody>
        </p:sp>
        <p:sp>
          <p:nvSpPr>
            <p:cNvPr id="46" name="Text 335"/>
            <p:cNvSpPr txBox="1"/>
            <p:nvPr/>
          </p:nvSpPr>
          <p:spPr>
            <a:xfrm>
              <a:off x="2573200" y="2866600"/>
              <a:ext cx="737200" cy="258400"/>
            </a:xfrm>
            <a:prstGeom prst="rect">
              <a:avLst/>
            </a:prstGeom>
            <a:noFill/>
          </p:spPr>
          <p:txBody>
            <a:bodyPr wrap="square" lIns="28000" tIns="18000" rIns="28000" bIns="18000" rtlCol="0" anchor="ctr"/>
            <a:lstStyle/>
            <a:p>
              <a:pPr algn="ctr"/>
              <a:r>
                <a:rPr sz="760">
                  <a:solidFill>
                    <a:srgbClr val="000000"/>
                  </a:solidFill>
                  <a:latin typeface="Tahoma"/>
                </a:rPr>
                <a:t>Heat exchangers</a:t>
              </a:r>
            </a:p>
          </p:txBody>
        </p:sp>
        <p:sp>
          <p:nvSpPr>
            <p:cNvPr id="47" name="Text 336"/>
            <p:cNvSpPr txBox="1"/>
            <p:nvPr/>
          </p:nvSpPr>
          <p:spPr>
            <a:xfrm>
              <a:off x="1699200" y="2699400"/>
              <a:ext cx="577600" cy="243200"/>
            </a:xfrm>
            <a:prstGeom prst="rect">
              <a:avLst/>
            </a:prstGeom>
            <a:noFill/>
          </p:spPr>
          <p:txBody>
            <a:bodyPr wrap="square" lIns="28000" tIns="18000" rIns="28000" bIns="18000" rtlCol="0" anchor="ctr"/>
            <a:lstStyle/>
            <a:p>
              <a:pPr algn="ctr"/>
              <a:r>
                <a:rPr sz="760">
                  <a:solidFill>
                    <a:srgbClr val="000000"/>
                  </a:solidFill>
                  <a:latin typeface="Tahoma"/>
                </a:rPr>
                <a:t>Industrial Furnaces</a:t>
              </a:r>
            </a:p>
          </p:txBody>
        </p:sp>
        <p:sp>
          <p:nvSpPr>
            <p:cNvPr id="48" name="Text 337"/>
            <p:cNvSpPr txBox="1"/>
            <p:nvPr/>
          </p:nvSpPr>
          <p:spPr>
            <a:xfrm>
              <a:off x="3758800" y="5123800"/>
              <a:ext cx="767600" cy="190000"/>
            </a:xfrm>
            <a:prstGeom prst="rect">
              <a:avLst/>
            </a:prstGeom>
            <a:noFill/>
          </p:spPr>
          <p:txBody>
            <a:bodyPr wrap="square" lIns="28000" tIns="18000" rIns="28000" bIns="18000" rtlCol="0" anchor="ctr"/>
            <a:lstStyle/>
            <a:p>
              <a:pPr algn="ctr"/>
              <a:r>
                <a:rPr sz="760">
                  <a:solidFill>
                    <a:srgbClr val="000000"/>
                  </a:solidFill>
                  <a:latin typeface="Tahoma"/>
                </a:rPr>
                <a:t>Quenching Tower</a:t>
              </a:r>
            </a:p>
          </p:txBody>
        </p:sp>
        <p:sp>
          <p:nvSpPr>
            <p:cNvPr id="49" name="Text 338"/>
            <p:cNvSpPr txBox="1"/>
            <p:nvPr/>
          </p:nvSpPr>
          <p:spPr>
            <a:xfrm>
              <a:off x="6198400" y="4614600"/>
              <a:ext cx="729600" cy="91200"/>
            </a:xfrm>
            <a:prstGeom prst="rect">
              <a:avLst/>
            </a:prstGeom>
            <a:noFill/>
          </p:spPr>
          <p:txBody>
            <a:bodyPr wrap="square" lIns="28000" tIns="18000" rIns="28000" bIns="18000" rtlCol="0" anchor="ctr"/>
            <a:lstStyle/>
            <a:p>
              <a:pPr algn="ctr"/>
              <a:r>
                <a:rPr sz="760">
                  <a:solidFill>
                    <a:srgbClr val="000000"/>
                  </a:solidFill>
                  <a:latin typeface="Tahoma"/>
                </a:rPr>
                <a:t>Condenser</a:t>
              </a:r>
            </a:p>
          </p:txBody>
        </p:sp>
        <p:sp>
          <p:nvSpPr>
            <p:cNvPr id="50" name="Text 339"/>
            <p:cNvSpPr txBox="1"/>
            <p:nvPr/>
          </p:nvSpPr>
          <p:spPr>
            <a:xfrm>
              <a:off x="4982400" y="4614600"/>
              <a:ext cx="820800" cy="136800"/>
            </a:xfrm>
            <a:prstGeom prst="rect">
              <a:avLst/>
            </a:prstGeom>
            <a:noFill/>
          </p:spPr>
          <p:txBody>
            <a:bodyPr wrap="square" lIns="28000" tIns="18000" rIns="28000" bIns="18000" rtlCol="0" anchor="ctr"/>
            <a:lstStyle/>
            <a:p>
              <a:pPr algn="ctr"/>
              <a:r>
                <a:rPr sz="760">
                  <a:solidFill>
                    <a:srgbClr val="000000"/>
                  </a:solidFill>
                  <a:latin typeface="Tahoma"/>
                </a:rPr>
                <a:t>Compressor</a:t>
              </a:r>
            </a:p>
          </p:txBody>
        </p:sp>
        <p:sp>
          <p:nvSpPr>
            <p:cNvPr id="51" name="Text 340"/>
            <p:cNvSpPr txBox="1"/>
            <p:nvPr/>
          </p:nvSpPr>
          <p:spPr>
            <a:xfrm>
              <a:off x="7201600" y="5526600"/>
              <a:ext cx="912000" cy="486400"/>
            </a:xfrm>
            <a:prstGeom prst="rect">
              <a:avLst/>
            </a:prstGeom>
            <a:noFill/>
          </p:spPr>
          <p:txBody>
            <a:bodyPr wrap="square" lIns="28000" tIns="18000" rIns="28000" bIns="18000" rtlCol="0" anchor="ctr"/>
            <a:lstStyle/>
            <a:p>
              <a:pPr algn="ctr"/>
              <a:r>
                <a:rPr sz="760">
                  <a:solidFill>
                    <a:srgbClr val="000000"/>
                  </a:solidFill>
                  <a:latin typeface="Tahoma"/>
                </a:rPr>
                <a:t>Distillation/</a:t>
              </a:r>
            </a:p>
            <a:p>
              <a:pPr algn="ctr"/>
              <a:r>
                <a:rPr sz="760">
                  <a:solidFill>
                    <a:srgbClr val="000000"/>
                  </a:solidFill>
                  <a:latin typeface="Tahoma"/>
                </a:rPr>
                <a:t>Seperation Column</a:t>
              </a:r>
            </a:p>
          </p:txBody>
        </p:sp>
        <p:sp>
          <p:nvSpPr>
            <p:cNvPr id="52" name="Process connection"/>
            <p:cNvSpPr/>
            <p:nvPr/>
          </p:nvSpPr>
          <p:spPr>
            <a:xfrm>
              <a:off x="3553600" y="5397400"/>
              <a:ext cx="334400" cy="7600"/>
            </a:xfrm>
            <a:custGeom>
              <a:avLst/>
              <a:gdLst/>
              <a:ahLst/>
              <a:cxnLst/>
              <a:rect l="0" t="0" r="0" b="0"/>
              <a:pathLst>
                <a:path w="334400" h="7600" fill="none">
                  <a:moveTo>
                    <a:pt x="0" y="0"/>
                  </a:moveTo>
                  <a:lnTo>
                    <a:pt x="-334400" y="0"/>
                  </a:lnTo>
                </a:path>
              </a:pathLst>
            </a:custGeom>
            <a:solidFill>
              <a:srgbClr val="FFFFFF"/>
            </a:solidFill>
            <a:ln w="7600" cap="flat">
              <a:solidFill>
                <a:srgbClr val="000000"/>
              </a:solidFill>
              <a:bevel/>
              <a:tailEnd type="triangle" w="med" len="med"/>
            </a:ln>
          </p:spPr>
        </p:sp>
      </p:grpSp>
      <p:sp>
        <p:nvSpPr>
          <p:cNvPr id="91" name="TextBox 90"/>
          <p:cNvSpPr txBox="1"/>
          <p:nvPr/>
        </p:nvSpPr>
        <p:spPr>
          <a:xfrm>
            <a:off x="796730" y="6345151"/>
            <a:ext cx="2590800" cy="369332"/>
          </a:xfrm>
          <a:prstGeom prst="rect">
            <a:avLst/>
          </a:prstGeom>
          <a:noFill/>
        </p:spPr>
        <p:txBody>
          <a:bodyPr wrap="square" rtlCol="0">
            <a:spAutoFit/>
          </a:bodyPr>
          <a:lstStyle/>
          <a:p>
            <a:r>
              <a:rPr lang="en-US" dirty="0"/>
              <a:t>Drew using </a:t>
            </a:r>
            <a:r>
              <a:rPr lang="en-US" dirty="0" err="1" smtClean="0"/>
              <a:t>Edraw</a:t>
            </a:r>
            <a:endParaRPr lang="en-IN" dirty="0"/>
          </a:p>
        </p:txBody>
      </p:sp>
    </p:spTree>
    <p:extLst>
      <p:ext uri="{BB962C8B-B14F-4D97-AF65-F5344CB8AC3E}">
        <p14:creationId xmlns:p14="http://schemas.microsoft.com/office/powerpoint/2010/main" xmlns="" val="1512700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Operating Conditions :</a:t>
            </a:r>
            <a:endParaRPr lang="en-IN" dirty="0">
              <a:solidFill>
                <a:srgbClr val="FF0000"/>
              </a:solidFill>
            </a:endParaRPr>
          </a:p>
        </p:txBody>
      </p:sp>
      <p:pic>
        <p:nvPicPr>
          <p:cNvPr id="4" name="Content Placeholder 3"/>
          <p:cNvPicPr>
            <a:picLocks noGrp="1" noChangeAspect="1"/>
          </p:cNvPicPr>
          <p:nvPr>
            <p:ph idx="1"/>
          </p:nvPr>
        </p:nvPicPr>
        <p:blipFill>
          <a:blip r:embed="rId2" cstate="print"/>
          <a:stretch>
            <a:fillRect/>
          </a:stretch>
        </p:blipFill>
        <p:spPr>
          <a:xfrm>
            <a:off x="838200" y="1892394"/>
            <a:ext cx="10515600" cy="4299409"/>
          </a:xfrm>
          <a:prstGeom prst="rect">
            <a:avLst/>
          </a:prstGeom>
        </p:spPr>
      </p:pic>
    </p:spTree>
    <p:extLst>
      <p:ext uri="{BB962C8B-B14F-4D97-AF65-F5344CB8AC3E}">
        <p14:creationId xmlns:p14="http://schemas.microsoft.com/office/powerpoint/2010/main" xmlns="" val="1028440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070" y="0"/>
            <a:ext cx="12076090" cy="824247"/>
          </a:xfrm>
        </p:spPr>
        <p:txBody>
          <a:bodyPr>
            <a:normAutofit/>
          </a:bodyPr>
          <a:lstStyle/>
          <a:p>
            <a:r>
              <a:rPr lang="en-GB" sz="4800" dirty="0" smtClean="0">
                <a:solidFill>
                  <a:srgbClr val="FF0000"/>
                </a:solidFill>
              </a:rPr>
              <a:t>Reactions involved in above process:</a:t>
            </a:r>
            <a:endParaRPr lang="en-GB" sz="4800" dirty="0">
              <a:solidFill>
                <a:srgbClr val="FF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23493" y="1061833"/>
            <a:ext cx="9800822" cy="5802895"/>
          </a:xfrm>
          <a:prstGeom prst="rect">
            <a:avLst/>
          </a:prstGeom>
        </p:spPr>
      </p:pic>
    </p:spTree>
    <p:extLst>
      <p:ext uri="{BB962C8B-B14F-4D97-AF65-F5344CB8AC3E}">
        <p14:creationId xmlns:p14="http://schemas.microsoft.com/office/powerpoint/2010/main" xmlns="" val="42445080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0"/>
            <a:ext cx="10515600" cy="1325563"/>
          </a:xfrm>
        </p:spPr>
        <p:txBody>
          <a:bodyPr/>
          <a:lstStyle/>
          <a:p>
            <a:r>
              <a:rPr lang="en-IN" dirty="0">
                <a:solidFill>
                  <a:srgbClr val="FF0000"/>
                </a:solidFill>
              </a:rPr>
              <a:t/>
            </a:r>
            <a:br>
              <a:rPr lang="en-IN" dirty="0">
                <a:solidFill>
                  <a:srgbClr val="FF0000"/>
                </a:solidFill>
              </a:rPr>
            </a:br>
            <a:r>
              <a:rPr lang="en-IN" dirty="0">
                <a:solidFill>
                  <a:srgbClr val="FF0000"/>
                </a:solidFill>
              </a:rPr>
              <a:t>Process Description </a:t>
            </a:r>
          </a:p>
        </p:txBody>
      </p:sp>
      <p:sp>
        <p:nvSpPr>
          <p:cNvPr id="3" name="Content Placeholder 2"/>
          <p:cNvSpPr>
            <a:spLocks noGrp="1"/>
          </p:cNvSpPr>
          <p:nvPr>
            <p:ph idx="1"/>
          </p:nvPr>
        </p:nvSpPr>
        <p:spPr>
          <a:xfrm>
            <a:off x="0" y="1325562"/>
            <a:ext cx="11590985" cy="5397209"/>
          </a:xfrm>
        </p:spPr>
        <p:txBody>
          <a:bodyPr>
            <a:normAutofit/>
          </a:bodyPr>
          <a:lstStyle/>
          <a:p>
            <a:pPr algn="just"/>
            <a:r>
              <a:rPr lang="en-IN" dirty="0" smtClean="0"/>
              <a:t>The bulk of the worldwide production is based on thermal cracking with steam. The process is called pyrolysis or steam cracking. </a:t>
            </a:r>
          </a:p>
          <a:p>
            <a:r>
              <a:rPr lang="en-IN" dirty="0" smtClean="0"/>
              <a:t>The </a:t>
            </a:r>
            <a:r>
              <a:rPr lang="en-IN" dirty="0"/>
              <a:t>first process is using steam to transport a mixture Hydrocarbons to a series of industrial furnaces and heating it to 1500˚F /800˚C, which requires a lot of energy. </a:t>
            </a:r>
            <a:endParaRPr lang="en-IN" dirty="0" smtClean="0"/>
          </a:p>
          <a:p>
            <a:r>
              <a:rPr lang="en-IN" dirty="0" smtClean="0"/>
              <a:t> </a:t>
            </a:r>
            <a:r>
              <a:rPr lang="en-IN" b="1" dirty="0"/>
              <a:t>At that temperature single bond of the Hydrocarbon(mostly ethane) molecules is loosened to the point that it loses two of the hydrogen atoms.</a:t>
            </a:r>
          </a:p>
          <a:p>
            <a:r>
              <a:rPr lang="en-IN" dirty="0"/>
              <a:t> In addition to ethylene, a number of other molecules are formed</a:t>
            </a:r>
            <a:r>
              <a:rPr lang="en-IN"/>
              <a:t>, </a:t>
            </a:r>
            <a:r>
              <a:rPr lang="en-IN" smtClean="0"/>
              <a:t>but </a:t>
            </a:r>
            <a:r>
              <a:rPr lang="en-IN" b="1" smtClean="0"/>
              <a:t>ethylene </a:t>
            </a:r>
            <a:r>
              <a:rPr lang="en-IN" b="1" dirty="0"/>
              <a:t>is in much greater abundance (about 80 percent) than the other substances</a:t>
            </a:r>
          </a:p>
        </p:txBody>
      </p:sp>
    </p:spTree>
    <p:extLst>
      <p:ext uri="{BB962C8B-B14F-4D97-AF65-F5344CB8AC3E}">
        <p14:creationId xmlns:p14="http://schemas.microsoft.com/office/powerpoint/2010/main" xmlns="" val="111271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Pyrolysis furnace </a:t>
            </a:r>
            <a:endParaRPr lang="en-IN" dirty="0"/>
          </a:p>
        </p:txBody>
      </p:sp>
      <p:sp>
        <p:nvSpPr>
          <p:cNvPr id="3" name="Content Placeholder 2"/>
          <p:cNvSpPr>
            <a:spLocks noGrp="1"/>
          </p:cNvSpPr>
          <p:nvPr>
            <p:ph idx="1"/>
          </p:nvPr>
        </p:nvSpPr>
        <p:spPr/>
        <p:txBody>
          <a:bodyPr>
            <a:normAutofit/>
          </a:bodyPr>
          <a:lstStyle/>
          <a:p>
            <a:r>
              <a:rPr lang="en-IN" dirty="0" smtClean="0"/>
              <a:t>The hydrocarbon molecules of the feedstock are cracked in the furnace in the presence of a catalyst at high temperatures.</a:t>
            </a:r>
          </a:p>
          <a:p>
            <a:r>
              <a:rPr lang="en-IN" dirty="0" smtClean="0"/>
              <a:t> Typically more than ten furnaces are used in a single ethylene plant. </a:t>
            </a:r>
          </a:p>
          <a:p>
            <a:r>
              <a:rPr lang="en-IN" dirty="0" smtClean="0"/>
              <a:t>Most </a:t>
            </a:r>
            <a:r>
              <a:rPr lang="en-IN" dirty="0" err="1" smtClean="0"/>
              <a:t>feedstocks</a:t>
            </a:r>
            <a:r>
              <a:rPr lang="en-IN" dirty="0" smtClean="0"/>
              <a:t> are </a:t>
            </a:r>
            <a:r>
              <a:rPr lang="en-IN" dirty="0" err="1" smtClean="0"/>
              <a:t>naphta</a:t>
            </a:r>
            <a:r>
              <a:rPr lang="en-IN" dirty="0" smtClean="0"/>
              <a:t> or a mixture of ethane and methane. The feed is mixed (diluted) with steam to minimize the side reaction of forming coke and to improve selectivity to produce </a:t>
            </a:r>
            <a:r>
              <a:rPr lang="en-IN" dirty="0" err="1" smtClean="0"/>
              <a:t>ethene</a:t>
            </a:r>
            <a:r>
              <a:rPr lang="en-IN" dirty="0" smtClean="0"/>
              <a:t>. </a:t>
            </a:r>
          </a:p>
          <a:p>
            <a:r>
              <a:rPr lang="en-IN" dirty="0" smtClean="0"/>
              <a:t>The fundamental parameters of cracking furnaces are temperature and temperature profile, residence time of the gas during cracking, and partial pressure.</a:t>
            </a:r>
            <a:endParaRPr lang="en-IN" dirty="0"/>
          </a:p>
        </p:txBody>
      </p:sp>
    </p:spTree>
    <p:extLst>
      <p:ext uri="{BB962C8B-B14F-4D97-AF65-F5344CB8AC3E}">
        <p14:creationId xmlns:p14="http://schemas.microsoft.com/office/powerpoint/2010/main" xmlns="" val="4038927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Cracking furnaces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385047" y="1341064"/>
            <a:ext cx="7785847" cy="4594019"/>
          </a:xfrm>
        </p:spPr>
      </p:pic>
      <p:sp>
        <p:nvSpPr>
          <p:cNvPr id="5" name="TextBox 4"/>
          <p:cNvSpPr txBox="1"/>
          <p:nvPr/>
        </p:nvSpPr>
        <p:spPr>
          <a:xfrm>
            <a:off x="2205318" y="6400800"/>
            <a:ext cx="6252882" cy="369332"/>
          </a:xfrm>
          <a:prstGeom prst="rect">
            <a:avLst/>
          </a:prstGeom>
          <a:noFill/>
        </p:spPr>
        <p:txBody>
          <a:bodyPr wrap="square" rtlCol="0">
            <a:spAutoFit/>
          </a:bodyPr>
          <a:lstStyle/>
          <a:p>
            <a:r>
              <a:rPr lang="en-US" dirty="0" smtClean="0"/>
              <a:t>Courtesy: Jam petrochemical, Iran</a:t>
            </a:r>
            <a:endParaRPr lang="en-IN" dirty="0"/>
          </a:p>
        </p:txBody>
      </p:sp>
    </p:spTree>
    <p:extLst>
      <p:ext uri="{BB962C8B-B14F-4D97-AF65-F5344CB8AC3E}">
        <p14:creationId xmlns:p14="http://schemas.microsoft.com/office/powerpoint/2010/main" xmlns="" val="611928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EXCHANGER AND QUENCHING TOWER</a:t>
            </a:r>
            <a:endParaRPr lang="en-IN" dirty="0"/>
          </a:p>
        </p:txBody>
      </p:sp>
      <p:sp>
        <p:nvSpPr>
          <p:cNvPr id="3" name="Content Placeholder 2"/>
          <p:cNvSpPr>
            <a:spLocks noGrp="1"/>
          </p:cNvSpPr>
          <p:nvPr>
            <p:ph idx="1"/>
          </p:nvPr>
        </p:nvSpPr>
        <p:spPr/>
        <p:txBody>
          <a:bodyPr/>
          <a:lstStyle/>
          <a:p>
            <a:r>
              <a:rPr lang="en-IN" dirty="0"/>
              <a:t>The next step is sending the mixture of very hot gases (</a:t>
            </a:r>
            <a:r>
              <a:rPr lang="en-IN" dirty="0" smtClean="0"/>
              <a:t>liquids </a:t>
            </a:r>
            <a:r>
              <a:rPr lang="en-IN" dirty="0"/>
              <a:t>also become gases at that </a:t>
            </a:r>
            <a:r>
              <a:rPr lang="en-IN" dirty="0" smtClean="0"/>
              <a:t>temperature) to </a:t>
            </a:r>
            <a:r>
              <a:rPr lang="en-IN" dirty="0"/>
              <a:t>a series of heat exchangers that use steam to cool the gaseous mixture</a:t>
            </a:r>
            <a:r>
              <a:rPr lang="en-IN" dirty="0" smtClean="0"/>
              <a:t>.</a:t>
            </a:r>
          </a:p>
          <a:p>
            <a:r>
              <a:rPr lang="en-IN" dirty="0"/>
              <a:t>  Once cooled, the mixture of steam and gases go to a tower where cold water is poured onto it from above to force all the different liquids to the bottom.  These liquids are usually hydrocarbons with more than five carbon atoms.  This process is also called quenching and the tower is referred to as a quenching tower.</a:t>
            </a:r>
          </a:p>
        </p:txBody>
      </p:sp>
    </p:spTree>
    <p:extLst>
      <p:ext uri="{BB962C8B-B14F-4D97-AF65-F5344CB8AC3E}">
        <p14:creationId xmlns:p14="http://schemas.microsoft.com/office/powerpoint/2010/main" xmlns="" val="1138105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Two </a:t>
            </a:r>
            <a:r>
              <a:rPr lang="en-IN" dirty="0"/>
              <a:t>separate product streams come out of the quenching tower.  One product stream is water and a mixture of heavier hydrocarbons commonly referred to as pyrolysis gasoline. </a:t>
            </a:r>
            <a:endParaRPr lang="en-IN" dirty="0" smtClean="0"/>
          </a:p>
          <a:p>
            <a:endParaRPr lang="en-IN" dirty="0" smtClean="0"/>
          </a:p>
          <a:p>
            <a:r>
              <a:rPr lang="en-IN" dirty="0" smtClean="0"/>
              <a:t> </a:t>
            </a:r>
            <a:r>
              <a:rPr lang="en-IN" dirty="0"/>
              <a:t>The water is cleaned and recycled back into the quench tower.  The pyrolysis gasoline is sent to </a:t>
            </a:r>
            <a:r>
              <a:rPr lang="en-IN" dirty="0" smtClean="0"/>
              <a:t>another </a:t>
            </a:r>
            <a:r>
              <a:rPr lang="en-IN" dirty="0"/>
              <a:t>separation </a:t>
            </a:r>
            <a:r>
              <a:rPr lang="en-IN" dirty="0" smtClean="0"/>
              <a:t>unit for </a:t>
            </a:r>
            <a:r>
              <a:rPr lang="en-IN" dirty="0" err="1" smtClean="0"/>
              <a:t>for</a:t>
            </a:r>
            <a:r>
              <a:rPr lang="en-IN" dirty="0" smtClean="0"/>
              <a:t> further use.</a:t>
            </a:r>
          </a:p>
          <a:p>
            <a:pPr marL="0" indent="0">
              <a:buNone/>
            </a:pPr>
            <a:endParaRPr lang="en-IN" dirty="0"/>
          </a:p>
        </p:txBody>
      </p:sp>
    </p:spTree>
    <p:extLst>
      <p:ext uri="{BB962C8B-B14F-4D97-AF65-F5344CB8AC3E}">
        <p14:creationId xmlns:p14="http://schemas.microsoft.com/office/powerpoint/2010/main" xmlns="" val="321129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76019" y="1852519"/>
            <a:ext cx="5065875" cy="4351338"/>
          </a:xfr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741894" y="1690688"/>
            <a:ext cx="5221073" cy="5167312"/>
          </a:xfrm>
          <a:prstGeom prst="rect">
            <a:avLst/>
          </a:prstGeom>
        </p:spPr>
      </p:pic>
    </p:spTree>
    <p:extLst>
      <p:ext uri="{BB962C8B-B14F-4D97-AF65-F5344CB8AC3E}">
        <p14:creationId xmlns:p14="http://schemas.microsoft.com/office/powerpoint/2010/main" xmlns="" val="408734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COMPRESSOR</a:t>
            </a:r>
            <a:endParaRPr lang="en-IN" dirty="0"/>
          </a:p>
        </p:txBody>
      </p:sp>
      <p:sp>
        <p:nvSpPr>
          <p:cNvPr id="3" name="Content Placeholder 2"/>
          <p:cNvSpPr>
            <a:spLocks noGrp="1"/>
          </p:cNvSpPr>
          <p:nvPr>
            <p:ph idx="1"/>
          </p:nvPr>
        </p:nvSpPr>
        <p:spPr/>
        <p:txBody>
          <a:bodyPr/>
          <a:lstStyle/>
          <a:p>
            <a:r>
              <a:rPr lang="en-IN" dirty="0" smtClean="0"/>
              <a:t>Compression train : The gas from the quench tower is then compressed in a 4 or 5 stage compressor train to an optimum pressure for separating it into various components.</a:t>
            </a:r>
          </a:p>
          <a:p>
            <a:r>
              <a:rPr lang="en-IN" dirty="0" smtClean="0"/>
              <a:t> Water and hydrocarbons are separated between stages and recycled. Acid gases (CO2 and H2S) are removed after the 3rd or 4th compression stage by scrubbing them with a dilute </a:t>
            </a:r>
            <a:r>
              <a:rPr lang="en-IN" dirty="0" err="1" smtClean="0"/>
              <a:t>causic</a:t>
            </a:r>
            <a:r>
              <a:rPr lang="en-IN" dirty="0" smtClean="0"/>
              <a:t> soda solution. </a:t>
            </a:r>
          </a:p>
          <a:p>
            <a:r>
              <a:rPr lang="en-IN" dirty="0" smtClean="0"/>
              <a:t>In case of higher </a:t>
            </a:r>
            <a:r>
              <a:rPr lang="en-IN" dirty="0" err="1" smtClean="0"/>
              <a:t>sulfur</a:t>
            </a:r>
            <a:r>
              <a:rPr lang="en-IN" dirty="0" smtClean="0"/>
              <a:t> content a separate gas removal system is used.</a:t>
            </a:r>
            <a:endParaRPr lang="en-IN" dirty="0"/>
          </a:p>
        </p:txBody>
      </p:sp>
    </p:spTree>
    <p:extLst>
      <p:ext uri="{BB962C8B-B14F-4D97-AF65-F5344CB8AC3E}">
        <p14:creationId xmlns:p14="http://schemas.microsoft.com/office/powerpoint/2010/main" xmlns="" val="1231197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Compressors groups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210236" y="1838606"/>
            <a:ext cx="8955740" cy="4179612"/>
          </a:xfrm>
        </p:spPr>
      </p:pic>
      <p:sp>
        <p:nvSpPr>
          <p:cNvPr id="8" name="TextBox 7"/>
          <p:cNvSpPr txBox="1"/>
          <p:nvPr/>
        </p:nvSpPr>
        <p:spPr>
          <a:xfrm>
            <a:off x="2891118" y="6320118"/>
            <a:ext cx="4034117" cy="646331"/>
          </a:xfrm>
          <a:prstGeom prst="rect">
            <a:avLst/>
          </a:prstGeom>
          <a:noFill/>
        </p:spPr>
        <p:txBody>
          <a:bodyPr wrap="square" rtlCol="0">
            <a:spAutoFit/>
          </a:bodyPr>
          <a:lstStyle/>
          <a:p>
            <a:r>
              <a:rPr lang="en-US" dirty="0"/>
              <a:t>Courtesy: Jam petrochemical, Iran</a:t>
            </a:r>
            <a:endParaRPr lang="en-IN" dirty="0"/>
          </a:p>
          <a:p>
            <a:endParaRPr lang="en-IN" dirty="0"/>
          </a:p>
        </p:txBody>
      </p:sp>
    </p:spTree>
    <p:extLst>
      <p:ext uri="{BB962C8B-B14F-4D97-AF65-F5344CB8AC3E}">
        <p14:creationId xmlns:p14="http://schemas.microsoft.com/office/powerpoint/2010/main" xmlns="" val="2172048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Refrigeration train : The pyrolysis gas is then partially condensed over the stages of a refrigeration system to about -165 °C .</a:t>
            </a:r>
          </a:p>
          <a:p>
            <a:endParaRPr lang="en-IN" dirty="0" smtClean="0"/>
          </a:p>
          <a:p>
            <a:r>
              <a:rPr lang="en-IN" dirty="0" err="1" smtClean="0"/>
              <a:t>Demethanizer</a:t>
            </a:r>
            <a:r>
              <a:rPr lang="en-IN" dirty="0" smtClean="0"/>
              <a:t> : The </a:t>
            </a:r>
            <a:r>
              <a:rPr lang="en-IN" dirty="0" err="1" smtClean="0"/>
              <a:t>DeMethanizer</a:t>
            </a:r>
            <a:r>
              <a:rPr lang="en-IN" dirty="0" smtClean="0"/>
              <a:t> is designed for complete separation of methane from ethylene and heavier components</a:t>
            </a:r>
          </a:p>
          <a:p>
            <a:endParaRPr lang="en-IN" dirty="0" smtClean="0"/>
          </a:p>
          <a:p>
            <a:r>
              <a:rPr lang="en-IN" dirty="0" err="1" smtClean="0"/>
              <a:t>Deethanizer</a:t>
            </a:r>
            <a:r>
              <a:rPr lang="en-IN" dirty="0" smtClean="0"/>
              <a:t> : The </a:t>
            </a:r>
            <a:r>
              <a:rPr lang="en-IN" dirty="0" err="1" smtClean="0"/>
              <a:t>DeEthanizer</a:t>
            </a:r>
            <a:r>
              <a:rPr lang="en-IN" dirty="0" smtClean="0"/>
              <a:t> produces C2 hydrocarbons as overhead (acetylene, ethane and ethylene) and C3 and heavier hydrocarbons as bottoms.</a:t>
            </a:r>
            <a:endParaRPr lang="en-IN" dirty="0"/>
          </a:p>
        </p:txBody>
      </p:sp>
    </p:spTree>
    <p:extLst>
      <p:ext uri="{BB962C8B-B14F-4D97-AF65-F5344CB8AC3E}">
        <p14:creationId xmlns:p14="http://schemas.microsoft.com/office/powerpoint/2010/main" xmlns="" val="384824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047" y="365125"/>
            <a:ext cx="10515600" cy="1325563"/>
          </a:xfrm>
        </p:spPr>
        <p:txBody>
          <a:bodyPr/>
          <a:lstStyle/>
          <a:p>
            <a:r>
              <a:rPr lang="en-US" dirty="0" smtClean="0"/>
              <a:t>Distillation/Separation Column</a:t>
            </a:r>
            <a:endParaRPr lang="en-IN" dirty="0"/>
          </a:p>
        </p:txBody>
      </p:sp>
      <p:sp>
        <p:nvSpPr>
          <p:cNvPr id="3" name="Content Placeholder 2"/>
          <p:cNvSpPr>
            <a:spLocks noGrp="1"/>
          </p:cNvSpPr>
          <p:nvPr>
            <p:ph idx="1"/>
          </p:nvPr>
        </p:nvSpPr>
        <p:spPr>
          <a:xfrm>
            <a:off x="623047" y="1543237"/>
            <a:ext cx="10515600" cy="4351338"/>
          </a:xfrm>
        </p:spPr>
        <p:txBody>
          <a:bodyPr/>
          <a:lstStyle/>
          <a:p>
            <a:r>
              <a:rPr lang="en-IN" dirty="0"/>
              <a:t> </a:t>
            </a:r>
            <a:r>
              <a:rPr lang="en-IN" dirty="0" smtClean="0"/>
              <a:t>The </a:t>
            </a:r>
            <a:r>
              <a:rPr lang="en-IN" b="1" dirty="0"/>
              <a:t>gases are liquefied, the mixture goes through a series of tall towers called distillation units that are precisely controlled for temperature.</a:t>
            </a:r>
            <a:r>
              <a:rPr lang="en-IN" dirty="0"/>
              <a:t>  Since liquefied gases boil (turn back into gases) at different temperatures, the distillation towers can control the isolation and removal of specific gases during this process</a:t>
            </a:r>
            <a:r>
              <a:rPr lang="en-IN" dirty="0" smtClean="0"/>
              <a:t>.</a:t>
            </a:r>
          </a:p>
          <a:p>
            <a:r>
              <a:rPr lang="en-IN" b="1" dirty="0" smtClean="0"/>
              <a:t>Ethylene produced is then </a:t>
            </a:r>
            <a:r>
              <a:rPr lang="en-IN" b="1" dirty="0"/>
              <a:t>usually transported by a special dedicated pipeline to other industrial </a:t>
            </a:r>
            <a:r>
              <a:rPr lang="en-IN" b="1" dirty="0" smtClean="0"/>
              <a:t>facilities </a:t>
            </a:r>
            <a:r>
              <a:rPr lang="en-IN" b="1" dirty="0"/>
              <a:t>to make a variety of products called ethylene </a:t>
            </a:r>
            <a:r>
              <a:rPr lang="en-IN" b="1" dirty="0" smtClean="0"/>
              <a:t>derivatives.</a:t>
            </a:r>
            <a:endParaRPr lang="en-IN" b="1" dirty="0"/>
          </a:p>
        </p:txBody>
      </p:sp>
    </p:spTree>
    <p:extLst>
      <p:ext uri="{BB962C8B-B14F-4D97-AF65-F5344CB8AC3E}">
        <p14:creationId xmlns:p14="http://schemas.microsoft.com/office/powerpoint/2010/main" xmlns="" val="24289861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towers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1690688"/>
            <a:ext cx="10515599" cy="4471189"/>
          </a:xfrm>
        </p:spPr>
      </p:pic>
      <p:sp>
        <p:nvSpPr>
          <p:cNvPr id="5" name="TextBox 4"/>
          <p:cNvSpPr txBox="1"/>
          <p:nvPr/>
        </p:nvSpPr>
        <p:spPr>
          <a:xfrm>
            <a:off x="3039035" y="6400800"/>
            <a:ext cx="3980330" cy="923330"/>
          </a:xfrm>
          <a:prstGeom prst="rect">
            <a:avLst/>
          </a:prstGeom>
          <a:noFill/>
        </p:spPr>
        <p:txBody>
          <a:bodyPr wrap="square" rtlCol="0">
            <a:spAutoFit/>
          </a:bodyPr>
          <a:lstStyle/>
          <a:p>
            <a:r>
              <a:rPr lang="en-US" dirty="0"/>
              <a:t>Courtesy: Jam petrochemical, Iran</a:t>
            </a:r>
            <a:endParaRPr lang="en-IN" dirty="0"/>
          </a:p>
          <a:p>
            <a:endParaRPr lang="en-IN" dirty="0"/>
          </a:p>
          <a:p>
            <a:endParaRPr lang="en-IN" dirty="0"/>
          </a:p>
        </p:txBody>
      </p:sp>
    </p:spTree>
    <p:extLst>
      <p:ext uri="{BB962C8B-B14F-4D97-AF65-F5344CB8AC3E}">
        <p14:creationId xmlns:p14="http://schemas.microsoft.com/office/powerpoint/2010/main" xmlns="" val="1446135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3008"/>
            <a:ext cx="10515600" cy="1325563"/>
          </a:xfrm>
        </p:spPr>
        <p:txBody>
          <a:bodyPr>
            <a:normAutofit/>
          </a:bodyPr>
          <a:lstStyle/>
          <a:p>
            <a:pPr marL="514350" indent="-514350">
              <a:buFont typeface="+mj-lt"/>
              <a:buAutoNum type="arabicPeriod"/>
            </a:pPr>
            <a:r>
              <a:rPr lang="en-US" sz="3400" dirty="0" smtClean="0"/>
              <a:t>Storage Tank</a:t>
            </a:r>
            <a:endParaRPr lang="en-IN" sz="3400" dirty="0"/>
          </a:p>
        </p:txBody>
      </p:sp>
      <p:sp>
        <p:nvSpPr>
          <p:cNvPr id="3" name="Content Placeholder 2"/>
          <p:cNvSpPr>
            <a:spLocks noGrp="1"/>
          </p:cNvSpPr>
          <p:nvPr>
            <p:ph idx="1"/>
          </p:nvPr>
        </p:nvSpPr>
        <p:spPr>
          <a:xfrm>
            <a:off x="3777487" y="2747498"/>
            <a:ext cx="7670442" cy="3987555"/>
          </a:xfrm>
        </p:spPr>
        <p:txBody>
          <a:bodyPr>
            <a:normAutofit lnSpcReduction="10000"/>
          </a:bodyPr>
          <a:lstStyle/>
          <a:p>
            <a:r>
              <a:rPr lang="en-IN" dirty="0" smtClean="0"/>
              <a:t>To store feed before usage in drums.</a:t>
            </a:r>
          </a:p>
          <a:p>
            <a:r>
              <a:rPr lang="en-IN" dirty="0" smtClean="0"/>
              <a:t>Improper storage may lead to spill, evaporation, or seep through small openings.</a:t>
            </a:r>
          </a:p>
          <a:p>
            <a:r>
              <a:rPr lang="en-IN" dirty="0" smtClean="0"/>
              <a:t>Pressure relief valves needed to keep the containers from rupturing during a fire.</a:t>
            </a:r>
          </a:p>
          <a:p>
            <a:r>
              <a:rPr lang="en-IN" dirty="0" smtClean="0"/>
              <a:t>Accessories like safety fittings, valves, pipelines, Excess flow valves, internal valves required</a:t>
            </a:r>
          </a:p>
          <a:p>
            <a:r>
              <a:rPr lang="en-IN" dirty="0" smtClean="0"/>
              <a:t>Manufacturers: BNH tanks, Dow, Houston </a:t>
            </a:r>
            <a:r>
              <a:rPr lang="en-IN" dirty="0" err="1" smtClean="0"/>
              <a:t>PolyTank</a:t>
            </a:r>
            <a:r>
              <a:rPr lang="en-IN" dirty="0" smtClean="0"/>
              <a:t> LLC</a:t>
            </a:r>
            <a:endParaRPr lang="en-IN" dirty="0"/>
          </a:p>
        </p:txBody>
      </p:sp>
      <p:pic>
        <p:nvPicPr>
          <p:cNvPr id="5" name="Picture 4"/>
          <p:cNvPicPr>
            <a:picLocks noChangeAspect="1"/>
          </p:cNvPicPr>
          <p:nvPr/>
        </p:nvPicPr>
        <p:blipFill>
          <a:blip r:embed="rId2" cstate="print"/>
          <a:stretch>
            <a:fillRect/>
          </a:stretch>
        </p:blipFill>
        <p:spPr>
          <a:xfrm>
            <a:off x="90152" y="1905841"/>
            <a:ext cx="3052293" cy="2731692"/>
          </a:xfrm>
          <a:prstGeom prst="rect">
            <a:avLst/>
          </a:prstGeom>
        </p:spPr>
      </p:pic>
      <p:pic>
        <p:nvPicPr>
          <p:cNvPr id="6" name="Picture 5"/>
          <p:cNvPicPr>
            <a:picLocks noChangeAspect="1"/>
          </p:cNvPicPr>
          <p:nvPr/>
        </p:nvPicPr>
        <p:blipFill>
          <a:blip r:embed="rId3" cstate="print"/>
          <a:stretch>
            <a:fillRect/>
          </a:stretch>
        </p:blipFill>
        <p:spPr>
          <a:xfrm>
            <a:off x="45076" y="4637533"/>
            <a:ext cx="3142444" cy="2413594"/>
          </a:xfrm>
          <a:prstGeom prst="rect">
            <a:avLst/>
          </a:prstGeom>
        </p:spPr>
      </p:pic>
      <p:sp>
        <p:nvSpPr>
          <p:cNvPr id="7" name="TextBox 6"/>
          <p:cNvSpPr txBox="1"/>
          <p:nvPr/>
        </p:nvSpPr>
        <p:spPr>
          <a:xfrm>
            <a:off x="1250576" y="255494"/>
            <a:ext cx="6468036" cy="707886"/>
          </a:xfrm>
          <a:prstGeom prst="rect">
            <a:avLst/>
          </a:prstGeom>
          <a:noFill/>
        </p:spPr>
        <p:txBody>
          <a:bodyPr wrap="square" rtlCol="0">
            <a:spAutoFit/>
          </a:bodyPr>
          <a:lstStyle/>
          <a:p>
            <a:r>
              <a:rPr lang="en-US" sz="4000" b="1" u="sng" dirty="0">
                <a:solidFill>
                  <a:srgbClr val="FF0000"/>
                </a:solidFill>
              </a:rPr>
              <a:t> PROCESS EQUIPMENTS</a:t>
            </a:r>
            <a:endParaRPr lang="en-IN" sz="4000" b="1" u="sng" dirty="0"/>
          </a:p>
        </p:txBody>
      </p:sp>
    </p:spTree>
    <p:extLst>
      <p:ext uri="{BB962C8B-B14F-4D97-AF65-F5344CB8AC3E}">
        <p14:creationId xmlns:p14="http://schemas.microsoft.com/office/powerpoint/2010/main" xmlns="" val="6891756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Pre </a:t>
            </a:r>
            <a:r>
              <a:rPr lang="en-IN" dirty="0"/>
              <a:t>heater </a:t>
            </a:r>
          </a:p>
        </p:txBody>
      </p:sp>
      <p:pic>
        <p:nvPicPr>
          <p:cNvPr id="4" name="Content Placeholder 3"/>
          <p:cNvPicPr>
            <a:picLocks noGrp="1" noChangeAspect="1"/>
          </p:cNvPicPr>
          <p:nvPr>
            <p:ph idx="1"/>
          </p:nvPr>
        </p:nvPicPr>
        <p:blipFill>
          <a:blip r:embed="rId2" cstate="print"/>
          <a:stretch>
            <a:fillRect/>
          </a:stretch>
        </p:blipFill>
        <p:spPr>
          <a:xfrm>
            <a:off x="730417" y="1690688"/>
            <a:ext cx="1806722" cy="2710157"/>
          </a:xfrm>
          <a:prstGeom prst="rect">
            <a:avLst/>
          </a:prstGeom>
        </p:spPr>
      </p:pic>
      <p:pic>
        <p:nvPicPr>
          <p:cNvPr id="5" name="Picture 4"/>
          <p:cNvPicPr>
            <a:picLocks noChangeAspect="1"/>
          </p:cNvPicPr>
          <p:nvPr/>
        </p:nvPicPr>
        <p:blipFill>
          <a:blip r:embed="rId3" cstate="print"/>
          <a:stretch>
            <a:fillRect/>
          </a:stretch>
        </p:blipFill>
        <p:spPr>
          <a:xfrm>
            <a:off x="275405" y="4640219"/>
            <a:ext cx="2532190" cy="2532258"/>
          </a:xfrm>
          <a:prstGeom prst="rect">
            <a:avLst/>
          </a:prstGeom>
        </p:spPr>
      </p:pic>
      <p:sp>
        <p:nvSpPr>
          <p:cNvPr id="6" name="TextBox 5"/>
          <p:cNvSpPr txBox="1"/>
          <p:nvPr/>
        </p:nvSpPr>
        <p:spPr>
          <a:xfrm>
            <a:off x="2640169" y="1918952"/>
            <a:ext cx="9453093" cy="2492990"/>
          </a:xfrm>
          <a:prstGeom prst="rect">
            <a:avLst/>
          </a:prstGeom>
          <a:noFill/>
        </p:spPr>
        <p:txBody>
          <a:bodyPr wrap="square" rtlCol="0">
            <a:spAutoFit/>
          </a:bodyPr>
          <a:lstStyle/>
          <a:p>
            <a:endParaRPr lang="en-IN" sz="2600" b="0" i="0" u="none" strike="noStrike" baseline="0" dirty="0" smtClean="0">
              <a:solidFill>
                <a:srgbClr val="000000"/>
              </a:solidFill>
              <a:latin typeface="Georgia" panose="02040502050405020303" pitchFamily="18" charset="0"/>
            </a:endParaRPr>
          </a:p>
          <a:p>
            <a:endParaRPr lang="en-IN" sz="2600" b="0" i="0" u="none" strike="noStrike" baseline="0" dirty="0" smtClean="0">
              <a:latin typeface="Georgia" panose="02040502050405020303" pitchFamily="18" charset="0"/>
            </a:endParaRPr>
          </a:p>
          <a:p>
            <a:r>
              <a:rPr lang="en-IN" sz="2600" b="0" i="0" u="none" strike="noStrike" baseline="0" dirty="0" smtClean="0">
                <a:latin typeface="Georgia" panose="02040502050405020303" pitchFamily="18" charset="0"/>
              </a:rPr>
              <a:t>The feed is preheated to the reaction temperature in a fired heater. </a:t>
            </a:r>
          </a:p>
          <a:p>
            <a:r>
              <a:rPr lang="en-IN" sz="2600" b="0" i="0" u="none" strike="noStrike" baseline="0" dirty="0" smtClean="0">
                <a:latin typeface="Wingdings 2" panose="05020102010507070707" pitchFamily="18" charset="2"/>
              </a:rPr>
              <a:t></a:t>
            </a:r>
            <a:r>
              <a:rPr lang="en-IN" sz="2600" b="0" i="0" u="none" strike="noStrike" baseline="0" dirty="0" smtClean="0">
                <a:latin typeface="Georgia" panose="02040502050405020303" pitchFamily="18" charset="0"/>
              </a:rPr>
              <a:t>in our case reaction temperature is about </a:t>
            </a:r>
            <a:r>
              <a:rPr lang="en-IN" sz="2600" dirty="0" smtClean="0">
                <a:latin typeface="Georgia" panose="02040502050405020303" pitchFamily="18" charset="0"/>
              </a:rPr>
              <a:t>700</a:t>
            </a:r>
            <a:r>
              <a:rPr lang="en-IN" sz="2600" b="0" i="0" u="none" strike="noStrike" baseline="0" dirty="0" smtClean="0">
                <a:latin typeface="Georgia" panose="02040502050405020303" pitchFamily="18" charset="0"/>
              </a:rPr>
              <a:t> to 800 </a:t>
            </a:r>
            <a:r>
              <a:rPr lang="en-IN" sz="2600" b="0" i="0" u="none" strike="noStrike" baseline="0" dirty="0" err="1" smtClean="0">
                <a:latin typeface="Georgia" panose="02040502050405020303" pitchFamily="18" charset="0"/>
              </a:rPr>
              <a:t>celsius</a:t>
            </a:r>
            <a:r>
              <a:rPr lang="en-IN" sz="2600" b="0" i="0" u="none" strike="noStrike" baseline="0" dirty="0" smtClean="0">
                <a:latin typeface="Georgia" panose="02040502050405020303" pitchFamily="18" charset="0"/>
              </a:rPr>
              <a:t>. </a:t>
            </a:r>
          </a:p>
          <a:p>
            <a:r>
              <a:rPr lang="en-IN" sz="2600" b="0" i="0" u="none" strike="noStrike" baseline="0" dirty="0" smtClean="0">
                <a:latin typeface="Wingdings 2" panose="05020102010507070707" pitchFamily="18" charset="2"/>
              </a:rPr>
              <a:t></a:t>
            </a:r>
            <a:r>
              <a:rPr lang="en-IN" sz="2600" b="0" i="0" u="none" strike="noStrike" baseline="0" dirty="0" smtClean="0">
                <a:latin typeface="Georgia" panose="02040502050405020303" pitchFamily="18" charset="0"/>
              </a:rPr>
              <a:t>Manufacturer: Foster Wheeler </a:t>
            </a:r>
          </a:p>
        </p:txBody>
      </p:sp>
      <p:sp>
        <p:nvSpPr>
          <p:cNvPr id="3" name="Rectangle 2"/>
          <p:cNvSpPr/>
          <p:nvPr/>
        </p:nvSpPr>
        <p:spPr>
          <a:xfrm>
            <a:off x="8006326" y="5537016"/>
            <a:ext cx="1074077" cy="369332"/>
          </a:xfrm>
          <a:prstGeom prst="rect">
            <a:avLst/>
          </a:prstGeom>
        </p:spPr>
        <p:txBody>
          <a:bodyPr wrap="none">
            <a:spAutoFit/>
          </a:bodyPr>
          <a:lstStyle/>
          <a:p>
            <a:r>
              <a:rPr lang="en-US" dirty="0"/>
              <a:t>Courtesy:</a:t>
            </a:r>
            <a:endParaRPr lang="en-IN" dirty="0"/>
          </a:p>
        </p:txBody>
      </p:sp>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080403" y="5133418"/>
            <a:ext cx="1367962" cy="1176527"/>
          </a:xfrm>
          <a:prstGeom prst="rect">
            <a:avLst/>
          </a:prstGeom>
        </p:spPr>
      </p:pic>
    </p:spTree>
    <p:extLst>
      <p:ext uri="{BB962C8B-B14F-4D97-AF65-F5344CB8AC3E}">
        <p14:creationId xmlns:p14="http://schemas.microsoft.com/office/powerpoint/2010/main" xmlns="" val="3050324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Steam cracker/Cracking heater </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1690688"/>
            <a:ext cx="3330388" cy="5037064"/>
          </a:xfr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117106" y="5767704"/>
            <a:ext cx="887506" cy="700331"/>
          </a:xfrm>
          <a:prstGeom prst="rect">
            <a:avLst/>
          </a:prstGeom>
        </p:spPr>
      </p:pic>
      <p:sp>
        <p:nvSpPr>
          <p:cNvPr id="6" name="TextBox 5"/>
          <p:cNvSpPr txBox="1"/>
          <p:nvPr/>
        </p:nvSpPr>
        <p:spPr>
          <a:xfrm>
            <a:off x="7436224" y="5856259"/>
            <a:ext cx="1680882" cy="523220"/>
          </a:xfrm>
          <a:prstGeom prst="rect">
            <a:avLst/>
          </a:prstGeom>
          <a:noFill/>
        </p:spPr>
        <p:txBody>
          <a:bodyPr wrap="square" rtlCol="0">
            <a:spAutoFit/>
          </a:bodyPr>
          <a:lstStyle/>
          <a:p>
            <a:r>
              <a:rPr lang="en-US" sz="2800" dirty="0" smtClean="0"/>
              <a:t>Courtesy :</a:t>
            </a:r>
            <a:endParaRPr lang="en-IN" sz="2800" dirty="0"/>
          </a:p>
        </p:txBody>
      </p:sp>
      <p:sp>
        <p:nvSpPr>
          <p:cNvPr id="7" name="TextBox 6"/>
          <p:cNvSpPr txBox="1"/>
          <p:nvPr/>
        </p:nvSpPr>
        <p:spPr>
          <a:xfrm>
            <a:off x="4612341" y="1559859"/>
            <a:ext cx="7086600" cy="4093428"/>
          </a:xfrm>
          <a:prstGeom prst="rect">
            <a:avLst/>
          </a:prstGeom>
          <a:noFill/>
        </p:spPr>
        <p:txBody>
          <a:bodyPr wrap="square" rtlCol="0">
            <a:spAutoFit/>
          </a:bodyPr>
          <a:lstStyle/>
          <a:p>
            <a:pPr marL="457200" indent="-457200">
              <a:buFont typeface="Arial" panose="020B0604020202020204" pitchFamily="34" charset="0"/>
              <a:buChar char="•"/>
            </a:pPr>
            <a:r>
              <a:rPr lang="en-IN" sz="2600" dirty="0"/>
              <a:t>Initially a CSTR was used. Too much coke formation was observed.</a:t>
            </a:r>
          </a:p>
          <a:p>
            <a:pPr marL="457200" indent="-457200">
              <a:buFont typeface="Arial" panose="020B0604020202020204" pitchFamily="34" charset="0"/>
              <a:buChar char="•"/>
            </a:pPr>
            <a:r>
              <a:rPr lang="en-IN" sz="2600" dirty="0"/>
              <a:t>A fluidized bed reactor was proposed in order to increase available surface area and mixing.</a:t>
            </a:r>
          </a:p>
          <a:p>
            <a:pPr marL="457200" indent="-457200">
              <a:buFont typeface="Arial" panose="020B0604020202020204" pitchFamily="34" charset="0"/>
              <a:buChar char="•"/>
            </a:pPr>
            <a:r>
              <a:rPr lang="en-IN" sz="2600" dirty="0"/>
              <a:t>Counter current cooling must be </a:t>
            </a:r>
            <a:r>
              <a:rPr lang="en-IN" sz="2600" dirty="0" smtClean="0"/>
              <a:t>provided.</a:t>
            </a:r>
            <a:endParaRPr lang="en-IN" sz="2600" dirty="0"/>
          </a:p>
          <a:p>
            <a:pPr marL="457200" indent="-457200">
              <a:buFont typeface="Arial" panose="020B0604020202020204" pitchFamily="34" charset="0"/>
              <a:buChar char="•"/>
            </a:pPr>
            <a:r>
              <a:rPr lang="en-IN" sz="2600" dirty="0"/>
              <a:t>Latest model(1999) proposed by Dow Chemicals: a tubular reactor zone attached to the spherical, egg-shaped or oval reactor zone</a:t>
            </a:r>
          </a:p>
          <a:p>
            <a:pPr marL="457200" indent="-457200">
              <a:buFont typeface="Arial" panose="020B0604020202020204" pitchFamily="34" charset="0"/>
              <a:buChar char="•"/>
            </a:pPr>
            <a:endParaRPr lang="en-US" sz="2600" dirty="0" smtClean="0"/>
          </a:p>
          <a:p>
            <a:pPr marL="457200" indent="-457200">
              <a:buFont typeface="Arial" panose="020B0604020202020204" pitchFamily="34" charset="0"/>
              <a:buChar char="•"/>
            </a:pPr>
            <a:r>
              <a:rPr lang="en-US" sz="2600" dirty="0" smtClean="0"/>
              <a:t>Manufacturer: CPMAI, Toyo, </a:t>
            </a:r>
            <a:r>
              <a:rPr lang="en-US" sz="2600" dirty="0" err="1" smtClean="0"/>
              <a:t>Technip</a:t>
            </a:r>
            <a:endParaRPr lang="en-IN" sz="2600" dirty="0"/>
          </a:p>
        </p:txBody>
      </p:sp>
    </p:spTree>
    <p:extLst>
      <p:ext uri="{BB962C8B-B14F-4D97-AF65-F5344CB8AC3E}">
        <p14:creationId xmlns:p14="http://schemas.microsoft.com/office/powerpoint/2010/main" xmlns="" val="30258664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Quenching Tower </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1678484"/>
            <a:ext cx="3599329" cy="4951713"/>
          </a:xfrm>
        </p:spPr>
      </p:pic>
      <p:sp>
        <p:nvSpPr>
          <p:cNvPr id="3" name="TextBox 2"/>
          <p:cNvSpPr txBox="1"/>
          <p:nvPr/>
        </p:nvSpPr>
        <p:spPr>
          <a:xfrm>
            <a:off x="4935071" y="1990164"/>
            <a:ext cx="6024282" cy="2893100"/>
          </a:xfrm>
          <a:prstGeom prst="rect">
            <a:avLst/>
          </a:prstGeom>
          <a:noFill/>
        </p:spPr>
        <p:txBody>
          <a:bodyPr wrap="square" rtlCol="0">
            <a:spAutoFit/>
          </a:bodyPr>
          <a:lstStyle/>
          <a:p>
            <a:r>
              <a:rPr lang="en-IN" sz="2600" dirty="0"/>
              <a:t> </a:t>
            </a:r>
            <a:r>
              <a:rPr lang="en-IN" sz="2600" dirty="0" smtClean="0"/>
              <a:t>The </a:t>
            </a:r>
            <a:r>
              <a:rPr lang="en-IN" sz="2600" dirty="0"/>
              <a:t>mixture of steam and gases go to </a:t>
            </a:r>
            <a:r>
              <a:rPr lang="en-IN" sz="2600" dirty="0" smtClean="0"/>
              <a:t>the quenching tower </a:t>
            </a:r>
            <a:r>
              <a:rPr lang="en-IN" sz="2600" dirty="0"/>
              <a:t>where cold water is poured onto it from above to force all the different liquids to the bottom. </a:t>
            </a:r>
            <a:endParaRPr lang="en-IN" sz="2600" dirty="0" smtClean="0"/>
          </a:p>
          <a:p>
            <a:r>
              <a:rPr lang="en-US" sz="2600" dirty="0"/>
              <a:t>Manufacturer: CPMAI, Toyo, </a:t>
            </a:r>
            <a:r>
              <a:rPr lang="en-US" sz="2600" dirty="0" err="1"/>
              <a:t>Technip</a:t>
            </a:r>
            <a:endParaRPr lang="en-IN" sz="2600" dirty="0"/>
          </a:p>
          <a:p>
            <a:endParaRPr lang="en-IN" sz="2600" dirty="0" smtClean="0"/>
          </a:p>
          <a:p>
            <a:endParaRPr lang="en-IN" sz="26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81481" y="4320977"/>
            <a:ext cx="1317813" cy="971962"/>
          </a:xfrm>
          <a:prstGeom prst="rect">
            <a:avLst/>
          </a:prstGeom>
        </p:spPr>
      </p:pic>
      <p:sp>
        <p:nvSpPr>
          <p:cNvPr id="6" name="TextBox 5"/>
          <p:cNvSpPr txBox="1"/>
          <p:nvPr/>
        </p:nvSpPr>
        <p:spPr>
          <a:xfrm>
            <a:off x="5499847" y="4652682"/>
            <a:ext cx="1909482" cy="369332"/>
          </a:xfrm>
          <a:prstGeom prst="rect">
            <a:avLst/>
          </a:prstGeom>
          <a:noFill/>
        </p:spPr>
        <p:txBody>
          <a:bodyPr wrap="square" rtlCol="0">
            <a:spAutoFit/>
          </a:bodyPr>
          <a:lstStyle/>
          <a:p>
            <a:r>
              <a:rPr lang="en-US" dirty="0" smtClean="0"/>
              <a:t>Courtesy :</a:t>
            </a:r>
            <a:endParaRPr lang="en-IN" dirty="0"/>
          </a:p>
        </p:txBody>
      </p:sp>
    </p:spTree>
    <p:extLst>
      <p:ext uri="{BB962C8B-B14F-4D97-AF65-F5344CB8AC3E}">
        <p14:creationId xmlns:p14="http://schemas.microsoft.com/office/powerpoint/2010/main" xmlns="" val="3986843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smtClean="0"/>
              <a:t>5. Separation </a:t>
            </a:r>
            <a:r>
              <a:rPr lang="en-IN" dirty="0"/>
              <a:t>system </a:t>
            </a:r>
          </a:p>
        </p:txBody>
      </p:sp>
      <p:sp>
        <p:nvSpPr>
          <p:cNvPr id="3" name="Content Placeholder 2"/>
          <p:cNvSpPr>
            <a:spLocks noGrp="1"/>
          </p:cNvSpPr>
          <p:nvPr>
            <p:ph idx="1"/>
          </p:nvPr>
        </p:nvSpPr>
        <p:spPr/>
        <p:txBody>
          <a:bodyPr/>
          <a:lstStyle/>
          <a:p>
            <a:pPr marL="0" indent="0">
              <a:buNone/>
            </a:pPr>
            <a:r>
              <a:rPr lang="en-IN" dirty="0" smtClean="0"/>
              <a:t> The unreacted raw material and other hydrocarbons  are separated in the separation system. </a:t>
            </a:r>
          </a:p>
          <a:p>
            <a:pPr marL="0" indent="0">
              <a:buNone/>
            </a:pPr>
            <a:r>
              <a:rPr lang="en-US" dirty="0"/>
              <a:t>Manufacturer: CPMAI, </a:t>
            </a:r>
            <a:r>
              <a:rPr lang="en-US" dirty="0" err="1" smtClean="0"/>
              <a:t>Toyo,Indiamart</a:t>
            </a:r>
            <a:r>
              <a:rPr lang="en-US" dirty="0" smtClean="0"/>
              <a:t>, </a:t>
            </a:r>
            <a:r>
              <a:rPr lang="en-US" dirty="0" err="1" smtClean="0"/>
              <a:t>Technip</a:t>
            </a:r>
            <a:r>
              <a:rPr lang="en-US" dirty="0"/>
              <a:t>.</a:t>
            </a:r>
            <a:endParaRPr lang="en-IN" dirty="0"/>
          </a:p>
          <a:p>
            <a:pPr marL="0" indent="0">
              <a:buNone/>
            </a:pPr>
            <a:endParaRPr lang="en-IN" dirty="0" smtClean="0"/>
          </a:p>
          <a:p>
            <a:endParaRPr lang="en-IN" dirty="0"/>
          </a:p>
        </p:txBody>
      </p:sp>
      <p:pic>
        <p:nvPicPr>
          <p:cNvPr id="4" name="Picture 3"/>
          <p:cNvPicPr>
            <a:picLocks noChangeAspect="1"/>
          </p:cNvPicPr>
          <p:nvPr/>
        </p:nvPicPr>
        <p:blipFill>
          <a:blip r:embed="rId2" cstate="print"/>
          <a:stretch>
            <a:fillRect/>
          </a:stretch>
        </p:blipFill>
        <p:spPr>
          <a:xfrm>
            <a:off x="990404" y="3190047"/>
            <a:ext cx="3287513" cy="3440751"/>
          </a:xfrm>
          <a:prstGeom prst="rect">
            <a:avLst/>
          </a:prstGeom>
        </p:spPr>
      </p:pic>
      <p:pic>
        <p:nvPicPr>
          <p:cNvPr id="5" name="Picture 4"/>
          <p:cNvPicPr>
            <a:picLocks noChangeAspect="1"/>
          </p:cNvPicPr>
          <p:nvPr/>
        </p:nvPicPr>
        <p:blipFill>
          <a:blip r:embed="rId3" cstate="print"/>
          <a:stretch>
            <a:fillRect/>
          </a:stretch>
        </p:blipFill>
        <p:spPr>
          <a:xfrm>
            <a:off x="5875387" y="3173026"/>
            <a:ext cx="2482435" cy="345777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003225" y="5388279"/>
            <a:ext cx="1376980" cy="1015601"/>
          </a:xfrm>
          <a:prstGeom prst="rect">
            <a:avLst/>
          </a:prstGeom>
        </p:spPr>
      </p:pic>
      <p:sp>
        <p:nvSpPr>
          <p:cNvPr id="9" name="TextBox 8"/>
          <p:cNvSpPr txBox="1"/>
          <p:nvPr/>
        </p:nvSpPr>
        <p:spPr>
          <a:xfrm>
            <a:off x="9184341" y="5701553"/>
            <a:ext cx="1369345" cy="646331"/>
          </a:xfrm>
          <a:prstGeom prst="rect">
            <a:avLst/>
          </a:prstGeom>
          <a:noFill/>
        </p:spPr>
        <p:txBody>
          <a:bodyPr wrap="square" rtlCol="0">
            <a:spAutoFit/>
          </a:bodyPr>
          <a:lstStyle/>
          <a:p>
            <a:r>
              <a:rPr lang="en-US" dirty="0"/>
              <a:t>Courtesy:</a:t>
            </a:r>
            <a:endParaRPr lang="en-IN" dirty="0"/>
          </a:p>
          <a:p>
            <a:endParaRPr lang="en-IN" dirty="0"/>
          </a:p>
        </p:txBody>
      </p:sp>
    </p:spTree>
    <p:extLst>
      <p:ext uri="{BB962C8B-B14F-4D97-AF65-F5344CB8AC3E}">
        <p14:creationId xmlns:p14="http://schemas.microsoft.com/office/powerpoint/2010/main" xmlns="" val="1555247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Properties of </a:t>
            </a:r>
            <a:r>
              <a:rPr lang="en-IN" b="1" dirty="0" err="1" smtClean="0"/>
              <a:t>Ethene</a:t>
            </a:r>
            <a:r>
              <a:rPr lang="en-IN" b="1" dirty="0" smtClean="0"/>
              <a:t> (ethylene)</a:t>
            </a:r>
            <a:endParaRPr lang="en-IN" b="1" dirty="0"/>
          </a:p>
        </p:txBody>
      </p:sp>
      <p:sp>
        <p:nvSpPr>
          <p:cNvPr id="3" name="Content Placeholder 2"/>
          <p:cNvSpPr>
            <a:spLocks noGrp="1"/>
          </p:cNvSpPr>
          <p:nvPr>
            <p:ph idx="1"/>
          </p:nvPr>
        </p:nvSpPr>
        <p:spPr/>
        <p:txBody>
          <a:bodyPr>
            <a:normAutofit fontScale="92500" lnSpcReduction="20000"/>
          </a:bodyPr>
          <a:lstStyle/>
          <a:p>
            <a:r>
              <a:rPr lang="en-IN" dirty="0"/>
              <a:t>C</a:t>
            </a:r>
            <a:r>
              <a:rPr lang="en-IN" dirty="0" smtClean="0"/>
              <a:t>olourless </a:t>
            </a:r>
            <a:r>
              <a:rPr lang="en-IN" dirty="0"/>
              <a:t>gas at room temperature and pressure </a:t>
            </a:r>
            <a:br>
              <a:rPr lang="en-IN" dirty="0"/>
            </a:br>
            <a:r>
              <a:rPr lang="en-IN" dirty="0"/>
              <a:t>Melting point -169</a:t>
            </a:r>
            <a:r>
              <a:rPr lang="en-IN" baseline="30000" dirty="0"/>
              <a:t>o</a:t>
            </a:r>
            <a:r>
              <a:rPr lang="en-IN" dirty="0"/>
              <a:t>C </a:t>
            </a:r>
            <a:br>
              <a:rPr lang="en-IN" dirty="0"/>
            </a:br>
            <a:r>
              <a:rPr lang="en-IN" dirty="0"/>
              <a:t>Boiling point -104</a:t>
            </a:r>
            <a:r>
              <a:rPr lang="en-IN" baseline="30000" dirty="0"/>
              <a:t>o</a:t>
            </a:r>
            <a:r>
              <a:rPr lang="en-IN" dirty="0"/>
              <a:t>C</a:t>
            </a:r>
          </a:p>
          <a:p>
            <a:r>
              <a:rPr lang="en-IN" dirty="0"/>
              <a:t>slightly sweet smell</a:t>
            </a:r>
          </a:p>
          <a:p>
            <a:r>
              <a:rPr lang="en-IN" dirty="0"/>
              <a:t>flammable</a:t>
            </a:r>
          </a:p>
          <a:p>
            <a:r>
              <a:rPr lang="en-IN" dirty="0"/>
              <a:t>non-polar molecule </a:t>
            </a:r>
            <a:br>
              <a:rPr lang="en-IN" dirty="0"/>
            </a:br>
            <a:r>
              <a:rPr lang="en-IN" dirty="0"/>
              <a:t>soluble in non-polar solvents &amp; insoluble in polar solvents like water</a:t>
            </a:r>
          </a:p>
          <a:p>
            <a:r>
              <a:rPr lang="en-IN" dirty="0"/>
              <a:t>R</a:t>
            </a:r>
            <a:r>
              <a:rPr lang="en-IN" dirty="0" smtClean="0"/>
              <a:t>eactive</a:t>
            </a:r>
            <a:r>
              <a:rPr lang="en-IN" dirty="0"/>
              <a:t>: the active site is the double bond </a:t>
            </a:r>
            <a:br>
              <a:rPr lang="en-IN" dirty="0"/>
            </a:br>
            <a:r>
              <a:rPr lang="en-IN" dirty="0"/>
              <a:t>Readily undergoes addition reactions, for example </a:t>
            </a:r>
            <a:br>
              <a:rPr lang="en-IN" dirty="0"/>
            </a:br>
            <a:r>
              <a:rPr lang="en-IN" dirty="0"/>
              <a:t>reacts with bromine water (red-brown) to produce colourless 1,2-dibromoethane </a:t>
            </a:r>
            <a:br>
              <a:rPr lang="en-IN" dirty="0"/>
            </a:br>
            <a:r>
              <a:rPr lang="en-IN" dirty="0"/>
              <a:t>CH</a:t>
            </a:r>
            <a:r>
              <a:rPr lang="en-IN" baseline="-25000" dirty="0"/>
              <a:t>2</a:t>
            </a:r>
            <a:r>
              <a:rPr lang="en-IN" dirty="0"/>
              <a:t>=CH</a:t>
            </a:r>
            <a:r>
              <a:rPr lang="en-IN" baseline="-25000" dirty="0"/>
              <a:t>2</a:t>
            </a:r>
            <a:r>
              <a:rPr lang="en-IN" dirty="0"/>
              <a:t>(g) + Br</a:t>
            </a:r>
            <a:r>
              <a:rPr lang="en-IN" baseline="-25000" dirty="0"/>
              <a:t>2</a:t>
            </a:r>
            <a:r>
              <a:rPr lang="en-IN" dirty="0"/>
              <a:t>(l) -----&gt; CH</a:t>
            </a:r>
            <a:r>
              <a:rPr lang="en-IN" baseline="-25000" dirty="0"/>
              <a:t>2</a:t>
            </a:r>
            <a:r>
              <a:rPr lang="en-IN" dirty="0"/>
              <a:t>Br-CH</a:t>
            </a:r>
            <a:r>
              <a:rPr lang="en-IN" baseline="-25000" dirty="0"/>
              <a:t>2</a:t>
            </a:r>
            <a:r>
              <a:rPr lang="en-IN" dirty="0"/>
              <a:t>Br(g)</a:t>
            </a:r>
          </a:p>
          <a:p>
            <a:endParaRPr lang="en-IN" dirty="0"/>
          </a:p>
        </p:txBody>
      </p:sp>
    </p:spTree>
    <p:extLst>
      <p:ext uri="{BB962C8B-B14F-4D97-AF65-F5344CB8AC3E}">
        <p14:creationId xmlns:p14="http://schemas.microsoft.com/office/powerpoint/2010/main" xmlns="" val="375532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41303"/>
            <a:ext cx="11707969" cy="4816697"/>
          </a:xfrm>
        </p:spPr>
        <p:txBody>
          <a:bodyPr>
            <a:normAutofit/>
          </a:bodyPr>
          <a:lstStyle/>
          <a:p>
            <a:pPr>
              <a:lnSpc>
                <a:spcPct val="150000"/>
              </a:lnSpc>
            </a:pPr>
            <a:r>
              <a:rPr lang="en-IN" sz="3200" dirty="0"/>
              <a:t>The most common </a:t>
            </a:r>
            <a:r>
              <a:rPr lang="en-IN" sz="3200" dirty="0" err="1"/>
              <a:t>feedstocks</a:t>
            </a:r>
            <a:r>
              <a:rPr lang="en-IN" sz="3200" dirty="0"/>
              <a:t>, or raw materials, </a:t>
            </a:r>
            <a:r>
              <a:rPr lang="en-IN" sz="3200" dirty="0" smtClean="0"/>
              <a:t>are </a:t>
            </a:r>
            <a:r>
              <a:rPr lang="en-IN" sz="3200" b="1" dirty="0"/>
              <a:t>naphtha</a:t>
            </a:r>
            <a:r>
              <a:rPr lang="en-IN" sz="3200" dirty="0"/>
              <a:t> and </a:t>
            </a:r>
            <a:r>
              <a:rPr lang="en-IN" sz="3200" b="1" dirty="0"/>
              <a:t>light gas oil</a:t>
            </a:r>
            <a:r>
              <a:rPr lang="en-IN" sz="3200" dirty="0"/>
              <a:t>, which are derived from the oil refining process, and </a:t>
            </a:r>
            <a:r>
              <a:rPr lang="en-IN" sz="3200" b="1" dirty="0"/>
              <a:t>individual gases such as ethane, propane and butane</a:t>
            </a:r>
            <a:r>
              <a:rPr lang="en-IN" sz="3200" dirty="0"/>
              <a:t>, which </a:t>
            </a:r>
            <a:r>
              <a:rPr lang="en-IN" sz="3200" b="1" dirty="0"/>
              <a:t>come</a:t>
            </a:r>
            <a:r>
              <a:rPr lang="en-IN" sz="3200" dirty="0"/>
              <a:t> </a:t>
            </a:r>
            <a:r>
              <a:rPr lang="en-IN" sz="3200" b="1" dirty="0"/>
              <a:t>from </a:t>
            </a:r>
            <a:r>
              <a:rPr lang="en-IN" sz="3200" dirty="0"/>
              <a:t>a complex mixture of hydrocarbons known </a:t>
            </a:r>
            <a:r>
              <a:rPr lang="en-IN" sz="3200" b="1" dirty="0"/>
              <a:t>as natural gas liquids, or NGLs.</a:t>
            </a:r>
            <a:endParaRPr lang="en-IN" sz="3200" b="1" dirty="0" smtClean="0"/>
          </a:p>
          <a:p>
            <a:pPr>
              <a:lnSpc>
                <a:spcPct val="150000"/>
              </a:lnSpc>
            </a:pPr>
            <a:r>
              <a:rPr lang="en-IN" sz="3200" dirty="0" smtClean="0"/>
              <a:t>Primary Sources : </a:t>
            </a:r>
            <a:r>
              <a:rPr lang="en-IN" sz="3200" b="1" dirty="0" smtClean="0"/>
              <a:t>Fossil fuel</a:t>
            </a:r>
            <a:r>
              <a:rPr lang="en-IN" sz="3200" dirty="0" smtClean="0"/>
              <a:t>, </a:t>
            </a:r>
            <a:r>
              <a:rPr lang="en-IN" sz="3200" b="1" dirty="0" smtClean="0"/>
              <a:t>Natural gas </a:t>
            </a:r>
            <a:r>
              <a:rPr lang="en-IN" sz="3200" dirty="0" smtClean="0"/>
              <a:t>and </a:t>
            </a:r>
            <a:r>
              <a:rPr lang="en-IN" sz="3200" b="1" dirty="0" smtClean="0"/>
              <a:t>fossil fuel emissions</a:t>
            </a:r>
            <a:r>
              <a:rPr lang="en-IN" sz="3200" dirty="0" smtClean="0"/>
              <a:t>.</a:t>
            </a:r>
          </a:p>
          <a:p>
            <a:pPr marL="0" indent="0">
              <a:buNone/>
            </a:pPr>
            <a:endParaRPr lang="en-IN" sz="3200" dirty="0" smtClean="0"/>
          </a:p>
          <a:p>
            <a:endParaRPr lang="en-IN" sz="3200" dirty="0"/>
          </a:p>
        </p:txBody>
      </p:sp>
      <p:sp>
        <p:nvSpPr>
          <p:cNvPr id="2" name="TextBox 1"/>
          <p:cNvSpPr txBox="1"/>
          <p:nvPr/>
        </p:nvSpPr>
        <p:spPr>
          <a:xfrm>
            <a:off x="412124" y="412124"/>
            <a:ext cx="10947042" cy="707886"/>
          </a:xfrm>
          <a:prstGeom prst="rect">
            <a:avLst/>
          </a:prstGeom>
          <a:noFill/>
        </p:spPr>
        <p:txBody>
          <a:bodyPr wrap="square" rtlCol="0">
            <a:spAutoFit/>
          </a:bodyPr>
          <a:lstStyle/>
          <a:p>
            <a:r>
              <a:rPr lang="en-IN" sz="4000" u="sng" dirty="0" smtClean="0">
                <a:solidFill>
                  <a:srgbClr val="FF0000"/>
                </a:solidFill>
              </a:rPr>
              <a:t>Raw Materials used in the Production</a:t>
            </a:r>
            <a:endParaRPr lang="en-IN" sz="4000" u="sng" dirty="0"/>
          </a:p>
        </p:txBody>
      </p:sp>
    </p:spTree>
    <p:extLst>
      <p:ext uri="{BB962C8B-B14F-4D97-AF65-F5344CB8AC3E}">
        <p14:creationId xmlns:p14="http://schemas.microsoft.com/office/powerpoint/2010/main" xmlns="" val="108156626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953037"/>
          </a:xfrm>
        </p:spPr>
        <p:txBody>
          <a:bodyPr>
            <a:normAutofit/>
          </a:bodyPr>
          <a:lstStyle/>
          <a:p>
            <a:r>
              <a:rPr lang="en-IN" sz="4000" u="sng" dirty="0" smtClean="0">
                <a:solidFill>
                  <a:srgbClr val="FF0000"/>
                </a:solidFill>
              </a:rPr>
              <a:t>Raw Materials used in the Production</a:t>
            </a:r>
            <a:endParaRPr lang="en-IN" sz="4000" u="sng" dirty="0">
              <a:solidFill>
                <a:srgbClr val="FF0000"/>
              </a:solidFill>
            </a:endParaRPr>
          </a:p>
        </p:txBody>
      </p:sp>
      <p:sp>
        <p:nvSpPr>
          <p:cNvPr id="3" name="Content Placeholder 2"/>
          <p:cNvSpPr>
            <a:spLocks noGrp="1"/>
          </p:cNvSpPr>
          <p:nvPr>
            <p:ph idx="1"/>
          </p:nvPr>
        </p:nvSpPr>
        <p:spPr>
          <a:xfrm>
            <a:off x="0" y="1118317"/>
            <a:ext cx="12192000" cy="5050663"/>
          </a:xfrm>
        </p:spPr>
        <p:txBody>
          <a:bodyPr>
            <a:normAutofit/>
          </a:bodyPr>
          <a:lstStyle/>
          <a:p>
            <a:pPr>
              <a:lnSpc>
                <a:spcPct val="200000"/>
              </a:lnSpc>
            </a:pPr>
            <a:r>
              <a:rPr lang="en-IN" sz="3200" dirty="0" smtClean="0"/>
              <a:t>Extraction </a:t>
            </a:r>
            <a:r>
              <a:rPr lang="en-IN" sz="3200" dirty="0"/>
              <a:t>from </a:t>
            </a:r>
            <a:r>
              <a:rPr lang="en-IN" sz="3200" b="1" dirty="0"/>
              <a:t>natural gas </a:t>
            </a:r>
            <a:r>
              <a:rPr lang="en-IN" sz="3200" dirty="0"/>
              <a:t>using </a:t>
            </a:r>
            <a:r>
              <a:rPr lang="en-IN" sz="3200" b="1" dirty="0"/>
              <a:t>fractional distillation </a:t>
            </a:r>
            <a:r>
              <a:rPr lang="en-IN" sz="3200" dirty="0"/>
              <a:t>followed by </a:t>
            </a:r>
            <a:r>
              <a:rPr lang="en-IN" sz="3200" b="1" dirty="0"/>
              <a:t>steam cracking </a:t>
            </a:r>
            <a:r>
              <a:rPr lang="en-IN" sz="3200" dirty="0"/>
              <a:t>(the technique for converting alkanes to alkenes)(</a:t>
            </a:r>
            <a:r>
              <a:rPr lang="en-IN" sz="3200" b="1" dirty="0"/>
              <a:t>750 - 900</a:t>
            </a:r>
            <a:r>
              <a:rPr lang="en-IN" sz="3200" b="1" baseline="30000" dirty="0"/>
              <a:t>o</a:t>
            </a:r>
            <a:r>
              <a:rPr lang="en-IN" sz="3200" b="1" dirty="0"/>
              <a:t>C</a:t>
            </a:r>
            <a:r>
              <a:rPr lang="en-IN" sz="3200" dirty="0"/>
              <a:t>) followed by </a:t>
            </a:r>
            <a:r>
              <a:rPr lang="en-IN" sz="3200" b="1" dirty="0"/>
              <a:t>liquefaction of the gas (-100</a:t>
            </a:r>
            <a:r>
              <a:rPr lang="en-IN" sz="3200" b="1" baseline="30000" dirty="0"/>
              <a:t>o</a:t>
            </a:r>
            <a:r>
              <a:rPr lang="en-IN" sz="3200" b="1" dirty="0"/>
              <a:t>C) </a:t>
            </a:r>
            <a:r>
              <a:rPr lang="en-IN" sz="3200" dirty="0"/>
              <a:t>and then further fractional distillation </a:t>
            </a:r>
            <a:r>
              <a:rPr lang="en-IN" sz="3200" dirty="0" smtClean="0"/>
              <a:t>.</a:t>
            </a:r>
            <a:endParaRPr lang="en-IN" sz="3200" b="1" dirty="0" smtClean="0"/>
          </a:p>
          <a:p>
            <a:pPr>
              <a:lnSpc>
                <a:spcPct val="150000"/>
              </a:lnSpc>
            </a:pPr>
            <a:endParaRPr lang="en-IN" sz="3200" b="1" dirty="0"/>
          </a:p>
        </p:txBody>
      </p:sp>
    </p:spTree>
    <p:extLst>
      <p:ext uri="{BB962C8B-B14F-4D97-AF65-F5344CB8AC3E}">
        <p14:creationId xmlns:p14="http://schemas.microsoft.com/office/powerpoint/2010/main" xmlns="" val="6633515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1200" cy="1142385"/>
          </a:xfrm>
        </p:spPr>
        <p:txBody>
          <a:bodyPr>
            <a:normAutofit/>
          </a:bodyPr>
          <a:lstStyle/>
          <a:p>
            <a:r>
              <a:rPr lang="en-IN" sz="4000" dirty="0" smtClean="0">
                <a:solidFill>
                  <a:srgbClr val="FF0000"/>
                </a:solidFill>
              </a:rPr>
              <a:t>Raw Materials continued…</a:t>
            </a:r>
            <a:endParaRPr lang="en-IN" sz="4000" dirty="0">
              <a:solidFill>
                <a:srgbClr val="FF0000"/>
              </a:solidFill>
            </a:endParaRPr>
          </a:p>
        </p:txBody>
      </p:sp>
      <p:sp>
        <p:nvSpPr>
          <p:cNvPr id="3" name="Content Placeholder 2"/>
          <p:cNvSpPr>
            <a:spLocks noGrp="1"/>
          </p:cNvSpPr>
          <p:nvPr>
            <p:ph idx="1"/>
          </p:nvPr>
        </p:nvSpPr>
        <p:spPr>
          <a:xfrm>
            <a:off x="0" y="1440289"/>
            <a:ext cx="12192000" cy="4741570"/>
          </a:xfrm>
        </p:spPr>
        <p:txBody>
          <a:bodyPr>
            <a:normAutofit/>
          </a:bodyPr>
          <a:lstStyle/>
          <a:p>
            <a:pPr>
              <a:lnSpc>
                <a:spcPct val="200000"/>
              </a:lnSpc>
            </a:pPr>
            <a:r>
              <a:rPr lang="en-IN" sz="3200" dirty="0"/>
              <a:t>Extraction from </a:t>
            </a:r>
            <a:r>
              <a:rPr lang="en-IN" sz="3200" b="1" dirty="0"/>
              <a:t>crude oil </a:t>
            </a:r>
            <a:r>
              <a:rPr lang="en-IN" sz="3200" dirty="0"/>
              <a:t>using </a:t>
            </a:r>
            <a:r>
              <a:rPr lang="en-IN" sz="3200" b="1" dirty="0"/>
              <a:t>fractional distillation </a:t>
            </a:r>
            <a:r>
              <a:rPr lang="en-IN" sz="3200" dirty="0"/>
              <a:t>followed by </a:t>
            </a:r>
            <a:r>
              <a:rPr lang="en-IN" sz="3200" b="1" dirty="0"/>
              <a:t>steam cracking (750 - 900</a:t>
            </a:r>
            <a:r>
              <a:rPr lang="en-IN" sz="3200" b="1" baseline="30000" dirty="0"/>
              <a:t>o</a:t>
            </a:r>
            <a:r>
              <a:rPr lang="en-IN" sz="3200" b="1" dirty="0"/>
              <a:t>C)</a:t>
            </a:r>
            <a:r>
              <a:rPr lang="en-IN" sz="3200" dirty="0"/>
              <a:t> of the </a:t>
            </a:r>
            <a:r>
              <a:rPr lang="en-IN" sz="3200" b="1" dirty="0"/>
              <a:t>naphtha</a:t>
            </a:r>
            <a:r>
              <a:rPr lang="en-IN" sz="3200" dirty="0"/>
              <a:t> or </a:t>
            </a:r>
            <a:r>
              <a:rPr lang="en-IN" sz="3200" b="1" dirty="0"/>
              <a:t>gas-oil</a:t>
            </a:r>
            <a:r>
              <a:rPr lang="en-IN" sz="3200" dirty="0"/>
              <a:t> fractions followed by </a:t>
            </a:r>
            <a:r>
              <a:rPr lang="en-IN" sz="3200" b="1" dirty="0"/>
              <a:t>liquefaction of the gas (-100</a:t>
            </a:r>
            <a:r>
              <a:rPr lang="en-IN" sz="3200" b="1" baseline="30000" dirty="0"/>
              <a:t>o</a:t>
            </a:r>
            <a:r>
              <a:rPr lang="en-IN" sz="3200" b="1" dirty="0"/>
              <a:t>C)</a:t>
            </a:r>
            <a:r>
              <a:rPr lang="en-IN" sz="3200" dirty="0"/>
              <a:t> and then further fractional distillation.</a:t>
            </a:r>
          </a:p>
          <a:p>
            <a:pPr>
              <a:lnSpc>
                <a:spcPct val="200000"/>
              </a:lnSpc>
            </a:pPr>
            <a:endParaRPr lang="en-IN" sz="3200" dirty="0"/>
          </a:p>
        </p:txBody>
      </p:sp>
    </p:spTree>
    <p:extLst>
      <p:ext uri="{BB962C8B-B14F-4D97-AF65-F5344CB8AC3E}">
        <p14:creationId xmlns:p14="http://schemas.microsoft.com/office/powerpoint/2010/main" xmlns="" val="31554693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
            </a:r>
            <a:br>
              <a:rPr lang="en-IN" dirty="0">
                <a:solidFill>
                  <a:srgbClr val="FF0000"/>
                </a:solidFill>
              </a:rPr>
            </a:br>
            <a:r>
              <a:rPr lang="en-IN" dirty="0" smtClean="0">
                <a:solidFill>
                  <a:srgbClr val="FF0000"/>
                </a:solidFill>
              </a:rPr>
              <a:t>How to Improve production?</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dirty="0" smtClean="0"/>
              <a:t>By Major energy improvements by </a:t>
            </a:r>
            <a:r>
              <a:rPr lang="en-IN" b="1" dirty="0" smtClean="0"/>
              <a:t>Increased thermal efficiency</a:t>
            </a:r>
          </a:p>
          <a:p>
            <a:r>
              <a:rPr lang="en-IN" b="1" dirty="0" smtClean="0"/>
              <a:t> Higher radiant efficiency and less excess air by new burner technology</a:t>
            </a:r>
            <a:r>
              <a:rPr lang="en-IN" dirty="0" smtClean="0"/>
              <a:t> and better instrumentation</a:t>
            </a:r>
          </a:p>
          <a:p>
            <a:r>
              <a:rPr lang="en-IN" b="1" dirty="0" smtClean="0"/>
              <a:t> Reduced heat losses due to fewer and bigger furnace</a:t>
            </a:r>
            <a:r>
              <a:rPr lang="en-IN" dirty="0" smtClean="0"/>
              <a:t> units or new refractory</a:t>
            </a:r>
          </a:p>
          <a:p>
            <a:r>
              <a:rPr lang="en-IN" dirty="0" smtClean="0"/>
              <a:t> Higher yields by new radiant coils, reducing specific energy demand</a:t>
            </a:r>
          </a:p>
          <a:p>
            <a:r>
              <a:rPr lang="en-IN" dirty="0" smtClean="0"/>
              <a:t> Higher availability by application of new and </a:t>
            </a:r>
            <a:r>
              <a:rPr lang="en-IN" b="1" dirty="0" smtClean="0"/>
              <a:t>highly reliable technology, reducing losses due to unplanned shutdowns</a:t>
            </a:r>
            <a:r>
              <a:rPr lang="en-IN" dirty="0" smtClean="0"/>
              <a:t>. </a:t>
            </a:r>
            <a:endParaRPr lang="en-IN" dirty="0"/>
          </a:p>
        </p:txBody>
      </p:sp>
    </p:spTree>
    <p:extLst>
      <p:ext uri="{BB962C8B-B14F-4D97-AF65-F5344CB8AC3E}">
        <p14:creationId xmlns:p14="http://schemas.microsoft.com/office/powerpoint/2010/main" xmlns="" val="36555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
            </a:r>
            <a:br>
              <a:rPr lang="en-IN" dirty="0" smtClean="0">
                <a:solidFill>
                  <a:srgbClr val="FF0000"/>
                </a:solidFill>
              </a:rPr>
            </a:br>
            <a:r>
              <a:rPr lang="en-IN" dirty="0" smtClean="0">
                <a:solidFill>
                  <a:srgbClr val="FF0000"/>
                </a:solidFill>
              </a:rPr>
              <a:t>Improving production</a:t>
            </a:r>
            <a:endParaRPr lang="en-IN" dirty="0"/>
          </a:p>
        </p:txBody>
      </p:sp>
      <p:sp>
        <p:nvSpPr>
          <p:cNvPr id="3" name="Content Placeholder 2"/>
          <p:cNvSpPr>
            <a:spLocks noGrp="1"/>
          </p:cNvSpPr>
          <p:nvPr>
            <p:ph idx="1"/>
          </p:nvPr>
        </p:nvSpPr>
        <p:spPr/>
        <p:txBody>
          <a:bodyPr/>
          <a:lstStyle/>
          <a:p>
            <a:r>
              <a:rPr lang="en-IN" dirty="0" smtClean="0"/>
              <a:t>Performance of the steam cracking furnace can be upgraded by:</a:t>
            </a:r>
          </a:p>
          <a:p>
            <a:r>
              <a:rPr lang="en-IN" dirty="0" smtClean="0"/>
              <a:t> (</a:t>
            </a:r>
            <a:r>
              <a:rPr lang="en-IN" dirty="0" err="1" smtClean="0"/>
              <a:t>i</a:t>
            </a:r>
            <a:r>
              <a:rPr lang="en-IN" b="1" dirty="0" smtClean="0"/>
              <a:t>) increasing </a:t>
            </a:r>
            <a:r>
              <a:rPr lang="en-IN" dirty="0" smtClean="0"/>
              <a:t>furnace capacity</a:t>
            </a:r>
          </a:p>
          <a:p>
            <a:r>
              <a:rPr lang="en-IN" dirty="0" smtClean="0"/>
              <a:t> (ii) increasing cracking severity </a:t>
            </a:r>
          </a:p>
          <a:p>
            <a:r>
              <a:rPr lang="en-IN" dirty="0" smtClean="0"/>
              <a:t>(iii) improving ethylene selectivity </a:t>
            </a:r>
          </a:p>
          <a:p>
            <a:r>
              <a:rPr lang="en-IN" dirty="0" smtClean="0"/>
              <a:t>(iv) improving thermal efficiency</a:t>
            </a:r>
          </a:p>
          <a:p>
            <a:r>
              <a:rPr lang="en-IN" dirty="0" smtClean="0"/>
              <a:t> (v) reducing downtime for decoking and hence reducing maintenance</a:t>
            </a:r>
            <a:endParaRPr lang="en-IN" dirty="0"/>
          </a:p>
        </p:txBody>
      </p:sp>
    </p:spTree>
    <p:extLst>
      <p:ext uri="{BB962C8B-B14F-4D97-AF65-F5344CB8AC3E}">
        <p14:creationId xmlns:p14="http://schemas.microsoft.com/office/powerpoint/2010/main" xmlns="" val="24540782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3099"/>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739588"/>
            <a:ext cx="11049265" cy="5778594"/>
          </a:xfrm>
        </p:spPr>
      </p:pic>
      <p:sp>
        <p:nvSpPr>
          <p:cNvPr id="5" name="TextBox 4"/>
          <p:cNvSpPr txBox="1"/>
          <p:nvPr/>
        </p:nvSpPr>
        <p:spPr>
          <a:xfrm>
            <a:off x="3913094" y="5916706"/>
            <a:ext cx="3738282" cy="369332"/>
          </a:xfrm>
          <a:prstGeom prst="rect">
            <a:avLst/>
          </a:prstGeom>
          <a:noFill/>
        </p:spPr>
        <p:txBody>
          <a:bodyPr wrap="square" rtlCol="0">
            <a:spAutoFit/>
          </a:bodyPr>
          <a:lstStyle/>
          <a:p>
            <a:r>
              <a:rPr lang="en-US" dirty="0" smtClean="0"/>
              <a:t>Courtesy: </a:t>
            </a:r>
            <a:r>
              <a:rPr lang="en-US" dirty="0" err="1" smtClean="0"/>
              <a:t>Technip</a:t>
            </a:r>
            <a:endParaRPr lang="en-IN" dirty="0"/>
          </a:p>
        </p:txBody>
      </p:sp>
    </p:spTree>
    <p:extLst>
      <p:ext uri="{BB962C8B-B14F-4D97-AF65-F5344CB8AC3E}">
        <p14:creationId xmlns:p14="http://schemas.microsoft.com/office/powerpoint/2010/main" xmlns="" val="42855677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Environmental issues in ethylene production</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The main issues to be considered in the production of ethylene are:</a:t>
            </a:r>
          </a:p>
          <a:p>
            <a:pPr marL="0" indent="0">
              <a:buNone/>
            </a:pPr>
            <a:r>
              <a:rPr lang="en-IN" dirty="0" smtClean="0"/>
              <a:t> • </a:t>
            </a:r>
            <a:r>
              <a:rPr lang="en-IN" b="1" dirty="0" smtClean="0"/>
              <a:t>Reducing the use of fossil fuels </a:t>
            </a:r>
            <a:r>
              <a:rPr lang="en-IN" dirty="0" smtClean="0"/>
              <a:t>and the associated release of greenhouse gases such as carbon dioxide; this can be achieved by cracking ethane from LPG rather than cracking naphtha. </a:t>
            </a:r>
          </a:p>
          <a:p>
            <a:pPr marL="0" indent="0">
              <a:buNone/>
            </a:pPr>
            <a:r>
              <a:rPr lang="en-IN" dirty="0" smtClean="0"/>
              <a:t>• Reducing water usage (used for heating or cooling) by recycling.</a:t>
            </a:r>
          </a:p>
          <a:p>
            <a:pPr marL="0" indent="0">
              <a:buNone/>
            </a:pPr>
            <a:r>
              <a:rPr lang="en-US" dirty="0" smtClean="0"/>
              <a:t> </a:t>
            </a:r>
            <a:r>
              <a:rPr lang="en-IN" dirty="0"/>
              <a:t> Pollution control Board reports that No person shall emit into the atmosphere a waste gas stream from any ethylene producing plant unless the waste gas stream is subjected to </a:t>
            </a:r>
            <a:r>
              <a:rPr lang="en-IN" dirty="0" smtClean="0"/>
              <a:t>1,300˚F </a:t>
            </a:r>
            <a:r>
              <a:rPr lang="en-IN" dirty="0"/>
              <a:t>for 0.3 seconds or greater in a direct-flame afterburner or equally effective catalytic </a:t>
            </a:r>
            <a:r>
              <a:rPr lang="en-IN" dirty="0" err="1"/>
              <a:t>vapor</a:t>
            </a:r>
            <a:r>
              <a:rPr lang="en-IN" dirty="0"/>
              <a:t> incinerator. Either device must be equipped with an indicating pyrometer which is positioned in the working area at the operator's eye level.</a:t>
            </a:r>
          </a:p>
        </p:txBody>
      </p:sp>
    </p:spTree>
    <p:extLst>
      <p:ext uri="{BB962C8B-B14F-4D97-AF65-F5344CB8AC3E}">
        <p14:creationId xmlns:p14="http://schemas.microsoft.com/office/powerpoint/2010/main" xmlns="" val="40910056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BIO ETHYLENE</a:t>
            </a:r>
            <a:endParaRPr lang="en-IN"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2350968"/>
            <a:ext cx="10515600" cy="3300652"/>
          </a:xfrm>
        </p:spPr>
      </p:pic>
      <p:sp>
        <p:nvSpPr>
          <p:cNvPr id="3" name="TextBox 2"/>
          <p:cNvSpPr txBox="1"/>
          <p:nvPr/>
        </p:nvSpPr>
        <p:spPr>
          <a:xfrm>
            <a:off x="954741" y="5876365"/>
            <a:ext cx="3738283" cy="646331"/>
          </a:xfrm>
          <a:prstGeom prst="rect">
            <a:avLst/>
          </a:prstGeom>
          <a:noFill/>
        </p:spPr>
        <p:txBody>
          <a:bodyPr wrap="square" rtlCol="0">
            <a:spAutoFit/>
          </a:bodyPr>
          <a:lstStyle/>
          <a:p>
            <a:r>
              <a:rPr lang="en-US" dirty="0" smtClean="0"/>
              <a:t>Raw material : Bio ethanol feed with </a:t>
            </a:r>
            <a:r>
              <a:rPr lang="en-US" dirty="0" err="1" smtClean="0"/>
              <a:t>Syndol</a:t>
            </a:r>
            <a:r>
              <a:rPr lang="en-US" dirty="0" smtClean="0"/>
              <a:t> catalyst.</a:t>
            </a:r>
            <a:endParaRPr lang="en-IN" dirty="0"/>
          </a:p>
        </p:txBody>
      </p:sp>
      <p:sp>
        <p:nvSpPr>
          <p:cNvPr id="5" name="TextBox 4"/>
          <p:cNvSpPr txBox="1"/>
          <p:nvPr/>
        </p:nvSpPr>
        <p:spPr>
          <a:xfrm>
            <a:off x="5741894" y="5970494"/>
            <a:ext cx="3899647" cy="369332"/>
          </a:xfrm>
          <a:prstGeom prst="rect">
            <a:avLst/>
          </a:prstGeom>
          <a:noFill/>
        </p:spPr>
        <p:txBody>
          <a:bodyPr wrap="square" rtlCol="0">
            <a:spAutoFit/>
          </a:bodyPr>
          <a:lstStyle/>
          <a:p>
            <a:r>
              <a:rPr lang="en-US" dirty="0" smtClean="0"/>
              <a:t>Courtesy: </a:t>
            </a:r>
            <a:r>
              <a:rPr lang="en-US" dirty="0" err="1" smtClean="0"/>
              <a:t>Chematur</a:t>
            </a:r>
            <a:r>
              <a:rPr lang="en-US" dirty="0" smtClean="0"/>
              <a:t> engineering</a:t>
            </a:r>
            <a:endParaRPr lang="en-IN" dirty="0"/>
          </a:p>
        </p:txBody>
      </p:sp>
    </p:spTree>
    <p:extLst>
      <p:ext uri="{BB962C8B-B14F-4D97-AF65-F5344CB8AC3E}">
        <p14:creationId xmlns:p14="http://schemas.microsoft.com/office/powerpoint/2010/main" xmlns="" val="3778339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Major Ethylene Plants Worldwide</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dirty="0" err="1"/>
              <a:t>Yansab</a:t>
            </a:r>
            <a:r>
              <a:rPr lang="en-IN" dirty="0"/>
              <a:t> KSA: the world’s largest steam cracker with a capacity of 1.7 </a:t>
            </a:r>
            <a:r>
              <a:rPr lang="en-IN" dirty="0" err="1"/>
              <a:t>Mtpa</a:t>
            </a:r>
            <a:r>
              <a:rPr lang="en-IN" dirty="0"/>
              <a:t> at term using ethane and propane </a:t>
            </a:r>
            <a:r>
              <a:rPr lang="en-IN" dirty="0" err="1"/>
              <a:t>feedstocks</a:t>
            </a:r>
            <a:r>
              <a:rPr lang="en-IN" dirty="0" smtClean="0"/>
              <a:t>.</a:t>
            </a:r>
          </a:p>
          <a:p>
            <a:r>
              <a:rPr lang="en-IN" dirty="0" err="1"/>
              <a:t>Rabigh</a:t>
            </a:r>
            <a:r>
              <a:rPr lang="en-IN" dirty="0"/>
              <a:t> KSA: the world's largest ethane cracker, operating at 1.5 </a:t>
            </a:r>
            <a:r>
              <a:rPr lang="en-IN" dirty="0" err="1" smtClean="0"/>
              <a:t>Mtpa</a:t>
            </a:r>
            <a:endParaRPr lang="en-IN" dirty="0" smtClean="0"/>
          </a:p>
          <a:p>
            <a:r>
              <a:rPr lang="en-IN" dirty="0" err="1"/>
              <a:t>RasLaffan</a:t>
            </a:r>
            <a:r>
              <a:rPr lang="en-IN" dirty="0"/>
              <a:t>, Qatar: Large ethylene plant with a capacity of 1.3 </a:t>
            </a:r>
            <a:r>
              <a:rPr lang="en-IN" dirty="0" err="1"/>
              <a:t>Mtpa</a:t>
            </a:r>
            <a:r>
              <a:rPr lang="en-IN" dirty="0"/>
              <a:t> based on ethane cracking,</a:t>
            </a:r>
          </a:p>
          <a:p>
            <a:r>
              <a:rPr lang="en-IN" b="1" u="sng" dirty="0"/>
              <a:t>Jamnagar, India</a:t>
            </a:r>
            <a:r>
              <a:rPr lang="en-IN" dirty="0"/>
              <a:t>: the world’s largest cracker based on refinery off-gases under design, which will produce 1.4 </a:t>
            </a:r>
            <a:r>
              <a:rPr lang="en-IN" dirty="0" err="1"/>
              <a:t>Mtpa</a:t>
            </a:r>
            <a:r>
              <a:rPr lang="en-IN" dirty="0"/>
              <a:t> of ethylene.</a:t>
            </a:r>
          </a:p>
          <a:p>
            <a:r>
              <a:rPr lang="en-IN" dirty="0"/>
              <a:t>Sasol Lake Charles, Louisiana: design of an ethane cracker with a production capacity of 1.5 </a:t>
            </a:r>
            <a:r>
              <a:rPr lang="en-IN" dirty="0" err="1"/>
              <a:t>Mtpa</a:t>
            </a:r>
            <a:r>
              <a:rPr lang="en-IN" dirty="0"/>
              <a:t> worth of ethylene</a:t>
            </a:r>
          </a:p>
          <a:p>
            <a:r>
              <a:rPr lang="en-IN" dirty="0"/>
              <a:t>DOW - LHC9, Freeport, Texas: design of an ethane cracker with a production capacity of 1.5 </a:t>
            </a:r>
            <a:r>
              <a:rPr lang="en-IN" dirty="0" err="1"/>
              <a:t>Mtpa</a:t>
            </a:r>
            <a:r>
              <a:rPr lang="en-IN" dirty="0"/>
              <a:t> worth of ethylene</a:t>
            </a:r>
          </a:p>
          <a:p>
            <a:endParaRPr lang="en-IN" dirty="0"/>
          </a:p>
        </p:txBody>
      </p:sp>
    </p:spTree>
    <p:extLst>
      <p:ext uri="{BB962C8B-B14F-4D97-AF65-F5344CB8AC3E}">
        <p14:creationId xmlns:p14="http://schemas.microsoft.com/office/powerpoint/2010/main" xmlns="" val="19188654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3400" b="1" dirty="0" err="1"/>
              <a:t>LyondellBasell</a:t>
            </a:r>
            <a:r>
              <a:rPr lang="en-IN" sz="3400" b="1" dirty="0"/>
              <a:t>, Dow Chemical Co., ExxonMobil, </a:t>
            </a:r>
            <a:r>
              <a:rPr lang="en-IN" sz="3400" b="1" dirty="0" err="1"/>
              <a:t>ChevronPhillips</a:t>
            </a:r>
            <a:r>
              <a:rPr lang="en-IN" sz="3400" b="1" dirty="0"/>
              <a:t>, Shell and </a:t>
            </a:r>
            <a:r>
              <a:rPr lang="en-IN" sz="3400" b="1" dirty="0" err="1"/>
              <a:t>Ineos</a:t>
            </a:r>
            <a:r>
              <a:rPr lang="en-IN" sz="3400" b="1" dirty="0"/>
              <a:t>, National Petrochemical Co., BASF, </a:t>
            </a:r>
            <a:r>
              <a:rPr lang="en-IN" sz="3400" b="1" dirty="0" err="1"/>
              <a:t>Fina</a:t>
            </a:r>
            <a:r>
              <a:rPr lang="en-IN" sz="3400" b="1" dirty="0"/>
              <a:t> Petrochemicals, Formosa, </a:t>
            </a:r>
            <a:r>
              <a:rPr lang="en-IN" sz="3400" b="1" dirty="0" err="1"/>
              <a:t>Sabic</a:t>
            </a:r>
            <a:r>
              <a:rPr lang="en-IN" sz="3400" b="1" dirty="0"/>
              <a:t>, Sinopec, Total AS, Westlake Petrochemicals and Reliance Industries Ltd are some of the leading producers of Ethylene.</a:t>
            </a:r>
            <a:br>
              <a:rPr lang="en-IN" sz="3400" b="1" dirty="0"/>
            </a:br>
            <a:endParaRPr lang="en-IN" sz="3400" b="1" dirty="0"/>
          </a:p>
        </p:txBody>
      </p:sp>
    </p:spTree>
    <p:extLst>
      <p:ext uri="{BB962C8B-B14F-4D97-AF65-F5344CB8AC3E}">
        <p14:creationId xmlns:p14="http://schemas.microsoft.com/office/powerpoint/2010/main" xmlns="" val="28853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Physical Properties</a:t>
            </a:r>
          </a:p>
        </p:txBody>
      </p:sp>
      <p:sp>
        <p:nvSpPr>
          <p:cNvPr id="3" name="Content Placeholder 2"/>
          <p:cNvSpPr>
            <a:spLocks noGrp="1"/>
          </p:cNvSpPr>
          <p:nvPr>
            <p:ph idx="1"/>
          </p:nvPr>
        </p:nvSpPr>
        <p:spPr/>
        <p:txBody>
          <a:bodyPr/>
          <a:lstStyle/>
          <a:p>
            <a:r>
              <a:rPr lang="en-IN" dirty="0"/>
              <a:t> </a:t>
            </a:r>
            <a:endParaRPr lang="en-IN" dirty="0" smtClean="0"/>
          </a:p>
          <a:p>
            <a:endParaRPr lang="en-IN" dirty="0"/>
          </a:p>
        </p:txBody>
      </p:sp>
      <p:graphicFrame>
        <p:nvGraphicFramePr>
          <p:cNvPr id="6" name="Table 5"/>
          <p:cNvGraphicFramePr>
            <a:graphicFrameLocks noGrp="1"/>
          </p:cNvGraphicFramePr>
          <p:nvPr/>
        </p:nvGraphicFramePr>
        <p:xfrm>
          <a:off x="619258" y="1519706"/>
          <a:ext cx="8228527" cy="4855334"/>
        </p:xfrm>
        <a:graphic>
          <a:graphicData uri="http://schemas.openxmlformats.org/drawingml/2006/table">
            <a:tbl>
              <a:tblPr/>
              <a:tblGrid>
                <a:gridCol w="5485685"/>
                <a:gridCol w="2742842"/>
              </a:tblGrid>
              <a:tr h="545276">
                <a:tc>
                  <a:txBody>
                    <a:bodyPr/>
                    <a:lstStyle/>
                    <a:p>
                      <a:pPr algn="l"/>
                      <a:r>
                        <a:rPr lang="en-IN" sz="1800">
                          <a:effectLst/>
                        </a:rPr>
                        <a:t>Formula</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IN" sz="1800">
                          <a:effectLst/>
                        </a:rPr>
                        <a:t>C2H4</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9950">
                <a:tc>
                  <a:txBody>
                    <a:bodyPr/>
                    <a:lstStyle/>
                    <a:p>
                      <a:pPr algn="l"/>
                      <a:r>
                        <a:rPr lang="en-IN" sz="1800">
                          <a:effectLst/>
                        </a:rPr>
                        <a:t>Molecular Weight (lb/mol)</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IN" sz="1800">
                          <a:effectLst/>
                        </a:rPr>
                        <a:t>28.05</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9950">
                <a:tc>
                  <a:txBody>
                    <a:bodyPr/>
                    <a:lstStyle/>
                    <a:p>
                      <a:pPr algn="l"/>
                      <a:r>
                        <a:rPr lang="en-IN" sz="1800">
                          <a:effectLst/>
                        </a:rPr>
                        <a:t>Critical Temp. (°F)</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IN" sz="1800">
                          <a:effectLst/>
                        </a:rPr>
                        <a:t>49.1</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9950">
                <a:tc>
                  <a:txBody>
                    <a:bodyPr/>
                    <a:lstStyle/>
                    <a:p>
                      <a:pPr algn="l"/>
                      <a:r>
                        <a:rPr lang="en-IN" sz="1800">
                          <a:effectLst/>
                        </a:rPr>
                        <a:t>Critical Pressure (psia)</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IN" sz="1800">
                          <a:effectLst/>
                        </a:rPr>
                        <a:t>742.7</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9950">
                <a:tc>
                  <a:txBody>
                    <a:bodyPr/>
                    <a:lstStyle/>
                    <a:p>
                      <a:pPr algn="l"/>
                      <a:r>
                        <a:rPr lang="en-IN" sz="1800">
                          <a:effectLst/>
                        </a:rPr>
                        <a:t>Boiling Point (°F)</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IN" sz="1800">
                          <a:effectLst/>
                        </a:rPr>
                        <a:t>-154.8</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9950">
                <a:tc>
                  <a:txBody>
                    <a:bodyPr/>
                    <a:lstStyle/>
                    <a:p>
                      <a:pPr algn="l"/>
                      <a:r>
                        <a:rPr lang="en-IN" sz="1800">
                          <a:effectLst/>
                        </a:rPr>
                        <a:t>Melting Point (°F)</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IN" sz="1800" dirty="0">
                          <a:effectLst/>
                        </a:rPr>
                        <a:t>-272.5</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1110558">
                <a:tc>
                  <a:txBody>
                    <a:bodyPr/>
                    <a:lstStyle/>
                    <a:p>
                      <a:pPr algn="l"/>
                      <a:r>
                        <a:rPr lang="en-IN" dirty="0" smtClean="0"/>
                        <a:t/>
                      </a:r>
                      <a:br>
                        <a:rPr lang="en-IN" dirty="0" smtClean="0"/>
                      </a:br>
                      <a:r>
                        <a:rPr lang="en-IN" dirty="0" smtClean="0"/>
                        <a:t>Triple point temperature </a:t>
                      </a:r>
                    </a:p>
                    <a:p>
                      <a:pPr algn="l"/>
                      <a:r>
                        <a:rPr lang="en-IN" dirty="0" smtClean="0"/>
                        <a:t>Triple point pressure  </a:t>
                      </a:r>
                      <a:endParaRPr lang="en-IN" sz="1800" dirty="0" smtClean="0">
                        <a:effectLst/>
                      </a:endParaRPr>
                    </a:p>
                    <a:p>
                      <a:pPr algn="l"/>
                      <a:r>
                        <a:rPr lang="en-IN" sz="1800" dirty="0" smtClean="0">
                          <a:effectLst/>
                        </a:rPr>
                        <a:t>Gas </a:t>
                      </a:r>
                      <a:r>
                        <a:rPr lang="en-IN" sz="1800" dirty="0">
                          <a:effectLst/>
                        </a:rPr>
                        <a:t>Density @ 70°F 1 </a:t>
                      </a:r>
                      <a:r>
                        <a:rPr lang="en-IN" sz="1800" dirty="0" err="1">
                          <a:effectLst/>
                        </a:rPr>
                        <a:t>atm</a:t>
                      </a:r>
                      <a:r>
                        <a:rPr lang="en-IN" sz="1800" dirty="0">
                          <a:effectLst/>
                        </a:rPr>
                        <a:t> (</a:t>
                      </a:r>
                      <a:r>
                        <a:rPr lang="en-IN" sz="1800" dirty="0" err="1">
                          <a:effectLst/>
                        </a:rPr>
                        <a:t>lb</a:t>
                      </a:r>
                      <a:r>
                        <a:rPr lang="en-IN" sz="1800" dirty="0">
                          <a:effectLst/>
                        </a:rPr>
                        <a:t>/ft3)</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169.16  °C</a:t>
                      </a:r>
                    </a:p>
                    <a:p>
                      <a:pPr algn="l"/>
                      <a:r>
                        <a:rPr lang="en-IN" dirty="0" smtClean="0"/>
                        <a:t>0.00122 bar</a:t>
                      </a:r>
                    </a:p>
                    <a:p>
                      <a:pPr algn="l"/>
                      <a:r>
                        <a:rPr lang="en-IN" sz="1800" dirty="0" smtClean="0">
                          <a:effectLst/>
                        </a:rPr>
                        <a:t>0.0730</a:t>
                      </a:r>
                      <a:endParaRPr lang="en-IN" sz="1800" dirty="0">
                        <a:effectLst/>
                      </a:endParaRP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39900">
                <a:tc>
                  <a:txBody>
                    <a:bodyPr/>
                    <a:lstStyle/>
                    <a:p>
                      <a:pPr algn="l"/>
                      <a:r>
                        <a:rPr lang="en-IN" sz="1800">
                          <a:effectLst/>
                        </a:rPr>
                        <a:t>Specific Volume @ 70°F 1 atm (ft3/lb)</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IN" sz="1800">
                          <a:effectLst/>
                        </a:rPr>
                        <a:t>13.70</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319950">
                <a:tc>
                  <a:txBody>
                    <a:bodyPr/>
                    <a:lstStyle/>
                    <a:p>
                      <a:pPr algn="l"/>
                      <a:r>
                        <a:rPr lang="en-IN" sz="1800">
                          <a:effectLst/>
                        </a:rPr>
                        <a:t>Specific Gravity</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IN" sz="1800">
                          <a:effectLst/>
                        </a:rPr>
                        <a:t>0.992</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r h="639900">
                <a:tc>
                  <a:txBody>
                    <a:bodyPr/>
                    <a:lstStyle/>
                    <a:p>
                      <a:pPr algn="l"/>
                      <a:r>
                        <a:rPr lang="en-IN" sz="1800" dirty="0">
                          <a:effectLst/>
                        </a:rPr>
                        <a:t>Specific Heat @ 70°F (Btu/</a:t>
                      </a:r>
                      <a:r>
                        <a:rPr lang="en-IN" sz="1800" dirty="0" err="1">
                          <a:effectLst/>
                        </a:rPr>
                        <a:t>lbmol</a:t>
                      </a:r>
                      <a:r>
                        <a:rPr lang="en-IN" sz="1800" dirty="0">
                          <a:effectLst/>
                        </a:rPr>
                        <a:t>-°F)</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lgn="l"/>
                      <a:r>
                        <a:rPr lang="en-IN" sz="1800" dirty="0">
                          <a:effectLst/>
                        </a:rPr>
                        <a:t>10.28</a:t>
                      </a:r>
                    </a:p>
                  </a:txBody>
                  <a:tcPr marL="47215" marR="47215" marT="0" marB="0" anchor="b">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60047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1523199"/>
            <a:ext cx="10336306" cy="4871686"/>
          </a:xfrm>
        </p:spPr>
      </p:pic>
    </p:spTree>
    <p:extLst>
      <p:ext uri="{BB962C8B-B14F-4D97-AF65-F5344CB8AC3E}">
        <p14:creationId xmlns:p14="http://schemas.microsoft.com/office/powerpoint/2010/main" xmlns="" val="40965817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8200" y="365125"/>
            <a:ext cx="11025687" cy="5726760"/>
          </a:xfrm>
        </p:spPr>
      </p:pic>
      <p:sp>
        <p:nvSpPr>
          <p:cNvPr id="5" name="TextBox 4"/>
          <p:cNvSpPr txBox="1"/>
          <p:nvPr/>
        </p:nvSpPr>
        <p:spPr>
          <a:xfrm>
            <a:off x="1922929" y="6400800"/>
            <a:ext cx="6494930" cy="369332"/>
          </a:xfrm>
          <a:prstGeom prst="rect">
            <a:avLst/>
          </a:prstGeom>
          <a:noFill/>
        </p:spPr>
        <p:txBody>
          <a:bodyPr wrap="square" rtlCol="0">
            <a:spAutoFit/>
          </a:bodyPr>
          <a:lstStyle/>
          <a:p>
            <a:r>
              <a:rPr lang="en-US" dirty="0" smtClean="0"/>
              <a:t>Courtesy: </a:t>
            </a:r>
            <a:r>
              <a:rPr lang="en-US" dirty="0" err="1" smtClean="0"/>
              <a:t>Technip</a:t>
            </a:r>
            <a:endParaRPr lang="en-IN" dirty="0"/>
          </a:p>
        </p:txBody>
      </p:sp>
    </p:spTree>
    <p:extLst>
      <p:ext uri="{BB962C8B-B14F-4D97-AF65-F5344CB8AC3E}">
        <p14:creationId xmlns:p14="http://schemas.microsoft.com/office/powerpoint/2010/main" xmlns="" val="15180360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056" y="1690405"/>
            <a:ext cx="9604310" cy="3383280"/>
          </a:xfrm>
        </p:spPr>
        <p:txBody>
          <a:bodyPr/>
          <a:lstStyle/>
          <a:p>
            <a:r>
              <a:rPr lang="en-GB" dirty="0" smtClean="0"/>
              <a:t>Indian Market Survey for Ethylene</a:t>
            </a:r>
            <a:endParaRPr lang="en-GB" dirty="0"/>
          </a:p>
        </p:txBody>
      </p:sp>
    </p:spTree>
    <p:extLst>
      <p:ext uri="{BB962C8B-B14F-4D97-AF65-F5344CB8AC3E}">
        <p14:creationId xmlns:p14="http://schemas.microsoft.com/office/powerpoint/2010/main" xmlns="" val="28941688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601200" cy="90152"/>
          </a:xfrm>
        </p:spPr>
        <p:txBody>
          <a:bodyPr>
            <a:normAutofit fontScale="90000"/>
          </a:bodyPr>
          <a:lstStyle/>
          <a:p>
            <a:endParaRPr lang="en-IN" dirty="0"/>
          </a:p>
        </p:txBody>
      </p:sp>
      <p:sp>
        <p:nvSpPr>
          <p:cNvPr id="3" name="Content Placeholder 2"/>
          <p:cNvSpPr>
            <a:spLocks noGrp="1"/>
          </p:cNvSpPr>
          <p:nvPr>
            <p:ph idx="1"/>
          </p:nvPr>
        </p:nvSpPr>
        <p:spPr>
          <a:xfrm>
            <a:off x="0" y="281189"/>
            <a:ext cx="12192000" cy="5836276"/>
          </a:xfrm>
        </p:spPr>
        <p:txBody>
          <a:bodyPr>
            <a:normAutofit fontScale="92500" lnSpcReduction="10000"/>
          </a:bodyPr>
          <a:lstStyle/>
          <a:p>
            <a:pPr marL="457200" indent="-457200">
              <a:lnSpc>
                <a:spcPct val="150000"/>
              </a:lnSpc>
              <a:buFont typeface="Arial" panose="020B0604020202020204" pitchFamily="34" charset="0"/>
              <a:buChar char="•"/>
            </a:pPr>
            <a:r>
              <a:rPr lang="en-GB" sz="3200" dirty="0">
                <a:latin typeface="Arial" panose="020B0604020202020204" pitchFamily="34" charset="0"/>
                <a:cs typeface="Arial" panose="020B0604020202020204" pitchFamily="34" charset="0"/>
              </a:rPr>
              <a:t>The worldwide production (over </a:t>
            </a:r>
            <a:r>
              <a:rPr lang="en-GB" sz="3200" b="1" dirty="0">
                <a:latin typeface="Arial" panose="020B0604020202020204" pitchFamily="34" charset="0"/>
                <a:cs typeface="Arial" panose="020B0604020202020204" pitchFamily="34" charset="0"/>
              </a:rPr>
              <a:t>109 million tonnes</a:t>
            </a:r>
            <a:r>
              <a:rPr lang="en-GB" sz="3200" dirty="0">
                <a:latin typeface="Arial" panose="020B0604020202020204" pitchFamily="34" charset="0"/>
                <a:cs typeface="Arial" panose="020B0604020202020204" pitchFamily="34" charset="0"/>
              </a:rPr>
              <a:t> in </a:t>
            </a:r>
            <a:r>
              <a:rPr lang="en-GB" sz="3200" dirty="0" smtClean="0">
                <a:latin typeface="Arial" panose="020B0604020202020204" pitchFamily="34" charset="0"/>
                <a:cs typeface="Arial" panose="020B0604020202020204" pitchFamily="34" charset="0"/>
              </a:rPr>
              <a:t>2008) </a:t>
            </a:r>
            <a:r>
              <a:rPr lang="en-GB" sz="3200" dirty="0">
                <a:latin typeface="Arial" panose="020B0604020202020204" pitchFamily="34" charset="0"/>
                <a:cs typeface="Arial" panose="020B0604020202020204" pitchFamily="34" charset="0"/>
              </a:rPr>
              <a:t>exceeds that of any other compound.</a:t>
            </a:r>
          </a:p>
          <a:p>
            <a:pPr marL="457200" indent="-457200">
              <a:lnSpc>
                <a:spcPct val="150000"/>
              </a:lnSpc>
              <a:buFont typeface="Arial" panose="020B0604020202020204" pitchFamily="34" charset="0"/>
              <a:buChar char="•"/>
            </a:pPr>
            <a:endParaRPr lang="en-GB" sz="3200"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GB" sz="3200" dirty="0">
                <a:latin typeface="Arial" panose="020B0604020202020204" pitchFamily="34" charset="0"/>
                <a:cs typeface="Arial" panose="020B0604020202020204" pitchFamily="34" charset="0"/>
              </a:rPr>
              <a:t>And </a:t>
            </a:r>
            <a:r>
              <a:rPr lang="en-GB" sz="3200" b="1" dirty="0">
                <a:latin typeface="Arial" panose="020B0604020202020204" pitchFamily="34" charset="0"/>
                <a:cs typeface="Arial" panose="020B0604020202020204" pitchFamily="34" charset="0"/>
              </a:rPr>
              <a:t>India</a:t>
            </a:r>
            <a:r>
              <a:rPr lang="en-GB" sz="3200" dirty="0">
                <a:latin typeface="Arial" panose="020B0604020202020204" pitchFamily="34" charset="0"/>
                <a:cs typeface="Arial" panose="020B0604020202020204" pitchFamily="34" charset="0"/>
              </a:rPr>
              <a:t> accounts for </a:t>
            </a:r>
            <a:r>
              <a:rPr lang="en-GB" sz="3200" b="1" dirty="0">
                <a:latin typeface="Arial" panose="020B0604020202020204" pitchFamily="34" charset="0"/>
                <a:cs typeface="Arial" panose="020B0604020202020204" pitchFamily="34" charset="0"/>
              </a:rPr>
              <a:t>9 percent </a:t>
            </a:r>
            <a:r>
              <a:rPr lang="en-GB" sz="3200" dirty="0">
                <a:latin typeface="Arial" panose="020B0604020202020204" pitchFamily="34" charset="0"/>
                <a:cs typeface="Arial" panose="020B0604020202020204" pitchFamily="34" charset="0"/>
              </a:rPr>
              <a:t>of this total Ethylene capacity.</a:t>
            </a:r>
          </a:p>
          <a:p>
            <a:pPr marL="457200" indent="-457200">
              <a:lnSpc>
                <a:spcPct val="150000"/>
              </a:lnSpc>
              <a:buFont typeface="Arial" panose="020B0604020202020204" pitchFamily="34" charset="0"/>
              <a:buChar char="•"/>
            </a:pPr>
            <a:r>
              <a:rPr lang="en-GB" sz="3600" dirty="0" smtClean="0">
                <a:latin typeface="Arial" panose="020B0604020202020204" pitchFamily="34" charset="0"/>
                <a:cs typeface="Arial" panose="020B0604020202020204" pitchFamily="34" charset="0"/>
              </a:rPr>
              <a:t>Cost of ethylene as per USA market 1172$/ton</a:t>
            </a:r>
            <a:endParaRPr lang="en-GB" sz="3900"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GB" sz="3200" dirty="0"/>
              <a:t>The leading players in the </a:t>
            </a:r>
            <a:r>
              <a:rPr lang="en-GB" sz="3200" b="1" dirty="0"/>
              <a:t>Indian ethylene industry </a:t>
            </a:r>
            <a:r>
              <a:rPr lang="en-GB" sz="3200" dirty="0"/>
              <a:t>are </a:t>
            </a:r>
            <a:r>
              <a:rPr lang="en-GB" sz="3200" b="1" dirty="0"/>
              <a:t>Reliance</a:t>
            </a:r>
            <a:r>
              <a:rPr lang="en-GB" sz="3200" dirty="0"/>
              <a:t> </a:t>
            </a:r>
            <a:r>
              <a:rPr lang="en-GB" sz="3200" b="1" dirty="0"/>
              <a:t>Industries</a:t>
            </a:r>
            <a:r>
              <a:rPr lang="en-GB" sz="3200" dirty="0"/>
              <a:t>, Indian Oil Corporation, </a:t>
            </a:r>
            <a:r>
              <a:rPr lang="en-GB" sz="3200" b="1" dirty="0"/>
              <a:t>Haldia Petrochemicals</a:t>
            </a:r>
            <a:r>
              <a:rPr lang="en-GB" sz="3200" dirty="0"/>
              <a:t>, and </a:t>
            </a:r>
            <a:r>
              <a:rPr lang="en-GB" sz="3200" b="1" dirty="0"/>
              <a:t>GAIL India Limited</a:t>
            </a:r>
            <a:r>
              <a:rPr lang="en-GB" sz="3200" dirty="0"/>
              <a:t>. (2010 data)</a:t>
            </a:r>
          </a:p>
          <a:p>
            <a:endParaRPr lang="en-IN" sz="3200" dirty="0"/>
          </a:p>
        </p:txBody>
      </p:sp>
    </p:spTree>
    <p:extLst>
      <p:ext uri="{BB962C8B-B14F-4D97-AF65-F5344CB8AC3E}">
        <p14:creationId xmlns:p14="http://schemas.microsoft.com/office/powerpoint/2010/main" xmlns="" val="10072978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0" y="0"/>
            <a:ext cx="9601200" cy="772732"/>
          </a:xfrm>
        </p:spPr>
        <p:txBody>
          <a:bodyPr/>
          <a:lstStyle/>
          <a:p>
            <a:r>
              <a:rPr lang="en-GB" dirty="0" smtClean="0"/>
              <a:t>Supply and Demand of Ethylene in India:</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0310" y="1017431"/>
            <a:ext cx="9635942" cy="5071879"/>
          </a:xfrm>
          <a:prstGeom prst="rect">
            <a:avLst/>
          </a:prstGeom>
        </p:spPr>
      </p:pic>
      <p:sp>
        <p:nvSpPr>
          <p:cNvPr id="3" name="TextBox 2"/>
          <p:cNvSpPr txBox="1"/>
          <p:nvPr/>
        </p:nvSpPr>
        <p:spPr>
          <a:xfrm>
            <a:off x="2837329" y="6306671"/>
            <a:ext cx="4639236" cy="369332"/>
          </a:xfrm>
          <a:prstGeom prst="rect">
            <a:avLst/>
          </a:prstGeom>
          <a:noFill/>
        </p:spPr>
        <p:txBody>
          <a:bodyPr wrap="square" rtlCol="0">
            <a:spAutoFit/>
          </a:bodyPr>
          <a:lstStyle/>
          <a:p>
            <a:r>
              <a:rPr lang="en-US" dirty="0" smtClean="0"/>
              <a:t>Courtesy: Reliance Industries Limited(RIL)</a:t>
            </a:r>
            <a:endParaRPr lang="en-IN" dirty="0"/>
          </a:p>
        </p:txBody>
      </p:sp>
    </p:spTree>
    <p:extLst>
      <p:ext uri="{BB962C8B-B14F-4D97-AF65-F5344CB8AC3E}">
        <p14:creationId xmlns:p14="http://schemas.microsoft.com/office/powerpoint/2010/main" xmlns="" val="24829365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Calibri" panose="020F0502020204030204"/>
              </a:rPr>
              <a:t>TECHNOLOGICAL ROADMAP</a:t>
            </a:r>
            <a:endParaRPr lang="en-IN" dirty="0"/>
          </a:p>
        </p:txBody>
      </p:sp>
      <p:sp>
        <p:nvSpPr>
          <p:cNvPr id="3" name="Content Placeholder 2"/>
          <p:cNvSpPr>
            <a:spLocks noGrp="1"/>
          </p:cNvSpPr>
          <p:nvPr>
            <p:ph idx="1"/>
          </p:nvPr>
        </p:nvSpPr>
        <p:spPr/>
        <p:txBody>
          <a:bodyPr>
            <a:normAutofit lnSpcReduction="10000"/>
          </a:bodyPr>
          <a:lstStyle/>
          <a:p>
            <a:r>
              <a:rPr lang="en-IN" dirty="0"/>
              <a:t>One of the first patents for the commercial production of ethylene is </a:t>
            </a:r>
            <a:r>
              <a:rPr lang="en-IN" dirty="0" err="1"/>
              <a:t>creditedto</a:t>
            </a:r>
            <a:r>
              <a:rPr lang="en-IN" dirty="0"/>
              <a:t> Union Carbide in 1922. Just three years later, the first commercial plant for </a:t>
            </a:r>
            <a:r>
              <a:rPr lang="en-IN" dirty="0" err="1"/>
              <a:t>ethyleneproduct</a:t>
            </a:r>
            <a:r>
              <a:rPr lang="en-IN" dirty="0"/>
              <a:t> was built in West Virginia in the United </a:t>
            </a:r>
            <a:r>
              <a:rPr lang="en-IN" dirty="0" err="1"/>
              <a:t>States.Since</a:t>
            </a:r>
            <a:r>
              <a:rPr lang="en-IN" dirty="0"/>
              <a:t> then, the olefins industry has gradually evolved. Starting with “</a:t>
            </a:r>
            <a:r>
              <a:rPr lang="en-IN" dirty="0" err="1"/>
              <a:t>worldscale</a:t>
            </a:r>
            <a:r>
              <a:rPr lang="en-IN" dirty="0"/>
              <a:t>” ethylene plants in the early 1950’s with capacities of around 20,000 to 50,000 MTY, plants have become bigger, more energy efficient, and more environmentally friendly. </a:t>
            </a:r>
            <a:endParaRPr lang="en-IN" dirty="0" smtClean="0"/>
          </a:p>
          <a:p>
            <a:r>
              <a:rPr lang="en-IN" dirty="0" smtClean="0"/>
              <a:t>The </a:t>
            </a:r>
            <a:r>
              <a:rPr lang="en-IN" dirty="0"/>
              <a:t>nameplate capacity for today’s </a:t>
            </a:r>
            <a:r>
              <a:rPr lang="en-IN" dirty="0" err="1"/>
              <a:t>worldscale</a:t>
            </a:r>
            <a:r>
              <a:rPr lang="en-IN" dirty="0"/>
              <a:t> crackers can well be over 1,000,000 MTY of ethylene. Naphtha is the predominate feed for steam crackers, followed by ethane, propane, gas oil, Butane and others.</a:t>
            </a:r>
          </a:p>
        </p:txBody>
      </p:sp>
    </p:spTree>
    <p:extLst>
      <p:ext uri="{BB962C8B-B14F-4D97-AF65-F5344CB8AC3E}">
        <p14:creationId xmlns:p14="http://schemas.microsoft.com/office/powerpoint/2010/main" xmlns="" val="3910779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smtClean="0">
                <a:solidFill>
                  <a:srgbClr val="FF0000"/>
                </a:solidFill>
                <a:latin typeface="Calibri" panose="020F0502020204030204"/>
              </a:rPr>
              <a:t>TECHNOLOGICAL ROADMAP</a:t>
            </a:r>
            <a:endParaRPr lang="en-IN"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IN" b="1" dirty="0" smtClean="0"/>
              <a:t>From</a:t>
            </a:r>
            <a:r>
              <a:rPr lang="en-IN" dirty="0" smtClean="0"/>
              <a:t> the late 1960s through the 1970, the petrochemical industry built a generation of </a:t>
            </a:r>
            <a:r>
              <a:rPr lang="en-IN" b="1" dirty="0" smtClean="0"/>
              <a:t>new steam crackers </a:t>
            </a:r>
            <a:r>
              <a:rPr lang="en-IN" dirty="0" smtClean="0"/>
              <a:t>with an ethylene capacity of several million tonnes capacity. </a:t>
            </a:r>
            <a:r>
              <a:rPr lang="en-IN" b="1" dirty="0" smtClean="0"/>
              <a:t>Older plant consists of typically 10-17 small furnaces with radiant coils having residence time 0.4-0.6 sec</a:t>
            </a:r>
            <a:r>
              <a:rPr lang="en-IN" dirty="0" smtClean="0"/>
              <a:t>, thermal efficiency below 90percent, central waste heat recovery system and nitrogen oxide (NOX) emissions 75-100 ppm.</a:t>
            </a:r>
          </a:p>
          <a:p>
            <a:r>
              <a:rPr lang="en-IN" b="1" dirty="0" smtClean="0"/>
              <a:t> Present day olefin plants have capacity more than 1,000,000 </a:t>
            </a:r>
            <a:r>
              <a:rPr lang="en-IN" dirty="0" smtClean="0"/>
              <a:t>tonnes per year ethylene produced </a:t>
            </a:r>
            <a:r>
              <a:rPr lang="en-IN" b="1" dirty="0" smtClean="0"/>
              <a:t>with 5-7 modern cracking furnaces using twin-cell designs</a:t>
            </a:r>
            <a:r>
              <a:rPr lang="en-IN" dirty="0" smtClean="0"/>
              <a:t>. </a:t>
            </a:r>
            <a:r>
              <a:rPr lang="en-IN" b="1" dirty="0" smtClean="0"/>
              <a:t>Short residence time and radiant coil smaller diameters increase yields</a:t>
            </a:r>
            <a:r>
              <a:rPr lang="en-IN" dirty="0" smtClean="0"/>
              <a:t>. The </a:t>
            </a:r>
            <a:r>
              <a:rPr lang="en-IN" b="1" dirty="0" smtClean="0"/>
              <a:t>higher selectivity of modern coils reduces specific energy consumption.</a:t>
            </a:r>
            <a:r>
              <a:rPr lang="en-IN" dirty="0" smtClean="0"/>
              <a:t> The modern olefin plants have better ethylene selectivity and improved health, safety and environment standards by incorporating current emission and safety standards.</a:t>
            </a:r>
          </a:p>
          <a:p>
            <a:r>
              <a:rPr lang="en-IN" dirty="0"/>
              <a:t>Today the Asian region, including Southeast Asia, Northeast Asia and the Indian Subcontinent, accounts for an estimated 45 percent of the global ethylene equivalent consumption contained in derivatives. </a:t>
            </a:r>
          </a:p>
        </p:txBody>
      </p:sp>
    </p:spTree>
    <p:extLst>
      <p:ext uri="{BB962C8B-B14F-4D97-AF65-F5344CB8AC3E}">
        <p14:creationId xmlns:p14="http://schemas.microsoft.com/office/powerpoint/2010/main" xmlns="" val="34543038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a:t>Global ethylene capacity was 147.4MMT in 2011 against a demand of 120 MMT. The capacity is expected to increase to 165 MMT in 2015 with demand reaching 151 MMT</a:t>
            </a:r>
            <a:r>
              <a:rPr lang="en-IN" dirty="0" smtClean="0"/>
              <a:t>.</a:t>
            </a:r>
          </a:p>
          <a:p>
            <a:r>
              <a:rPr lang="en-IN" dirty="0" smtClean="0"/>
              <a:t>Westlake</a:t>
            </a:r>
            <a:r>
              <a:rPr lang="en-IN" dirty="0"/>
              <a:t>, </a:t>
            </a:r>
            <a:r>
              <a:rPr lang="en-IN" dirty="0" err="1"/>
              <a:t>Ineos</a:t>
            </a:r>
            <a:r>
              <a:rPr lang="en-IN" dirty="0"/>
              <a:t>, Chevron Phillips, Dow, Equistar, </a:t>
            </a:r>
            <a:r>
              <a:rPr lang="en-IN" dirty="0" err="1"/>
              <a:t>Oxychem</a:t>
            </a:r>
            <a:r>
              <a:rPr lang="en-IN" dirty="0"/>
              <a:t>, Formosa, Shell, Nova, </a:t>
            </a:r>
            <a:r>
              <a:rPr lang="en-IN" dirty="0" err="1"/>
              <a:t>Braskem</a:t>
            </a:r>
            <a:r>
              <a:rPr lang="en-IN" dirty="0"/>
              <a:t>/</a:t>
            </a:r>
            <a:r>
              <a:rPr lang="en-IN" dirty="0" err="1"/>
              <a:t>Idesa</a:t>
            </a:r>
            <a:r>
              <a:rPr lang="en-IN" dirty="0"/>
              <a:t>, Williams, </a:t>
            </a:r>
            <a:r>
              <a:rPr lang="en-IN" dirty="0" err="1"/>
              <a:t>Borouge</a:t>
            </a:r>
            <a:r>
              <a:rPr lang="en-IN" dirty="0"/>
              <a:t>, and CPC Corp. -Taiwan are some of the companies which announced ethylene capacity expansion plans starting 2012 to 2017. </a:t>
            </a:r>
            <a:endParaRPr lang="en-IN" dirty="0" smtClean="0"/>
          </a:p>
          <a:p>
            <a:r>
              <a:rPr lang="en-IN" b="1" dirty="0" smtClean="0"/>
              <a:t>In </a:t>
            </a:r>
            <a:r>
              <a:rPr lang="en-IN" b="1" dirty="0"/>
              <a:t>India total ethylene capacity is expected to reach 7087 KTA by 2016-17 and Reliance Industries Ltd has planned capacity expansion to 3240 KTA by 2016-17 followed by ONGC OPAL at 1100 KTA, GAIL 1000 KTA, IOC at 857 KTA, HALDIA 670 KTA and BPCL Assam GC 220 KTA.</a:t>
            </a:r>
          </a:p>
        </p:txBody>
      </p:sp>
    </p:spTree>
    <p:extLst>
      <p:ext uri="{BB962C8B-B14F-4D97-AF65-F5344CB8AC3E}">
        <p14:creationId xmlns:p14="http://schemas.microsoft.com/office/powerpoint/2010/main" xmlns="" val="4529121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Future scope</a:t>
            </a:r>
            <a:endParaRPr lang="en-IN"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IN" dirty="0" smtClean="0"/>
              <a:t>Global ethylene consumption is expected to almost double by 2025.</a:t>
            </a:r>
          </a:p>
          <a:p>
            <a:r>
              <a:rPr lang="en-IN" dirty="0" smtClean="0"/>
              <a:t>That expansion, according to a worldwide petrochemical feedstock study by Chemical Market Associates Inc., Dallas, is due to rapid demand growth in Asia.</a:t>
            </a:r>
          </a:p>
          <a:p>
            <a:r>
              <a:rPr lang="en-IN" dirty="0" smtClean="0"/>
              <a:t>The study foresees an </a:t>
            </a:r>
            <a:r>
              <a:rPr lang="en-IN" b="1" dirty="0" smtClean="0"/>
              <a:t>average growth rate </a:t>
            </a:r>
            <a:r>
              <a:rPr lang="en-IN" dirty="0" smtClean="0"/>
              <a:t>of about </a:t>
            </a:r>
            <a:r>
              <a:rPr lang="en-IN" b="1" dirty="0" smtClean="0"/>
              <a:t>4.8%/year </a:t>
            </a:r>
            <a:r>
              <a:rPr lang="en-IN" dirty="0" smtClean="0"/>
              <a:t>during the next 10 years, slowing to 3.7%/year in the 10-year period after that.</a:t>
            </a:r>
          </a:p>
          <a:p>
            <a:r>
              <a:rPr lang="en-IN" dirty="0"/>
              <a:t>The companies conclude that naphtha will maintain its role as the dominant ethylene </a:t>
            </a:r>
            <a:r>
              <a:rPr lang="en-IN" dirty="0" smtClean="0"/>
              <a:t>feedstock- accounting 50-55</a:t>
            </a:r>
            <a:r>
              <a:rPr lang="en-IN" dirty="0"/>
              <a:t>% of ethylene produced-with considerable variations among countries and regions.</a:t>
            </a:r>
          </a:p>
          <a:p>
            <a:r>
              <a:rPr lang="en-IN" dirty="0"/>
              <a:t>Ethylene growth will outpace growth in natural gas liquids supply, so heavy liquids will be needed.</a:t>
            </a:r>
          </a:p>
          <a:p>
            <a:r>
              <a:rPr lang="en-IN" dirty="0"/>
              <a:t>Increasing volumes of ethane will be used for future ethylene production, but the potential supply of ethane greatly exceeds current ethane recovery rates, the study notes.</a:t>
            </a:r>
          </a:p>
          <a:p>
            <a:endParaRPr lang="en-IN" dirty="0"/>
          </a:p>
        </p:txBody>
      </p:sp>
    </p:spTree>
    <p:extLst>
      <p:ext uri="{BB962C8B-B14F-4D97-AF65-F5344CB8AC3E}">
        <p14:creationId xmlns:p14="http://schemas.microsoft.com/office/powerpoint/2010/main" xmlns="" val="26695916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Glossary</a:t>
            </a:r>
            <a:endParaRPr lang="en-IN" dirty="0"/>
          </a:p>
        </p:txBody>
      </p:sp>
      <p:sp>
        <p:nvSpPr>
          <p:cNvPr id="3" name="Content Placeholder 2"/>
          <p:cNvSpPr>
            <a:spLocks noGrp="1"/>
          </p:cNvSpPr>
          <p:nvPr>
            <p:ph idx="1"/>
          </p:nvPr>
        </p:nvSpPr>
        <p:spPr/>
        <p:txBody>
          <a:bodyPr/>
          <a:lstStyle/>
          <a:p>
            <a:r>
              <a:rPr lang="en-US" dirty="0" smtClean="0"/>
              <a:t>Quenching : </a:t>
            </a:r>
            <a:r>
              <a:rPr lang="en-IN" dirty="0"/>
              <a:t> </a:t>
            </a:r>
            <a:r>
              <a:rPr lang="en-IN" dirty="0" smtClean="0"/>
              <a:t>To </a:t>
            </a:r>
            <a:r>
              <a:rPr lang="en-IN" dirty="0"/>
              <a:t>cool suddenly by plunging into a liquid, as in tempering steel by immersion in </a:t>
            </a:r>
            <a:r>
              <a:rPr lang="en-IN" dirty="0" smtClean="0"/>
              <a:t>water.</a:t>
            </a:r>
          </a:p>
          <a:p>
            <a:r>
              <a:rPr lang="en-US" dirty="0" smtClean="0"/>
              <a:t>PVC : Poly vinyl chloride</a:t>
            </a:r>
          </a:p>
          <a:p>
            <a:r>
              <a:rPr lang="en-US" dirty="0" err="1"/>
              <a:t>Naptha</a:t>
            </a:r>
            <a:r>
              <a:rPr lang="en-US" dirty="0"/>
              <a:t> : </a:t>
            </a:r>
            <a:r>
              <a:rPr lang="en-IN" dirty="0"/>
              <a:t>Flammable liquid hydrocarbon </a:t>
            </a:r>
            <a:r>
              <a:rPr lang="en-IN" dirty="0" smtClean="0"/>
              <a:t>mixtures</a:t>
            </a:r>
            <a:r>
              <a:rPr lang="en-US" dirty="0" smtClean="0"/>
              <a:t>.</a:t>
            </a:r>
          </a:p>
          <a:p>
            <a:r>
              <a:rPr lang="en-US" dirty="0" smtClean="0"/>
              <a:t>Destructive distillation :</a:t>
            </a:r>
            <a:r>
              <a:rPr lang="en-IN" dirty="0"/>
              <a:t>D</a:t>
            </a:r>
            <a:r>
              <a:rPr lang="en-IN" dirty="0" smtClean="0"/>
              <a:t>ecomposition </a:t>
            </a:r>
            <a:r>
              <a:rPr lang="en-IN" dirty="0"/>
              <a:t>of </a:t>
            </a:r>
            <a:r>
              <a:rPr lang="en-IN" dirty="0" smtClean="0"/>
              <a:t>Organic materials </a:t>
            </a:r>
            <a:r>
              <a:rPr lang="en-IN" dirty="0"/>
              <a:t>by heating it to a high </a:t>
            </a:r>
            <a:r>
              <a:rPr lang="en-IN" dirty="0" smtClean="0"/>
              <a:t>temperature in absence of air and in presence of some catalyst/solvent.</a:t>
            </a:r>
          </a:p>
        </p:txBody>
      </p:sp>
    </p:spTree>
    <p:extLst>
      <p:ext uri="{BB962C8B-B14F-4D97-AF65-F5344CB8AC3E}">
        <p14:creationId xmlns:p14="http://schemas.microsoft.com/office/powerpoint/2010/main" xmlns="" val="2478541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60" y="1"/>
            <a:ext cx="10515600" cy="952500"/>
          </a:xfrm>
        </p:spPr>
        <p:txBody>
          <a:bodyPr/>
          <a:lstStyle/>
          <a:p>
            <a:r>
              <a:rPr lang="en-US" u="sng" dirty="0" smtClean="0">
                <a:solidFill>
                  <a:srgbClr val="FF0000"/>
                </a:solidFill>
              </a:rPr>
              <a:t>USES</a:t>
            </a:r>
            <a:endParaRPr lang="en-IN" u="sng" dirty="0">
              <a:solidFill>
                <a:srgbClr val="FF000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526197223"/>
              </p:ext>
            </p:extLst>
          </p:nvPr>
        </p:nvGraphicFramePr>
        <p:xfrm>
          <a:off x="493642" y="736154"/>
          <a:ext cx="9348989" cy="1177945"/>
        </p:xfrm>
        <a:graphic>
          <a:graphicData uri="http://schemas.openxmlformats.org/drawingml/2006/table">
            <a:tbl>
              <a:tblPr/>
              <a:tblGrid>
                <a:gridCol w="3895412"/>
                <a:gridCol w="1817859"/>
                <a:gridCol w="1817859"/>
                <a:gridCol w="1817859"/>
              </a:tblGrid>
              <a:tr h="1177945">
                <a:tc>
                  <a:txBody>
                    <a:bodyPr/>
                    <a:lstStyle/>
                    <a:p>
                      <a:pPr algn="ctr"/>
                      <a:r>
                        <a:rPr lang="en-IN" dirty="0"/>
                        <a:t>Production of </a:t>
                      </a:r>
                      <a:r>
                        <a:rPr lang="en-IN" sz="1000" b="0" u="none" strike="noStrike" dirty="0">
                          <a:solidFill>
                            <a:srgbClr val="63C6DE"/>
                          </a:solidFill>
                          <a:effectLst/>
                          <a:latin typeface="verdana" panose="020B0604030504040204" pitchFamily="34" charset="0"/>
                          <a:hlinkClick r:id="rId2"/>
                        </a:rPr>
                        <a:t>Polythene</a:t>
                      </a:r>
                      <a:r>
                        <a:rPr lang="en-IN" dirty="0"/>
                        <a:t> </a:t>
                      </a:r>
                      <a:br>
                        <a:rPr lang="en-IN" dirty="0"/>
                      </a:br>
                      <a:r>
                        <a:rPr lang="en-IN" dirty="0"/>
                        <a:t>(</a:t>
                      </a:r>
                      <a:r>
                        <a:rPr lang="en-IN" sz="1000" b="0" u="none" strike="noStrike" dirty="0">
                          <a:solidFill>
                            <a:srgbClr val="63C6DE"/>
                          </a:solidFill>
                          <a:effectLst/>
                          <a:latin typeface="verdana" panose="020B0604030504040204" pitchFamily="34" charset="0"/>
                          <a:hlinkClick r:id="rId2"/>
                        </a:rPr>
                        <a:t>polyethylene</a:t>
                      </a:r>
                      <a:r>
                        <a:rPr lang="en-IN" dirty="0"/>
                        <a:t>)</a:t>
                      </a:r>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i="1"/>
                        <a:t>n</a:t>
                      </a:r>
                      <a:r>
                        <a:rPr lang="en-IN"/>
                        <a:t>CH</a:t>
                      </a:r>
                      <a:r>
                        <a:rPr lang="en-IN" baseline="-25000"/>
                        <a:t>2</a:t>
                      </a:r>
                      <a:r>
                        <a:rPr lang="en-IN"/>
                        <a:t>=CH</a:t>
                      </a:r>
                      <a:r>
                        <a:rPr lang="en-IN" baseline="-25000"/>
                        <a:t>2</a:t>
                      </a:r>
                      <a:endParaRPr lang="en-IN"/>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a:t>catalyst</a:t>
                      </a:r>
                      <a:br>
                        <a:rPr lang="en-IN"/>
                      </a:br>
                      <a:r>
                        <a:rPr lang="en-IN"/>
                        <a:t>--------&gt;</a:t>
                      </a:r>
                      <a:br>
                        <a:rPr lang="en-IN"/>
                      </a:br>
                      <a:r>
                        <a:rPr lang="en-IN"/>
                        <a:t>high pressure</a:t>
                      </a:r>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dirty="0"/>
                        <a:t>(CH</a:t>
                      </a:r>
                      <a:r>
                        <a:rPr lang="en-IN" baseline="-25000" dirty="0"/>
                        <a:t>2</a:t>
                      </a:r>
                      <a:r>
                        <a:rPr lang="en-IN" dirty="0"/>
                        <a:t>-CH</a:t>
                      </a:r>
                      <a:r>
                        <a:rPr lang="en-IN" baseline="-25000" dirty="0"/>
                        <a:t>2</a:t>
                      </a:r>
                      <a:r>
                        <a:rPr lang="en-IN" dirty="0"/>
                        <a:t>)</a:t>
                      </a:r>
                      <a:r>
                        <a:rPr lang="en-IN" i="1" dirty="0"/>
                        <a:t>n</a:t>
                      </a:r>
                      <a:endParaRPr lang="en-IN" dirty="0"/>
                    </a:p>
                  </a:txBody>
                  <a:tcPr anchor="ctr">
                    <a:lnL w="19050" cap="flat" cmpd="sng" algn="ctr">
                      <a:solidFill>
                        <a:srgbClr val="FFFF6B"/>
                      </a:solidFill>
                      <a:prstDash val="solid"/>
                      <a:round/>
                      <a:headEnd type="none" w="med" len="med"/>
                      <a:tailEnd type="none" w="med" len="med"/>
                    </a:lnL>
                    <a:lnR w="19050" cap="flat" cmpd="sng" algn="ctr">
                      <a:solidFill>
                        <a:srgbClr val="FFFF9C"/>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2786002226"/>
              </p:ext>
            </p:extLst>
          </p:nvPr>
        </p:nvGraphicFramePr>
        <p:xfrm>
          <a:off x="467140" y="1916728"/>
          <a:ext cx="9392478" cy="1280160"/>
        </p:xfrm>
        <a:graphic>
          <a:graphicData uri="http://schemas.openxmlformats.org/drawingml/2006/table">
            <a:tbl>
              <a:tblPr/>
              <a:tblGrid>
                <a:gridCol w="3913533"/>
                <a:gridCol w="1826315"/>
                <a:gridCol w="1826315"/>
                <a:gridCol w="1826315"/>
              </a:tblGrid>
              <a:tr h="0">
                <a:tc>
                  <a:txBody>
                    <a:bodyPr/>
                    <a:lstStyle/>
                    <a:p>
                      <a:pPr algn="ctr"/>
                      <a:r>
                        <a:rPr lang="en-IN" dirty="0"/>
                        <a:t>Production of Industrial Alcohol </a:t>
                      </a:r>
                      <a:br>
                        <a:rPr lang="en-IN" dirty="0"/>
                      </a:br>
                      <a:r>
                        <a:rPr lang="en-IN" dirty="0"/>
                        <a:t>(ethanol)</a:t>
                      </a:r>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a:t>CH</a:t>
                      </a:r>
                      <a:r>
                        <a:rPr lang="en-IN" baseline="-25000"/>
                        <a:t>2</a:t>
                      </a:r>
                      <a:r>
                        <a:rPr lang="en-IN"/>
                        <a:t>=CH</a:t>
                      </a:r>
                      <a:r>
                        <a:rPr lang="en-IN" baseline="-25000"/>
                        <a:t>2</a:t>
                      </a:r>
                      <a:endParaRPr lang="en-IN"/>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a:t>(1)H</a:t>
                      </a:r>
                      <a:r>
                        <a:rPr lang="en-IN" baseline="-25000"/>
                        <a:t>2</a:t>
                      </a:r>
                      <a:r>
                        <a:rPr lang="en-IN"/>
                        <a:t>SO</a:t>
                      </a:r>
                      <a:r>
                        <a:rPr lang="en-IN" baseline="-25000"/>
                        <a:t>4</a:t>
                      </a:r>
                      <a:r>
                        <a:rPr lang="en-IN"/>
                        <a:t/>
                      </a:r>
                      <a:br>
                        <a:rPr lang="en-IN"/>
                      </a:br>
                      <a:r>
                        <a:rPr lang="en-IN"/>
                        <a:t>--------&gt;</a:t>
                      </a:r>
                      <a:br>
                        <a:rPr lang="en-IN"/>
                      </a:br>
                      <a:r>
                        <a:rPr lang="en-IN"/>
                        <a:t>(2)H</a:t>
                      </a:r>
                      <a:r>
                        <a:rPr lang="en-IN" baseline="-25000"/>
                        <a:t>2</a:t>
                      </a:r>
                      <a:r>
                        <a:rPr lang="en-IN"/>
                        <a:t>O</a:t>
                      </a:r>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a:t>CH</a:t>
                      </a:r>
                      <a:r>
                        <a:rPr lang="en-IN" baseline="-25000"/>
                        <a:t>3</a:t>
                      </a:r>
                      <a:r>
                        <a:rPr lang="en-IN"/>
                        <a:t>-CH</a:t>
                      </a:r>
                      <a:r>
                        <a:rPr lang="en-IN" baseline="-25000"/>
                        <a:t>2</a:t>
                      </a:r>
                      <a:r>
                        <a:rPr lang="en-IN"/>
                        <a:t>OH</a:t>
                      </a:r>
                    </a:p>
                  </a:txBody>
                  <a:tcPr anchor="ctr">
                    <a:lnL w="19050" cap="flat" cmpd="sng" algn="ctr">
                      <a:solidFill>
                        <a:srgbClr val="FFFF6B"/>
                      </a:solidFill>
                      <a:prstDash val="solid"/>
                      <a:round/>
                      <a:headEnd type="none" w="med" len="med"/>
                      <a:tailEnd type="none" w="med" len="med"/>
                    </a:lnL>
                    <a:lnR w="19050" cap="flat" cmpd="sng" algn="ctr">
                      <a:solidFill>
                        <a:srgbClr val="FFFF9C"/>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r>
              <a:tr h="0">
                <a:tc>
                  <a:txBody>
                    <a:bodyPr/>
                    <a:lstStyle/>
                    <a:p>
                      <a:endParaRPr lang="en-IN"/>
                    </a:p>
                  </a:txBody>
                  <a:tcPr>
                    <a:lnT w="19050" cap="flat" cmpd="sng" algn="ctr">
                      <a:solidFill>
                        <a:srgbClr val="FFFF42"/>
                      </a:solidFill>
                      <a:prstDash val="solid"/>
                      <a:round/>
                      <a:headEnd type="none" w="med" len="med"/>
                      <a:tailEnd type="none" w="med" len="med"/>
                    </a:lnT>
                  </a:tcPr>
                </a:tc>
                <a:tc>
                  <a:txBody>
                    <a:bodyPr/>
                    <a:lstStyle/>
                    <a:p>
                      <a:endParaRPr lang="en-IN"/>
                    </a:p>
                  </a:txBody>
                  <a:tcPr>
                    <a:lnT w="19050" cap="flat" cmpd="sng" algn="ctr">
                      <a:solidFill>
                        <a:srgbClr val="FFFF42"/>
                      </a:solidFill>
                      <a:prstDash val="solid"/>
                      <a:round/>
                      <a:headEnd type="none" w="med" len="med"/>
                      <a:tailEnd type="none" w="med" len="med"/>
                    </a:lnT>
                  </a:tcPr>
                </a:tc>
                <a:tc>
                  <a:txBody>
                    <a:bodyPr/>
                    <a:lstStyle/>
                    <a:p>
                      <a:endParaRPr lang="en-IN"/>
                    </a:p>
                  </a:txBody>
                  <a:tcPr>
                    <a:lnT w="19050" cap="flat" cmpd="sng" algn="ctr">
                      <a:solidFill>
                        <a:srgbClr val="FFFF42"/>
                      </a:solidFill>
                      <a:prstDash val="solid"/>
                      <a:round/>
                      <a:headEnd type="none" w="med" len="med"/>
                      <a:tailEnd type="none" w="med" len="med"/>
                    </a:lnT>
                  </a:tcPr>
                </a:tc>
                <a:tc>
                  <a:txBody>
                    <a:bodyPr/>
                    <a:lstStyle/>
                    <a:p>
                      <a:endParaRPr lang="en-IN" dirty="0"/>
                    </a:p>
                  </a:txBody>
                  <a:tcPr>
                    <a:lnT w="19050" cap="flat" cmpd="sng" algn="ctr">
                      <a:solidFill>
                        <a:srgbClr val="FFFF42"/>
                      </a:solidFill>
                      <a:prstDash val="solid"/>
                      <a:round/>
                      <a:headEnd type="none" w="med" len="med"/>
                      <a:tailEnd type="none" w="med" len="med"/>
                    </a:lnT>
                  </a:tcPr>
                </a:tc>
              </a:tr>
            </a:tbl>
          </a:graphicData>
        </a:graphic>
      </p:graphicFrame>
      <p:sp>
        <p:nvSpPr>
          <p:cNvPr id="9" name="Rectangle 4"/>
          <p:cNvSpPr>
            <a:spLocks noChangeArrowheads="1"/>
          </p:cNvSpPr>
          <p:nvPr/>
        </p:nvSpPr>
        <p:spPr bwMode="auto">
          <a:xfrm>
            <a:off x="-1089882" y="2785782"/>
            <a:ext cx="2003728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943869037"/>
              </p:ext>
            </p:extLst>
          </p:nvPr>
        </p:nvGraphicFramePr>
        <p:xfrm>
          <a:off x="453887" y="2792033"/>
          <a:ext cx="9418983" cy="1280160"/>
        </p:xfrm>
        <a:graphic>
          <a:graphicData uri="http://schemas.openxmlformats.org/drawingml/2006/table">
            <a:tbl>
              <a:tblPr/>
              <a:tblGrid>
                <a:gridCol w="3924576"/>
                <a:gridCol w="1831469"/>
                <a:gridCol w="1831469"/>
                <a:gridCol w="1831469"/>
              </a:tblGrid>
              <a:tr h="0">
                <a:tc gridSpan="4">
                  <a:txBody>
                    <a:bodyPr/>
                    <a:lstStyle/>
                    <a:p>
                      <a:pPr algn="ctr"/>
                      <a:endParaRPr lang="en-IN" dirty="0"/>
                    </a:p>
                  </a:txBody>
                  <a:tcPr anchor="ctr">
                    <a:lnL w="19050" cap="flat" cmpd="sng" algn="ctr">
                      <a:solidFill>
                        <a:srgbClr val="FFFF6B"/>
                      </a:solidFill>
                      <a:prstDash val="solid"/>
                      <a:round/>
                      <a:headEnd type="none" w="med" len="med"/>
                      <a:tailEnd type="none" w="med" len="med"/>
                    </a:lnL>
                    <a:lnR w="19050" cap="flat" cmpd="sng" algn="ctr">
                      <a:solidFill>
                        <a:srgbClr val="FFFF9C"/>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C6"/>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0">
                <a:tc>
                  <a:txBody>
                    <a:bodyPr/>
                    <a:lstStyle/>
                    <a:p>
                      <a:pPr algn="ctr"/>
                      <a:r>
                        <a:rPr lang="en-IN"/>
                        <a:t>Production of 1,2-ethanediol </a:t>
                      </a:r>
                      <a:br>
                        <a:rPr lang="en-IN"/>
                      </a:br>
                      <a:r>
                        <a:rPr lang="en-IN"/>
                        <a:t>(ethylene glycol)</a:t>
                      </a:r>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a:t>CH</a:t>
                      </a:r>
                      <a:r>
                        <a:rPr lang="en-IN" baseline="-25000"/>
                        <a:t>2</a:t>
                      </a:r>
                      <a:r>
                        <a:rPr lang="en-IN"/>
                        <a:t>=CH</a:t>
                      </a:r>
                      <a:r>
                        <a:rPr lang="en-IN" baseline="-25000"/>
                        <a:t>2</a:t>
                      </a:r>
                      <a:endParaRPr lang="en-IN"/>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a:t>(1)O</a:t>
                      </a:r>
                      <a:r>
                        <a:rPr lang="en-IN" baseline="-25000"/>
                        <a:t>2</a:t>
                      </a:r>
                      <a:r>
                        <a:rPr lang="en-IN"/>
                        <a:t>/catalyst</a:t>
                      </a:r>
                      <a:br>
                        <a:rPr lang="en-IN"/>
                      </a:br>
                      <a:r>
                        <a:rPr lang="en-IN"/>
                        <a:t>--------&gt;</a:t>
                      </a:r>
                      <a:br>
                        <a:rPr lang="en-IN"/>
                      </a:br>
                      <a:r>
                        <a:rPr lang="en-IN"/>
                        <a:t>(2)H</a:t>
                      </a:r>
                      <a:r>
                        <a:rPr lang="en-IN" baseline="-25000"/>
                        <a:t>2</a:t>
                      </a:r>
                      <a:r>
                        <a:rPr lang="en-IN"/>
                        <a:t>O</a:t>
                      </a:r>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dirty="0"/>
                        <a:t>CH</a:t>
                      </a:r>
                      <a:r>
                        <a:rPr lang="en-IN" baseline="-25000" dirty="0"/>
                        <a:t>2</a:t>
                      </a:r>
                      <a:r>
                        <a:rPr lang="en-IN" dirty="0"/>
                        <a:t>OH-CH</a:t>
                      </a:r>
                      <a:r>
                        <a:rPr lang="en-IN" baseline="-25000" dirty="0"/>
                        <a:t>2</a:t>
                      </a:r>
                      <a:r>
                        <a:rPr lang="en-IN" dirty="0"/>
                        <a:t>OH</a:t>
                      </a:r>
                    </a:p>
                  </a:txBody>
                  <a:tcPr anchor="ctr">
                    <a:lnL w="19050" cap="flat" cmpd="sng" algn="ctr">
                      <a:solidFill>
                        <a:srgbClr val="FFFF6B"/>
                      </a:solidFill>
                      <a:prstDash val="solid"/>
                      <a:round/>
                      <a:headEnd type="none" w="med" len="med"/>
                      <a:tailEnd type="none" w="med" len="med"/>
                    </a:lnL>
                    <a:lnR w="19050" cap="flat" cmpd="sng" algn="ctr">
                      <a:solidFill>
                        <a:srgbClr val="FFFF9C"/>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xmlns="" val="3643778982"/>
              </p:ext>
            </p:extLst>
          </p:nvPr>
        </p:nvGraphicFramePr>
        <p:xfrm>
          <a:off x="462171" y="4213834"/>
          <a:ext cx="9556473" cy="2103120"/>
        </p:xfrm>
        <a:graphic>
          <a:graphicData uri="http://schemas.openxmlformats.org/drawingml/2006/table">
            <a:tbl>
              <a:tblPr/>
              <a:tblGrid>
                <a:gridCol w="4119762"/>
                <a:gridCol w="1922557"/>
                <a:gridCol w="1922557"/>
                <a:gridCol w="1591597"/>
              </a:tblGrid>
              <a:tr h="326119">
                <a:tc gridSpan="4">
                  <a:txBody>
                    <a:bodyPr/>
                    <a:lstStyle/>
                    <a:p>
                      <a:pPr algn="ctr"/>
                      <a:endParaRPr lang="en-IN" dirty="0"/>
                    </a:p>
                  </a:txBody>
                  <a:tcPr anchor="ctr">
                    <a:lnL w="19050" cap="flat" cmpd="sng" algn="ctr">
                      <a:solidFill>
                        <a:srgbClr val="FFFF6B"/>
                      </a:solidFill>
                      <a:prstDash val="solid"/>
                      <a:round/>
                      <a:headEnd type="none" w="med" len="med"/>
                      <a:tailEnd type="none" w="med" len="med"/>
                    </a:lnL>
                    <a:lnR w="19050" cap="flat" cmpd="sng" algn="ctr">
                      <a:solidFill>
                        <a:srgbClr val="FFFF9C"/>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C6"/>
                      </a:solidFill>
                      <a:prstDash val="solid"/>
                      <a:round/>
                      <a:headEnd type="none" w="med" len="med"/>
                      <a:tailEnd type="none" w="med" len="med"/>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1549064">
                <a:tc>
                  <a:txBody>
                    <a:bodyPr/>
                    <a:lstStyle/>
                    <a:p>
                      <a:pPr algn="ctr"/>
                      <a:r>
                        <a:rPr lang="en-IN"/>
                        <a:t>Production of chloroethane </a:t>
                      </a:r>
                      <a:br>
                        <a:rPr lang="en-IN"/>
                      </a:br>
                      <a:r>
                        <a:rPr lang="en-IN"/>
                        <a:t>chloroethane is used to manufacture tetraethyl lead </a:t>
                      </a:r>
                      <a:br>
                        <a:rPr lang="en-IN"/>
                      </a:br>
                      <a:r>
                        <a:rPr lang="en-IN"/>
                        <a:t/>
                      </a:r>
                      <a:br>
                        <a:rPr lang="en-IN"/>
                      </a:br>
                      <a:r>
                        <a:rPr lang="en-IN"/>
                        <a:t>tetraethyl lead is the lead additive in leaded petrol</a:t>
                      </a:r>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dirty="0"/>
                        <a:t>CH</a:t>
                      </a:r>
                      <a:r>
                        <a:rPr lang="en-IN" baseline="-25000" dirty="0"/>
                        <a:t>2</a:t>
                      </a:r>
                      <a:r>
                        <a:rPr lang="en-IN" dirty="0"/>
                        <a:t>=CH</a:t>
                      </a:r>
                      <a:r>
                        <a:rPr lang="en-IN" baseline="-25000" dirty="0"/>
                        <a:t>2</a:t>
                      </a:r>
                      <a:r>
                        <a:rPr lang="en-IN" dirty="0"/>
                        <a:t> + </a:t>
                      </a:r>
                      <a:r>
                        <a:rPr lang="en-IN" dirty="0" err="1"/>
                        <a:t>HCl</a:t>
                      </a:r>
                      <a:endParaRPr lang="en-IN" dirty="0"/>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a:t>-----&gt;</a:t>
                      </a:r>
                    </a:p>
                  </a:txBody>
                  <a:tcPr anchor="ctr">
                    <a:lnL w="19050" cap="flat" cmpd="sng" algn="ctr">
                      <a:solidFill>
                        <a:srgbClr val="FFFF6B"/>
                      </a:solidFill>
                      <a:prstDash val="solid"/>
                      <a:round/>
                      <a:headEnd type="none" w="med" len="med"/>
                      <a:tailEnd type="none" w="med" len="med"/>
                    </a:lnL>
                    <a:lnR w="19050" cap="flat" cmpd="sng" algn="ctr">
                      <a:solidFill>
                        <a:srgbClr val="FFFF6B"/>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c>
                  <a:txBody>
                    <a:bodyPr/>
                    <a:lstStyle/>
                    <a:p>
                      <a:pPr algn="ctr"/>
                      <a:r>
                        <a:rPr lang="en-IN" dirty="0"/>
                        <a:t>CH</a:t>
                      </a:r>
                      <a:r>
                        <a:rPr lang="en-IN" baseline="-25000" dirty="0"/>
                        <a:t>3</a:t>
                      </a:r>
                      <a:r>
                        <a:rPr lang="en-IN" dirty="0"/>
                        <a:t>-CH</a:t>
                      </a:r>
                      <a:r>
                        <a:rPr lang="en-IN" baseline="-25000" dirty="0"/>
                        <a:t>2</a:t>
                      </a:r>
                      <a:r>
                        <a:rPr lang="en-IN" dirty="0"/>
                        <a:t>Cl</a:t>
                      </a:r>
                    </a:p>
                  </a:txBody>
                  <a:tcPr anchor="ctr">
                    <a:lnL w="19050" cap="flat" cmpd="sng" algn="ctr">
                      <a:solidFill>
                        <a:srgbClr val="FFFF6B"/>
                      </a:solidFill>
                      <a:prstDash val="solid"/>
                      <a:round/>
                      <a:headEnd type="none" w="med" len="med"/>
                      <a:tailEnd type="none" w="med" len="med"/>
                    </a:lnL>
                    <a:lnR w="19050" cap="flat" cmpd="sng" algn="ctr">
                      <a:solidFill>
                        <a:srgbClr val="FFFF9C"/>
                      </a:solidFill>
                      <a:prstDash val="solid"/>
                      <a:round/>
                      <a:headEnd type="none" w="med" len="med"/>
                      <a:tailEnd type="none" w="med" len="med"/>
                    </a:lnR>
                    <a:lnT w="19050" cap="flat" cmpd="sng" algn="ctr">
                      <a:solidFill>
                        <a:srgbClr val="FFFFC6"/>
                      </a:solidFill>
                      <a:prstDash val="solid"/>
                      <a:round/>
                      <a:headEnd type="none" w="med" len="med"/>
                      <a:tailEnd type="none" w="med" len="med"/>
                    </a:lnT>
                    <a:lnB w="19050" cap="flat" cmpd="sng" algn="ctr">
                      <a:solidFill>
                        <a:srgbClr val="FFFF42"/>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36718381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References</a:t>
            </a:r>
            <a:endParaRPr lang="en-IN" dirty="0">
              <a:solidFill>
                <a:srgbClr val="FF0000"/>
              </a:solidFill>
            </a:endParaRPr>
          </a:p>
        </p:txBody>
      </p:sp>
      <p:sp>
        <p:nvSpPr>
          <p:cNvPr id="3" name="Content Placeholder 2"/>
          <p:cNvSpPr>
            <a:spLocks noGrp="1"/>
          </p:cNvSpPr>
          <p:nvPr>
            <p:ph idx="1"/>
          </p:nvPr>
        </p:nvSpPr>
        <p:spPr/>
        <p:txBody>
          <a:bodyPr>
            <a:normAutofit fontScale="47500" lnSpcReduction="20000"/>
          </a:bodyPr>
          <a:lstStyle/>
          <a:p>
            <a:r>
              <a:rPr lang="en-IN" dirty="0">
                <a:hlinkClick r:id="rId2"/>
              </a:rPr>
              <a:t>http://</a:t>
            </a:r>
            <a:r>
              <a:rPr lang="en-IN" dirty="0" smtClean="0">
                <a:hlinkClick r:id="rId2"/>
              </a:rPr>
              <a:t>www.plasticsnews.com/article/20151201/NEWS/151209976/speaker-india-needs-massive-growth-in-ethylene-capacity</a:t>
            </a:r>
            <a:endParaRPr lang="en-IN" dirty="0" smtClean="0"/>
          </a:p>
          <a:p>
            <a:r>
              <a:rPr lang="en-IN" dirty="0">
                <a:hlinkClick r:id="rId3"/>
              </a:rPr>
              <a:t>http://</a:t>
            </a:r>
            <a:r>
              <a:rPr lang="en-IN" dirty="0" smtClean="0">
                <a:hlinkClick r:id="rId3"/>
              </a:rPr>
              <a:t>cpmaindia.com/ethylene_about.php</a:t>
            </a:r>
            <a:endParaRPr lang="en-IN" dirty="0" smtClean="0"/>
          </a:p>
          <a:p>
            <a:r>
              <a:rPr lang="en-IN" dirty="0">
                <a:hlinkClick r:id="rId4"/>
              </a:rPr>
              <a:t>http://</a:t>
            </a:r>
            <a:r>
              <a:rPr lang="en-IN" dirty="0" smtClean="0">
                <a:hlinkClick r:id="rId4"/>
              </a:rPr>
              <a:t>www.researchandmarkets.com/reports/1882235/ethylene_industry_in_india</a:t>
            </a:r>
            <a:endParaRPr lang="en-IN" dirty="0" smtClean="0"/>
          </a:p>
          <a:p>
            <a:r>
              <a:rPr lang="en-IN" dirty="0">
                <a:hlinkClick r:id="rId5"/>
              </a:rPr>
              <a:t>http://www.process-worldwide.com/india-accounts-for-9-percent-of-total-ethylene-capacity-in-asia-pacific-a-402571</a:t>
            </a:r>
            <a:r>
              <a:rPr lang="en-IN" dirty="0" smtClean="0">
                <a:hlinkClick r:id="rId5"/>
              </a:rPr>
              <a:t>/</a:t>
            </a:r>
            <a:endParaRPr lang="en-IN" dirty="0" smtClean="0"/>
          </a:p>
          <a:p>
            <a:r>
              <a:rPr lang="en-IN" dirty="0">
                <a:hlinkClick r:id="rId6"/>
              </a:rPr>
              <a:t>http://www.toyo-eng.com/jp/en/company</a:t>
            </a:r>
            <a:r>
              <a:rPr lang="en-IN" dirty="0" smtClean="0">
                <a:hlinkClick r:id="rId6"/>
              </a:rPr>
              <a:t>/</a:t>
            </a:r>
            <a:endParaRPr lang="en-IN" dirty="0" smtClean="0"/>
          </a:p>
          <a:p>
            <a:r>
              <a:rPr lang="en-IN" dirty="0">
                <a:hlinkClick r:id="rId7"/>
              </a:rPr>
              <a:t>https://</a:t>
            </a:r>
            <a:r>
              <a:rPr lang="en-IN" dirty="0" smtClean="0">
                <a:hlinkClick r:id="rId7"/>
              </a:rPr>
              <a:t>www3.epa.gov/region4/air/sips/ky/lou/</a:t>
            </a:r>
            <a:endParaRPr lang="en-IN" dirty="0" smtClean="0"/>
          </a:p>
          <a:p>
            <a:r>
              <a:rPr lang="en-IN" dirty="0">
                <a:hlinkClick r:id="rId8"/>
              </a:rPr>
              <a:t>http://</a:t>
            </a:r>
            <a:r>
              <a:rPr lang="en-IN" dirty="0" smtClean="0">
                <a:hlinkClick r:id="rId8"/>
              </a:rPr>
              <a:t>cpcb.nic.in</a:t>
            </a:r>
            <a:endParaRPr lang="en-IN" dirty="0" smtClean="0"/>
          </a:p>
          <a:p>
            <a:r>
              <a:rPr lang="en-IN" dirty="0">
                <a:hlinkClick r:id="rId9"/>
              </a:rPr>
              <a:t>http://</a:t>
            </a:r>
            <a:r>
              <a:rPr lang="en-IN" dirty="0" smtClean="0">
                <a:hlinkClick r:id="rId9"/>
              </a:rPr>
              <a:t>www.ogj.com/articles/print/volume-102/issue-3/processing/large-ethylene-plants-present-unique-design-construction-challenges.html</a:t>
            </a:r>
            <a:endParaRPr lang="en-IN" dirty="0" smtClean="0"/>
          </a:p>
          <a:p>
            <a:r>
              <a:rPr lang="en-IN" dirty="0">
                <a:hlinkClick r:id="rId10"/>
              </a:rPr>
              <a:t>http://chematur.se/process-areas/bio-chemicals/bio-ethylene-ethene</a:t>
            </a:r>
            <a:r>
              <a:rPr lang="en-IN" dirty="0" smtClean="0">
                <a:hlinkClick r:id="rId10"/>
              </a:rPr>
              <a:t>/</a:t>
            </a:r>
            <a:endParaRPr lang="en-IN" dirty="0" smtClean="0"/>
          </a:p>
          <a:p>
            <a:r>
              <a:rPr lang="en-IN" dirty="0">
                <a:hlinkClick r:id="rId11"/>
              </a:rPr>
              <a:t>https://</a:t>
            </a:r>
            <a:r>
              <a:rPr lang="en-IN" dirty="0" smtClean="0">
                <a:hlinkClick r:id="rId11"/>
              </a:rPr>
              <a:t>www.irena.org/DocumentDownloads/Publications/IRENA-ETSAP%20Tech%20Brief%20I13%20Production_of_Bio-ethylene.pdf</a:t>
            </a:r>
            <a:endParaRPr lang="en-IN" dirty="0" smtClean="0"/>
          </a:p>
          <a:p>
            <a:r>
              <a:rPr lang="en-IN" dirty="0">
                <a:hlinkClick r:id="rId12"/>
              </a:rPr>
              <a:t>http://</a:t>
            </a:r>
            <a:r>
              <a:rPr lang="en-IN" dirty="0" smtClean="0">
                <a:hlinkClick r:id="rId12"/>
              </a:rPr>
              <a:t>www.technip.com/sites/default/files/technip/publications/attachments/Ethylene</a:t>
            </a:r>
            <a:endParaRPr lang="en-IN" dirty="0" smtClean="0"/>
          </a:p>
          <a:p>
            <a:r>
              <a:rPr lang="en-IN" dirty="0">
                <a:hlinkClick r:id="rId13"/>
              </a:rPr>
              <a:t>http://</a:t>
            </a:r>
            <a:r>
              <a:rPr lang="en-IN" dirty="0" smtClean="0">
                <a:hlinkClick r:id="rId13"/>
              </a:rPr>
              <a:t>www.exxonmobil.com/UK-English/about_what_chemicals_fife.aspx</a:t>
            </a:r>
            <a:endParaRPr lang="en-IN" dirty="0" smtClean="0"/>
          </a:p>
          <a:p>
            <a:r>
              <a:rPr lang="en-IN" dirty="0">
                <a:hlinkClick r:id="rId14"/>
              </a:rPr>
              <a:t>https://</a:t>
            </a:r>
            <a:r>
              <a:rPr lang="en-IN" dirty="0" smtClean="0">
                <a:hlinkClick r:id="rId14"/>
              </a:rPr>
              <a:t>pubchem.ncbi.nlm.nih.gov/compound/Ethene#section=Physical-Description</a:t>
            </a:r>
            <a:endParaRPr lang="en-IN" dirty="0" smtClean="0"/>
          </a:p>
          <a:p>
            <a:r>
              <a:rPr lang="en-IN" dirty="0">
                <a:hlinkClick r:id="rId15"/>
              </a:rPr>
              <a:t>http://www.frontlineservices.com.au/Frontline_Services/Fruit_ripening_gas_-_</a:t>
            </a:r>
            <a:r>
              <a:rPr lang="en-IN" dirty="0" smtClean="0">
                <a:hlinkClick r:id="rId15"/>
              </a:rPr>
              <a:t>ethylene.html</a:t>
            </a:r>
            <a:endParaRPr lang="en-IN" dirty="0" smtClean="0"/>
          </a:p>
          <a:p>
            <a:r>
              <a:rPr lang="en-IN" dirty="0">
                <a:hlinkClick r:id="rId16"/>
              </a:rPr>
              <a:t>https://</a:t>
            </a:r>
            <a:r>
              <a:rPr lang="en-IN" dirty="0" smtClean="0">
                <a:hlinkClick r:id="rId16"/>
              </a:rPr>
              <a:t>pages.wustl.edu/ipgsa/ethylene</a:t>
            </a:r>
            <a:endParaRPr lang="en-IN" dirty="0" smtClean="0"/>
          </a:p>
          <a:p>
            <a:r>
              <a:rPr lang="en-IN" dirty="0">
                <a:hlinkClick r:id="rId17"/>
              </a:rPr>
              <a:t>http://</a:t>
            </a:r>
            <a:r>
              <a:rPr lang="en-IN" dirty="0" smtClean="0">
                <a:hlinkClick r:id="rId17"/>
              </a:rPr>
              <a:t>pubs.acs.org/doi/abs/10.1021/ba-1971-0103.ch009</a:t>
            </a:r>
            <a:endParaRPr lang="en-IN" dirty="0" smtClean="0"/>
          </a:p>
          <a:p>
            <a:endParaRPr lang="en-IN" dirty="0" smtClean="0"/>
          </a:p>
          <a:p>
            <a:endParaRPr lang="en-IN" dirty="0"/>
          </a:p>
        </p:txBody>
      </p:sp>
    </p:spTree>
    <p:extLst>
      <p:ext uri="{BB962C8B-B14F-4D97-AF65-F5344CB8AC3E}">
        <p14:creationId xmlns:p14="http://schemas.microsoft.com/office/powerpoint/2010/main" xmlns="" val="3979092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p:nvPr/>
        </p:nvSpPr>
        <p:spPr>
          <a:xfrm>
            <a:off x="2888761" y="2967474"/>
            <a:ext cx="6413757" cy="1569238"/>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w="25402">
            <a:solidFill>
              <a:srgbClr val="385D8A"/>
            </a:solidFill>
            <a:prstDash val="solid"/>
          </a:ln>
        </p:spPr>
        <p:txBody>
          <a:bodyPr vert="horz" wrap="square" lIns="90004" tIns="44997" rIns="90004" bIns="44997" anchor="t" anchorCtr="1" compatLnSpc="0">
            <a:noAutofit/>
          </a:bodyPr>
          <a:lstStyle/>
          <a:p>
            <a:pPr algn="ctr">
              <a:defRPr sz="1800" b="0" i="0" u="none" strike="noStrike" kern="0" cap="none" spc="0" baseline="0">
                <a:solidFill>
                  <a:srgbClr val="000000"/>
                </a:solidFill>
                <a:uFillTx/>
              </a:defRPr>
            </a:pPr>
            <a:r>
              <a:rPr lang="en-US" sz="9600" b="1">
                <a:solidFill>
                  <a:srgbClr val="0070C0"/>
                </a:solidFill>
                <a:latin typeface="Calibri" pitchFamily="18"/>
                <a:ea typeface="Lucida Sans Unicode" pitchFamily="2"/>
                <a:cs typeface="Tahoma" pitchFamily="2"/>
              </a:rPr>
              <a:t>Thank You !</a:t>
            </a:r>
          </a:p>
        </p:txBody>
      </p:sp>
    </p:spTree>
    <p:extLst>
      <p:ext uri="{BB962C8B-B14F-4D97-AF65-F5344CB8AC3E}">
        <p14:creationId xmlns:p14="http://schemas.microsoft.com/office/powerpoint/2010/main" xmlns="" val="853815552"/>
      </p:ext>
    </p:extLst>
  </p:cSld>
  <p:clrMapOvr>
    <a:masterClrMapping/>
  </p:clrMapOvr>
  <p:transition>
    <p:split orient="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a:p>
        </p:txBody>
      </p:sp>
    </p:spTree>
    <p:extLst>
      <p:ext uri="{BB962C8B-B14F-4D97-AF65-F5344CB8AC3E}">
        <p14:creationId xmlns:p14="http://schemas.microsoft.com/office/powerpoint/2010/main" xmlns="" val="200336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USES</a:t>
            </a:r>
            <a:endParaRPr lang="en-IN" u="sng" dirty="0">
              <a:solidFill>
                <a:srgbClr val="FF0000"/>
              </a:solidFill>
            </a:endParaRPr>
          </a:p>
        </p:txBody>
      </p:sp>
      <p:sp>
        <p:nvSpPr>
          <p:cNvPr id="3" name="Content Placeholder 2"/>
          <p:cNvSpPr>
            <a:spLocks noGrp="1"/>
          </p:cNvSpPr>
          <p:nvPr>
            <p:ph idx="1"/>
          </p:nvPr>
        </p:nvSpPr>
        <p:spPr/>
        <p:txBody>
          <a:bodyPr>
            <a:noAutofit/>
          </a:bodyPr>
          <a:lstStyle/>
          <a:p>
            <a:pPr algn="just"/>
            <a:r>
              <a:rPr lang="en-IN" sz="3200" dirty="0"/>
              <a:t>The global </a:t>
            </a:r>
            <a:r>
              <a:rPr lang="en-IN" sz="3200" b="1" dirty="0">
                <a:hlinkClick r:id="rId2"/>
              </a:rPr>
              <a:t>ethylene market</a:t>
            </a:r>
            <a:r>
              <a:rPr lang="en-IN" sz="3200" dirty="0"/>
              <a:t> is driven by growth in the use of </a:t>
            </a:r>
            <a:r>
              <a:rPr lang="en-IN" sz="3200" dirty="0" smtClean="0"/>
              <a:t>polyethylene; </a:t>
            </a:r>
            <a:r>
              <a:rPr lang="en-IN" sz="3200" dirty="0"/>
              <a:t>ethylene glycol/oxide for polyethylene terephthalate (PET) resins for PET </a:t>
            </a:r>
            <a:r>
              <a:rPr lang="en-IN" sz="3200" dirty="0" err="1"/>
              <a:t>fiber</a:t>
            </a:r>
            <a:r>
              <a:rPr lang="en-IN" sz="3200" dirty="0"/>
              <a:t>, bottles and other packaging</a:t>
            </a:r>
            <a:r>
              <a:rPr lang="en-IN" sz="3200" dirty="0" smtClean="0"/>
              <a:t>;</a:t>
            </a:r>
          </a:p>
          <a:p>
            <a:pPr algn="just"/>
            <a:r>
              <a:rPr lang="en-IN" sz="3200" dirty="0" smtClean="0"/>
              <a:t> Ethylene </a:t>
            </a:r>
            <a:r>
              <a:rPr lang="en-IN" sz="3200" dirty="0"/>
              <a:t>dichloride for PVC plastic uses in construction and pipe. </a:t>
            </a:r>
            <a:endParaRPr lang="en-IN" sz="3200" dirty="0" smtClean="0"/>
          </a:p>
          <a:p>
            <a:pPr algn="just"/>
            <a:r>
              <a:rPr lang="en-IN" sz="3200" dirty="0"/>
              <a:t> It is extensively used in agriculture as a plant hormone to ripen fruits; it is also used in the chemical industry to produce ethyl benzene, polyethylene, ethylene dichloride, and ethylene oxide among others.</a:t>
            </a:r>
          </a:p>
        </p:txBody>
      </p:sp>
    </p:spTree>
    <p:extLst>
      <p:ext uri="{BB962C8B-B14F-4D97-AF65-F5344CB8AC3E}">
        <p14:creationId xmlns:p14="http://schemas.microsoft.com/office/powerpoint/2010/main" xmlns="" val="1638368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pPr algn="just"/>
            <a:r>
              <a:rPr lang="en-IN" dirty="0"/>
              <a:t>On the basis of applications of ethylene, the global ethylene market has been segmented into high density polyethylene (HDPE), low-density polyethylene (LDPE) and linear low density polyethylene (LLDPE</a:t>
            </a:r>
            <a:r>
              <a:rPr lang="en-IN" dirty="0" smtClean="0"/>
              <a:t>).</a:t>
            </a:r>
          </a:p>
          <a:p>
            <a:pPr algn="just"/>
            <a:r>
              <a:rPr lang="en-IN" dirty="0"/>
              <a:t>A</a:t>
            </a:r>
            <a:r>
              <a:rPr lang="en-IN" dirty="0" smtClean="0"/>
              <a:t>nd </a:t>
            </a:r>
            <a:r>
              <a:rPr lang="en-IN" dirty="0"/>
              <a:t>intermediates of petrochemicals, mainly used for the production of plastics. The most important of these are ethylene dichloride and </a:t>
            </a:r>
            <a:r>
              <a:rPr lang="en-IN" dirty="0" err="1"/>
              <a:t>ethylbenzene</a:t>
            </a:r>
            <a:r>
              <a:rPr lang="en-IN" dirty="0"/>
              <a:t> and ethylene oxide</a:t>
            </a:r>
            <a:r>
              <a:rPr lang="en-IN" dirty="0" smtClean="0"/>
              <a:t>.</a:t>
            </a:r>
          </a:p>
          <a:p>
            <a:r>
              <a:rPr lang="en-IN" dirty="0"/>
              <a:t>Furthermore, ethylene is used as a welding gas and as an </a:t>
            </a:r>
            <a:r>
              <a:rPr lang="en-IN" dirty="0" smtClean="0"/>
              <a:t>anaesthetic </a:t>
            </a:r>
            <a:r>
              <a:rPr lang="en-IN" dirty="0"/>
              <a:t>agent.</a:t>
            </a:r>
            <a:r>
              <a:rPr lang="en-IN" dirty="0" smtClean="0"/>
              <a:t/>
            </a:r>
            <a:br>
              <a:rPr lang="en-IN" dirty="0" smtClean="0"/>
            </a:br>
            <a:endParaRPr lang="en-IN" dirty="0"/>
          </a:p>
        </p:txBody>
      </p:sp>
    </p:spTree>
    <p:extLst>
      <p:ext uri="{BB962C8B-B14F-4D97-AF65-F5344CB8AC3E}">
        <p14:creationId xmlns:p14="http://schemas.microsoft.com/office/powerpoint/2010/main" xmlns="" val="1098894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859" y="284442"/>
            <a:ext cx="10515600" cy="1325563"/>
          </a:xfrm>
        </p:spPr>
        <p:txBody>
          <a:bodyPr>
            <a:normAutofit fontScale="90000"/>
          </a:bodyPr>
          <a:lstStyle/>
          <a:p>
            <a:r>
              <a:rPr lang="en-US" sz="5000" dirty="0" smtClean="0">
                <a:solidFill>
                  <a:srgbClr val="FF0000"/>
                </a:solidFill>
              </a:rPr>
              <a:t>                       </a:t>
            </a:r>
            <a:r>
              <a:rPr lang="en-US" sz="5000" u="sng" dirty="0" smtClean="0">
                <a:solidFill>
                  <a:srgbClr val="FF0000"/>
                </a:solidFill>
              </a:rPr>
              <a:t>ETHYLENE</a:t>
            </a:r>
            <a:br>
              <a:rPr lang="en-US" sz="5000" u="sng" dirty="0" smtClean="0">
                <a:solidFill>
                  <a:srgbClr val="FF0000"/>
                </a:solidFill>
              </a:rPr>
            </a:br>
            <a:r>
              <a:rPr lang="en-US" sz="5000" dirty="0">
                <a:solidFill>
                  <a:srgbClr val="FF0000"/>
                </a:solidFill>
              </a:rPr>
              <a:t> </a:t>
            </a:r>
            <a:r>
              <a:rPr lang="en-US" sz="5000" dirty="0" smtClean="0">
                <a:solidFill>
                  <a:srgbClr val="FF0000"/>
                </a:solidFill>
              </a:rPr>
              <a:t>                      </a:t>
            </a:r>
            <a:r>
              <a:rPr lang="en-US" sz="5000" u="sng" dirty="0" smtClean="0">
                <a:solidFill>
                  <a:srgbClr val="FF0000"/>
                </a:solidFill>
              </a:rPr>
              <a:t>PRODUCTION</a:t>
            </a:r>
            <a:endParaRPr lang="en-IN" sz="5000" u="sng" dirty="0">
              <a:solidFill>
                <a:srgbClr val="FF0000"/>
              </a:solidFill>
            </a:endParaRPr>
          </a:p>
        </p:txBody>
      </p:sp>
      <p:sp>
        <p:nvSpPr>
          <p:cNvPr id="3" name="Content Placeholder 2"/>
          <p:cNvSpPr>
            <a:spLocks noGrp="1"/>
          </p:cNvSpPr>
          <p:nvPr>
            <p:ph idx="1"/>
          </p:nvPr>
        </p:nvSpPr>
        <p:spPr>
          <a:xfrm>
            <a:off x="797859" y="1744942"/>
            <a:ext cx="10515600" cy="4351338"/>
          </a:xfrm>
        </p:spPr>
        <p:txBody>
          <a:bodyPr>
            <a:normAutofit/>
          </a:bodyPr>
          <a:lstStyle/>
          <a:p>
            <a:pPr marL="0" indent="0">
              <a:buNone/>
            </a:pPr>
            <a:endParaRPr lang="en-IN" sz="5000" u="sng" dirty="0">
              <a:solidFill>
                <a:srgbClr val="FF0000"/>
              </a:solidFill>
            </a:endParaRPr>
          </a:p>
        </p:txBody>
      </p:sp>
      <p:sp>
        <p:nvSpPr>
          <p:cNvPr id="5" name="TextBox 4"/>
          <p:cNvSpPr txBox="1"/>
          <p:nvPr/>
        </p:nvSpPr>
        <p:spPr>
          <a:xfrm>
            <a:off x="1102659" y="3254188"/>
            <a:ext cx="10085294" cy="2092881"/>
          </a:xfrm>
          <a:prstGeom prst="rect">
            <a:avLst/>
          </a:prstGeom>
          <a:noFill/>
        </p:spPr>
        <p:txBody>
          <a:bodyPr wrap="square" rtlCol="0">
            <a:spAutoFit/>
          </a:bodyPr>
          <a:lstStyle/>
          <a:p>
            <a:pPr marL="342900" indent="-342900">
              <a:buAutoNum type="arabicPeriod"/>
            </a:pPr>
            <a:r>
              <a:rPr lang="en-IN" sz="2600" dirty="0" smtClean="0"/>
              <a:t>Early </a:t>
            </a:r>
            <a:r>
              <a:rPr lang="en-IN" sz="2600" dirty="0"/>
              <a:t>methods of ethylene </a:t>
            </a:r>
            <a:r>
              <a:rPr lang="en-IN" sz="2600" dirty="0" smtClean="0"/>
              <a:t>production</a:t>
            </a:r>
          </a:p>
          <a:p>
            <a:pPr marL="342900" indent="-342900">
              <a:buAutoNum type="arabicPeriod"/>
            </a:pPr>
            <a:r>
              <a:rPr lang="en-IN" sz="2600" dirty="0"/>
              <a:t>Ethylene and the sugar </a:t>
            </a:r>
            <a:r>
              <a:rPr lang="en-IN" sz="2600" dirty="0" smtClean="0"/>
              <a:t>industry</a:t>
            </a:r>
          </a:p>
          <a:p>
            <a:pPr marL="342900" indent="-342900">
              <a:buAutoNum type="arabicPeriod"/>
            </a:pPr>
            <a:r>
              <a:rPr lang="en-IN" sz="2600" dirty="0"/>
              <a:t>Ethylene and the coke </a:t>
            </a:r>
            <a:r>
              <a:rPr lang="en-IN" sz="2600" dirty="0" smtClean="0"/>
              <a:t>ovens</a:t>
            </a:r>
          </a:p>
          <a:p>
            <a:pPr marL="342900" indent="-342900">
              <a:buAutoNum type="arabicPeriod"/>
            </a:pPr>
            <a:r>
              <a:rPr lang="en-IN" sz="2600" dirty="0"/>
              <a:t>Ethylene from </a:t>
            </a:r>
            <a:r>
              <a:rPr lang="en-IN" sz="2600" dirty="0" smtClean="0"/>
              <a:t>coal</a:t>
            </a:r>
          </a:p>
          <a:p>
            <a:pPr marL="342900" indent="-342900">
              <a:buAutoNum type="arabicPeriod"/>
            </a:pPr>
            <a:r>
              <a:rPr lang="en-US" sz="2600" dirty="0" smtClean="0"/>
              <a:t>Industrial method</a:t>
            </a:r>
            <a:endParaRPr lang="en-IN" sz="2600" dirty="0"/>
          </a:p>
        </p:txBody>
      </p:sp>
    </p:spTree>
    <p:extLst>
      <p:ext uri="{BB962C8B-B14F-4D97-AF65-F5344CB8AC3E}">
        <p14:creationId xmlns:p14="http://schemas.microsoft.com/office/powerpoint/2010/main" xmlns="" val="334674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5824</TotalTime>
  <Words>2519</Words>
  <Application>Microsoft Office PowerPoint</Application>
  <PresentationFormat>Custom</PresentationFormat>
  <Paragraphs>297</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Slide 1</vt:lpstr>
      <vt:lpstr> What is Ethylene?</vt:lpstr>
      <vt:lpstr>Structure :</vt:lpstr>
      <vt:lpstr>Properties of Ethene (ethylene)</vt:lpstr>
      <vt:lpstr>Physical Properties</vt:lpstr>
      <vt:lpstr>USES</vt:lpstr>
      <vt:lpstr>USES</vt:lpstr>
      <vt:lpstr>Continued..</vt:lpstr>
      <vt:lpstr>                       ETHYLENE                        PRODUCTION</vt:lpstr>
      <vt:lpstr>Early methods of ethylene production</vt:lpstr>
      <vt:lpstr>Ethylene and the sugar industry</vt:lpstr>
      <vt:lpstr>Ethylene and the coke ovens</vt:lpstr>
      <vt:lpstr>Ethylene from coal</vt:lpstr>
      <vt:lpstr>Industrial methods used for production of Ethylene</vt:lpstr>
      <vt:lpstr>Thermal cracking</vt:lpstr>
      <vt:lpstr>Steam Cracking</vt:lpstr>
      <vt:lpstr>Basic Block Diagram for Production of Ethylene by steam cracking of HYDROCARBONS :</vt:lpstr>
      <vt:lpstr>Stages  involved :</vt:lpstr>
      <vt:lpstr>Stages involved continued :</vt:lpstr>
      <vt:lpstr>Slide 20</vt:lpstr>
      <vt:lpstr>Slide 21</vt:lpstr>
      <vt:lpstr>PFD</vt:lpstr>
      <vt:lpstr>Operating Conditions :</vt:lpstr>
      <vt:lpstr>Reactions involved in above process:</vt:lpstr>
      <vt:lpstr> Process Description </vt:lpstr>
      <vt:lpstr>Pyrolysis furnace </vt:lpstr>
      <vt:lpstr>Cracking furnaces</vt:lpstr>
      <vt:lpstr>HEAT EXCHANGER AND QUENCHING TOWER</vt:lpstr>
      <vt:lpstr>Slide 29</vt:lpstr>
      <vt:lpstr>COMPRESSOR</vt:lpstr>
      <vt:lpstr>Compressors groups</vt:lpstr>
      <vt:lpstr>Slide 32</vt:lpstr>
      <vt:lpstr>Distillation/Separation Column</vt:lpstr>
      <vt:lpstr>Separation towers</vt:lpstr>
      <vt:lpstr>Storage Tank</vt:lpstr>
      <vt:lpstr>2. Pre heater </vt:lpstr>
      <vt:lpstr>3. Steam cracker/Cracking heater </vt:lpstr>
      <vt:lpstr>4. Quenching Tower </vt:lpstr>
      <vt:lpstr> 5. Separation system </vt:lpstr>
      <vt:lpstr>Slide 40</vt:lpstr>
      <vt:lpstr>Raw Materials used in the Production</vt:lpstr>
      <vt:lpstr>Raw Materials continued…</vt:lpstr>
      <vt:lpstr> How to Improve production?</vt:lpstr>
      <vt:lpstr> Improving production</vt:lpstr>
      <vt:lpstr>Slide 45</vt:lpstr>
      <vt:lpstr>Environmental issues in ethylene production</vt:lpstr>
      <vt:lpstr>BIO ETHYLENE</vt:lpstr>
      <vt:lpstr>Major Ethylene Plants Worldwide</vt:lpstr>
      <vt:lpstr>Slide 49</vt:lpstr>
      <vt:lpstr>Slide 50</vt:lpstr>
      <vt:lpstr>Slide 51</vt:lpstr>
      <vt:lpstr>Indian Market Survey for Ethylene</vt:lpstr>
      <vt:lpstr>Slide 53</vt:lpstr>
      <vt:lpstr>Supply and Demand of Ethylene in India:</vt:lpstr>
      <vt:lpstr>TECHNOLOGICAL ROADMAP</vt:lpstr>
      <vt:lpstr>TECHNOLOGICAL ROADMAP</vt:lpstr>
      <vt:lpstr>Slide 57</vt:lpstr>
      <vt:lpstr>Future scope</vt:lpstr>
      <vt:lpstr>Glossary</vt:lpstr>
      <vt:lpstr>References</vt:lpstr>
      <vt:lpstr>Slide 61</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7086</dc:creator>
  <cp:lastModifiedBy>user</cp:lastModifiedBy>
  <cp:revision>129</cp:revision>
  <dcterms:created xsi:type="dcterms:W3CDTF">2016-04-09T00:52:17Z</dcterms:created>
  <dcterms:modified xsi:type="dcterms:W3CDTF">2016-04-26T06:17:31Z</dcterms:modified>
</cp:coreProperties>
</file>