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9" r:id="rId3"/>
    <p:sldId id="280" r:id="rId4"/>
    <p:sldId id="281" r:id="rId5"/>
    <p:sldId id="301" r:id="rId6"/>
    <p:sldId id="282" r:id="rId7"/>
    <p:sldId id="283" r:id="rId8"/>
    <p:sldId id="284" r:id="rId9"/>
    <p:sldId id="285" r:id="rId10"/>
    <p:sldId id="260" r:id="rId11"/>
    <p:sldId id="286" r:id="rId12"/>
    <p:sldId id="300" r:id="rId13"/>
    <p:sldId id="259" r:id="rId14"/>
    <p:sldId id="269" r:id="rId15"/>
    <p:sldId id="261" r:id="rId16"/>
    <p:sldId id="263" r:id="rId17"/>
    <p:sldId id="264" r:id="rId18"/>
    <p:sldId id="265" r:id="rId19"/>
    <p:sldId id="266" r:id="rId20"/>
    <p:sldId id="268" r:id="rId21"/>
    <p:sldId id="272" r:id="rId22"/>
    <p:sldId id="271" r:id="rId23"/>
    <p:sldId id="273" r:id="rId24"/>
    <p:sldId id="274" r:id="rId25"/>
    <p:sldId id="275" r:id="rId26"/>
    <p:sldId id="276" r:id="rId27"/>
    <p:sldId id="306" r:id="rId28"/>
    <p:sldId id="303" r:id="rId29"/>
    <p:sldId id="313" r:id="rId30"/>
    <p:sldId id="304" r:id="rId31"/>
    <p:sldId id="305" r:id="rId32"/>
    <p:sldId id="307" r:id="rId33"/>
    <p:sldId id="308" r:id="rId34"/>
    <p:sldId id="309" r:id="rId35"/>
    <p:sldId id="310" r:id="rId36"/>
    <p:sldId id="311" r:id="rId37"/>
    <p:sldId id="289" r:id="rId38"/>
    <p:sldId id="290" r:id="rId39"/>
    <p:sldId id="291" r:id="rId40"/>
    <p:sldId id="292" r:id="rId41"/>
    <p:sldId id="299" r:id="rId42"/>
    <p:sldId id="293" r:id="rId43"/>
    <p:sldId id="294" r:id="rId44"/>
    <p:sldId id="295" r:id="rId45"/>
    <p:sldId id="296" r:id="rId46"/>
    <p:sldId id="315" r:id="rId47"/>
    <p:sldId id="316" r:id="rId48"/>
    <p:sldId id="317" r:id="rId49"/>
    <p:sldId id="312" r:id="rId5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18" d="100"/>
          <a:sy n="118" d="100"/>
        </p:scale>
        <p:origin x="-276" y="-2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B3DD161E-B6A7-4FDE-AE06-68707805D172}" type="datetimeFigureOut">
              <a:rPr lang="en-IN" smtClean="0"/>
              <a:t>25-04-2016</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E710683C-E613-4D61-8443-86159E6C2900}" type="slidenum">
              <a:rPr lang="en-IN" smtClean="0"/>
              <a:t>‹#›</a:t>
            </a:fld>
            <a:endParaRPr lang="en-IN" dirty="0"/>
          </a:p>
        </p:txBody>
      </p:sp>
    </p:spTree>
    <p:extLst>
      <p:ext uri="{BB962C8B-B14F-4D97-AF65-F5344CB8AC3E}">
        <p14:creationId xmlns:p14="http://schemas.microsoft.com/office/powerpoint/2010/main" val="18573918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B3DD161E-B6A7-4FDE-AE06-68707805D172}" type="datetimeFigureOut">
              <a:rPr lang="en-IN" smtClean="0"/>
              <a:t>25-04-2016</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E710683C-E613-4D61-8443-86159E6C2900}" type="slidenum">
              <a:rPr lang="en-IN" smtClean="0"/>
              <a:t>‹#›</a:t>
            </a:fld>
            <a:endParaRPr lang="en-IN" dirty="0"/>
          </a:p>
        </p:txBody>
      </p:sp>
    </p:spTree>
    <p:extLst>
      <p:ext uri="{BB962C8B-B14F-4D97-AF65-F5344CB8AC3E}">
        <p14:creationId xmlns:p14="http://schemas.microsoft.com/office/powerpoint/2010/main" val="20705688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B3DD161E-B6A7-4FDE-AE06-68707805D172}" type="datetimeFigureOut">
              <a:rPr lang="en-IN" smtClean="0"/>
              <a:t>25-04-2016</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E710683C-E613-4D61-8443-86159E6C2900}" type="slidenum">
              <a:rPr lang="en-IN" smtClean="0"/>
              <a:t>‹#›</a:t>
            </a:fld>
            <a:endParaRPr lang="en-IN" dirty="0"/>
          </a:p>
        </p:txBody>
      </p:sp>
    </p:spTree>
    <p:extLst>
      <p:ext uri="{BB962C8B-B14F-4D97-AF65-F5344CB8AC3E}">
        <p14:creationId xmlns:p14="http://schemas.microsoft.com/office/powerpoint/2010/main" val="34809111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B3DD161E-B6A7-4FDE-AE06-68707805D172}" type="datetimeFigureOut">
              <a:rPr lang="en-IN" smtClean="0"/>
              <a:t>25-04-2016</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E710683C-E613-4D61-8443-86159E6C2900}" type="slidenum">
              <a:rPr lang="en-IN" smtClean="0"/>
              <a:t>‹#›</a:t>
            </a:fld>
            <a:endParaRPr lang="en-IN" dirty="0"/>
          </a:p>
        </p:txBody>
      </p:sp>
    </p:spTree>
    <p:extLst>
      <p:ext uri="{BB962C8B-B14F-4D97-AF65-F5344CB8AC3E}">
        <p14:creationId xmlns:p14="http://schemas.microsoft.com/office/powerpoint/2010/main" val="36924672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3DD161E-B6A7-4FDE-AE06-68707805D172}" type="datetimeFigureOut">
              <a:rPr lang="en-IN" smtClean="0"/>
              <a:t>25-04-2016</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E710683C-E613-4D61-8443-86159E6C2900}" type="slidenum">
              <a:rPr lang="en-IN" smtClean="0"/>
              <a:t>‹#›</a:t>
            </a:fld>
            <a:endParaRPr lang="en-IN" dirty="0"/>
          </a:p>
        </p:txBody>
      </p:sp>
    </p:spTree>
    <p:extLst>
      <p:ext uri="{BB962C8B-B14F-4D97-AF65-F5344CB8AC3E}">
        <p14:creationId xmlns:p14="http://schemas.microsoft.com/office/powerpoint/2010/main" val="19030791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B3DD161E-B6A7-4FDE-AE06-68707805D172}" type="datetimeFigureOut">
              <a:rPr lang="en-IN" smtClean="0"/>
              <a:t>25-04-2016</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E710683C-E613-4D61-8443-86159E6C2900}" type="slidenum">
              <a:rPr lang="en-IN" smtClean="0"/>
              <a:t>‹#›</a:t>
            </a:fld>
            <a:endParaRPr lang="en-IN" dirty="0"/>
          </a:p>
        </p:txBody>
      </p:sp>
    </p:spTree>
    <p:extLst>
      <p:ext uri="{BB962C8B-B14F-4D97-AF65-F5344CB8AC3E}">
        <p14:creationId xmlns:p14="http://schemas.microsoft.com/office/powerpoint/2010/main" val="23179019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B3DD161E-B6A7-4FDE-AE06-68707805D172}" type="datetimeFigureOut">
              <a:rPr lang="en-IN" smtClean="0"/>
              <a:t>25-04-2016</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E710683C-E613-4D61-8443-86159E6C2900}" type="slidenum">
              <a:rPr lang="en-IN" smtClean="0"/>
              <a:t>‹#›</a:t>
            </a:fld>
            <a:endParaRPr lang="en-IN" dirty="0"/>
          </a:p>
        </p:txBody>
      </p:sp>
    </p:spTree>
    <p:extLst>
      <p:ext uri="{BB962C8B-B14F-4D97-AF65-F5344CB8AC3E}">
        <p14:creationId xmlns:p14="http://schemas.microsoft.com/office/powerpoint/2010/main" val="489194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B3DD161E-B6A7-4FDE-AE06-68707805D172}" type="datetimeFigureOut">
              <a:rPr lang="en-IN" smtClean="0"/>
              <a:t>25-04-2016</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E710683C-E613-4D61-8443-86159E6C2900}" type="slidenum">
              <a:rPr lang="en-IN" smtClean="0"/>
              <a:t>‹#›</a:t>
            </a:fld>
            <a:endParaRPr lang="en-IN" dirty="0"/>
          </a:p>
        </p:txBody>
      </p:sp>
    </p:spTree>
    <p:extLst>
      <p:ext uri="{BB962C8B-B14F-4D97-AF65-F5344CB8AC3E}">
        <p14:creationId xmlns:p14="http://schemas.microsoft.com/office/powerpoint/2010/main" val="4067693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3DD161E-B6A7-4FDE-AE06-68707805D172}" type="datetimeFigureOut">
              <a:rPr lang="en-IN" smtClean="0"/>
              <a:t>25-04-2016</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E710683C-E613-4D61-8443-86159E6C2900}" type="slidenum">
              <a:rPr lang="en-IN" smtClean="0"/>
              <a:t>‹#›</a:t>
            </a:fld>
            <a:endParaRPr lang="en-IN" dirty="0"/>
          </a:p>
        </p:txBody>
      </p:sp>
    </p:spTree>
    <p:extLst>
      <p:ext uri="{BB962C8B-B14F-4D97-AF65-F5344CB8AC3E}">
        <p14:creationId xmlns:p14="http://schemas.microsoft.com/office/powerpoint/2010/main" val="25248361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3DD161E-B6A7-4FDE-AE06-68707805D172}" type="datetimeFigureOut">
              <a:rPr lang="en-IN" smtClean="0"/>
              <a:t>25-04-2016</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E710683C-E613-4D61-8443-86159E6C2900}" type="slidenum">
              <a:rPr lang="en-IN" smtClean="0"/>
              <a:t>‹#›</a:t>
            </a:fld>
            <a:endParaRPr lang="en-IN" dirty="0"/>
          </a:p>
        </p:txBody>
      </p:sp>
    </p:spTree>
    <p:extLst>
      <p:ext uri="{BB962C8B-B14F-4D97-AF65-F5344CB8AC3E}">
        <p14:creationId xmlns:p14="http://schemas.microsoft.com/office/powerpoint/2010/main" val="27333122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3DD161E-B6A7-4FDE-AE06-68707805D172}" type="datetimeFigureOut">
              <a:rPr lang="en-IN" smtClean="0"/>
              <a:t>25-04-2016</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E710683C-E613-4D61-8443-86159E6C2900}" type="slidenum">
              <a:rPr lang="en-IN" smtClean="0"/>
              <a:t>‹#›</a:t>
            </a:fld>
            <a:endParaRPr lang="en-IN" dirty="0"/>
          </a:p>
        </p:txBody>
      </p:sp>
    </p:spTree>
    <p:extLst>
      <p:ext uri="{BB962C8B-B14F-4D97-AF65-F5344CB8AC3E}">
        <p14:creationId xmlns:p14="http://schemas.microsoft.com/office/powerpoint/2010/main" val="29988339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3DD161E-B6A7-4FDE-AE06-68707805D172}" type="datetimeFigureOut">
              <a:rPr lang="en-IN" smtClean="0"/>
              <a:t>25-04-2016</a:t>
            </a:fld>
            <a:endParaRPr lang="en-IN"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710683C-E613-4D61-8443-86159E6C2900}" type="slidenum">
              <a:rPr lang="en-IN" smtClean="0"/>
              <a:t>‹#›</a:t>
            </a:fld>
            <a:endParaRPr lang="en-IN" dirty="0"/>
          </a:p>
        </p:txBody>
      </p:sp>
    </p:spTree>
    <p:extLst>
      <p:ext uri="{BB962C8B-B14F-4D97-AF65-F5344CB8AC3E}">
        <p14:creationId xmlns:p14="http://schemas.microsoft.com/office/powerpoint/2010/main" val="33834531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hyperlink" Target="http://www.topsoefuelcell.com/" TargetMode="External"/><Relationship Id="rId2" Type="http://schemas.openxmlformats.org/officeDocument/2006/relationships/hyperlink" Target="http://www.kaimao-chem.com/" TargetMode="External"/><Relationship Id="rId1" Type="http://schemas.openxmlformats.org/officeDocument/2006/relationships/slideLayout" Target="../slideLayouts/slideLayout2.xml"/><Relationship Id="rId5" Type="http://schemas.openxmlformats.org/officeDocument/2006/relationships/hyperlink" Target="http://www.scielo.cl/" TargetMode="External"/><Relationship Id="rId4" Type="http://schemas.openxmlformats.org/officeDocument/2006/relationships/hyperlink" Target="http://www.dsir.gov.in/" TargetMode="External"/></Relationships>
</file>

<file path=ppt/slides/_rels/slide49.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0" y="0"/>
            <a:ext cx="12192000" cy="3509963"/>
          </a:xfrm>
        </p:spPr>
        <p:txBody>
          <a:bodyPr>
            <a:noAutofit/>
          </a:bodyPr>
          <a:lstStyle/>
          <a:p>
            <a:r>
              <a:rPr lang="en-IN" b="1" dirty="0" smtClean="0">
                <a:solidFill>
                  <a:srgbClr val="FF0000"/>
                </a:solidFill>
                <a:latin typeface="Bookman Old Style" panose="02050604050505020204" pitchFamily="18" charset="0"/>
              </a:rPr>
              <a:t>Synthesis of Formaldehyde using Methanol</a:t>
            </a:r>
            <a:endParaRPr lang="en-IN" b="1" dirty="0">
              <a:solidFill>
                <a:srgbClr val="FF0000"/>
              </a:solidFill>
              <a:latin typeface="Bookman Old Style" panose="02050604050505020204" pitchFamily="18" charset="0"/>
            </a:endParaRPr>
          </a:p>
        </p:txBody>
      </p:sp>
      <p:sp>
        <p:nvSpPr>
          <p:cNvPr id="7" name="Subtitle 6"/>
          <p:cNvSpPr>
            <a:spLocks noGrp="1"/>
          </p:cNvSpPr>
          <p:nvPr>
            <p:ph type="subTitle" idx="1"/>
          </p:nvPr>
        </p:nvSpPr>
        <p:spPr>
          <a:xfrm>
            <a:off x="3048000" y="3930555"/>
            <a:ext cx="9144000" cy="2927445"/>
          </a:xfrm>
        </p:spPr>
        <p:txBody>
          <a:bodyPr/>
          <a:lstStyle/>
          <a:p>
            <a:r>
              <a:rPr lang="en-IN" dirty="0" smtClean="0">
                <a:latin typeface="Bookman Old Style" panose="02050604050505020204" pitchFamily="18" charset="0"/>
              </a:rPr>
              <a:t>A Presentation by </a:t>
            </a:r>
          </a:p>
          <a:p>
            <a:r>
              <a:rPr lang="en-IN" dirty="0">
                <a:latin typeface="Bookman Old Style" panose="02050604050505020204" pitchFamily="18" charset="0"/>
              </a:rPr>
              <a:t> </a:t>
            </a:r>
            <a:r>
              <a:rPr lang="en-IN" dirty="0" smtClean="0">
                <a:latin typeface="Bookman Old Style" panose="02050604050505020204" pitchFamily="18" charset="0"/>
              </a:rPr>
              <a:t>      1.  Manish Ojha 2013A1PS455G </a:t>
            </a:r>
          </a:p>
          <a:p>
            <a:r>
              <a:rPr lang="en-IN" dirty="0" smtClean="0">
                <a:latin typeface="Bookman Old Style" panose="02050604050505020204" pitchFamily="18" charset="0"/>
              </a:rPr>
              <a:t>         2.  Kushal Lohiya 2013A1PS592G</a:t>
            </a:r>
          </a:p>
          <a:p>
            <a:r>
              <a:rPr lang="en-IN" dirty="0" smtClean="0">
                <a:latin typeface="Bookman Old Style" panose="02050604050505020204" pitchFamily="18" charset="0"/>
              </a:rPr>
              <a:t>3. Jai Bassi 2013A1PS703G</a:t>
            </a:r>
          </a:p>
          <a:p>
            <a:r>
              <a:rPr lang="en-IN" dirty="0" smtClean="0">
                <a:latin typeface="Bookman Old Style" panose="02050604050505020204" pitchFamily="18" charset="0"/>
              </a:rPr>
              <a:t>  4. Sudheer.k 2013A1PS903G</a:t>
            </a:r>
          </a:p>
          <a:p>
            <a:endParaRPr lang="en-IN" dirty="0" smtClean="0">
              <a:latin typeface="Bookman Old Style" panose="02050604050505020204" pitchFamily="18" charset="0"/>
            </a:endParaRPr>
          </a:p>
          <a:p>
            <a:pPr marL="457200" indent="-457200">
              <a:buAutoNum type="arabicPeriod"/>
            </a:pPr>
            <a:endParaRPr lang="en-IN" dirty="0" smtClean="0">
              <a:latin typeface="Bookman Old Style" panose="02050604050505020204" pitchFamily="18" charset="0"/>
            </a:endParaRPr>
          </a:p>
          <a:p>
            <a:endParaRPr lang="en-IN" dirty="0">
              <a:latin typeface="Bookman Old Style" panose="02050604050505020204" pitchFamily="18" charset="0"/>
            </a:endParaRPr>
          </a:p>
        </p:txBody>
      </p:sp>
    </p:spTree>
    <p:extLst>
      <p:ext uri="{BB962C8B-B14F-4D97-AF65-F5344CB8AC3E}">
        <p14:creationId xmlns:p14="http://schemas.microsoft.com/office/powerpoint/2010/main" val="383762746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515600" cy="968991"/>
          </a:xfrm>
        </p:spPr>
        <p:txBody>
          <a:bodyPr/>
          <a:lstStyle/>
          <a:p>
            <a:r>
              <a:rPr lang="en-IN" b="1" u="sng" dirty="0" smtClean="0">
                <a:latin typeface="Bookman Old Style" panose="02050604050505020204" pitchFamily="18" charset="0"/>
              </a:rPr>
              <a:t>Basic flow sheet </a:t>
            </a:r>
            <a:r>
              <a:rPr lang="en-IN" dirty="0" smtClean="0">
                <a:latin typeface="Bookman Old Style" panose="02050604050505020204" pitchFamily="18" charset="0"/>
              </a:rPr>
              <a:t>:</a:t>
            </a:r>
            <a:endParaRPr lang="en-IN" dirty="0">
              <a:latin typeface="Bookman Old Style" panose="02050604050505020204" pitchFamily="18"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 y="1091822"/>
            <a:ext cx="11805313" cy="5766178"/>
          </a:xfrm>
        </p:spPr>
      </p:pic>
    </p:spTree>
    <p:extLst>
      <p:ext uri="{BB962C8B-B14F-4D97-AF65-F5344CB8AC3E}">
        <p14:creationId xmlns:p14="http://schemas.microsoft.com/office/powerpoint/2010/main" val="89480770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515600" cy="1325563"/>
          </a:xfrm>
        </p:spPr>
        <p:txBody>
          <a:bodyPr/>
          <a:lstStyle/>
          <a:p>
            <a:r>
              <a:rPr lang="en-US" b="1" u="sng" dirty="0" smtClean="0">
                <a:latin typeface="Bookman Old Style" panose="02050604050505020204" pitchFamily="18" charset="0"/>
              </a:rPr>
              <a:t>Process equipment used </a:t>
            </a:r>
            <a:r>
              <a:rPr lang="en-US" dirty="0" smtClean="0">
                <a:latin typeface="Bookman Old Style" panose="02050604050505020204" pitchFamily="18" charset="0"/>
              </a:rPr>
              <a:t>:</a:t>
            </a:r>
            <a:endParaRPr lang="en-US" b="1" u="sng" dirty="0">
              <a:latin typeface="Bookman Old Style" panose="02050604050505020204" pitchFamily="18" charset="0"/>
            </a:endParaRPr>
          </a:p>
        </p:txBody>
      </p:sp>
      <p:sp>
        <p:nvSpPr>
          <p:cNvPr id="3" name="Content Placeholder 2"/>
          <p:cNvSpPr>
            <a:spLocks noGrp="1"/>
          </p:cNvSpPr>
          <p:nvPr>
            <p:ph idx="1"/>
          </p:nvPr>
        </p:nvSpPr>
        <p:spPr>
          <a:xfrm>
            <a:off x="0" y="1325563"/>
            <a:ext cx="12192000" cy="5532437"/>
          </a:xfrm>
        </p:spPr>
        <p:txBody>
          <a:bodyPr/>
          <a:lstStyle/>
          <a:p>
            <a:pPr>
              <a:lnSpc>
                <a:spcPct val="150000"/>
              </a:lnSpc>
            </a:pPr>
            <a:r>
              <a:rPr lang="en-US" b="1" u="sng" dirty="0" smtClean="0">
                <a:latin typeface="Bookman Old Style" panose="02050604050505020204" pitchFamily="18" charset="0"/>
              </a:rPr>
              <a:t>Methanol evaporator </a:t>
            </a:r>
            <a:r>
              <a:rPr lang="en-US" dirty="0" smtClean="0"/>
              <a:t>: </a:t>
            </a:r>
            <a:r>
              <a:rPr lang="en-IN" dirty="0">
                <a:latin typeface="Bookman Old Style" panose="02050604050505020204" pitchFamily="18" charset="0"/>
              </a:rPr>
              <a:t>In the methanol evaporator, it can go through complex processes, such as bubbling, heating, evaporation, mixing, separating and heating, thus a large number of steam be can saved</a:t>
            </a:r>
            <a:r>
              <a:rPr lang="en-IN" dirty="0" smtClean="0"/>
              <a:t>.</a:t>
            </a:r>
          </a:p>
          <a:p>
            <a:pPr>
              <a:lnSpc>
                <a:spcPct val="150000"/>
              </a:lnSpc>
            </a:pPr>
            <a:r>
              <a:rPr lang="en-IN" b="1" u="sng" dirty="0" smtClean="0">
                <a:latin typeface="Bookman Old Style" panose="02050604050505020204" pitchFamily="18" charset="0"/>
              </a:rPr>
              <a:t>Catalytic reactor</a:t>
            </a:r>
            <a:r>
              <a:rPr lang="en-IN" b="1" dirty="0" smtClean="0">
                <a:latin typeface="Bookman Old Style" panose="02050604050505020204" pitchFamily="18" charset="0"/>
              </a:rPr>
              <a:t> : </a:t>
            </a:r>
            <a:r>
              <a:rPr lang="en-IN" dirty="0" smtClean="0">
                <a:latin typeface="Bookman Old Style" panose="02050604050505020204" pitchFamily="18" charset="0"/>
              </a:rPr>
              <a:t>Most widely used in case of precious metal catalysts to minimize attrition losses. Catalyst usually in the form of pellets.</a:t>
            </a:r>
            <a:endParaRPr lang="en-IN" b="1" u="sng" dirty="0" smtClean="0">
              <a:latin typeface="Bookman Old Style" panose="02050604050505020204" pitchFamily="18" charset="0"/>
            </a:endParaRPr>
          </a:p>
          <a:p>
            <a:pPr>
              <a:lnSpc>
                <a:spcPct val="150000"/>
              </a:lnSpc>
            </a:pPr>
            <a:endParaRPr lang="en-US" dirty="0" smtClean="0">
              <a:latin typeface="Bookman Old Style" panose="02050604050505020204" pitchFamily="18" charset="0"/>
            </a:endParaRPr>
          </a:p>
          <a:p>
            <a:endParaRPr lang="en-US" dirty="0"/>
          </a:p>
        </p:txBody>
      </p:sp>
    </p:spTree>
    <p:extLst>
      <p:ext uri="{BB962C8B-B14F-4D97-AF65-F5344CB8AC3E}">
        <p14:creationId xmlns:p14="http://schemas.microsoft.com/office/powerpoint/2010/main" val="221785884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515600" cy="1325563"/>
          </a:xfrm>
        </p:spPr>
        <p:txBody>
          <a:bodyPr/>
          <a:lstStyle/>
          <a:p>
            <a:r>
              <a:rPr lang="en-US" b="1" u="sng" dirty="0">
                <a:latin typeface="Bookman Old Style" panose="02050604050505020204" pitchFamily="18" charset="0"/>
              </a:rPr>
              <a:t>Process equipment used</a:t>
            </a:r>
            <a:endParaRPr lang="en-IN" dirty="0"/>
          </a:p>
        </p:txBody>
      </p:sp>
      <p:sp>
        <p:nvSpPr>
          <p:cNvPr id="3" name="Content Placeholder 2"/>
          <p:cNvSpPr>
            <a:spLocks noGrp="1"/>
          </p:cNvSpPr>
          <p:nvPr>
            <p:ph idx="1"/>
          </p:nvPr>
        </p:nvSpPr>
        <p:spPr>
          <a:xfrm>
            <a:off x="0" y="1325562"/>
            <a:ext cx="12192000" cy="5532437"/>
          </a:xfrm>
        </p:spPr>
        <p:txBody>
          <a:bodyPr/>
          <a:lstStyle/>
          <a:p>
            <a:pPr>
              <a:lnSpc>
                <a:spcPct val="150000"/>
              </a:lnSpc>
            </a:pPr>
            <a:r>
              <a:rPr lang="en-IN" b="1" u="sng" dirty="0" smtClean="0">
                <a:latin typeface="Bookman Old Style" panose="02050604050505020204" pitchFamily="18" charset="0"/>
              </a:rPr>
              <a:t>Absorption tower :  </a:t>
            </a:r>
            <a:r>
              <a:rPr lang="en-IN" dirty="0" smtClean="0">
                <a:latin typeface="Bookman Old Style" panose="02050604050505020204" pitchFamily="18" charset="0"/>
              </a:rPr>
              <a:t>Used for taking up soluble gas in a solvent liquid and producing a solution plus a lean exit gas </a:t>
            </a:r>
            <a:r>
              <a:rPr lang="en-IN" b="1" u="sng" dirty="0" smtClean="0">
                <a:latin typeface="Bookman Old Style" panose="02050604050505020204" pitchFamily="18" charset="0"/>
              </a:rPr>
              <a:t> </a:t>
            </a:r>
            <a:r>
              <a:rPr lang="en-IN" dirty="0" smtClean="0">
                <a:latin typeface="Bookman Old Style" panose="02050604050505020204" pitchFamily="18" charset="0"/>
              </a:rPr>
              <a:t> </a:t>
            </a:r>
          </a:p>
          <a:p>
            <a:pPr>
              <a:lnSpc>
                <a:spcPct val="150000"/>
              </a:lnSpc>
            </a:pPr>
            <a:r>
              <a:rPr lang="en-IN" b="1" u="sng" dirty="0" smtClean="0">
                <a:latin typeface="Bookman Old Style" panose="02050604050505020204" pitchFamily="18" charset="0"/>
              </a:rPr>
              <a:t>Reboiler</a:t>
            </a:r>
            <a:r>
              <a:rPr lang="en-IN" dirty="0" smtClean="0">
                <a:latin typeface="Bookman Old Style" panose="02050604050505020204" pitchFamily="18" charset="0"/>
              </a:rPr>
              <a:t> : used natural circulation to circulate fractionating tower bottom in heat exchange with steam. ex: it provides heat for fractionation.</a:t>
            </a:r>
          </a:p>
          <a:p>
            <a:pPr>
              <a:lnSpc>
                <a:spcPct val="150000"/>
              </a:lnSpc>
            </a:pPr>
            <a:r>
              <a:rPr lang="en-IN" b="1" u="sng" dirty="0" smtClean="0">
                <a:latin typeface="Bookman Old Style" panose="02050604050505020204" pitchFamily="18" charset="0"/>
              </a:rPr>
              <a:t>Condenser </a:t>
            </a:r>
            <a:r>
              <a:rPr lang="en-IN" dirty="0" smtClean="0">
                <a:latin typeface="Bookman Old Style" panose="02050604050505020204" pitchFamily="18" charset="0"/>
              </a:rPr>
              <a:t>: Usually  water cooled tubular construction to provide reflux and overhead product from fractionating column. </a:t>
            </a:r>
            <a:endParaRPr lang="en-IN" b="1" u="sng" dirty="0">
              <a:latin typeface="Bookman Old Style" panose="02050604050505020204" pitchFamily="18" charset="0"/>
            </a:endParaRPr>
          </a:p>
        </p:txBody>
      </p:sp>
    </p:spTree>
    <p:extLst>
      <p:ext uri="{BB962C8B-B14F-4D97-AF65-F5344CB8AC3E}">
        <p14:creationId xmlns:p14="http://schemas.microsoft.com/office/powerpoint/2010/main" val="303267291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0" y="0"/>
            <a:ext cx="12192000" cy="2947916"/>
          </a:xfrm>
        </p:spPr>
        <p:txBody>
          <a:bodyPr>
            <a:normAutofit/>
          </a:bodyPr>
          <a:lstStyle/>
          <a:p>
            <a:r>
              <a:rPr lang="en-IN" sz="5400" dirty="0" smtClean="0">
                <a:solidFill>
                  <a:srgbClr val="FF0000"/>
                </a:solidFill>
                <a:latin typeface="Bookman Old Style" panose="02050604050505020204" pitchFamily="18" charset="0"/>
              </a:rPr>
              <a:t>Process &amp; flow sheet Description</a:t>
            </a:r>
            <a:endParaRPr lang="en-IN" sz="5400" dirty="0">
              <a:solidFill>
                <a:srgbClr val="FF0000"/>
              </a:solidFill>
              <a:latin typeface="Bookman Old Style" panose="02050604050505020204" pitchFamily="18" charset="0"/>
            </a:endParaRPr>
          </a:p>
        </p:txBody>
      </p:sp>
      <p:sp>
        <p:nvSpPr>
          <p:cNvPr id="7" name="Subtitle 6"/>
          <p:cNvSpPr>
            <a:spLocks noGrp="1"/>
          </p:cNvSpPr>
          <p:nvPr>
            <p:ph type="subTitle" idx="1"/>
          </p:nvPr>
        </p:nvSpPr>
        <p:spPr>
          <a:xfrm>
            <a:off x="0" y="4639268"/>
            <a:ext cx="3330054" cy="1655762"/>
          </a:xfrm>
        </p:spPr>
        <p:txBody>
          <a:bodyPr>
            <a:normAutofit/>
          </a:bodyPr>
          <a:lstStyle/>
          <a:p>
            <a:r>
              <a:rPr lang="en-IN" sz="3600" dirty="0" smtClean="0">
                <a:latin typeface="Bookman Old Style" panose="02050604050505020204" pitchFamily="18" charset="0"/>
              </a:rPr>
              <a:t>By: </a:t>
            </a:r>
            <a:r>
              <a:rPr lang="en-IN" sz="3600" dirty="0" smtClean="0">
                <a:solidFill>
                  <a:srgbClr val="FF0000"/>
                </a:solidFill>
                <a:latin typeface="Bookman Old Style" panose="02050604050505020204" pitchFamily="18" charset="0"/>
              </a:rPr>
              <a:t>Sudheer</a:t>
            </a:r>
            <a:endParaRPr lang="en-IN" sz="3600" dirty="0">
              <a:solidFill>
                <a:srgbClr val="FF0000"/>
              </a:solidFill>
              <a:latin typeface="Bookman Old Style" panose="02050604050505020204" pitchFamily="18" charset="0"/>
            </a:endParaRPr>
          </a:p>
        </p:txBody>
      </p:sp>
    </p:spTree>
    <p:extLst>
      <p:ext uri="{BB962C8B-B14F-4D97-AF65-F5344CB8AC3E}">
        <p14:creationId xmlns:p14="http://schemas.microsoft.com/office/powerpoint/2010/main" val="190871436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12192000" cy="6858000"/>
          </a:xfrm>
          <a:prstGeom prst="rect">
            <a:avLst/>
          </a:prstGeom>
        </p:spPr>
      </p:pic>
    </p:spTree>
    <p:extLst>
      <p:ext uri="{BB962C8B-B14F-4D97-AF65-F5344CB8AC3E}">
        <p14:creationId xmlns:p14="http://schemas.microsoft.com/office/powerpoint/2010/main" val="85833303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515600" cy="1325563"/>
          </a:xfrm>
        </p:spPr>
        <p:txBody>
          <a:bodyPr/>
          <a:lstStyle/>
          <a:p>
            <a:r>
              <a:rPr lang="en-IN" b="1" u="sng" dirty="0" smtClean="0">
                <a:latin typeface="Bookman Old Style" panose="02050604050505020204" pitchFamily="18" charset="0"/>
              </a:rPr>
              <a:t>Methanol evaporator </a:t>
            </a:r>
            <a:r>
              <a:rPr lang="en-IN" dirty="0" smtClean="0">
                <a:latin typeface="Bookman Old Style" panose="02050604050505020204" pitchFamily="18" charset="0"/>
              </a:rPr>
              <a:t>:</a:t>
            </a:r>
            <a:endParaRPr lang="en-IN" dirty="0">
              <a:latin typeface="Bookman Old Style" panose="02050604050505020204" pitchFamily="18" charset="0"/>
            </a:endParaRPr>
          </a:p>
        </p:txBody>
      </p:sp>
      <p:sp>
        <p:nvSpPr>
          <p:cNvPr id="4" name="Content Placeholder 3"/>
          <p:cNvSpPr>
            <a:spLocks noGrp="1"/>
          </p:cNvSpPr>
          <p:nvPr>
            <p:ph sz="half" idx="1"/>
          </p:nvPr>
        </p:nvSpPr>
        <p:spPr>
          <a:xfrm>
            <a:off x="0" y="1825624"/>
            <a:ext cx="8598942" cy="5032375"/>
          </a:xfrm>
        </p:spPr>
        <p:txBody>
          <a:bodyPr>
            <a:normAutofit lnSpcReduction="10000"/>
          </a:bodyPr>
          <a:lstStyle/>
          <a:p>
            <a:pPr>
              <a:lnSpc>
                <a:spcPct val="150000"/>
              </a:lnSpc>
            </a:pPr>
            <a:r>
              <a:rPr lang="en-IN" dirty="0" smtClean="0">
                <a:latin typeface="Bookman Old Style" panose="02050604050505020204" pitchFamily="18" charset="0"/>
              </a:rPr>
              <a:t>Air &amp; Methanol enters the evaporator at 54°c</a:t>
            </a:r>
          </a:p>
          <a:p>
            <a:pPr>
              <a:lnSpc>
                <a:spcPct val="150000"/>
              </a:lnSpc>
            </a:pPr>
            <a:r>
              <a:rPr lang="en-IN" dirty="0" smtClean="0">
                <a:latin typeface="Bookman Old Style" panose="02050604050505020204" pitchFamily="18" charset="0"/>
              </a:rPr>
              <a:t>Feed ratio ( methanol/Oxygen ) is around 0.3-0.5 </a:t>
            </a:r>
          </a:p>
          <a:p>
            <a:pPr>
              <a:lnSpc>
                <a:spcPct val="150000"/>
              </a:lnSpc>
            </a:pPr>
            <a:r>
              <a:rPr lang="en-IN" dirty="0" smtClean="0">
                <a:latin typeface="Bookman Old Style" panose="02050604050505020204" pitchFamily="18" charset="0"/>
              </a:rPr>
              <a:t>Basically evaporation of methanol and mixing with hot air takes place in this equipment.</a:t>
            </a:r>
          </a:p>
          <a:p>
            <a:pPr>
              <a:lnSpc>
                <a:spcPct val="150000"/>
              </a:lnSpc>
            </a:pPr>
            <a:r>
              <a:rPr lang="en-IN" dirty="0" smtClean="0">
                <a:latin typeface="Bookman Old Style" panose="02050604050505020204" pitchFamily="18" charset="0"/>
              </a:rPr>
              <a:t>Reaction: Pyrolysis: CH3OH           HCHO + H2 </a:t>
            </a:r>
          </a:p>
          <a:p>
            <a:pPr marL="0" indent="0">
              <a:lnSpc>
                <a:spcPct val="150000"/>
              </a:lnSpc>
              <a:buNone/>
            </a:pPr>
            <a:r>
              <a:rPr lang="en-IN" dirty="0">
                <a:latin typeface="Bookman Old Style" panose="02050604050505020204" pitchFamily="18" charset="0"/>
              </a:rPr>
              <a:t> </a:t>
            </a:r>
            <a:r>
              <a:rPr lang="en-IN" dirty="0" smtClean="0">
                <a:latin typeface="Bookman Old Style" panose="02050604050505020204" pitchFamily="18" charset="0"/>
              </a:rPr>
              <a:t>   H = +19.8Kcal</a:t>
            </a:r>
          </a:p>
          <a:p>
            <a:pPr>
              <a:lnSpc>
                <a:spcPct val="150000"/>
              </a:lnSpc>
            </a:pPr>
            <a:endParaRPr lang="en-IN" dirty="0">
              <a:latin typeface="Bookman Old Style" panose="02050604050505020204" pitchFamily="18" charset="0"/>
            </a:endParaRPr>
          </a:p>
        </p:txBody>
      </p:sp>
      <p:pic>
        <p:nvPicPr>
          <p:cNvPr id="6" name="Content Placeholder 5"/>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8598942" y="1930422"/>
            <a:ext cx="3593058" cy="4927577"/>
          </a:xfrm>
        </p:spPr>
      </p:pic>
      <p:sp>
        <p:nvSpPr>
          <p:cNvPr id="8" name="Right Arrow 7"/>
          <p:cNvSpPr/>
          <p:nvPr/>
        </p:nvSpPr>
        <p:spPr>
          <a:xfrm>
            <a:off x="5257800" y="5336275"/>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73010660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515600" cy="1325563"/>
          </a:xfrm>
        </p:spPr>
        <p:txBody>
          <a:bodyPr/>
          <a:lstStyle/>
          <a:p>
            <a:r>
              <a:rPr lang="en-IN" b="1" u="sng" dirty="0" smtClean="0">
                <a:latin typeface="Bookman Old Style" panose="02050604050505020204" pitchFamily="18" charset="0"/>
              </a:rPr>
              <a:t>Catalytic bed reactor </a:t>
            </a:r>
            <a:r>
              <a:rPr lang="en-IN" dirty="0" smtClean="0">
                <a:latin typeface="Bookman Old Style" panose="02050604050505020204" pitchFamily="18" charset="0"/>
              </a:rPr>
              <a:t>:</a:t>
            </a:r>
            <a:endParaRPr lang="en-IN" dirty="0">
              <a:latin typeface="Bookman Old Style" panose="02050604050505020204" pitchFamily="18" charset="0"/>
            </a:endParaRPr>
          </a:p>
        </p:txBody>
      </p:sp>
      <p:sp>
        <p:nvSpPr>
          <p:cNvPr id="5" name="Content Placeholder 4"/>
          <p:cNvSpPr>
            <a:spLocks noGrp="1"/>
          </p:cNvSpPr>
          <p:nvPr>
            <p:ph idx="1"/>
          </p:nvPr>
        </p:nvSpPr>
        <p:spPr>
          <a:xfrm>
            <a:off x="0" y="1091822"/>
            <a:ext cx="12192000" cy="5766178"/>
          </a:xfrm>
        </p:spPr>
        <p:txBody>
          <a:bodyPr/>
          <a:lstStyle/>
          <a:p>
            <a:pPr>
              <a:lnSpc>
                <a:spcPct val="150000"/>
              </a:lnSpc>
            </a:pPr>
            <a:r>
              <a:rPr lang="en-IN" dirty="0" smtClean="0">
                <a:latin typeface="Bookman Old Style" panose="02050604050505020204" pitchFamily="18" charset="0"/>
              </a:rPr>
              <a:t>Reactions involved : </a:t>
            </a:r>
            <a:endParaRPr lang="en-IN" dirty="0" smtClean="0"/>
          </a:p>
          <a:p>
            <a:pPr>
              <a:lnSpc>
                <a:spcPct val="150000"/>
              </a:lnSpc>
            </a:pPr>
            <a:r>
              <a:rPr lang="pt-BR" dirty="0" smtClean="0">
                <a:latin typeface="Bookman Old Style" panose="02050604050505020204" pitchFamily="18" charset="0"/>
              </a:rPr>
              <a:t>a)Oxidation: CH3OH + 0.5 O2           HCHO + H2O. H= -37Kcal</a:t>
            </a:r>
          </a:p>
          <a:p>
            <a:pPr>
              <a:lnSpc>
                <a:spcPct val="150000"/>
              </a:lnSpc>
            </a:pPr>
            <a:r>
              <a:rPr lang="en-IN" dirty="0" smtClean="0">
                <a:latin typeface="Bookman Old Style" panose="02050604050505020204" pitchFamily="18" charset="0"/>
              </a:rPr>
              <a:t>b)Undesired reaction: CH3OH + 1.5 O2           2H2O + CO2. H= -162Kcal</a:t>
            </a:r>
          </a:p>
          <a:p>
            <a:pPr>
              <a:lnSpc>
                <a:spcPct val="150000"/>
              </a:lnSpc>
            </a:pPr>
            <a:r>
              <a:rPr lang="en-IN" dirty="0" smtClean="0">
                <a:latin typeface="Bookman Old Style" panose="02050604050505020204" pitchFamily="18" charset="0"/>
              </a:rPr>
              <a:t>Catalyst used : Silver or zinc oxide catalysts are used.</a:t>
            </a:r>
          </a:p>
          <a:p>
            <a:pPr>
              <a:lnSpc>
                <a:spcPct val="150000"/>
              </a:lnSpc>
            </a:pPr>
            <a:r>
              <a:rPr lang="en-IN" dirty="0" smtClean="0">
                <a:latin typeface="Bookman Old Style" panose="02050604050505020204" pitchFamily="18" charset="0"/>
              </a:rPr>
              <a:t>Reactor conditions : 450-600°c</a:t>
            </a:r>
          </a:p>
          <a:p>
            <a:pPr marL="0" indent="0">
              <a:lnSpc>
                <a:spcPct val="150000"/>
              </a:lnSpc>
              <a:buNone/>
            </a:pPr>
            <a:endParaRPr lang="en-IN" dirty="0"/>
          </a:p>
        </p:txBody>
      </p:sp>
      <p:sp>
        <p:nvSpPr>
          <p:cNvPr id="9" name="Right Arrow 8"/>
          <p:cNvSpPr/>
          <p:nvPr/>
        </p:nvSpPr>
        <p:spPr>
          <a:xfrm>
            <a:off x="5702330" y="2055583"/>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ight Arrow 9"/>
          <p:cNvSpPr/>
          <p:nvPr/>
        </p:nvSpPr>
        <p:spPr>
          <a:xfrm>
            <a:off x="7260608" y="2777455"/>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66566799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515600" cy="1325563"/>
          </a:xfrm>
        </p:spPr>
        <p:txBody>
          <a:bodyPr/>
          <a:lstStyle/>
          <a:p>
            <a:r>
              <a:rPr lang="en-IN" b="1" u="sng" dirty="0" smtClean="0">
                <a:latin typeface="Bookman Old Style" panose="02050604050505020204" pitchFamily="18" charset="0"/>
              </a:rPr>
              <a:t>Heat exchanger </a:t>
            </a:r>
            <a:r>
              <a:rPr lang="en-IN" dirty="0" smtClean="0">
                <a:latin typeface="Bookman Old Style" panose="02050604050505020204" pitchFamily="18" charset="0"/>
              </a:rPr>
              <a:t>:</a:t>
            </a:r>
            <a:endParaRPr lang="en-IN" dirty="0">
              <a:latin typeface="Bookman Old Style" panose="02050604050505020204" pitchFamily="18" charset="0"/>
            </a:endParaRPr>
          </a:p>
        </p:txBody>
      </p:sp>
      <p:sp>
        <p:nvSpPr>
          <p:cNvPr id="3" name="Content Placeholder 2"/>
          <p:cNvSpPr>
            <a:spLocks noGrp="1"/>
          </p:cNvSpPr>
          <p:nvPr>
            <p:ph idx="1"/>
          </p:nvPr>
        </p:nvSpPr>
        <p:spPr>
          <a:xfrm>
            <a:off x="0" y="1214651"/>
            <a:ext cx="12192000" cy="5643349"/>
          </a:xfrm>
        </p:spPr>
        <p:txBody>
          <a:bodyPr/>
          <a:lstStyle/>
          <a:p>
            <a:pPr>
              <a:lnSpc>
                <a:spcPct val="150000"/>
              </a:lnSpc>
            </a:pPr>
            <a:r>
              <a:rPr lang="en-IN" dirty="0" smtClean="0">
                <a:latin typeface="Bookman Old Style" panose="02050604050505020204" pitchFamily="18" charset="0"/>
              </a:rPr>
              <a:t>Basically a “</a:t>
            </a:r>
            <a:r>
              <a:rPr lang="en-IN" b="1" dirty="0" smtClean="0">
                <a:latin typeface="Bookman Old Style" panose="02050604050505020204" pitchFamily="18" charset="0"/>
              </a:rPr>
              <a:t>shell &amp; tube</a:t>
            </a:r>
            <a:r>
              <a:rPr lang="en-IN" dirty="0" smtClean="0">
                <a:latin typeface="Bookman Old Style" panose="02050604050505020204" pitchFamily="18" charset="0"/>
              </a:rPr>
              <a:t>” heat exchanger is used to generate steam</a:t>
            </a:r>
          </a:p>
          <a:p>
            <a:pPr marL="0" indent="0">
              <a:lnSpc>
                <a:spcPct val="150000"/>
              </a:lnSpc>
              <a:buNone/>
            </a:pPr>
            <a:r>
              <a:rPr lang="en-IN" dirty="0">
                <a:latin typeface="Bookman Old Style" panose="02050604050505020204" pitchFamily="18" charset="0"/>
              </a:rPr>
              <a:t> </a:t>
            </a:r>
            <a:r>
              <a:rPr lang="en-IN" dirty="0" smtClean="0">
                <a:latin typeface="Bookman Old Style" panose="02050604050505020204" pitchFamily="18" charset="0"/>
              </a:rPr>
              <a:t>by heating water with the heat released in the reactor. The steam is formed within the heat exchanger is used as heat source for the methanol vaporizer. </a:t>
            </a:r>
          </a:p>
          <a:p>
            <a:pPr marL="0" indent="0">
              <a:lnSpc>
                <a:spcPct val="150000"/>
              </a:lnSpc>
              <a:buNone/>
            </a:pPr>
            <a:r>
              <a:rPr lang="en-IN" dirty="0">
                <a:latin typeface="Bookman Old Style" panose="02050604050505020204" pitchFamily="18" charset="0"/>
              </a:rPr>
              <a:t> </a:t>
            </a:r>
            <a:r>
              <a:rPr lang="en-IN" dirty="0" smtClean="0">
                <a:latin typeface="Bookman Old Style" panose="02050604050505020204" pitchFamily="18" charset="0"/>
              </a:rPr>
              <a:t>some part of the steam is also used to </a:t>
            </a:r>
            <a:r>
              <a:rPr lang="en-IN" b="1" dirty="0" smtClean="0">
                <a:latin typeface="Bookman Old Style" panose="02050604050505020204" pitchFamily="18" charset="0"/>
              </a:rPr>
              <a:t>generate electricity </a:t>
            </a:r>
            <a:r>
              <a:rPr lang="en-IN" dirty="0" smtClean="0">
                <a:latin typeface="Bookman Old Style" panose="02050604050505020204" pitchFamily="18" charset="0"/>
              </a:rPr>
              <a:t>using steam turbines ( </a:t>
            </a:r>
            <a:r>
              <a:rPr lang="en-IN" b="1" dirty="0" smtClean="0">
                <a:latin typeface="Bookman Old Style" panose="02050604050505020204" pitchFamily="18" charset="0"/>
              </a:rPr>
              <a:t>principle of rankine cycle </a:t>
            </a:r>
            <a:r>
              <a:rPr lang="en-IN" dirty="0" smtClean="0">
                <a:latin typeface="Bookman Old Style" panose="02050604050505020204" pitchFamily="18" charset="0"/>
              </a:rPr>
              <a:t>)</a:t>
            </a:r>
            <a:endParaRPr lang="en-IN" dirty="0">
              <a:latin typeface="Bookman Old Style" panose="02050604050505020204" pitchFamily="18" charset="0"/>
            </a:endParaRPr>
          </a:p>
        </p:txBody>
      </p:sp>
    </p:spTree>
    <p:extLst>
      <p:ext uri="{BB962C8B-B14F-4D97-AF65-F5344CB8AC3E}">
        <p14:creationId xmlns:p14="http://schemas.microsoft.com/office/powerpoint/2010/main" val="215918395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515600" cy="1325563"/>
          </a:xfrm>
        </p:spPr>
        <p:txBody>
          <a:bodyPr/>
          <a:lstStyle/>
          <a:p>
            <a:r>
              <a:rPr lang="en-IN" b="1" u="sng" dirty="0" smtClean="0">
                <a:latin typeface="Bookman Old Style" panose="02050604050505020204" pitchFamily="18" charset="0"/>
              </a:rPr>
              <a:t>Absorption tower </a:t>
            </a:r>
            <a:r>
              <a:rPr lang="en-IN" dirty="0" smtClean="0">
                <a:latin typeface="Bookman Old Style" panose="02050604050505020204" pitchFamily="18" charset="0"/>
              </a:rPr>
              <a:t>: </a:t>
            </a:r>
            <a:r>
              <a:rPr lang="en-IN" sz="3200" dirty="0" smtClean="0">
                <a:latin typeface="Bookman Old Style" panose="02050604050505020204" pitchFamily="18" charset="0"/>
              </a:rPr>
              <a:t>(</a:t>
            </a:r>
            <a:r>
              <a:rPr lang="en-IN" sz="3200" b="1" dirty="0" smtClean="0">
                <a:latin typeface="Bookman Old Style" panose="02050604050505020204" pitchFamily="18" charset="0"/>
              </a:rPr>
              <a:t>water as absorbent</a:t>
            </a:r>
            <a:r>
              <a:rPr lang="en-IN" sz="3200" dirty="0" smtClean="0">
                <a:latin typeface="Bookman Old Style" panose="02050604050505020204" pitchFamily="18" charset="0"/>
              </a:rPr>
              <a:t>)</a:t>
            </a:r>
            <a:endParaRPr lang="en-IN" dirty="0">
              <a:latin typeface="Bookman Old Style" panose="02050604050505020204" pitchFamily="18" charset="0"/>
            </a:endParaRPr>
          </a:p>
        </p:txBody>
      </p:sp>
      <p:sp>
        <p:nvSpPr>
          <p:cNvPr id="3" name="Content Placeholder 2"/>
          <p:cNvSpPr>
            <a:spLocks noGrp="1"/>
          </p:cNvSpPr>
          <p:nvPr>
            <p:ph idx="1"/>
          </p:nvPr>
        </p:nvSpPr>
        <p:spPr>
          <a:xfrm>
            <a:off x="0" y="1528550"/>
            <a:ext cx="12192000" cy="5329450"/>
          </a:xfrm>
        </p:spPr>
        <p:txBody>
          <a:bodyPr>
            <a:normAutofit fontScale="92500"/>
          </a:bodyPr>
          <a:lstStyle/>
          <a:p>
            <a:pPr>
              <a:lnSpc>
                <a:spcPct val="150000"/>
              </a:lnSpc>
            </a:pPr>
            <a:r>
              <a:rPr lang="en-IN" dirty="0" smtClean="0">
                <a:latin typeface="Bookman Old Style" panose="02050604050505020204" pitchFamily="18" charset="0"/>
              </a:rPr>
              <a:t>It’s main function is to absorb any formaldehyde vapour from the reactor product stream and removing any inert or unreacted gases.</a:t>
            </a:r>
          </a:p>
          <a:p>
            <a:pPr>
              <a:lnSpc>
                <a:spcPct val="150000"/>
              </a:lnSpc>
            </a:pPr>
            <a:r>
              <a:rPr lang="en-IN" dirty="0" smtClean="0">
                <a:latin typeface="Bookman Old Style" panose="02050604050505020204" pitchFamily="18" charset="0"/>
              </a:rPr>
              <a:t>The column contains </a:t>
            </a:r>
            <a:r>
              <a:rPr lang="en-IN" b="1" dirty="0" smtClean="0">
                <a:latin typeface="Bookman Old Style" panose="02050604050505020204" pitchFamily="18" charset="0"/>
              </a:rPr>
              <a:t>10 trays each of them are 30% efficient</a:t>
            </a:r>
            <a:r>
              <a:rPr lang="en-IN" dirty="0" smtClean="0">
                <a:latin typeface="Bookman Old Style" panose="02050604050505020204" pitchFamily="18" charset="0"/>
              </a:rPr>
              <a:t>. Due to high water solubility of Formaldehyde and methanol, </a:t>
            </a:r>
            <a:r>
              <a:rPr lang="en-IN" b="1" dirty="0" smtClean="0">
                <a:latin typeface="Bookman Old Style" panose="02050604050505020204" pitchFamily="18" charset="0"/>
              </a:rPr>
              <a:t>33 mole %</a:t>
            </a:r>
          </a:p>
          <a:p>
            <a:pPr marL="0" indent="0">
              <a:lnSpc>
                <a:spcPct val="150000"/>
              </a:lnSpc>
              <a:buNone/>
            </a:pPr>
            <a:r>
              <a:rPr lang="en-IN" b="1" dirty="0">
                <a:latin typeface="Bookman Old Style" panose="02050604050505020204" pitchFamily="18" charset="0"/>
              </a:rPr>
              <a:t> </a:t>
            </a:r>
            <a:r>
              <a:rPr lang="en-IN" b="1" dirty="0" smtClean="0">
                <a:latin typeface="Bookman Old Style" panose="02050604050505020204" pitchFamily="18" charset="0"/>
              </a:rPr>
              <a:t> formaldehyde and 4 mole % methanol solution is produced</a:t>
            </a:r>
            <a:r>
              <a:rPr lang="en-IN" dirty="0" smtClean="0">
                <a:latin typeface="Bookman Old Style" panose="02050604050505020204" pitchFamily="18" charset="0"/>
              </a:rPr>
              <a:t>. Nitrogen and trace amounts of formaldehyde and methanol are purged in the off gas stream. The product is sent into the distillation column for further removal of methanol to meet product specifications.</a:t>
            </a:r>
            <a:endParaRPr lang="en-IN" dirty="0">
              <a:latin typeface="Bookman Old Style" panose="02050604050505020204" pitchFamily="18" charset="0"/>
            </a:endParaRPr>
          </a:p>
        </p:txBody>
      </p:sp>
    </p:spTree>
    <p:extLst>
      <p:ext uri="{BB962C8B-B14F-4D97-AF65-F5344CB8AC3E}">
        <p14:creationId xmlns:p14="http://schemas.microsoft.com/office/powerpoint/2010/main" val="154558140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515600" cy="1325563"/>
          </a:xfrm>
        </p:spPr>
        <p:txBody>
          <a:bodyPr/>
          <a:lstStyle/>
          <a:p>
            <a:r>
              <a:rPr lang="en-IN" b="1" u="sng" dirty="0" smtClean="0">
                <a:latin typeface="Bookman Old Style" panose="02050604050505020204" pitchFamily="18" charset="0"/>
              </a:rPr>
              <a:t>Distillation tower </a:t>
            </a:r>
            <a:r>
              <a:rPr lang="en-IN" dirty="0" smtClean="0">
                <a:latin typeface="Bookman Old Style" panose="02050604050505020204" pitchFamily="18" charset="0"/>
              </a:rPr>
              <a:t>:</a:t>
            </a:r>
            <a:endParaRPr lang="en-IN" dirty="0">
              <a:latin typeface="Bookman Old Style" panose="02050604050505020204" pitchFamily="18" charset="0"/>
            </a:endParaRPr>
          </a:p>
        </p:txBody>
      </p:sp>
      <p:sp>
        <p:nvSpPr>
          <p:cNvPr id="3" name="Content Placeholder 2"/>
          <p:cNvSpPr>
            <a:spLocks noGrp="1"/>
          </p:cNvSpPr>
          <p:nvPr>
            <p:ph idx="1"/>
          </p:nvPr>
        </p:nvSpPr>
        <p:spPr>
          <a:xfrm>
            <a:off x="0" y="1325564"/>
            <a:ext cx="12192000" cy="5532436"/>
          </a:xfrm>
        </p:spPr>
        <p:txBody>
          <a:bodyPr/>
          <a:lstStyle/>
          <a:p>
            <a:pPr>
              <a:lnSpc>
                <a:spcPct val="150000"/>
              </a:lnSpc>
            </a:pPr>
            <a:r>
              <a:rPr lang="en-IN" dirty="0" smtClean="0">
                <a:latin typeface="Bookman Old Style" panose="02050604050505020204" pitchFamily="18" charset="0"/>
              </a:rPr>
              <a:t>The distillation column removes remaining 56% of the methanol that was not combusted in the reactor. The column contains </a:t>
            </a:r>
            <a:r>
              <a:rPr lang="en-IN" b="1" dirty="0" smtClean="0">
                <a:latin typeface="Bookman Old Style" panose="02050604050505020204" pitchFamily="18" charset="0"/>
              </a:rPr>
              <a:t>30 trays </a:t>
            </a:r>
            <a:r>
              <a:rPr lang="en-IN" dirty="0" smtClean="0">
                <a:latin typeface="Bookman Old Style" panose="02050604050505020204" pitchFamily="18" charset="0"/>
              </a:rPr>
              <a:t>as well as a </a:t>
            </a:r>
            <a:r>
              <a:rPr lang="en-IN" b="1" dirty="0" smtClean="0">
                <a:latin typeface="Bookman Old Style" panose="02050604050505020204" pitchFamily="18" charset="0"/>
              </a:rPr>
              <a:t>reboiler</a:t>
            </a:r>
            <a:r>
              <a:rPr lang="en-IN" dirty="0" smtClean="0">
                <a:latin typeface="Bookman Old Style" panose="02050604050505020204" pitchFamily="18" charset="0"/>
              </a:rPr>
              <a:t> and a </a:t>
            </a:r>
            <a:r>
              <a:rPr lang="en-IN" b="1" dirty="0" smtClean="0">
                <a:latin typeface="Bookman Old Style" panose="02050604050505020204" pitchFamily="18" charset="0"/>
              </a:rPr>
              <a:t>partial</a:t>
            </a:r>
            <a:r>
              <a:rPr lang="en-IN" dirty="0" smtClean="0">
                <a:latin typeface="Bookman Old Style" panose="02050604050505020204" pitchFamily="18" charset="0"/>
              </a:rPr>
              <a:t> </a:t>
            </a:r>
            <a:r>
              <a:rPr lang="en-IN" b="1" dirty="0" smtClean="0">
                <a:latin typeface="Bookman Old Style" panose="02050604050505020204" pitchFamily="18" charset="0"/>
              </a:rPr>
              <a:t>condenser</a:t>
            </a:r>
            <a:r>
              <a:rPr lang="en-IN" dirty="0" smtClean="0">
                <a:latin typeface="Bookman Old Style" panose="02050604050505020204" pitchFamily="18" charset="0"/>
              </a:rPr>
              <a:t>. The </a:t>
            </a:r>
            <a:r>
              <a:rPr lang="en-IN" b="1" dirty="0" smtClean="0">
                <a:latin typeface="Bookman Old Style" panose="02050604050505020204" pitchFamily="18" charset="0"/>
              </a:rPr>
              <a:t>top product contain 99% methanol </a:t>
            </a:r>
            <a:r>
              <a:rPr lang="en-IN" dirty="0" smtClean="0">
                <a:latin typeface="Bookman Old Style" panose="02050604050505020204" pitchFamily="18" charset="0"/>
              </a:rPr>
              <a:t>which is recycled and mixed with methanol feed prior to pumping.  The bottom product contains “formaldehyde” and 1 weight % methanol which is subsequently sent to storage tank.</a:t>
            </a:r>
          </a:p>
          <a:p>
            <a:pPr marL="0" indent="0">
              <a:lnSpc>
                <a:spcPct val="150000"/>
              </a:lnSpc>
              <a:buNone/>
            </a:pPr>
            <a:endParaRPr lang="en-IN" dirty="0">
              <a:latin typeface="Bookman Old Style" panose="02050604050505020204" pitchFamily="18" charset="0"/>
            </a:endParaRPr>
          </a:p>
        </p:txBody>
      </p:sp>
    </p:spTree>
    <p:extLst>
      <p:ext uri="{BB962C8B-B14F-4D97-AF65-F5344CB8AC3E}">
        <p14:creationId xmlns:p14="http://schemas.microsoft.com/office/powerpoint/2010/main" val="102028118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515600" cy="1325563"/>
          </a:xfrm>
        </p:spPr>
        <p:txBody>
          <a:bodyPr/>
          <a:lstStyle/>
          <a:p>
            <a:r>
              <a:rPr lang="en-US" b="1" u="sng" dirty="0" smtClean="0">
                <a:latin typeface="Bookman Old Style" panose="02050604050505020204" pitchFamily="18" charset="0"/>
              </a:rPr>
              <a:t>Formaldehyde</a:t>
            </a:r>
            <a:r>
              <a:rPr lang="en-US" dirty="0" smtClean="0"/>
              <a:t>:</a:t>
            </a:r>
            <a:br>
              <a:rPr lang="en-US" dirty="0" smtClean="0"/>
            </a:br>
            <a:endParaRPr lang="en-US" dirty="0"/>
          </a:p>
        </p:txBody>
      </p:sp>
      <p:sp>
        <p:nvSpPr>
          <p:cNvPr id="3" name="Content Placeholder 2"/>
          <p:cNvSpPr>
            <a:spLocks noGrp="1"/>
          </p:cNvSpPr>
          <p:nvPr>
            <p:ph idx="1"/>
          </p:nvPr>
        </p:nvSpPr>
        <p:spPr>
          <a:xfrm>
            <a:off x="0" y="1132763"/>
            <a:ext cx="12192000" cy="5725237"/>
          </a:xfrm>
        </p:spPr>
        <p:txBody>
          <a:bodyPr>
            <a:normAutofit fontScale="77500" lnSpcReduction="20000"/>
          </a:bodyPr>
          <a:lstStyle/>
          <a:p>
            <a:pPr>
              <a:lnSpc>
                <a:spcPct val="150000"/>
              </a:lnSpc>
            </a:pPr>
            <a:r>
              <a:rPr lang="en-US" dirty="0" smtClean="0">
                <a:latin typeface="Bookman Old Style" panose="02050604050505020204" pitchFamily="18" charset="0"/>
              </a:rPr>
              <a:t>Formaldehyde, HCHO or CH2O is the simplest of aldehydes. At ordinary temperature it is a gas with a very pungent odor.</a:t>
            </a:r>
          </a:p>
          <a:p>
            <a:pPr>
              <a:lnSpc>
                <a:spcPct val="150000"/>
              </a:lnSpc>
            </a:pPr>
            <a:r>
              <a:rPr lang="en-US" dirty="0" smtClean="0">
                <a:latin typeface="Bookman Old Style" panose="02050604050505020204" pitchFamily="18" charset="0"/>
              </a:rPr>
              <a:t>Formalin is a trade name for a solution containing 40% formaldehyde and 60% water or water and methyl alcohol.</a:t>
            </a:r>
          </a:p>
          <a:p>
            <a:pPr>
              <a:lnSpc>
                <a:spcPct val="150000"/>
              </a:lnSpc>
            </a:pPr>
            <a:r>
              <a:rPr lang="en-US" dirty="0">
                <a:latin typeface="Bookman Old Style" panose="02050604050505020204" pitchFamily="18" charset="0"/>
              </a:rPr>
              <a:t>Processes in the upper atmosphere contribute up to 90% of the total formaldehyde in the environment</a:t>
            </a:r>
            <a:r>
              <a:rPr lang="en-US" dirty="0" smtClean="0">
                <a:latin typeface="Bookman Old Style" panose="02050604050505020204" pitchFamily="18" charset="0"/>
              </a:rPr>
              <a:t>.</a:t>
            </a:r>
          </a:p>
          <a:p>
            <a:pPr>
              <a:lnSpc>
                <a:spcPct val="150000"/>
              </a:lnSpc>
            </a:pPr>
            <a:r>
              <a:rPr lang="en-US" dirty="0">
                <a:latin typeface="Bookman Old Style" panose="02050604050505020204" pitchFamily="18" charset="0"/>
              </a:rPr>
              <a:t>Formaldehyde occurs in nature and it is formed from organic material </a:t>
            </a:r>
            <a:r>
              <a:rPr lang="en-US" dirty="0" smtClean="0">
                <a:latin typeface="Bookman Old Style" panose="02050604050505020204" pitchFamily="18" charset="0"/>
              </a:rPr>
              <a:t>by photochemical </a:t>
            </a:r>
            <a:r>
              <a:rPr lang="en-US" dirty="0">
                <a:latin typeface="Bookman Old Style" panose="02050604050505020204" pitchFamily="18" charset="0"/>
              </a:rPr>
              <a:t>processes in the atmosphere. Formaldehyde is an important </a:t>
            </a:r>
            <a:r>
              <a:rPr lang="en-US" dirty="0" smtClean="0">
                <a:latin typeface="Bookman Old Style" panose="02050604050505020204" pitchFamily="18" charset="0"/>
              </a:rPr>
              <a:t>metabolic product </a:t>
            </a:r>
            <a:r>
              <a:rPr lang="en-US" dirty="0">
                <a:latin typeface="Bookman Old Style" panose="02050604050505020204" pitchFamily="18" charset="0"/>
              </a:rPr>
              <a:t>in plants and animals (including humans), where it occurs in low </a:t>
            </a:r>
            <a:r>
              <a:rPr lang="en-US" dirty="0" smtClean="0">
                <a:latin typeface="Bookman Old Style" panose="02050604050505020204" pitchFamily="18" charset="0"/>
              </a:rPr>
              <a:t>but measurable </a:t>
            </a:r>
            <a:r>
              <a:rPr lang="en-US" dirty="0">
                <a:latin typeface="Bookman Old Style" panose="02050604050505020204" pitchFamily="18" charset="0"/>
              </a:rPr>
              <a:t>concentrations</a:t>
            </a:r>
            <a:r>
              <a:rPr lang="en-US" dirty="0" smtClean="0">
                <a:latin typeface="Bookman Old Style" panose="02050604050505020204" pitchFamily="18" charset="0"/>
              </a:rPr>
              <a:t>.</a:t>
            </a:r>
          </a:p>
          <a:p>
            <a:pPr>
              <a:lnSpc>
                <a:spcPct val="150000"/>
              </a:lnSpc>
            </a:pPr>
            <a:r>
              <a:rPr lang="en-US" dirty="0" smtClean="0">
                <a:latin typeface="Bookman Old Style" panose="02050604050505020204" pitchFamily="18" charset="0"/>
              </a:rPr>
              <a:t>Production of formaldehyde in 2015 is  52 million tons globally.</a:t>
            </a:r>
          </a:p>
          <a:p>
            <a:endParaRPr lang="en-US" dirty="0" smtClean="0"/>
          </a:p>
          <a:p>
            <a:endParaRPr lang="en-US" dirty="0"/>
          </a:p>
        </p:txBody>
      </p:sp>
    </p:spTree>
    <p:extLst>
      <p:ext uri="{BB962C8B-B14F-4D97-AF65-F5344CB8AC3E}">
        <p14:creationId xmlns:p14="http://schemas.microsoft.com/office/powerpoint/2010/main" val="317002524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515600" cy="1325563"/>
          </a:xfrm>
        </p:spPr>
        <p:txBody>
          <a:bodyPr/>
          <a:lstStyle/>
          <a:p>
            <a:r>
              <a:rPr lang="en-IN" b="1" u="sng" dirty="0" smtClean="0">
                <a:latin typeface="Bookman Old Style" panose="02050604050505020204" pitchFamily="18" charset="0"/>
              </a:rPr>
              <a:t>Storage of Formalin </a:t>
            </a:r>
            <a:r>
              <a:rPr lang="en-IN" dirty="0" smtClean="0">
                <a:latin typeface="Bookman Old Style" panose="02050604050505020204" pitchFamily="18" charset="0"/>
              </a:rPr>
              <a:t>:</a:t>
            </a:r>
            <a:endParaRPr lang="en-IN" dirty="0">
              <a:latin typeface="Bookman Old Style" panose="02050604050505020204" pitchFamily="18" charset="0"/>
            </a:endParaRPr>
          </a:p>
        </p:txBody>
      </p:sp>
      <p:sp>
        <p:nvSpPr>
          <p:cNvPr id="3" name="Content Placeholder 2"/>
          <p:cNvSpPr>
            <a:spLocks noGrp="1"/>
          </p:cNvSpPr>
          <p:nvPr>
            <p:ph idx="1"/>
          </p:nvPr>
        </p:nvSpPr>
        <p:spPr>
          <a:xfrm>
            <a:off x="0" y="1325564"/>
            <a:ext cx="12192000" cy="5532436"/>
          </a:xfrm>
        </p:spPr>
        <p:txBody>
          <a:bodyPr>
            <a:normAutofit fontScale="92500"/>
          </a:bodyPr>
          <a:lstStyle/>
          <a:p>
            <a:pPr>
              <a:lnSpc>
                <a:spcPct val="150000"/>
              </a:lnSpc>
            </a:pPr>
            <a:r>
              <a:rPr lang="en-IN" b="1" dirty="0" smtClean="0">
                <a:latin typeface="Bookman Old Style" panose="02050604050505020204" pitchFamily="18" charset="0"/>
              </a:rPr>
              <a:t>Storage of formaldehyde is difficult </a:t>
            </a:r>
            <a:r>
              <a:rPr lang="en-IN" dirty="0" smtClean="0">
                <a:latin typeface="Bookman Old Style" panose="02050604050505020204" pitchFamily="18" charset="0"/>
              </a:rPr>
              <a:t>because there is a chance of formation of “</a:t>
            </a:r>
            <a:r>
              <a:rPr lang="en-IN" b="1" dirty="0" smtClean="0">
                <a:latin typeface="Bookman Old Style" panose="02050604050505020204" pitchFamily="18" charset="0"/>
              </a:rPr>
              <a:t>formic acid</a:t>
            </a:r>
            <a:r>
              <a:rPr lang="en-IN" dirty="0" smtClean="0">
                <a:latin typeface="Bookman Old Style" panose="02050604050505020204" pitchFamily="18" charset="0"/>
              </a:rPr>
              <a:t>” is </a:t>
            </a:r>
            <a:r>
              <a:rPr lang="en-IN" b="1" dirty="0" smtClean="0">
                <a:latin typeface="Bookman Old Style" panose="02050604050505020204" pitchFamily="18" charset="0"/>
              </a:rPr>
              <a:t>favoured at temperature above 25C</a:t>
            </a:r>
          </a:p>
          <a:p>
            <a:pPr>
              <a:lnSpc>
                <a:spcPct val="150000"/>
              </a:lnSpc>
            </a:pPr>
            <a:r>
              <a:rPr lang="en-IN" b="1" dirty="0" smtClean="0">
                <a:latin typeface="Bookman Old Style" panose="02050604050505020204" pitchFamily="18" charset="0"/>
              </a:rPr>
              <a:t>In dilute quantities methanol may be used to inhibit the degree of polymerization of formalin with 1 wt.% methanol typically used</a:t>
            </a:r>
            <a:r>
              <a:rPr lang="en-IN" dirty="0" smtClean="0">
                <a:latin typeface="Bookman Old Style" panose="02050604050505020204" pitchFamily="18" charset="0"/>
              </a:rPr>
              <a:t>.</a:t>
            </a:r>
          </a:p>
          <a:p>
            <a:pPr>
              <a:lnSpc>
                <a:spcPct val="150000"/>
              </a:lnSpc>
            </a:pPr>
            <a:r>
              <a:rPr lang="en-IN" b="1" dirty="0" smtClean="0">
                <a:latin typeface="Bookman Old Style" panose="02050604050505020204" pitchFamily="18" charset="0"/>
              </a:rPr>
              <a:t>Formic acid is readily formed when formaldehyde vapours are readily oxidized by atmospheric oxygen</a:t>
            </a:r>
            <a:r>
              <a:rPr lang="en-IN" dirty="0" smtClean="0">
                <a:latin typeface="Bookman Old Style" panose="02050604050505020204" pitchFamily="18" charset="0"/>
              </a:rPr>
              <a:t>.  The extent of acid formation  may be reduce by storing the formalin under an </a:t>
            </a:r>
            <a:r>
              <a:rPr lang="en-IN" b="1" dirty="0" smtClean="0">
                <a:latin typeface="Bookman Old Style" panose="02050604050505020204" pitchFamily="18" charset="0"/>
              </a:rPr>
              <a:t>inert gas blanket.</a:t>
            </a:r>
            <a:endParaRPr lang="en-IN" b="1" dirty="0">
              <a:latin typeface="Bookman Old Style" panose="02050604050505020204" pitchFamily="18" charset="0"/>
            </a:endParaRPr>
          </a:p>
        </p:txBody>
      </p:sp>
    </p:spTree>
    <p:extLst>
      <p:ext uri="{BB962C8B-B14F-4D97-AF65-F5344CB8AC3E}">
        <p14:creationId xmlns:p14="http://schemas.microsoft.com/office/powerpoint/2010/main" val="344950916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12064621" cy="6858000"/>
          </a:xfrm>
          <a:prstGeom prst="rect">
            <a:avLst/>
          </a:prstGeom>
        </p:spPr>
      </p:pic>
    </p:spTree>
    <p:extLst>
      <p:ext uri="{BB962C8B-B14F-4D97-AF65-F5344CB8AC3E}">
        <p14:creationId xmlns:p14="http://schemas.microsoft.com/office/powerpoint/2010/main" val="75414992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28516" y="0"/>
            <a:ext cx="10515600" cy="1325563"/>
          </a:xfrm>
        </p:spPr>
        <p:txBody>
          <a:bodyPr>
            <a:normAutofit/>
          </a:bodyPr>
          <a:lstStyle/>
          <a:p>
            <a:r>
              <a:rPr lang="en-IN" u="sng" dirty="0" smtClean="0">
                <a:latin typeface="Bookman Old Style" panose="02050604050505020204" pitchFamily="18" charset="0"/>
              </a:rPr>
              <a:t>Methanol evaporator </a:t>
            </a:r>
            <a:br>
              <a:rPr lang="en-IN" u="sng" dirty="0" smtClean="0">
                <a:latin typeface="Bookman Old Style" panose="02050604050505020204" pitchFamily="18" charset="0"/>
              </a:rPr>
            </a:br>
            <a:endParaRPr lang="en-IN" dirty="0">
              <a:latin typeface="Bookman Old Style" panose="02050604050505020204" pitchFamily="18" charset="0"/>
            </a:endParaRPr>
          </a:p>
        </p:txBody>
      </p:sp>
      <p:sp>
        <p:nvSpPr>
          <p:cNvPr id="7" name="Content Placeholder 6"/>
          <p:cNvSpPr>
            <a:spLocks noGrp="1"/>
          </p:cNvSpPr>
          <p:nvPr>
            <p:ph sz="half" idx="2"/>
          </p:nvPr>
        </p:nvSpPr>
        <p:spPr/>
        <p:txBody>
          <a:bodyPr>
            <a:normAutofit/>
          </a:bodyPr>
          <a:lstStyle/>
          <a:p>
            <a:r>
              <a:rPr lang="en-IN" sz="3600" b="1" dirty="0" smtClean="0">
                <a:latin typeface="Bookman Old Style" panose="02050604050505020204" pitchFamily="18" charset="0"/>
              </a:rPr>
              <a:t>JiangsuYimao</a:t>
            </a:r>
            <a:r>
              <a:rPr lang="en-IN" sz="3600" dirty="0" smtClean="0">
                <a:latin typeface="Bookman Old Style" panose="02050604050505020204" pitchFamily="18" charset="0"/>
              </a:rPr>
              <a:t> International Trade Co Ltd</a:t>
            </a:r>
            <a:endParaRPr lang="en-IN" sz="3600" dirty="0">
              <a:latin typeface="Bookman Old Style" panose="02050604050505020204" pitchFamily="18" charset="0"/>
            </a:endParaRPr>
          </a:p>
        </p:txBody>
      </p:sp>
      <p:pic>
        <p:nvPicPr>
          <p:cNvPr id="8" name="Content Placeholder 7"/>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 y="1419367"/>
            <a:ext cx="5213444" cy="5438633"/>
          </a:xfrm>
          <a:prstGeom prst="rect">
            <a:avLst/>
          </a:prstGeom>
        </p:spPr>
      </p:pic>
    </p:spTree>
    <p:extLst>
      <p:ext uri="{BB962C8B-B14F-4D97-AF65-F5344CB8AC3E}">
        <p14:creationId xmlns:p14="http://schemas.microsoft.com/office/powerpoint/2010/main" val="253950365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515600" cy="1325563"/>
          </a:xfrm>
        </p:spPr>
        <p:txBody>
          <a:bodyPr/>
          <a:lstStyle/>
          <a:p>
            <a:r>
              <a:rPr lang="en-IN" dirty="0" smtClean="0">
                <a:latin typeface="Bookman Old Style" panose="02050604050505020204" pitchFamily="18" charset="0"/>
              </a:rPr>
              <a:t>Catalytic reactor :</a:t>
            </a:r>
            <a:endParaRPr lang="en-IN" dirty="0">
              <a:latin typeface="Bookman Old Style" panose="02050604050505020204" pitchFamily="18" charset="0"/>
            </a:endParaRPr>
          </a:p>
        </p:txBody>
      </p:sp>
      <p:pic>
        <p:nvPicPr>
          <p:cNvPr id="5" name="Content Placeholder 4"/>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0" y="1325563"/>
            <a:ext cx="5950423" cy="5532436"/>
          </a:xfrm>
        </p:spPr>
      </p:pic>
      <p:sp>
        <p:nvSpPr>
          <p:cNvPr id="4" name="Content Placeholder 3"/>
          <p:cNvSpPr>
            <a:spLocks noGrp="1"/>
          </p:cNvSpPr>
          <p:nvPr>
            <p:ph sz="half" idx="2"/>
          </p:nvPr>
        </p:nvSpPr>
        <p:spPr>
          <a:xfrm>
            <a:off x="6045958" y="1325563"/>
            <a:ext cx="6146042" cy="5532436"/>
          </a:xfrm>
        </p:spPr>
        <p:txBody>
          <a:bodyPr>
            <a:normAutofit/>
          </a:bodyPr>
          <a:lstStyle/>
          <a:p>
            <a:r>
              <a:rPr lang="en-IN" sz="4000" b="1" dirty="0" smtClean="0">
                <a:latin typeface="Bookman Old Style" panose="02050604050505020204" pitchFamily="18" charset="0"/>
              </a:rPr>
              <a:t>JiangsuYimao</a:t>
            </a:r>
            <a:r>
              <a:rPr lang="en-IN" sz="4000" dirty="0" smtClean="0">
                <a:latin typeface="Bookman Old Style" panose="02050604050505020204" pitchFamily="18" charset="0"/>
              </a:rPr>
              <a:t> International Trade Co Ltd</a:t>
            </a:r>
            <a:endParaRPr lang="en-IN" sz="4000" dirty="0"/>
          </a:p>
        </p:txBody>
      </p:sp>
    </p:spTree>
    <p:extLst>
      <p:ext uri="{BB962C8B-B14F-4D97-AF65-F5344CB8AC3E}">
        <p14:creationId xmlns:p14="http://schemas.microsoft.com/office/powerpoint/2010/main" val="404839130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515600" cy="1325563"/>
          </a:xfrm>
        </p:spPr>
        <p:txBody>
          <a:bodyPr/>
          <a:lstStyle/>
          <a:p>
            <a:r>
              <a:rPr lang="en-IN" dirty="0" smtClean="0">
                <a:latin typeface="Bookman Old Style" panose="02050604050505020204" pitchFamily="18" charset="0"/>
              </a:rPr>
              <a:t>Absorption tower : </a:t>
            </a:r>
            <a:endParaRPr lang="en-IN" dirty="0">
              <a:latin typeface="Bookman Old Style" panose="02050604050505020204" pitchFamily="18" charset="0"/>
            </a:endParaRPr>
          </a:p>
        </p:txBody>
      </p:sp>
      <p:pic>
        <p:nvPicPr>
          <p:cNvPr id="5" name="Content Placeholder 4"/>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0" y="1325564"/>
            <a:ext cx="6172200" cy="5532436"/>
          </a:xfrm>
        </p:spPr>
      </p:pic>
      <p:sp>
        <p:nvSpPr>
          <p:cNvPr id="4" name="Content Placeholder 3"/>
          <p:cNvSpPr>
            <a:spLocks noGrp="1"/>
          </p:cNvSpPr>
          <p:nvPr>
            <p:ph sz="half" idx="2"/>
          </p:nvPr>
        </p:nvSpPr>
        <p:spPr>
          <a:xfrm>
            <a:off x="6172200" y="1325563"/>
            <a:ext cx="6019800" cy="5532436"/>
          </a:xfrm>
        </p:spPr>
        <p:txBody>
          <a:bodyPr>
            <a:normAutofit/>
          </a:bodyPr>
          <a:lstStyle/>
          <a:p>
            <a:r>
              <a:rPr lang="en-IN" sz="4400" b="1" dirty="0" smtClean="0">
                <a:latin typeface="Bookman Old Style" panose="02050604050505020204" pitchFamily="18" charset="0"/>
              </a:rPr>
              <a:t>JiangsuYimao</a:t>
            </a:r>
            <a:r>
              <a:rPr lang="en-IN" sz="4400" dirty="0" smtClean="0">
                <a:latin typeface="Bookman Old Style" panose="02050604050505020204" pitchFamily="18" charset="0"/>
              </a:rPr>
              <a:t> International Trade Co Ltd</a:t>
            </a:r>
            <a:endParaRPr lang="en-IN" sz="4400" dirty="0">
              <a:latin typeface="Bookman Old Style" panose="02050604050505020204" pitchFamily="18" charset="0"/>
            </a:endParaRPr>
          </a:p>
        </p:txBody>
      </p:sp>
    </p:spTree>
    <p:extLst>
      <p:ext uri="{BB962C8B-B14F-4D97-AF65-F5344CB8AC3E}">
        <p14:creationId xmlns:p14="http://schemas.microsoft.com/office/powerpoint/2010/main" val="37887993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515600" cy="1325563"/>
          </a:xfrm>
        </p:spPr>
        <p:txBody>
          <a:bodyPr/>
          <a:lstStyle/>
          <a:p>
            <a:r>
              <a:rPr lang="en-IN" dirty="0" smtClean="0">
                <a:latin typeface="Bookman Old Style" panose="02050604050505020204" pitchFamily="18" charset="0"/>
              </a:rPr>
              <a:t>Centrifugal pump</a:t>
            </a:r>
            <a:endParaRPr lang="en-IN" dirty="0">
              <a:latin typeface="Bookman Old Style" panose="02050604050505020204" pitchFamily="18" charset="0"/>
            </a:endParaRPr>
          </a:p>
        </p:txBody>
      </p:sp>
      <p:pic>
        <p:nvPicPr>
          <p:cNvPr id="5" name="Content Placeholder 4"/>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0" y="1825625"/>
            <a:ext cx="5936775" cy="5032374"/>
          </a:xfrm>
        </p:spPr>
      </p:pic>
      <p:sp>
        <p:nvSpPr>
          <p:cNvPr id="4" name="Content Placeholder 3"/>
          <p:cNvSpPr>
            <a:spLocks noGrp="1"/>
          </p:cNvSpPr>
          <p:nvPr>
            <p:ph sz="half" idx="2"/>
          </p:nvPr>
        </p:nvSpPr>
        <p:spPr>
          <a:xfrm>
            <a:off x="6172200" y="1825625"/>
            <a:ext cx="6019800" cy="5032374"/>
          </a:xfrm>
        </p:spPr>
        <p:txBody>
          <a:bodyPr>
            <a:normAutofit/>
          </a:bodyPr>
          <a:lstStyle/>
          <a:p>
            <a:r>
              <a:rPr lang="en-IN" sz="4000" b="1" dirty="0" smtClean="0">
                <a:latin typeface="Bookman Old Style" panose="02050604050505020204" pitchFamily="18" charset="0"/>
              </a:rPr>
              <a:t>JiangsuYimao</a:t>
            </a:r>
            <a:r>
              <a:rPr lang="en-IN" sz="4000" dirty="0" smtClean="0">
                <a:latin typeface="Bookman Old Style" panose="02050604050505020204" pitchFamily="18" charset="0"/>
              </a:rPr>
              <a:t> International Trade Co Ltd</a:t>
            </a:r>
            <a:endParaRPr lang="en-IN" sz="4000" dirty="0"/>
          </a:p>
        </p:txBody>
      </p:sp>
    </p:spTree>
    <p:extLst>
      <p:ext uri="{BB962C8B-B14F-4D97-AF65-F5344CB8AC3E}">
        <p14:creationId xmlns:p14="http://schemas.microsoft.com/office/powerpoint/2010/main" val="305783676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515600" cy="1325563"/>
          </a:xfrm>
        </p:spPr>
        <p:txBody>
          <a:bodyPr/>
          <a:lstStyle/>
          <a:p>
            <a:r>
              <a:rPr lang="en-IN" dirty="0" smtClean="0">
                <a:latin typeface="Bookman Old Style" panose="02050604050505020204" pitchFamily="18" charset="0"/>
              </a:rPr>
              <a:t>Distillation tower : </a:t>
            </a:r>
            <a:endParaRPr lang="en-IN" dirty="0">
              <a:latin typeface="Bookman Old Style" panose="02050604050505020204" pitchFamily="18" charset="0"/>
            </a:endParaRPr>
          </a:p>
        </p:txBody>
      </p:sp>
      <p:pic>
        <p:nvPicPr>
          <p:cNvPr id="5" name="Content Placeholder 4"/>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3412" y="1825625"/>
            <a:ext cx="5254388" cy="5032375"/>
          </a:xfrm>
        </p:spPr>
      </p:pic>
      <p:sp>
        <p:nvSpPr>
          <p:cNvPr id="4" name="Content Placeholder 3"/>
          <p:cNvSpPr>
            <a:spLocks noGrp="1"/>
          </p:cNvSpPr>
          <p:nvPr>
            <p:ph sz="half" idx="2"/>
          </p:nvPr>
        </p:nvSpPr>
        <p:spPr/>
        <p:txBody>
          <a:bodyPr/>
          <a:lstStyle/>
          <a:p>
            <a:r>
              <a:rPr lang="en-IN" b="1" dirty="0">
                <a:latin typeface="Bookman Old Style" panose="02050604050505020204" pitchFamily="18" charset="0"/>
              </a:rPr>
              <a:t>International Process Plants</a:t>
            </a:r>
            <a:endParaRPr lang="en-IN" dirty="0">
              <a:latin typeface="Bookman Old Style" panose="02050604050505020204" pitchFamily="18" charset="0"/>
            </a:endParaRPr>
          </a:p>
        </p:txBody>
      </p:sp>
    </p:spTree>
    <p:extLst>
      <p:ext uri="{BB962C8B-B14F-4D97-AF65-F5344CB8AC3E}">
        <p14:creationId xmlns:p14="http://schemas.microsoft.com/office/powerpoint/2010/main" val="120166351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515600" cy="1325563"/>
          </a:xfrm>
        </p:spPr>
        <p:txBody>
          <a:bodyPr>
            <a:normAutofit/>
          </a:bodyPr>
          <a:lstStyle/>
          <a:p>
            <a:r>
              <a:rPr lang="en-IN" sz="4000" u="sng" dirty="0" smtClean="0">
                <a:latin typeface="Bookman Old Style" panose="02050604050505020204" pitchFamily="18" charset="0"/>
              </a:rPr>
              <a:t>Catalytic Recuperative Oxidizer(CATOX)</a:t>
            </a:r>
            <a:endParaRPr lang="en-IN" sz="4000" u="sng" dirty="0">
              <a:latin typeface="Bookman Old Style" panose="02050604050505020204" pitchFamily="18" charset="0"/>
            </a:endParaRPr>
          </a:p>
        </p:txBody>
      </p:sp>
      <p:pic>
        <p:nvPicPr>
          <p:cNvPr id="5" name="Content Placeholder 4"/>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0" y="2019869"/>
            <a:ext cx="5363569" cy="4838131"/>
          </a:xfrm>
        </p:spPr>
      </p:pic>
      <p:sp>
        <p:nvSpPr>
          <p:cNvPr id="4" name="Content Placeholder 3"/>
          <p:cNvSpPr>
            <a:spLocks noGrp="1"/>
          </p:cNvSpPr>
          <p:nvPr>
            <p:ph sz="half" idx="2"/>
          </p:nvPr>
        </p:nvSpPr>
        <p:spPr>
          <a:xfrm>
            <a:off x="5459104" y="2019869"/>
            <a:ext cx="5894696" cy="4838130"/>
          </a:xfrm>
        </p:spPr>
        <p:txBody>
          <a:bodyPr/>
          <a:lstStyle/>
          <a:p>
            <a:pPr>
              <a:lnSpc>
                <a:spcPct val="150000"/>
              </a:lnSpc>
            </a:pPr>
            <a:r>
              <a:rPr lang="en-IN" dirty="0" smtClean="0">
                <a:latin typeface="Bookman Old Style" panose="02050604050505020204" pitchFamily="18" charset="0"/>
              </a:rPr>
              <a:t>Installed by HALDOR TOPSOE at Saudi Formaldehyde Chemical Co Ltd.</a:t>
            </a:r>
            <a:endParaRPr lang="en-IN" dirty="0">
              <a:latin typeface="Bookman Old Style" panose="02050604050505020204" pitchFamily="18" charset="0"/>
            </a:endParaRPr>
          </a:p>
        </p:txBody>
      </p:sp>
    </p:spTree>
    <p:extLst>
      <p:ext uri="{BB962C8B-B14F-4D97-AF65-F5344CB8AC3E}">
        <p14:creationId xmlns:p14="http://schemas.microsoft.com/office/powerpoint/2010/main" val="51260304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0" y="0"/>
            <a:ext cx="12192000" cy="1325563"/>
          </a:xfrm>
        </p:spPr>
        <p:txBody>
          <a:bodyPr>
            <a:normAutofit/>
          </a:bodyPr>
          <a:lstStyle/>
          <a:p>
            <a:r>
              <a:rPr lang="en-IN" sz="4000" b="1" u="sng" dirty="0" smtClean="0">
                <a:latin typeface="Bookman Old Style" panose="02050604050505020204" pitchFamily="18" charset="0"/>
              </a:rPr>
              <a:t>Formaldehyde industry, Indian scenario :</a:t>
            </a:r>
            <a:endParaRPr lang="en-IN" sz="4000" b="1" u="sng" dirty="0">
              <a:latin typeface="Bookman Old Style" panose="02050604050505020204" pitchFamily="18" charset="0"/>
            </a:endParaRPr>
          </a:p>
        </p:txBody>
      </p:sp>
      <p:sp>
        <p:nvSpPr>
          <p:cNvPr id="6" name="Content Placeholder 5"/>
          <p:cNvSpPr>
            <a:spLocks noGrp="1"/>
          </p:cNvSpPr>
          <p:nvPr>
            <p:ph idx="1"/>
          </p:nvPr>
        </p:nvSpPr>
        <p:spPr>
          <a:xfrm>
            <a:off x="0" y="1187356"/>
            <a:ext cx="12192000" cy="5670644"/>
          </a:xfrm>
        </p:spPr>
        <p:txBody>
          <a:bodyPr/>
          <a:lstStyle/>
          <a:p>
            <a:pPr>
              <a:lnSpc>
                <a:spcPct val="150000"/>
              </a:lnSpc>
            </a:pPr>
            <a:r>
              <a:rPr lang="en-IN" dirty="0">
                <a:latin typeface="Bookman Old Style" panose="02050604050505020204" pitchFamily="18" charset="0"/>
              </a:rPr>
              <a:t>Presently, there are about 25 formaldehyde plants having total installed capacity of about 3,59,700 tonne per </a:t>
            </a:r>
            <a:r>
              <a:rPr lang="en-IN" dirty="0" smtClean="0">
                <a:latin typeface="Bookman Old Style" panose="02050604050505020204" pitchFamily="18" charset="0"/>
              </a:rPr>
              <a:t>annum</a:t>
            </a:r>
          </a:p>
          <a:p>
            <a:pPr>
              <a:lnSpc>
                <a:spcPct val="150000"/>
              </a:lnSpc>
            </a:pPr>
            <a:r>
              <a:rPr lang="en-IN" dirty="0" smtClean="0">
                <a:latin typeface="Bookman Old Style" panose="02050604050505020204" pitchFamily="18" charset="0"/>
              </a:rPr>
              <a:t>Based on the growth in various end use segments of formaldehyde, demand for formaldehyde has been estimated to be about 8,14,630 tonne per annum.</a:t>
            </a:r>
          </a:p>
          <a:p>
            <a:pPr>
              <a:lnSpc>
                <a:spcPct val="150000"/>
              </a:lnSpc>
            </a:pPr>
            <a:r>
              <a:rPr lang="en-IN" dirty="0">
                <a:latin typeface="Bookman Old Style" panose="02050604050505020204" pitchFamily="18" charset="0"/>
              </a:rPr>
              <a:t>At present silver process is predominant in the </a:t>
            </a:r>
            <a:r>
              <a:rPr lang="en-IN" dirty="0" smtClean="0">
                <a:latin typeface="Bookman Old Style" panose="02050604050505020204" pitchFamily="18" charset="0"/>
              </a:rPr>
              <a:t>Indian formaldehyde </a:t>
            </a:r>
            <a:r>
              <a:rPr lang="en-IN" dirty="0">
                <a:latin typeface="Bookman Old Style" panose="02050604050505020204" pitchFamily="18" charset="0"/>
              </a:rPr>
              <a:t>industry. About 72% of the total capacity is based on silver process.</a:t>
            </a:r>
          </a:p>
        </p:txBody>
      </p:sp>
    </p:spTree>
    <p:extLst>
      <p:ext uri="{BB962C8B-B14F-4D97-AF65-F5344CB8AC3E}">
        <p14:creationId xmlns:p14="http://schemas.microsoft.com/office/powerpoint/2010/main" val="92402123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1325563"/>
          </a:xfrm>
        </p:spPr>
        <p:txBody>
          <a:bodyPr>
            <a:normAutofit/>
          </a:bodyPr>
          <a:lstStyle/>
          <a:p>
            <a:r>
              <a:rPr lang="en-IN" sz="4000" u="sng" dirty="0" smtClean="0">
                <a:latin typeface="Bookman Old Style" panose="02050604050505020204" pitchFamily="18" charset="0"/>
              </a:rPr>
              <a:t>Major producers of formaldehyde in India</a:t>
            </a:r>
            <a:endParaRPr lang="en-IN" sz="4000" u="sng" dirty="0">
              <a:latin typeface="Bookman Old Style" panose="02050604050505020204" pitchFamily="18" charset="0"/>
            </a:endParaRPr>
          </a:p>
        </p:txBody>
      </p:sp>
      <p:sp>
        <p:nvSpPr>
          <p:cNvPr id="3" name="Content Placeholder 2"/>
          <p:cNvSpPr>
            <a:spLocks noGrp="1"/>
          </p:cNvSpPr>
          <p:nvPr>
            <p:ph idx="1"/>
          </p:nvPr>
        </p:nvSpPr>
        <p:spPr>
          <a:xfrm>
            <a:off x="0" y="1528548"/>
            <a:ext cx="12192000" cy="5329451"/>
          </a:xfrm>
        </p:spPr>
        <p:txBody>
          <a:bodyPr/>
          <a:lstStyle/>
          <a:p>
            <a:pPr>
              <a:lnSpc>
                <a:spcPct val="150000"/>
              </a:lnSpc>
            </a:pPr>
            <a:r>
              <a:rPr lang="en-IN" dirty="0">
                <a:latin typeface="Bookman Old Style" panose="02050604050505020204" pitchFamily="18" charset="0"/>
              </a:rPr>
              <a:t>Kanoria Chemicals &amp; Industries Ltd</a:t>
            </a:r>
          </a:p>
          <a:p>
            <a:pPr>
              <a:lnSpc>
                <a:spcPct val="150000"/>
              </a:lnSpc>
            </a:pPr>
            <a:r>
              <a:rPr lang="en-IN" dirty="0">
                <a:latin typeface="Bookman Old Style" panose="02050604050505020204" pitchFamily="18" charset="0"/>
              </a:rPr>
              <a:t>Allied Resins &amp; Chemicals Ltd</a:t>
            </a:r>
          </a:p>
          <a:p>
            <a:pPr>
              <a:lnSpc>
                <a:spcPct val="150000"/>
              </a:lnSpc>
            </a:pPr>
            <a:r>
              <a:rPr lang="en-IN" dirty="0">
                <a:latin typeface="Bookman Old Style" panose="02050604050505020204" pitchFamily="18" charset="0"/>
              </a:rPr>
              <a:t>D&amp;B in collaboration with TATA chemicals.</a:t>
            </a:r>
          </a:p>
          <a:p>
            <a:pPr marL="0" indent="0">
              <a:buNone/>
            </a:pPr>
            <a:endParaRPr lang="en-IN" dirty="0">
              <a:latin typeface="Bookman Old Style" panose="02050604050505020204" pitchFamily="18" charset="0"/>
            </a:endParaRPr>
          </a:p>
        </p:txBody>
      </p:sp>
    </p:spTree>
    <p:extLst>
      <p:ext uri="{BB962C8B-B14F-4D97-AF65-F5344CB8AC3E}">
        <p14:creationId xmlns:p14="http://schemas.microsoft.com/office/powerpoint/2010/main" val="81577884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515600" cy="1325563"/>
          </a:xfrm>
        </p:spPr>
        <p:txBody>
          <a:bodyPr/>
          <a:lstStyle/>
          <a:p>
            <a:r>
              <a:rPr lang="en-US" b="1" u="sng" dirty="0" smtClean="0">
                <a:latin typeface="Bookman Old Style" panose="02050604050505020204" pitchFamily="18" charset="0"/>
              </a:rPr>
              <a:t>Properties</a:t>
            </a:r>
            <a:r>
              <a:rPr lang="en-US" dirty="0" smtClean="0"/>
              <a:t>:</a:t>
            </a:r>
            <a:endParaRPr lang="en-US" dirty="0"/>
          </a:p>
        </p:txBody>
      </p:sp>
      <p:sp>
        <p:nvSpPr>
          <p:cNvPr id="3" name="Content Placeholder 2"/>
          <p:cNvSpPr>
            <a:spLocks noGrp="1"/>
          </p:cNvSpPr>
          <p:nvPr>
            <p:ph idx="1"/>
          </p:nvPr>
        </p:nvSpPr>
        <p:spPr>
          <a:xfrm>
            <a:off x="0" y="1825624"/>
            <a:ext cx="12192000" cy="5032375"/>
          </a:xfrm>
        </p:spPr>
        <p:txBody>
          <a:bodyPr>
            <a:normAutofit fontScale="92500" lnSpcReduction="20000"/>
          </a:bodyPr>
          <a:lstStyle/>
          <a:p>
            <a:pPr marL="514350" indent="-514350">
              <a:buFont typeface="+mj-lt"/>
              <a:buAutoNum type="arabicPeriod"/>
            </a:pPr>
            <a:r>
              <a:rPr lang="en-US" b="1" dirty="0" smtClean="0">
                <a:latin typeface="Bookman Old Style" panose="02050604050505020204" pitchFamily="18" charset="0"/>
              </a:rPr>
              <a:t>Physical Properties</a:t>
            </a:r>
            <a:r>
              <a:rPr lang="en-US" dirty="0" smtClean="0"/>
              <a:t>:</a:t>
            </a:r>
          </a:p>
          <a:p>
            <a:pPr>
              <a:lnSpc>
                <a:spcPct val="150000"/>
              </a:lnSpc>
            </a:pPr>
            <a:r>
              <a:rPr lang="en-US" dirty="0" smtClean="0">
                <a:latin typeface="Bookman Old Style" panose="02050604050505020204" pitchFamily="18" charset="0"/>
              </a:rPr>
              <a:t>Colorless </a:t>
            </a:r>
            <a:r>
              <a:rPr lang="en-US" dirty="0">
                <a:latin typeface="Bookman Old Style" panose="02050604050505020204" pitchFamily="18" charset="0"/>
              </a:rPr>
              <a:t>gas at ambient temperature that has a </a:t>
            </a:r>
            <a:r>
              <a:rPr lang="en-US" dirty="0" smtClean="0">
                <a:latin typeface="Bookman Old Style" panose="02050604050505020204" pitchFamily="18" charset="0"/>
              </a:rPr>
              <a:t>pungent, suffocating odor.</a:t>
            </a:r>
          </a:p>
          <a:p>
            <a:pPr>
              <a:lnSpc>
                <a:spcPct val="150000"/>
              </a:lnSpc>
            </a:pPr>
            <a:r>
              <a:rPr lang="en-US" dirty="0" smtClean="0">
                <a:latin typeface="Bookman Old Style" panose="02050604050505020204" pitchFamily="18" charset="0"/>
              </a:rPr>
              <a:t>It is a highly flammable gas with flashpoint of 50°c</a:t>
            </a:r>
          </a:p>
          <a:p>
            <a:pPr>
              <a:lnSpc>
                <a:spcPct val="150000"/>
              </a:lnSpc>
            </a:pPr>
            <a:r>
              <a:rPr lang="en-US" dirty="0" smtClean="0">
                <a:latin typeface="Bookman Old Style" panose="02050604050505020204" pitchFamily="18" charset="0"/>
              </a:rPr>
              <a:t>Formaldehyde </a:t>
            </a:r>
            <a:r>
              <a:rPr lang="en-US" dirty="0">
                <a:latin typeface="Bookman Old Style" panose="02050604050505020204" pitchFamily="18" charset="0"/>
              </a:rPr>
              <a:t>gas is readily soluble </a:t>
            </a:r>
            <a:r>
              <a:rPr lang="en-US" dirty="0" smtClean="0">
                <a:latin typeface="Bookman Old Style" panose="02050604050505020204" pitchFamily="18" charset="0"/>
              </a:rPr>
              <a:t>in polar solvent</a:t>
            </a:r>
          </a:p>
          <a:p>
            <a:pPr>
              <a:lnSpc>
                <a:spcPct val="150000"/>
              </a:lnSpc>
            </a:pPr>
            <a:r>
              <a:rPr lang="en-US" dirty="0">
                <a:latin typeface="Bookman Old Style" panose="02050604050505020204" pitchFamily="18" charset="0"/>
              </a:rPr>
              <a:t>Boiling point at 101.3 kPa = -</a:t>
            </a:r>
            <a:r>
              <a:rPr lang="en-US" dirty="0" smtClean="0">
                <a:latin typeface="Bookman Old Style" panose="02050604050505020204" pitchFamily="18" charset="0"/>
              </a:rPr>
              <a:t>19.2°c</a:t>
            </a:r>
            <a:endParaRPr lang="en-US" dirty="0">
              <a:latin typeface="Bookman Old Style" panose="02050604050505020204" pitchFamily="18" charset="0"/>
            </a:endParaRPr>
          </a:p>
          <a:p>
            <a:pPr>
              <a:lnSpc>
                <a:spcPct val="150000"/>
              </a:lnSpc>
            </a:pPr>
            <a:r>
              <a:rPr lang="en-US" dirty="0">
                <a:latin typeface="Bookman Old Style" panose="02050604050505020204" pitchFamily="18" charset="0"/>
              </a:rPr>
              <a:t>Melting point = -</a:t>
            </a:r>
            <a:r>
              <a:rPr lang="en-US" dirty="0" smtClean="0">
                <a:latin typeface="Bookman Old Style" panose="02050604050505020204" pitchFamily="18" charset="0"/>
              </a:rPr>
              <a:t>118°c</a:t>
            </a:r>
            <a:endParaRPr lang="en-US" dirty="0">
              <a:latin typeface="Bookman Old Style" panose="02050604050505020204" pitchFamily="18" charset="0"/>
            </a:endParaRPr>
          </a:p>
          <a:p>
            <a:pPr>
              <a:lnSpc>
                <a:spcPct val="150000"/>
              </a:lnSpc>
            </a:pPr>
            <a:r>
              <a:rPr lang="en-US" dirty="0">
                <a:latin typeface="Bookman Old Style" panose="02050604050505020204" pitchFamily="18" charset="0"/>
              </a:rPr>
              <a:t>Density at –</a:t>
            </a:r>
            <a:r>
              <a:rPr lang="en-US" dirty="0" smtClean="0">
                <a:latin typeface="Bookman Old Style" panose="02050604050505020204" pitchFamily="18" charset="0"/>
              </a:rPr>
              <a:t>80°c </a:t>
            </a:r>
            <a:r>
              <a:rPr lang="en-US" dirty="0">
                <a:latin typeface="Bookman Old Style" panose="02050604050505020204" pitchFamily="18" charset="0"/>
              </a:rPr>
              <a:t>= 0.9151g/cm3</a:t>
            </a:r>
          </a:p>
          <a:p>
            <a:endParaRPr lang="en-US" dirty="0" smtClean="0"/>
          </a:p>
          <a:p>
            <a:endParaRPr lang="en-US" dirty="0"/>
          </a:p>
        </p:txBody>
      </p:sp>
    </p:spTree>
    <p:extLst>
      <p:ext uri="{BB962C8B-B14F-4D97-AF65-F5344CB8AC3E}">
        <p14:creationId xmlns:p14="http://schemas.microsoft.com/office/powerpoint/2010/main" val="182269158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1228298"/>
          </a:xfrm>
        </p:spPr>
        <p:txBody>
          <a:bodyPr>
            <a:normAutofit fontScale="90000"/>
          </a:bodyPr>
          <a:lstStyle/>
          <a:p>
            <a:pPr>
              <a:lnSpc>
                <a:spcPct val="150000"/>
              </a:lnSpc>
            </a:pPr>
            <a:r>
              <a:rPr lang="en-IN" sz="4000" b="1" u="sng" dirty="0">
                <a:latin typeface="Bookman Old Style" panose="02050604050505020204" pitchFamily="18" charset="0"/>
              </a:rPr>
              <a:t>FORMALDEHYDE INDUSTRY : GLOBAL SCENARIO</a:t>
            </a:r>
          </a:p>
        </p:txBody>
      </p:sp>
      <p:sp>
        <p:nvSpPr>
          <p:cNvPr id="3" name="Content Placeholder 2"/>
          <p:cNvSpPr>
            <a:spLocks noGrp="1"/>
          </p:cNvSpPr>
          <p:nvPr>
            <p:ph idx="1"/>
          </p:nvPr>
        </p:nvSpPr>
        <p:spPr>
          <a:xfrm>
            <a:off x="0" y="1228299"/>
            <a:ext cx="12192000" cy="5527343"/>
          </a:xfrm>
        </p:spPr>
        <p:txBody>
          <a:bodyPr/>
          <a:lstStyle/>
          <a:p>
            <a:pPr>
              <a:lnSpc>
                <a:spcPct val="150000"/>
              </a:lnSpc>
            </a:pPr>
            <a:r>
              <a:rPr lang="en-IN" sz="2400" dirty="0">
                <a:latin typeface="Bookman Old Style" panose="02050604050505020204" pitchFamily="18" charset="0"/>
              </a:rPr>
              <a:t>The total installed capacity of formaldehyde in world is estimated at about 15 million tonne and the capacity utilisation is about 85-90% </a:t>
            </a:r>
            <a:r>
              <a:rPr lang="en-IN" sz="2400" dirty="0" smtClean="0">
                <a:latin typeface="Bookman Old Style" panose="02050604050505020204" pitchFamily="18" charset="0"/>
              </a:rPr>
              <a:t>worldwide</a:t>
            </a:r>
          </a:p>
          <a:p>
            <a:pPr>
              <a:lnSpc>
                <a:spcPct val="150000"/>
              </a:lnSpc>
            </a:pPr>
            <a:r>
              <a:rPr lang="en-IN" sz="2400" dirty="0">
                <a:latin typeface="Bookman Old Style" panose="02050604050505020204" pitchFamily="18" charset="0"/>
              </a:rPr>
              <a:t>Of the present total capacity, about 30% is based in USA and Canada; about 32% in </a:t>
            </a:r>
            <a:r>
              <a:rPr lang="en-IN" sz="2400" dirty="0" smtClean="0">
                <a:latin typeface="Bookman Old Style" panose="02050604050505020204" pitchFamily="18" charset="0"/>
              </a:rPr>
              <a:t>Western </a:t>
            </a:r>
            <a:r>
              <a:rPr lang="en-IN" sz="2400" dirty="0">
                <a:latin typeface="Bookman Old Style" panose="02050604050505020204" pitchFamily="18" charset="0"/>
              </a:rPr>
              <a:t>Europe and about 8% in Japan</a:t>
            </a:r>
            <a:r>
              <a:rPr lang="en-IN" sz="2400" dirty="0" smtClean="0">
                <a:latin typeface="Bookman Old Style" panose="02050604050505020204" pitchFamily="18" charset="0"/>
              </a:rPr>
              <a:t>.</a:t>
            </a:r>
          </a:p>
          <a:p>
            <a:pPr>
              <a:lnSpc>
                <a:spcPct val="150000"/>
              </a:lnSpc>
            </a:pPr>
            <a:r>
              <a:rPr lang="en-IN" sz="2400" u="sng" dirty="0">
                <a:latin typeface="Bookman Old Style" panose="02050604050505020204" pitchFamily="18" charset="0"/>
              </a:rPr>
              <a:t>The major producers of </a:t>
            </a:r>
            <a:r>
              <a:rPr lang="en-IN" sz="2400" u="sng" dirty="0" smtClean="0">
                <a:latin typeface="Bookman Old Style" panose="02050604050505020204" pitchFamily="18" charset="0"/>
              </a:rPr>
              <a:t>formaldehyde </a:t>
            </a:r>
            <a:r>
              <a:rPr lang="en-IN" sz="2400" u="sng" dirty="0">
                <a:latin typeface="Bookman Old Style" panose="02050604050505020204" pitchFamily="18" charset="0"/>
              </a:rPr>
              <a:t>in the world are the following</a:t>
            </a:r>
            <a:r>
              <a:rPr lang="en-IN" sz="2400" dirty="0">
                <a:latin typeface="Bookman Old Style" panose="02050604050505020204" pitchFamily="18" charset="0"/>
              </a:rPr>
              <a:t>: </a:t>
            </a:r>
            <a:endParaRPr lang="en-IN" sz="2400" dirty="0" smtClean="0">
              <a:latin typeface="Bookman Old Style" panose="02050604050505020204" pitchFamily="18" charset="0"/>
            </a:endParaRPr>
          </a:p>
          <a:p>
            <a:pPr marL="457200" indent="-457200">
              <a:lnSpc>
                <a:spcPct val="150000"/>
              </a:lnSpc>
              <a:buAutoNum type="arabicPeriod"/>
            </a:pPr>
            <a:r>
              <a:rPr lang="en-IN" sz="2400" dirty="0" smtClean="0">
                <a:latin typeface="Bookman Old Style" panose="02050604050505020204" pitchFamily="18" charset="0"/>
              </a:rPr>
              <a:t>Borden, USA   2. DuPont, USA  3. Perstorp, Sweden   4. Georgia Pacific,  USA</a:t>
            </a:r>
          </a:p>
          <a:p>
            <a:pPr marL="0" indent="0">
              <a:lnSpc>
                <a:spcPct val="150000"/>
              </a:lnSpc>
              <a:buNone/>
            </a:pPr>
            <a:r>
              <a:rPr lang="en-IN" sz="2400" dirty="0" smtClean="0">
                <a:latin typeface="Bookman Old Style" panose="02050604050505020204" pitchFamily="18" charset="0"/>
              </a:rPr>
              <a:t>5. Degussa, Germany 6. Jiangsu kimao, china</a:t>
            </a:r>
            <a:endParaRPr lang="en-IN" sz="2400" dirty="0">
              <a:latin typeface="Bookman Old Style" panose="02050604050505020204" pitchFamily="18" charset="0"/>
            </a:endParaRPr>
          </a:p>
        </p:txBody>
      </p:sp>
    </p:spTree>
    <p:extLst>
      <p:ext uri="{BB962C8B-B14F-4D97-AF65-F5344CB8AC3E}">
        <p14:creationId xmlns:p14="http://schemas.microsoft.com/office/powerpoint/2010/main" val="358092701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1325563"/>
          </a:xfrm>
        </p:spPr>
        <p:txBody>
          <a:bodyPr>
            <a:normAutofit/>
          </a:bodyPr>
          <a:lstStyle/>
          <a:p>
            <a:r>
              <a:rPr lang="en-IN" sz="4000" u="sng" dirty="0" smtClean="0">
                <a:latin typeface="Bookman Old Style" panose="02050604050505020204" pitchFamily="18" charset="0"/>
              </a:rPr>
              <a:t>Technology status in India</a:t>
            </a:r>
            <a:endParaRPr lang="en-IN" sz="4000" u="sng" dirty="0">
              <a:latin typeface="Bookman Old Style" panose="02050604050505020204" pitchFamily="18" charset="0"/>
            </a:endParaRPr>
          </a:p>
        </p:txBody>
      </p:sp>
      <p:sp>
        <p:nvSpPr>
          <p:cNvPr id="3" name="Content Placeholder 2"/>
          <p:cNvSpPr>
            <a:spLocks noGrp="1"/>
          </p:cNvSpPr>
          <p:nvPr>
            <p:ph idx="1"/>
          </p:nvPr>
        </p:nvSpPr>
        <p:spPr>
          <a:xfrm>
            <a:off x="32982" y="1501254"/>
            <a:ext cx="12159018" cy="5356745"/>
          </a:xfrm>
        </p:spPr>
        <p:txBody>
          <a:bodyPr>
            <a:normAutofit/>
          </a:bodyPr>
          <a:lstStyle/>
          <a:p>
            <a:pPr>
              <a:lnSpc>
                <a:spcPct val="150000"/>
              </a:lnSpc>
            </a:pPr>
            <a:r>
              <a:rPr lang="en-IN" sz="2400" dirty="0">
                <a:latin typeface="Bookman Old Style" panose="02050604050505020204" pitchFamily="18" charset="0"/>
              </a:rPr>
              <a:t>Out of 25 formaldehyde plants, only 4 plants are based on </a:t>
            </a:r>
            <a:r>
              <a:rPr lang="en-IN" sz="2400" b="1" dirty="0">
                <a:latin typeface="Bookman Old Style" panose="02050604050505020204" pitchFamily="18" charset="0"/>
              </a:rPr>
              <a:t>metal oxide process</a:t>
            </a:r>
            <a:r>
              <a:rPr lang="en-IN" sz="2400" dirty="0">
                <a:latin typeface="Bookman Old Style" panose="02050604050505020204" pitchFamily="18" charset="0"/>
              </a:rPr>
              <a:t>; while the rest of the plants are based on </a:t>
            </a:r>
            <a:r>
              <a:rPr lang="en-IN" sz="2400" b="1" dirty="0">
                <a:latin typeface="Bookman Old Style" panose="02050604050505020204" pitchFamily="18" charset="0"/>
              </a:rPr>
              <a:t>silver catalyst process</a:t>
            </a:r>
            <a:r>
              <a:rPr lang="en-IN" sz="2400" b="1" dirty="0" smtClean="0">
                <a:latin typeface="Bookman Old Style" panose="02050604050505020204" pitchFamily="18" charset="0"/>
              </a:rPr>
              <a:t>.</a:t>
            </a:r>
          </a:p>
          <a:p>
            <a:pPr>
              <a:lnSpc>
                <a:spcPct val="150000"/>
              </a:lnSpc>
            </a:pPr>
            <a:r>
              <a:rPr lang="en-IN" sz="2400" b="1" dirty="0" smtClean="0">
                <a:latin typeface="Bookman Old Style" panose="02050604050505020204" pitchFamily="18" charset="0"/>
              </a:rPr>
              <a:t> </a:t>
            </a:r>
            <a:r>
              <a:rPr lang="en-IN" sz="2400" b="1" u="sng" dirty="0">
                <a:latin typeface="Bookman Old Style" panose="02050604050505020204" pitchFamily="18" charset="0"/>
              </a:rPr>
              <a:t>Raw </a:t>
            </a:r>
            <a:r>
              <a:rPr lang="en-IN" sz="2400" b="1" u="sng" dirty="0" smtClean="0">
                <a:latin typeface="Bookman Old Style" panose="02050604050505020204" pitchFamily="18" charset="0"/>
              </a:rPr>
              <a:t>Materials</a:t>
            </a:r>
            <a:r>
              <a:rPr lang="en-IN" sz="2400" b="1" dirty="0" smtClean="0">
                <a:latin typeface="Bookman Old Style" panose="02050604050505020204" pitchFamily="18" charset="0"/>
              </a:rPr>
              <a:t>: </a:t>
            </a:r>
            <a:r>
              <a:rPr lang="en-IN" sz="2400" dirty="0">
                <a:latin typeface="Bookman Old Style" panose="02050604050505020204" pitchFamily="18" charset="0"/>
              </a:rPr>
              <a:t>Methanol consumption per ton of formaldehyde is observed in the range of 450-500 kgs. in the units based on </a:t>
            </a:r>
            <a:r>
              <a:rPr lang="en-IN" sz="2400" dirty="0" smtClean="0">
                <a:latin typeface="Bookman Old Style" panose="02050604050505020204" pitchFamily="18" charset="0"/>
              </a:rPr>
              <a:t>metal oxide  </a:t>
            </a:r>
            <a:r>
              <a:rPr lang="en-IN" sz="2400" dirty="0">
                <a:latin typeface="Bookman Old Style" panose="02050604050505020204" pitchFamily="18" charset="0"/>
              </a:rPr>
              <a:t>process, and 430-440 kgs. in the units based on </a:t>
            </a:r>
            <a:r>
              <a:rPr lang="en-IN" sz="2400" dirty="0" smtClean="0">
                <a:latin typeface="Bookman Old Style" panose="02050604050505020204" pitchFamily="18" charset="0"/>
              </a:rPr>
              <a:t>silver catalyst </a:t>
            </a:r>
            <a:r>
              <a:rPr lang="en-IN" sz="2400" dirty="0">
                <a:latin typeface="Bookman Old Style" panose="02050604050505020204" pitchFamily="18" charset="0"/>
              </a:rPr>
              <a:t>process</a:t>
            </a:r>
            <a:r>
              <a:rPr lang="en-IN" sz="2400" dirty="0"/>
              <a:t>.</a:t>
            </a:r>
            <a:r>
              <a:rPr lang="en-IN" sz="2400" b="1" dirty="0" smtClean="0">
                <a:latin typeface="Bookman Old Style" panose="02050604050505020204" pitchFamily="18" charset="0"/>
              </a:rPr>
              <a:t> </a:t>
            </a:r>
          </a:p>
          <a:p>
            <a:pPr>
              <a:lnSpc>
                <a:spcPct val="150000"/>
              </a:lnSpc>
            </a:pPr>
            <a:r>
              <a:rPr lang="en-IN" sz="2400" b="1" u="sng" dirty="0">
                <a:latin typeface="Bookman Old Style" panose="02050604050505020204" pitchFamily="18" charset="0"/>
              </a:rPr>
              <a:t>Electricity </a:t>
            </a:r>
            <a:r>
              <a:rPr lang="en-IN" sz="2400" b="1" u="sng" dirty="0" smtClean="0">
                <a:latin typeface="Bookman Old Style" panose="02050604050505020204" pitchFamily="18" charset="0"/>
              </a:rPr>
              <a:t>Consumption</a:t>
            </a:r>
            <a:r>
              <a:rPr lang="en-IN" sz="2400" b="1" dirty="0" smtClean="0">
                <a:latin typeface="Bookman Old Style" panose="02050604050505020204" pitchFamily="18" charset="0"/>
              </a:rPr>
              <a:t>: </a:t>
            </a:r>
            <a:r>
              <a:rPr lang="en-IN" sz="2400" dirty="0" smtClean="0">
                <a:latin typeface="Bookman Old Style" panose="02050604050505020204" pitchFamily="18" charset="0"/>
              </a:rPr>
              <a:t>Electricity </a:t>
            </a:r>
            <a:r>
              <a:rPr lang="en-IN" sz="2400" dirty="0">
                <a:latin typeface="Bookman Old Style" panose="02050604050505020204" pitchFamily="18" charset="0"/>
              </a:rPr>
              <a:t>consumption per ton of formaldehyde is found to be about 25- 40 KWH in the units based on </a:t>
            </a:r>
            <a:r>
              <a:rPr lang="en-IN" sz="2400" dirty="0" smtClean="0">
                <a:latin typeface="Bookman Old Style" panose="02050604050505020204" pitchFamily="18" charset="0"/>
              </a:rPr>
              <a:t>silver catalyst process </a:t>
            </a:r>
            <a:r>
              <a:rPr lang="en-IN" sz="2400" dirty="0">
                <a:latin typeface="Bookman Old Style" panose="02050604050505020204" pitchFamily="18" charset="0"/>
              </a:rPr>
              <a:t>while it is 70-80 KWH in the units based on Metal Oxide process.</a:t>
            </a:r>
            <a:endParaRPr lang="en-IN" sz="2400" b="1" u="sng" dirty="0">
              <a:latin typeface="Bookman Old Style" panose="02050604050505020204" pitchFamily="18" charset="0"/>
            </a:endParaRPr>
          </a:p>
        </p:txBody>
      </p:sp>
    </p:spTree>
    <p:extLst>
      <p:ext uri="{BB962C8B-B14F-4D97-AF65-F5344CB8AC3E}">
        <p14:creationId xmlns:p14="http://schemas.microsoft.com/office/powerpoint/2010/main" val="274689722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1325563"/>
          </a:xfrm>
        </p:spPr>
        <p:txBody>
          <a:bodyPr/>
          <a:lstStyle/>
          <a:p>
            <a:r>
              <a:rPr lang="en-IN" u="sng" dirty="0" smtClean="0">
                <a:latin typeface="Bookman Old Style" panose="02050604050505020204" pitchFamily="18" charset="0"/>
              </a:rPr>
              <a:t>Environmental Aspects:</a:t>
            </a:r>
            <a:endParaRPr lang="en-IN" u="sng" dirty="0">
              <a:latin typeface="Bookman Old Style" panose="02050604050505020204" pitchFamily="18" charset="0"/>
            </a:endParaRPr>
          </a:p>
        </p:txBody>
      </p:sp>
      <p:sp>
        <p:nvSpPr>
          <p:cNvPr id="3" name="Content Placeholder 2"/>
          <p:cNvSpPr>
            <a:spLocks noGrp="1"/>
          </p:cNvSpPr>
          <p:nvPr>
            <p:ph idx="1"/>
          </p:nvPr>
        </p:nvSpPr>
        <p:spPr>
          <a:xfrm>
            <a:off x="0" y="1325564"/>
            <a:ext cx="12192000" cy="5532436"/>
          </a:xfrm>
        </p:spPr>
        <p:txBody>
          <a:bodyPr>
            <a:normAutofit/>
          </a:bodyPr>
          <a:lstStyle/>
          <a:p>
            <a:pPr>
              <a:lnSpc>
                <a:spcPct val="150000"/>
              </a:lnSpc>
            </a:pPr>
            <a:r>
              <a:rPr lang="en-IN" sz="2400" dirty="0">
                <a:latin typeface="Bookman Old Style" panose="02050604050505020204" pitchFamily="18" charset="0"/>
              </a:rPr>
              <a:t>Solid and liquid waste are not generated in the formaldehyde plants. The off-gas is the only possible source of pollution. Most of the domestic units are recycling </a:t>
            </a:r>
            <a:r>
              <a:rPr lang="en-IN" sz="2400" dirty="0" smtClean="0">
                <a:latin typeface="Bookman Old Style" panose="02050604050505020204" pitchFamily="18" charset="0"/>
              </a:rPr>
              <a:t>2/3</a:t>
            </a:r>
            <a:r>
              <a:rPr lang="en-IN" sz="2400" baseline="30000" dirty="0" smtClean="0">
                <a:latin typeface="Bookman Old Style" panose="02050604050505020204" pitchFamily="18" charset="0"/>
              </a:rPr>
              <a:t>rd</a:t>
            </a:r>
            <a:r>
              <a:rPr lang="en-IN" sz="2400" dirty="0" smtClean="0">
                <a:latin typeface="Bookman Old Style" panose="02050604050505020204" pitchFamily="18" charset="0"/>
              </a:rPr>
              <a:t>  </a:t>
            </a:r>
            <a:r>
              <a:rPr lang="en-IN" sz="2400" dirty="0">
                <a:latin typeface="Bookman Old Style" panose="02050604050505020204" pitchFamily="18" charset="0"/>
              </a:rPr>
              <a:t>part of the tail </a:t>
            </a:r>
            <a:r>
              <a:rPr lang="en-IN" sz="2400" dirty="0" smtClean="0">
                <a:latin typeface="Bookman Old Style" panose="02050604050505020204" pitchFamily="18" charset="0"/>
              </a:rPr>
              <a:t>gases </a:t>
            </a:r>
            <a:r>
              <a:rPr lang="en-IN" sz="2400" dirty="0">
                <a:latin typeface="Bookman Old Style" panose="02050604050505020204" pitchFamily="18" charset="0"/>
              </a:rPr>
              <a:t>and remaining </a:t>
            </a:r>
            <a:r>
              <a:rPr lang="en-IN" sz="2400" dirty="0" smtClean="0">
                <a:latin typeface="Bookman Old Style" panose="02050604050505020204" pitchFamily="18" charset="0"/>
              </a:rPr>
              <a:t>1/3</a:t>
            </a:r>
            <a:r>
              <a:rPr lang="en-IN" sz="2400" baseline="30000" dirty="0" smtClean="0">
                <a:latin typeface="Bookman Old Style" panose="02050604050505020204" pitchFamily="18" charset="0"/>
              </a:rPr>
              <a:t>rd</a:t>
            </a:r>
            <a:r>
              <a:rPr lang="en-IN" sz="2400" dirty="0" smtClean="0">
                <a:latin typeface="Bookman Old Style" panose="02050604050505020204" pitchFamily="18" charset="0"/>
              </a:rPr>
              <a:t>  part is incinerated by CATOX</a:t>
            </a:r>
            <a:endParaRPr lang="en-IN" sz="2400" dirty="0">
              <a:latin typeface="Bookman Old Style" panose="02050604050505020204" pitchFamily="18" charset="0"/>
            </a:endParaRPr>
          </a:p>
        </p:txBody>
      </p:sp>
    </p:spTree>
    <p:extLst>
      <p:ext uri="{BB962C8B-B14F-4D97-AF65-F5344CB8AC3E}">
        <p14:creationId xmlns:p14="http://schemas.microsoft.com/office/powerpoint/2010/main" val="93922650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1555845"/>
          </a:xfrm>
        </p:spPr>
        <p:txBody>
          <a:bodyPr>
            <a:normAutofit/>
          </a:bodyPr>
          <a:lstStyle/>
          <a:p>
            <a:pPr>
              <a:lnSpc>
                <a:spcPct val="100000"/>
              </a:lnSpc>
            </a:pPr>
            <a:r>
              <a:rPr lang="en-IN" sz="3600" dirty="0">
                <a:latin typeface="Bookman Old Style" panose="02050604050505020204" pitchFamily="18" charset="0"/>
              </a:rPr>
              <a:t>Case study : Waste gases from formaldehyde production plants</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446213"/>
            <a:ext cx="12192000" cy="5411787"/>
          </a:xfrm>
        </p:spPr>
      </p:pic>
    </p:spTree>
    <p:extLst>
      <p:ext uri="{BB962C8B-B14F-4D97-AF65-F5344CB8AC3E}">
        <p14:creationId xmlns:p14="http://schemas.microsoft.com/office/powerpoint/2010/main" val="147618424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0" y="0"/>
            <a:ext cx="10515600" cy="655093"/>
          </a:xfrm>
        </p:spPr>
        <p:txBody>
          <a:bodyPr>
            <a:normAutofit/>
          </a:bodyPr>
          <a:lstStyle/>
          <a:p>
            <a:r>
              <a:rPr lang="en-IN" sz="4000" dirty="0" smtClean="0">
                <a:latin typeface="Bookman Old Style" panose="02050604050505020204" pitchFamily="18" charset="0"/>
              </a:rPr>
              <a:t>Continued: </a:t>
            </a:r>
            <a:endParaRPr lang="en-IN" sz="4000" dirty="0">
              <a:latin typeface="Bookman Old Style" panose="02050604050505020204" pitchFamily="18" charset="0"/>
            </a:endParaRPr>
          </a:p>
        </p:txBody>
      </p:sp>
      <p:sp>
        <p:nvSpPr>
          <p:cNvPr id="7" name="Content Placeholder 6"/>
          <p:cNvSpPr>
            <a:spLocks noGrp="1"/>
          </p:cNvSpPr>
          <p:nvPr>
            <p:ph idx="1"/>
          </p:nvPr>
        </p:nvSpPr>
        <p:spPr>
          <a:xfrm>
            <a:off x="0" y="655094"/>
            <a:ext cx="12192000" cy="6202906"/>
          </a:xfrm>
        </p:spPr>
        <p:txBody>
          <a:bodyPr>
            <a:normAutofit lnSpcReduction="10000"/>
          </a:bodyPr>
          <a:lstStyle/>
          <a:p>
            <a:pPr>
              <a:lnSpc>
                <a:spcPct val="150000"/>
              </a:lnSpc>
            </a:pPr>
            <a:r>
              <a:rPr lang="en-IN" sz="2400" b="1" u="sng" dirty="0" smtClean="0">
                <a:latin typeface="Bookman Old Style" panose="02050604050505020204" pitchFamily="18" charset="0"/>
              </a:rPr>
              <a:t>Waste gas:</a:t>
            </a:r>
            <a:r>
              <a:rPr lang="en-IN" sz="2400" dirty="0" smtClean="0">
                <a:latin typeface="Bookman Old Style" panose="02050604050505020204" pitchFamily="18" charset="0"/>
              </a:rPr>
              <a:t>  The waste gases from Saudi Formaldehydes Chemical CO Ltd’s total production of 400tonnes/day formaldehyde contains around 1.5%vol CO  &amp; 0.5%vol of formaldehyde, methanol and various organic by products</a:t>
            </a:r>
            <a:r>
              <a:rPr lang="en-IN" dirty="0" smtClean="0">
                <a:latin typeface="Bookman Old Style" panose="02050604050505020204" pitchFamily="18" charset="0"/>
              </a:rPr>
              <a:t>.</a:t>
            </a:r>
          </a:p>
          <a:p>
            <a:pPr>
              <a:lnSpc>
                <a:spcPct val="150000"/>
              </a:lnSpc>
            </a:pPr>
            <a:r>
              <a:rPr lang="en-IN" dirty="0" smtClean="0">
                <a:latin typeface="Bookman Old Style" panose="02050604050505020204" pitchFamily="18" charset="0"/>
              </a:rPr>
              <a:t> </a:t>
            </a:r>
            <a:r>
              <a:rPr lang="en-IN" sz="2400" b="1" u="sng" dirty="0" smtClean="0">
                <a:latin typeface="Bookman Old Style" panose="02050604050505020204" pitchFamily="18" charset="0"/>
              </a:rPr>
              <a:t>Problem</a:t>
            </a:r>
            <a:r>
              <a:rPr lang="en-IN" b="1" u="sng" dirty="0" smtClean="0">
                <a:latin typeface="Bookman Old Style" panose="02050604050505020204" pitchFamily="18" charset="0"/>
              </a:rPr>
              <a:t>:</a:t>
            </a:r>
            <a:r>
              <a:rPr lang="en-IN" dirty="0" smtClean="0">
                <a:latin typeface="Bookman Old Style" panose="02050604050505020204" pitchFamily="18" charset="0"/>
              </a:rPr>
              <a:t> </a:t>
            </a:r>
            <a:r>
              <a:rPr lang="en-IN" sz="2400" dirty="0" smtClean="0">
                <a:latin typeface="Bookman Old Style" panose="02050604050505020204" pitchFamily="18" charset="0"/>
              </a:rPr>
              <a:t>Apart </a:t>
            </a:r>
            <a:r>
              <a:rPr lang="en-IN" sz="2400" dirty="0">
                <a:latin typeface="Bookman Old Style" panose="02050604050505020204" pitchFamily="18" charset="0"/>
              </a:rPr>
              <a:t>from a pungent odour, the human health impacts of formaldehyde and CO are extensive. Especially formaldehyde is classified as a possible </a:t>
            </a:r>
            <a:r>
              <a:rPr lang="en-IN" sz="2400" b="1" dirty="0">
                <a:latin typeface="Bookman Old Style" panose="02050604050505020204" pitchFamily="18" charset="0"/>
              </a:rPr>
              <a:t>human carcinogen</a:t>
            </a:r>
            <a:r>
              <a:rPr lang="en-IN" sz="2400" dirty="0">
                <a:latin typeface="Bookman Old Style" panose="02050604050505020204" pitchFamily="18" charset="0"/>
              </a:rPr>
              <a:t>, and the acute effects from exposure to formaldehyde can be fatal</a:t>
            </a:r>
            <a:r>
              <a:rPr lang="en-IN" sz="2400" dirty="0" smtClean="0">
                <a:latin typeface="Bookman Old Style" panose="02050604050505020204" pitchFamily="18" charset="0"/>
              </a:rPr>
              <a:t>.</a:t>
            </a:r>
          </a:p>
          <a:p>
            <a:pPr>
              <a:lnSpc>
                <a:spcPct val="150000"/>
              </a:lnSpc>
            </a:pPr>
            <a:r>
              <a:rPr lang="en-IN" sz="2400" b="1" u="sng" dirty="0" smtClean="0">
                <a:latin typeface="Bookman Old Style" panose="02050604050505020204" pitchFamily="18" charset="0"/>
              </a:rPr>
              <a:t>Solution:</a:t>
            </a:r>
            <a:r>
              <a:rPr lang="en-IN" sz="2400" dirty="0" smtClean="0">
                <a:latin typeface="Bookman Old Style" panose="02050604050505020204" pitchFamily="18" charset="0"/>
              </a:rPr>
              <a:t> </a:t>
            </a:r>
            <a:r>
              <a:rPr lang="en-IN" sz="2400" dirty="0">
                <a:latin typeface="Bookman Old Style" panose="02050604050505020204" pitchFamily="18" charset="0"/>
              </a:rPr>
              <a:t>The off gases from the formaldehyde plants are led to </a:t>
            </a:r>
            <a:r>
              <a:rPr lang="en-IN" sz="2400" b="1" dirty="0">
                <a:latin typeface="Bookman Old Style" panose="02050604050505020204" pitchFamily="18" charset="0"/>
              </a:rPr>
              <a:t>integrated catalytic incineration units</a:t>
            </a:r>
            <a:r>
              <a:rPr lang="en-IN" sz="2400" dirty="0">
                <a:latin typeface="Bookman Old Style" panose="02050604050505020204" pitchFamily="18" charset="0"/>
              </a:rPr>
              <a:t>. Here the </a:t>
            </a:r>
            <a:r>
              <a:rPr lang="en-IN" sz="2400" b="1" dirty="0">
                <a:latin typeface="Bookman Old Style" panose="02050604050505020204" pitchFamily="18" charset="0"/>
              </a:rPr>
              <a:t>off-gas is preheated to 250ºC </a:t>
            </a:r>
            <a:r>
              <a:rPr lang="en-IN" sz="2400" dirty="0">
                <a:latin typeface="Bookman Old Style" panose="02050604050505020204" pitchFamily="18" charset="0"/>
              </a:rPr>
              <a:t>by heat exchange with surplus energy from the formaldehyde process, before it is purified in the catalytic reactor and emitted to the atmosphere.</a:t>
            </a:r>
            <a:endParaRPr lang="en-IN" sz="2400" b="1" u="sng" dirty="0">
              <a:latin typeface="Bookman Old Style" panose="02050604050505020204" pitchFamily="18" charset="0"/>
            </a:endParaRPr>
          </a:p>
        </p:txBody>
      </p:sp>
    </p:spTree>
    <p:extLst>
      <p:ext uri="{BB962C8B-B14F-4D97-AF65-F5344CB8AC3E}">
        <p14:creationId xmlns:p14="http://schemas.microsoft.com/office/powerpoint/2010/main" val="276519699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12192001" cy="6858000"/>
          </a:xfrm>
          <a:prstGeom prst="rect">
            <a:avLst/>
          </a:prstGeom>
        </p:spPr>
      </p:pic>
    </p:spTree>
    <p:extLst>
      <p:ext uri="{BB962C8B-B14F-4D97-AF65-F5344CB8AC3E}">
        <p14:creationId xmlns:p14="http://schemas.microsoft.com/office/powerpoint/2010/main" val="402011159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1325563"/>
          </a:xfrm>
        </p:spPr>
        <p:txBody>
          <a:bodyPr>
            <a:normAutofit/>
          </a:bodyPr>
          <a:lstStyle/>
          <a:p>
            <a:r>
              <a:rPr lang="en-IN" sz="4000" u="sng" dirty="0" smtClean="0">
                <a:latin typeface="Bookman Old Style" panose="02050604050505020204" pitchFamily="18" charset="0"/>
              </a:rPr>
              <a:t>The CATOX Advantage</a:t>
            </a:r>
            <a:r>
              <a:rPr lang="en-IN" sz="4000" dirty="0" smtClean="0">
                <a:latin typeface="Bookman Old Style" panose="02050604050505020204" pitchFamily="18" charset="0"/>
              </a:rPr>
              <a:t>: </a:t>
            </a:r>
            <a:endParaRPr lang="en-IN" sz="4000" dirty="0">
              <a:latin typeface="Bookman Old Style" panose="02050604050505020204" pitchFamily="18" charset="0"/>
            </a:endParaRPr>
          </a:p>
        </p:txBody>
      </p:sp>
      <p:sp>
        <p:nvSpPr>
          <p:cNvPr id="3" name="Content Placeholder 2"/>
          <p:cNvSpPr>
            <a:spLocks noGrp="1"/>
          </p:cNvSpPr>
          <p:nvPr>
            <p:ph idx="1"/>
          </p:nvPr>
        </p:nvSpPr>
        <p:spPr>
          <a:xfrm>
            <a:off x="0" y="1325563"/>
            <a:ext cx="12192000" cy="5532437"/>
          </a:xfrm>
        </p:spPr>
        <p:txBody>
          <a:bodyPr>
            <a:normAutofit/>
          </a:bodyPr>
          <a:lstStyle/>
          <a:p>
            <a:pPr>
              <a:lnSpc>
                <a:spcPct val="150000"/>
              </a:lnSpc>
            </a:pPr>
            <a:r>
              <a:rPr lang="en-IN" sz="2400" dirty="0">
                <a:latin typeface="Bookman Old Style" panose="02050604050505020204" pitchFamily="18" charset="0"/>
              </a:rPr>
              <a:t>cleaning </a:t>
            </a:r>
            <a:r>
              <a:rPr lang="en-IN" sz="2400" dirty="0" smtClean="0">
                <a:latin typeface="Bookman Old Style" panose="02050604050505020204" pitchFamily="18" charset="0"/>
              </a:rPr>
              <a:t>efficiency</a:t>
            </a:r>
            <a:r>
              <a:rPr lang="en-IN" sz="2400" dirty="0">
                <a:latin typeface="Bookman Old Style" panose="02050604050505020204" pitchFamily="18" charset="0"/>
              </a:rPr>
              <a:t>: &gt; 99.5</a:t>
            </a:r>
            <a:r>
              <a:rPr lang="en-IN" sz="2400" dirty="0" smtClean="0">
                <a:latin typeface="Bookman Old Style" panose="02050604050505020204" pitchFamily="18" charset="0"/>
              </a:rPr>
              <a:t>%</a:t>
            </a:r>
          </a:p>
          <a:p>
            <a:pPr>
              <a:lnSpc>
                <a:spcPct val="150000"/>
              </a:lnSpc>
            </a:pPr>
            <a:r>
              <a:rPr lang="en-IN" sz="2400" dirty="0" smtClean="0">
                <a:latin typeface="Bookman Old Style" panose="02050604050505020204" pitchFamily="18" charset="0"/>
              </a:rPr>
              <a:t>No NOx formation</a:t>
            </a:r>
          </a:p>
          <a:p>
            <a:pPr>
              <a:lnSpc>
                <a:spcPct val="150000"/>
              </a:lnSpc>
            </a:pPr>
            <a:r>
              <a:rPr lang="en-IN" sz="2400" dirty="0">
                <a:latin typeface="Bookman Old Style" panose="02050604050505020204" pitchFamily="18" charset="0"/>
              </a:rPr>
              <a:t>catalyst lifetime: &gt; 30,000 hours of </a:t>
            </a:r>
            <a:r>
              <a:rPr lang="en-IN" sz="2400" dirty="0" smtClean="0">
                <a:latin typeface="Bookman Old Style" panose="02050604050505020204" pitchFamily="18" charset="0"/>
              </a:rPr>
              <a:t>operation</a:t>
            </a:r>
          </a:p>
          <a:p>
            <a:pPr>
              <a:lnSpc>
                <a:spcPct val="150000"/>
              </a:lnSpc>
            </a:pPr>
            <a:r>
              <a:rPr lang="en-IN" sz="2400" dirty="0">
                <a:latin typeface="Bookman Old Style" panose="02050604050505020204" pitchFamily="18" charset="0"/>
              </a:rPr>
              <a:t>low or no fuel </a:t>
            </a:r>
            <a:r>
              <a:rPr lang="en-IN" sz="2400" dirty="0" smtClean="0">
                <a:latin typeface="Bookman Old Style" panose="02050604050505020204" pitchFamily="18" charset="0"/>
              </a:rPr>
              <a:t>consumption</a:t>
            </a:r>
          </a:p>
          <a:p>
            <a:r>
              <a:rPr lang="en-IN" sz="2400" dirty="0">
                <a:latin typeface="Bookman Old Style" panose="02050604050505020204" pitchFamily="18" charset="0"/>
              </a:rPr>
              <a:t>automatic operation, 24 h/day</a:t>
            </a:r>
            <a:endParaRPr lang="en-IN" sz="2400" dirty="0" smtClean="0">
              <a:latin typeface="Bookman Old Style" panose="02050604050505020204" pitchFamily="18" charset="0"/>
            </a:endParaRPr>
          </a:p>
          <a:p>
            <a:pPr marL="0" indent="0">
              <a:buNone/>
            </a:pPr>
            <a:endParaRPr lang="en-IN" sz="2400" dirty="0" smtClean="0">
              <a:latin typeface="Bookman Old Style" panose="02050604050505020204" pitchFamily="18" charset="0"/>
            </a:endParaRPr>
          </a:p>
          <a:p>
            <a:endParaRPr lang="en-IN" sz="2400" dirty="0">
              <a:latin typeface="Bookman Old Style" panose="02050604050505020204" pitchFamily="18" charset="0"/>
            </a:endParaRPr>
          </a:p>
        </p:txBody>
      </p:sp>
    </p:spTree>
    <p:extLst>
      <p:ext uri="{BB962C8B-B14F-4D97-AF65-F5344CB8AC3E}">
        <p14:creationId xmlns:p14="http://schemas.microsoft.com/office/powerpoint/2010/main" val="96981105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515600" cy="1325563"/>
          </a:xfrm>
        </p:spPr>
        <p:txBody>
          <a:bodyPr/>
          <a:lstStyle/>
          <a:p>
            <a:r>
              <a:rPr lang="en-US" b="1" u="sng" dirty="0" smtClean="0">
                <a:latin typeface="Bookman Old Style" panose="02050604050505020204" pitchFamily="18" charset="0"/>
              </a:rPr>
              <a:t>Raw Materials</a:t>
            </a:r>
            <a:endParaRPr lang="en-US" b="1" u="sng" dirty="0">
              <a:latin typeface="Bookman Old Style" panose="02050604050505020204" pitchFamily="18" charset="0"/>
            </a:endParaRPr>
          </a:p>
        </p:txBody>
      </p:sp>
      <p:sp>
        <p:nvSpPr>
          <p:cNvPr id="3" name="Content Placeholder 2"/>
          <p:cNvSpPr>
            <a:spLocks noGrp="1"/>
          </p:cNvSpPr>
          <p:nvPr>
            <p:ph idx="1"/>
          </p:nvPr>
        </p:nvSpPr>
        <p:spPr>
          <a:xfrm>
            <a:off x="0" y="1446662"/>
            <a:ext cx="12192000" cy="5411337"/>
          </a:xfrm>
        </p:spPr>
        <p:txBody>
          <a:bodyPr>
            <a:normAutofit fontScale="92500"/>
          </a:bodyPr>
          <a:lstStyle/>
          <a:p>
            <a:pPr>
              <a:lnSpc>
                <a:spcPct val="150000"/>
              </a:lnSpc>
            </a:pPr>
            <a:r>
              <a:rPr lang="en-US" dirty="0">
                <a:latin typeface="Bookman Old Style" panose="02050604050505020204" pitchFamily="18" charset="0"/>
              </a:rPr>
              <a:t>The major raw materials required for the production of formaldehyde are </a:t>
            </a:r>
            <a:r>
              <a:rPr lang="en-US" b="1" dirty="0">
                <a:latin typeface="Bookman Old Style" panose="02050604050505020204" pitchFamily="18" charset="0"/>
              </a:rPr>
              <a:t>methanol</a:t>
            </a:r>
            <a:r>
              <a:rPr lang="en-US" dirty="0">
                <a:latin typeface="Bookman Old Style" panose="02050604050505020204" pitchFamily="18" charset="0"/>
              </a:rPr>
              <a:t> </a:t>
            </a:r>
            <a:r>
              <a:rPr lang="en-US" dirty="0" smtClean="0">
                <a:latin typeface="Bookman Old Style" panose="02050604050505020204" pitchFamily="18" charset="0"/>
              </a:rPr>
              <a:t>and silver catalyst or </a:t>
            </a:r>
            <a:r>
              <a:rPr lang="en-US" b="1" dirty="0">
                <a:latin typeface="Bookman Old Style" panose="02050604050505020204" pitchFamily="18" charset="0"/>
              </a:rPr>
              <a:t>metallic oxide catalyst. </a:t>
            </a:r>
            <a:endParaRPr lang="en-US" b="1" dirty="0" smtClean="0">
              <a:latin typeface="Bookman Old Style" panose="02050604050505020204" pitchFamily="18" charset="0"/>
            </a:endParaRPr>
          </a:p>
          <a:p>
            <a:pPr>
              <a:lnSpc>
                <a:spcPct val="150000"/>
              </a:lnSpc>
            </a:pPr>
            <a:r>
              <a:rPr lang="en-US" dirty="0" smtClean="0">
                <a:latin typeface="Bookman Old Style" panose="02050604050505020204" pitchFamily="18" charset="0"/>
              </a:rPr>
              <a:t>In </a:t>
            </a:r>
            <a:r>
              <a:rPr lang="en-US" dirty="0">
                <a:latin typeface="Bookman Old Style" panose="02050604050505020204" pitchFamily="18" charset="0"/>
              </a:rPr>
              <a:t>addition to these raw materials, packing material for finished product is required as auxiliary raw material for the production of formaldehyde.  </a:t>
            </a:r>
            <a:endParaRPr lang="en-US" dirty="0" smtClean="0">
              <a:latin typeface="Bookman Old Style" panose="02050604050505020204" pitchFamily="18" charset="0"/>
            </a:endParaRPr>
          </a:p>
          <a:p>
            <a:pPr>
              <a:lnSpc>
                <a:spcPct val="150000"/>
              </a:lnSpc>
            </a:pPr>
            <a:r>
              <a:rPr lang="en-US" dirty="0" smtClean="0">
                <a:latin typeface="Bookman Old Style" panose="02050604050505020204" pitchFamily="18" charset="0"/>
              </a:rPr>
              <a:t>The </a:t>
            </a:r>
            <a:r>
              <a:rPr lang="en-US" dirty="0">
                <a:latin typeface="Bookman Old Style" panose="02050604050505020204" pitchFamily="18" charset="0"/>
              </a:rPr>
              <a:t>annual requirement and cost of raw material is indicated in </a:t>
            </a:r>
            <a:r>
              <a:rPr lang="en-US" dirty="0" smtClean="0">
                <a:latin typeface="Bookman Old Style" panose="02050604050505020204" pitchFamily="18" charset="0"/>
              </a:rPr>
              <a:t>Table (next slide). </a:t>
            </a:r>
          </a:p>
          <a:p>
            <a:pPr>
              <a:lnSpc>
                <a:spcPct val="150000"/>
              </a:lnSpc>
            </a:pPr>
            <a:r>
              <a:rPr lang="en-US" dirty="0" smtClean="0">
                <a:latin typeface="Bookman Old Style" panose="02050604050505020204" pitchFamily="18" charset="0"/>
              </a:rPr>
              <a:t>The </a:t>
            </a:r>
            <a:r>
              <a:rPr lang="en-US" b="1" dirty="0">
                <a:latin typeface="Bookman Old Style" panose="02050604050505020204" pitchFamily="18" charset="0"/>
              </a:rPr>
              <a:t>total annual cost</a:t>
            </a:r>
            <a:r>
              <a:rPr lang="en-US" dirty="0">
                <a:latin typeface="Bookman Old Style" panose="02050604050505020204" pitchFamily="18" charset="0"/>
              </a:rPr>
              <a:t> of raw material is estimated </a:t>
            </a:r>
            <a:r>
              <a:rPr lang="en-US" dirty="0" smtClean="0">
                <a:latin typeface="Bookman Old Style" panose="02050604050505020204" pitchFamily="18" charset="0"/>
              </a:rPr>
              <a:t>at Birr 2,570,500 which is equivalent to </a:t>
            </a:r>
            <a:r>
              <a:rPr lang="en-US" b="1" dirty="0" smtClean="0">
                <a:latin typeface="Bookman Old Style" panose="02050604050505020204" pitchFamily="18" charset="0"/>
              </a:rPr>
              <a:t>INR 80 lakhs</a:t>
            </a:r>
            <a:r>
              <a:rPr lang="en-US" b="1" dirty="0" smtClean="0"/>
              <a:t>.</a:t>
            </a:r>
            <a:r>
              <a:rPr lang="en-US" dirty="0" smtClean="0"/>
              <a:t>  *(</a:t>
            </a:r>
            <a:r>
              <a:rPr lang="en-US" dirty="0" smtClean="0">
                <a:latin typeface="Bookman Old Style" panose="02050604050505020204" pitchFamily="18" charset="0"/>
              </a:rPr>
              <a:t> 1 birr = 3Rs/- ) </a:t>
            </a:r>
            <a:endParaRPr lang="en-US" dirty="0"/>
          </a:p>
        </p:txBody>
      </p:sp>
    </p:spTree>
    <p:extLst>
      <p:ext uri="{BB962C8B-B14F-4D97-AF65-F5344CB8AC3E}">
        <p14:creationId xmlns:p14="http://schemas.microsoft.com/office/powerpoint/2010/main" val="297667186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0" y="-1"/>
            <a:ext cx="11324533" cy="6673755"/>
          </a:xfrm>
          <a:prstGeom prst="rect">
            <a:avLst/>
          </a:prstGeom>
        </p:spPr>
      </p:pic>
    </p:spTree>
    <p:extLst>
      <p:ext uri="{BB962C8B-B14F-4D97-AF65-F5344CB8AC3E}">
        <p14:creationId xmlns:p14="http://schemas.microsoft.com/office/powerpoint/2010/main" val="249691923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404723" cy="1400530"/>
          </a:xfrm>
        </p:spPr>
        <p:txBody>
          <a:bodyPr/>
          <a:lstStyle/>
          <a:p>
            <a:r>
              <a:rPr lang="en-US" b="1" u="sng" dirty="0" smtClean="0">
                <a:latin typeface="Bookman Old Style" panose="02050604050505020204" pitchFamily="18" charset="0"/>
              </a:rPr>
              <a:t>Utilities Used</a:t>
            </a:r>
            <a:endParaRPr lang="en-US" b="1" u="sng" dirty="0">
              <a:latin typeface="Bookman Old Style" panose="02050604050505020204" pitchFamily="18" charset="0"/>
            </a:endParaRPr>
          </a:p>
        </p:txBody>
      </p:sp>
      <p:sp>
        <p:nvSpPr>
          <p:cNvPr id="3" name="Content Placeholder 2"/>
          <p:cNvSpPr>
            <a:spLocks noGrp="1"/>
          </p:cNvSpPr>
          <p:nvPr>
            <p:ph idx="1"/>
          </p:nvPr>
        </p:nvSpPr>
        <p:spPr>
          <a:xfrm>
            <a:off x="0" y="1400530"/>
            <a:ext cx="10049851" cy="2639207"/>
          </a:xfrm>
        </p:spPr>
        <p:txBody>
          <a:bodyPr>
            <a:normAutofit/>
          </a:bodyPr>
          <a:lstStyle/>
          <a:p>
            <a:r>
              <a:rPr lang="en-US" b="1" dirty="0">
                <a:latin typeface="Bookman Old Style" panose="02050604050505020204" pitchFamily="18" charset="0"/>
              </a:rPr>
              <a:t>Electricity, furnace </a:t>
            </a:r>
            <a:r>
              <a:rPr lang="en-US" b="1" dirty="0" smtClean="0">
                <a:latin typeface="Bookman Old Style" panose="02050604050505020204" pitchFamily="18" charset="0"/>
              </a:rPr>
              <a:t>oil, steam </a:t>
            </a:r>
            <a:r>
              <a:rPr lang="en-US" b="1" dirty="0">
                <a:latin typeface="Bookman Old Style" panose="02050604050505020204" pitchFamily="18" charset="0"/>
              </a:rPr>
              <a:t>and water </a:t>
            </a:r>
            <a:r>
              <a:rPr lang="en-US" dirty="0">
                <a:latin typeface="Bookman Old Style" panose="02050604050505020204" pitchFamily="18" charset="0"/>
              </a:rPr>
              <a:t>are utilities of the proposed project.   The total annual cost of utilities is estimated at Birr </a:t>
            </a:r>
            <a:r>
              <a:rPr lang="en-US" dirty="0" smtClean="0">
                <a:latin typeface="Bookman Old Style" panose="02050604050505020204" pitchFamily="18" charset="0"/>
              </a:rPr>
              <a:t>129,000</a:t>
            </a:r>
            <a:r>
              <a:rPr lang="en-US" dirty="0">
                <a:latin typeface="Bookman Old Style" panose="02050604050505020204" pitchFamily="18" charset="0"/>
              </a:rPr>
              <a:t> </a:t>
            </a:r>
            <a:r>
              <a:rPr lang="en-US" dirty="0" smtClean="0">
                <a:latin typeface="Bookman Old Style" panose="02050604050505020204" pitchFamily="18" charset="0"/>
              </a:rPr>
              <a:t>which is approximately </a:t>
            </a:r>
            <a:r>
              <a:rPr lang="en-US" b="1" dirty="0" smtClean="0">
                <a:latin typeface="Bookman Old Style" panose="02050604050505020204" pitchFamily="18" charset="0"/>
              </a:rPr>
              <a:t>INR</a:t>
            </a:r>
            <a:r>
              <a:rPr lang="en-US" dirty="0" smtClean="0">
                <a:latin typeface="Bookman Old Style" panose="02050604050505020204" pitchFamily="18" charset="0"/>
              </a:rPr>
              <a:t> </a:t>
            </a:r>
            <a:r>
              <a:rPr lang="en-US" b="1" dirty="0" smtClean="0">
                <a:latin typeface="Bookman Old Style" panose="02050604050505020204" pitchFamily="18" charset="0"/>
              </a:rPr>
              <a:t>4 lakhs.</a:t>
            </a:r>
          </a:p>
          <a:p>
            <a:r>
              <a:rPr lang="en-US" dirty="0" smtClean="0">
                <a:latin typeface="Bookman Old Style" panose="02050604050505020204" pitchFamily="18" charset="0"/>
              </a:rPr>
              <a:t>The </a:t>
            </a:r>
            <a:r>
              <a:rPr lang="en-US" dirty="0">
                <a:latin typeface="Bookman Old Style" panose="02050604050505020204" pitchFamily="18" charset="0"/>
              </a:rPr>
              <a:t>annual consumption and cost of these inputs is indicated in </a:t>
            </a:r>
            <a:r>
              <a:rPr lang="en-US" dirty="0" smtClean="0">
                <a:latin typeface="Bookman Old Style" panose="02050604050505020204" pitchFamily="18" charset="0"/>
              </a:rPr>
              <a:t>the following table</a:t>
            </a:r>
            <a:r>
              <a:rPr lang="en-US" dirty="0" smtClean="0"/>
              <a:t>.</a:t>
            </a:r>
            <a:endParaRPr lang="en-US" dirty="0"/>
          </a:p>
        </p:txBody>
      </p:sp>
      <p:pic>
        <p:nvPicPr>
          <p:cNvPr id="4" name="Picture 3"/>
          <p:cNvPicPr>
            <a:picLocks noChangeAspect="1"/>
          </p:cNvPicPr>
          <p:nvPr/>
        </p:nvPicPr>
        <p:blipFill>
          <a:blip r:embed="rId2"/>
          <a:stretch>
            <a:fillRect/>
          </a:stretch>
        </p:blipFill>
        <p:spPr>
          <a:xfrm>
            <a:off x="1849441" y="4148066"/>
            <a:ext cx="7181325" cy="2709934"/>
          </a:xfrm>
          <a:prstGeom prst="rect">
            <a:avLst/>
          </a:prstGeom>
        </p:spPr>
      </p:pic>
    </p:spTree>
    <p:extLst>
      <p:ext uri="{BB962C8B-B14F-4D97-AF65-F5344CB8AC3E}">
        <p14:creationId xmlns:p14="http://schemas.microsoft.com/office/powerpoint/2010/main" val="309034908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515600" cy="1325563"/>
          </a:xfrm>
        </p:spPr>
        <p:txBody>
          <a:bodyPr/>
          <a:lstStyle/>
          <a:p>
            <a:r>
              <a:rPr lang="en-US" b="1" u="sng" dirty="0" smtClean="0">
                <a:latin typeface="Bookman Old Style" panose="02050604050505020204" pitchFamily="18" charset="0"/>
              </a:rPr>
              <a:t>Properties</a:t>
            </a:r>
            <a:r>
              <a:rPr lang="en-US" dirty="0" smtClean="0"/>
              <a:t>:</a:t>
            </a:r>
            <a:endParaRPr lang="en-US" dirty="0"/>
          </a:p>
        </p:txBody>
      </p:sp>
      <p:sp>
        <p:nvSpPr>
          <p:cNvPr id="3" name="Content Placeholder 2"/>
          <p:cNvSpPr>
            <a:spLocks noGrp="1"/>
          </p:cNvSpPr>
          <p:nvPr>
            <p:ph idx="1"/>
          </p:nvPr>
        </p:nvSpPr>
        <p:spPr>
          <a:xfrm>
            <a:off x="0" y="1325562"/>
            <a:ext cx="12192000" cy="5532437"/>
          </a:xfrm>
        </p:spPr>
        <p:txBody>
          <a:bodyPr>
            <a:normAutofit fontScale="92500"/>
          </a:bodyPr>
          <a:lstStyle/>
          <a:p>
            <a:pPr marL="0" indent="0">
              <a:buNone/>
            </a:pPr>
            <a:r>
              <a:rPr lang="en-US" dirty="0" smtClean="0"/>
              <a:t>2. </a:t>
            </a:r>
            <a:r>
              <a:rPr lang="en-US" b="1" u="sng" dirty="0" smtClean="0">
                <a:latin typeface="Bookman Old Style" panose="02050604050505020204" pitchFamily="18" charset="0"/>
              </a:rPr>
              <a:t>Chemical Properties</a:t>
            </a:r>
            <a:r>
              <a:rPr lang="en-US" dirty="0" smtClean="0"/>
              <a:t>:</a:t>
            </a:r>
          </a:p>
          <a:p>
            <a:pPr>
              <a:lnSpc>
                <a:spcPct val="150000"/>
              </a:lnSpc>
            </a:pPr>
            <a:r>
              <a:rPr lang="en-US" dirty="0">
                <a:latin typeface="Bookman Old Style" panose="02050604050505020204" pitchFamily="18" charset="0"/>
              </a:rPr>
              <a:t>Formaldehyde is one of the most reactive organic compounds </a:t>
            </a:r>
            <a:r>
              <a:rPr lang="en-US" dirty="0" smtClean="0">
                <a:latin typeface="Bookman Old Style" panose="02050604050505020204" pitchFamily="18" charset="0"/>
              </a:rPr>
              <a:t>known</a:t>
            </a:r>
          </a:p>
          <a:p>
            <a:pPr>
              <a:lnSpc>
                <a:spcPct val="160000"/>
              </a:lnSpc>
            </a:pPr>
            <a:r>
              <a:rPr lang="en-US" dirty="0">
                <a:latin typeface="Bookman Old Style" panose="02050604050505020204" pitchFamily="18" charset="0"/>
              </a:rPr>
              <a:t>At </a:t>
            </a:r>
            <a:r>
              <a:rPr lang="en-US" dirty="0" smtClean="0">
                <a:latin typeface="Bookman Old Style" panose="02050604050505020204" pitchFamily="18" charset="0"/>
              </a:rPr>
              <a:t>150°c </a:t>
            </a:r>
            <a:r>
              <a:rPr lang="en-US" dirty="0">
                <a:latin typeface="Bookman Old Style" panose="02050604050505020204" pitchFamily="18" charset="0"/>
              </a:rPr>
              <a:t>formaldehyde undergoes heterogeneous decomposition to </a:t>
            </a:r>
            <a:r>
              <a:rPr lang="en-US" dirty="0" smtClean="0">
                <a:latin typeface="Bookman Old Style" panose="02050604050505020204" pitchFamily="18" charset="0"/>
              </a:rPr>
              <a:t>form methanol </a:t>
            </a:r>
            <a:r>
              <a:rPr lang="en-US" dirty="0">
                <a:latin typeface="Bookman Old Style" panose="02050604050505020204" pitchFamily="18" charset="0"/>
              </a:rPr>
              <a:t>and CO2 mainly. Above </a:t>
            </a:r>
            <a:r>
              <a:rPr lang="en-US" dirty="0" smtClean="0">
                <a:latin typeface="Bookman Old Style" panose="02050604050505020204" pitchFamily="18" charset="0"/>
              </a:rPr>
              <a:t>350°c </a:t>
            </a:r>
            <a:r>
              <a:rPr lang="en-US" dirty="0">
                <a:latin typeface="Bookman Old Style" panose="02050604050505020204" pitchFamily="18" charset="0"/>
              </a:rPr>
              <a:t>it tends to decompose in to CO and H2</a:t>
            </a:r>
            <a:r>
              <a:rPr lang="en-US" dirty="0" smtClean="0">
                <a:latin typeface="Bookman Old Style" panose="02050604050505020204" pitchFamily="18" charset="0"/>
              </a:rPr>
              <a:t>.</a:t>
            </a:r>
          </a:p>
          <a:p>
            <a:pPr>
              <a:lnSpc>
                <a:spcPct val="150000"/>
              </a:lnSpc>
            </a:pPr>
            <a:r>
              <a:rPr lang="en-US" dirty="0" smtClean="0">
                <a:latin typeface="Bookman Old Style" panose="02050604050505020204" pitchFamily="18" charset="0"/>
              </a:rPr>
              <a:t>Polymerization: </a:t>
            </a:r>
            <a:r>
              <a:rPr lang="en-US" dirty="0">
                <a:latin typeface="Bookman Old Style" panose="02050604050505020204" pitchFamily="18" charset="0"/>
              </a:rPr>
              <a:t>Gaseous formaldehyde polymerizes slowly at temperatures below </a:t>
            </a:r>
            <a:r>
              <a:rPr lang="en-US" dirty="0" smtClean="0">
                <a:latin typeface="Bookman Old Style" panose="02050604050505020204" pitchFamily="18" charset="0"/>
              </a:rPr>
              <a:t>100°c. It is catalyzed by addition of impurities like acids.</a:t>
            </a:r>
          </a:p>
          <a:p>
            <a:endParaRPr lang="en-US" dirty="0"/>
          </a:p>
          <a:p>
            <a:endParaRPr lang="en-US" dirty="0"/>
          </a:p>
        </p:txBody>
      </p:sp>
    </p:spTree>
    <p:extLst>
      <p:ext uri="{BB962C8B-B14F-4D97-AF65-F5344CB8AC3E}">
        <p14:creationId xmlns:p14="http://schemas.microsoft.com/office/powerpoint/2010/main" val="352691905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515600" cy="1325563"/>
          </a:xfrm>
        </p:spPr>
        <p:txBody>
          <a:bodyPr/>
          <a:lstStyle/>
          <a:p>
            <a:r>
              <a:rPr lang="en-US" b="1" u="sng" dirty="0" smtClean="0">
                <a:latin typeface="Bookman Old Style" panose="02050604050505020204" pitchFamily="18" charset="0"/>
              </a:rPr>
              <a:t>Environmental Implications</a:t>
            </a:r>
            <a:endParaRPr lang="en-US" b="1" u="sng" dirty="0">
              <a:latin typeface="Bookman Old Style" panose="02050604050505020204" pitchFamily="18" charset="0"/>
            </a:endParaRPr>
          </a:p>
        </p:txBody>
      </p:sp>
      <p:sp>
        <p:nvSpPr>
          <p:cNvPr id="3" name="Content Placeholder 2"/>
          <p:cNvSpPr>
            <a:spLocks noGrp="1"/>
          </p:cNvSpPr>
          <p:nvPr>
            <p:ph idx="1"/>
          </p:nvPr>
        </p:nvSpPr>
        <p:spPr>
          <a:xfrm>
            <a:off x="-1" y="1325562"/>
            <a:ext cx="12078269" cy="5532437"/>
          </a:xfrm>
        </p:spPr>
        <p:txBody>
          <a:bodyPr>
            <a:normAutofit fontScale="85000" lnSpcReduction="20000"/>
          </a:bodyPr>
          <a:lstStyle/>
          <a:p>
            <a:pPr>
              <a:lnSpc>
                <a:spcPct val="150000"/>
              </a:lnSpc>
            </a:pPr>
            <a:r>
              <a:rPr lang="en-IN" dirty="0">
                <a:latin typeface="Bookman Old Style" panose="02050604050505020204" pitchFamily="18" charset="0"/>
              </a:rPr>
              <a:t>The adverse impact in relation to the formaldehyde production process is caused by the exhaust gas to be generated from the oxidation reaction and hence the exhaust gas is catalytically treated before discharged to the atmosphere.</a:t>
            </a:r>
            <a:endParaRPr lang="en-US" dirty="0">
              <a:latin typeface="Bookman Old Style" panose="02050604050505020204" pitchFamily="18" charset="0"/>
            </a:endParaRPr>
          </a:p>
          <a:p>
            <a:pPr>
              <a:lnSpc>
                <a:spcPct val="150000"/>
              </a:lnSpc>
            </a:pPr>
            <a:r>
              <a:rPr lang="en-IN" dirty="0">
                <a:latin typeface="Bookman Old Style" panose="02050604050505020204" pitchFamily="18" charset="0"/>
              </a:rPr>
              <a:t>In this study the answer was sought to the question whether staying in a much cleaner environment for a substantial duration had any beneficial effect on their respiratory </a:t>
            </a:r>
            <a:r>
              <a:rPr lang="en-IN" dirty="0" smtClean="0">
                <a:latin typeface="Bookman Old Style" panose="02050604050505020204" pitchFamily="18" charset="0"/>
              </a:rPr>
              <a:t>health</a:t>
            </a:r>
            <a:r>
              <a:rPr lang="en-US" dirty="0" smtClean="0">
                <a:latin typeface="Bookman Old Style" panose="02050604050505020204" pitchFamily="18" charset="0"/>
              </a:rPr>
              <a:t>. </a:t>
            </a:r>
            <a:r>
              <a:rPr lang="en-IN" dirty="0" smtClean="0">
                <a:latin typeface="Bookman Old Style" panose="02050604050505020204" pitchFamily="18" charset="0"/>
              </a:rPr>
              <a:t>Paharpur Business Centre </a:t>
            </a:r>
            <a:r>
              <a:rPr lang="en-IN" dirty="0">
                <a:latin typeface="Bookman Old Style" panose="02050604050505020204" pitchFamily="18" charset="0"/>
              </a:rPr>
              <a:t>follows an eco-friendly approach to maintain a high level of </a:t>
            </a:r>
            <a:r>
              <a:rPr lang="en-IN" dirty="0" smtClean="0">
                <a:latin typeface="Bookman Old Style" panose="02050604050505020204" pitchFamily="18" charset="0"/>
              </a:rPr>
              <a:t>Indoor Air Quality. </a:t>
            </a:r>
            <a:r>
              <a:rPr lang="en-IN" b="1" dirty="0">
                <a:latin typeface="Bookman Old Style" panose="02050604050505020204" pitchFamily="18" charset="0"/>
              </a:rPr>
              <a:t>Outside air is washed with water in a scrubber before it is allowed inside the building, to reduce the level of water-soluble components like SO</a:t>
            </a:r>
            <a:r>
              <a:rPr lang="en-IN" b="1" baseline="-25000" dirty="0">
                <a:latin typeface="Bookman Old Style" panose="02050604050505020204" pitchFamily="18" charset="0"/>
              </a:rPr>
              <a:t>2</a:t>
            </a:r>
            <a:r>
              <a:rPr lang="en-IN" b="1" dirty="0">
                <a:latin typeface="Bookman Old Style" panose="02050604050505020204" pitchFamily="18" charset="0"/>
              </a:rPr>
              <a:t>, NO</a:t>
            </a:r>
            <a:r>
              <a:rPr lang="en-IN" b="1" baseline="-25000" dirty="0">
                <a:latin typeface="Bookman Old Style" panose="02050604050505020204" pitchFamily="18" charset="0"/>
              </a:rPr>
              <a:t>2</a:t>
            </a:r>
            <a:r>
              <a:rPr lang="en-IN" b="1" dirty="0">
                <a:latin typeface="Bookman Old Style" panose="02050604050505020204" pitchFamily="18" charset="0"/>
              </a:rPr>
              <a:t> and SPM. </a:t>
            </a:r>
            <a:r>
              <a:rPr lang="en-IN" dirty="0" smtClean="0">
                <a:latin typeface="Bookman Old Style" panose="02050604050505020204" pitchFamily="18" charset="0"/>
              </a:rPr>
              <a:t>(Suspended Particulate Matter</a:t>
            </a:r>
            <a:r>
              <a:rPr lang="en-IN" dirty="0" smtClean="0"/>
              <a:t>)</a:t>
            </a:r>
          </a:p>
        </p:txBody>
      </p:sp>
    </p:spTree>
    <p:extLst>
      <p:ext uri="{BB962C8B-B14F-4D97-AF65-F5344CB8AC3E}">
        <p14:creationId xmlns:p14="http://schemas.microsoft.com/office/powerpoint/2010/main" val="3471218487"/>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515600" cy="1325563"/>
          </a:xfrm>
        </p:spPr>
        <p:txBody>
          <a:bodyPr/>
          <a:lstStyle/>
          <a:p>
            <a:r>
              <a:rPr lang="en-US" b="1" u="sng" dirty="0">
                <a:latin typeface="Bookman Old Style" panose="02050604050505020204" pitchFamily="18" charset="0"/>
              </a:rPr>
              <a:t>Environmental Implications</a:t>
            </a:r>
            <a:endParaRPr lang="en-IN" dirty="0"/>
          </a:p>
        </p:txBody>
      </p:sp>
      <p:sp>
        <p:nvSpPr>
          <p:cNvPr id="3" name="Content Placeholder 2"/>
          <p:cNvSpPr>
            <a:spLocks noGrp="1"/>
          </p:cNvSpPr>
          <p:nvPr>
            <p:ph idx="1"/>
          </p:nvPr>
        </p:nvSpPr>
        <p:spPr>
          <a:xfrm>
            <a:off x="0" y="1433014"/>
            <a:ext cx="12192000" cy="5424985"/>
          </a:xfrm>
        </p:spPr>
        <p:txBody>
          <a:bodyPr>
            <a:normAutofit fontScale="92500"/>
          </a:bodyPr>
          <a:lstStyle/>
          <a:p>
            <a:pPr>
              <a:lnSpc>
                <a:spcPct val="150000"/>
              </a:lnSpc>
            </a:pPr>
            <a:r>
              <a:rPr lang="en-IN" b="1" dirty="0">
                <a:latin typeface="Bookman Old Style" panose="02050604050505020204" pitchFamily="18" charset="0"/>
              </a:rPr>
              <a:t>The washed air is then passed through a green house of selected plants that effectively remove formaldehyde, benzene and carbon monoxide from the air</a:t>
            </a:r>
            <a:r>
              <a:rPr lang="en-IN" dirty="0">
                <a:latin typeface="Bookman Old Style" panose="02050604050505020204" pitchFamily="18" charset="0"/>
              </a:rPr>
              <a:t> and enrich it with fresh oxygen. </a:t>
            </a:r>
          </a:p>
          <a:p>
            <a:pPr>
              <a:lnSpc>
                <a:spcPct val="150000"/>
              </a:lnSpc>
            </a:pPr>
            <a:r>
              <a:rPr lang="en-IN" b="1" dirty="0">
                <a:latin typeface="Bookman Old Style" panose="02050604050505020204" pitchFamily="18" charset="0"/>
              </a:rPr>
              <a:t>The processed air is passed through micro-V filter to remove bacteria and pumped into the building as fresh air. </a:t>
            </a:r>
            <a:r>
              <a:rPr lang="en-IN" dirty="0">
                <a:latin typeface="Bookman Old Style" panose="02050604050505020204" pitchFamily="18" charset="0"/>
              </a:rPr>
              <a:t>The entire building is a no-smoking zone, which is strictly maintained. There are several offices in the building and a number of people work there for 8-10 hours per day. </a:t>
            </a:r>
            <a:endParaRPr lang="en-US" dirty="0">
              <a:latin typeface="Bookman Old Style" panose="02050604050505020204" pitchFamily="18" charset="0"/>
            </a:endParaRPr>
          </a:p>
          <a:p>
            <a:pPr>
              <a:lnSpc>
                <a:spcPct val="150000"/>
              </a:lnSpc>
            </a:pPr>
            <a:endParaRPr lang="en-IN" dirty="0">
              <a:latin typeface="Bookman Old Style" panose="02050604050505020204" pitchFamily="18" charset="0"/>
            </a:endParaRPr>
          </a:p>
        </p:txBody>
      </p:sp>
    </p:spTree>
    <p:extLst>
      <p:ext uri="{BB962C8B-B14F-4D97-AF65-F5344CB8AC3E}">
        <p14:creationId xmlns:p14="http://schemas.microsoft.com/office/powerpoint/2010/main" val="88087331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C:\Users\7086\Desktop\pollution.PNG"/>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746914" y="1351130"/>
            <a:ext cx="8311487" cy="5090614"/>
          </a:xfrm>
          <a:prstGeom prst="rect">
            <a:avLst/>
          </a:prstGeom>
          <a:noFill/>
          <a:ln>
            <a:noFill/>
          </a:ln>
        </p:spPr>
      </p:pic>
    </p:spTree>
    <p:extLst>
      <p:ext uri="{BB962C8B-B14F-4D97-AF65-F5344CB8AC3E}">
        <p14:creationId xmlns:p14="http://schemas.microsoft.com/office/powerpoint/2010/main" val="3015070698"/>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0" y="0"/>
            <a:ext cx="10515600" cy="1325563"/>
          </a:xfrm>
        </p:spPr>
        <p:txBody>
          <a:bodyPr/>
          <a:lstStyle/>
          <a:p>
            <a:r>
              <a:rPr lang="en-IN" b="1" u="sng" dirty="0" smtClean="0">
                <a:latin typeface="Bookman Old Style" panose="02050604050505020204" pitchFamily="18" charset="0"/>
              </a:rPr>
              <a:t>Safety Aspects</a:t>
            </a:r>
            <a:endParaRPr lang="en-IN" b="1" u="sng" dirty="0">
              <a:latin typeface="Bookman Old Style" panose="02050604050505020204" pitchFamily="18" charset="0"/>
            </a:endParaRPr>
          </a:p>
        </p:txBody>
      </p:sp>
      <p:sp>
        <p:nvSpPr>
          <p:cNvPr id="3" name="Content Placeholder 2"/>
          <p:cNvSpPr>
            <a:spLocks noGrp="1"/>
          </p:cNvSpPr>
          <p:nvPr>
            <p:ph idx="1"/>
          </p:nvPr>
        </p:nvSpPr>
        <p:spPr>
          <a:xfrm>
            <a:off x="0" y="1596788"/>
            <a:ext cx="12192000" cy="5261212"/>
          </a:xfrm>
        </p:spPr>
        <p:txBody>
          <a:bodyPr>
            <a:normAutofit lnSpcReduction="10000"/>
          </a:bodyPr>
          <a:lstStyle/>
          <a:p>
            <a:pPr>
              <a:lnSpc>
                <a:spcPct val="150000"/>
              </a:lnSpc>
            </a:pPr>
            <a:r>
              <a:rPr lang="en-US" sz="2400" dirty="0">
                <a:latin typeface="Bookman Old Style" panose="02050604050505020204" pitchFamily="18" charset="0"/>
              </a:rPr>
              <a:t>The </a:t>
            </a:r>
            <a:r>
              <a:rPr lang="en-US" sz="2400" b="1" dirty="0">
                <a:effectLst>
                  <a:outerShdw blurRad="38100" dist="38100" dir="2700000" algn="tl">
                    <a:srgbClr val="000000">
                      <a:alpha val="43137"/>
                    </a:srgbClr>
                  </a:outerShdw>
                </a:effectLst>
                <a:latin typeface="Bookman Old Style" panose="02050604050505020204" pitchFamily="18" charset="0"/>
              </a:rPr>
              <a:t>major toxic effects </a:t>
            </a:r>
            <a:r>
              <a:rPr lang="en-US" sz="2400" dirty="0">
                <a:latin typeface="Bookman Old Style" panose="02050604050505020204" pitchFamily="18" charset="0"/>
              </a:rPr>
              <a:t>caused by acute formaldehyde exposure via inhalation are </a:t>
            </a:r>
            <a:r>
              <a:rPr lang="en-US" sz="2400" b="1" dirty="0">
                <a:latin typeface="Bookman Old Style" panose="02050604050505020204" pitchFamily="18" charset="0"/>
              </a:rPr>
              <a:t>eye, nose, and throat irritation </a:t>
            </a:r>
            <a:r>
              <a:rPr lang="en-US" sz="2400" dirty="0">
                <a:latin typeface="Bookman Old Style" panose="02050604050505020204" pitchFamily="18" charset="0"/>
              </a:rPr>
              <a:t>and effects on the nasal cavity.  Other effects seen from exposure to high levels of formaldehyde in humans are coughing, wheezing, chest pains, and </a:t>
            </a:r>
            <a:r>
              <a:rPr lang="en-US" sz="2400" dirty="0" smtClean="0">
                <a:latin typeface="Bookman Old Style" panose="02050604050505020204" pitchFamily="18" charset="0"/>
              </a:rPr>
              <a:t>bronchitis</a:t>
            </a:r>
          </a:p>
          <a:p>
            <a:pPr>
              <a:lnSpc>
                <a:spcPct val="150000"/>
              </a:lnSpc>
            </a:pPr>
            <a:r>
              <a:rPr lang="en-US" sz="2400" dirty="0">
                <a:latin typeface="Bookman Old Style" panose="02050604050505020204" pitchFamily="18" charset="0"/>
              </a:rPr>
              <a:t>Repeated contact with liquid solutions of formaldehyde has resulted in </a:t>
            </a:r>
            <a:r>
              <a:rPr lang="en-US" sz="2400" b="1" dirty="0">
                <a:latin typeface="Bookman Old Style" panose="02050604050505020204" pitchFamily="18" charset="0"/>
              </a:rPr>
              <a:t>skin irritation and allergic contact dermatitis in humans</a:t>
            </a:r>
            <a:r>
              <a:rPr lang="en-US" sz="2400" dirty="0">
                <a:latin typeface="Bookman Old Style" panose="02050604050505020204" pitchFamily="18" charset="0"/>
              </a:rPr>
              <a:t>. </a:t>
            </a:r>
          </a:p>
          <a:p>
            <a:pPr>
              <a:lnSpc>
                <a:spcPct val="150000"/>
              </a:lnSpc>
            </a:pPr>
            <a:r>
              <a:rPr lang="en-US" sz="2400" dirty="0">
                <a:latin typeface="Bookman Old Style" panose="02050604050505020204" pitchFamily="18" charset="0"/>
              </a:rPr>
              <a:t>Animal studies have reported effects on the </a:t>
            </a:r>
            <a:r>
              <a:rPr lang="en-US" sz="2400" b="1" dirty="0">
                <a:latin typeface="Bookman Old Style" panose="02050604050505020204" pitchFamily="18" charset="0"/>
              </a:rPr>
              <a:t>nasal</a:t>
            </a:r>
            <a:r>
              <a:rPr lang="en-US" sz="2400" dirty="0">
                <a:latin typeface="Bookman Old Style" panose="02050604050505020204" pitchFamily="18" charset="0"/>
              </a:rPr>
              <a:t> respiratory epithelium and lesions in the respiratory system from chronic inhalation exposure to formaldehyde.</a:t>
            </a:r>
          </a:p>
          <a:p>
            <a:endParaRPr lang="en-US" dirty="0"/>
          </a:p>
        </p:txBody>
      </p:sp>
    </p:spTree>
    <p:extLst>
      <p:ext uri="{BB962C8B-B14F-4D97-AF65-F5344CB8AC3E}">
        <p14:creationId xmlns:p14="http://schemas.microsoft.com/office/powerpoint/2010/main" val="3463658492"/>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0738848" cy="791569"/>
          </a:xfrm>
        </p:spPr>
        <p:txBody>
          <a:bodyPr/>
          <a:lstStyle/>
          <a:p>
            <a:r>
              <a:rPr lang="en-US" u="sng" dirty="0" smtClean="0">
                <a:latin typeface="Bookman Old Style" panose="02050604050505020204" pitchFamily="18" charset="0"/>
              </a:rPr>
              <a:t>Economic Factors</a:t>
            </a:r>
            <a:endParaRPr lang="en-US" u="sng" dirty="0">
              <a:latin typeface="Bookman Old Style" panose="02050604050505020204" pitchFamily="18" charset="0"/>
            </a:endParaRPr>
          </a:p>
        </p:txBody>
      </p:sp>
      <p:sp>
        <p:nvSpPr>
          <p:cNvPr id="3" name="Content Placeholder 2"/>
          <p:cNvSpPr>
            <a:spLocks noGrp="1"/>
          </p:cNvSpPr>
          <p:nvPr>
            <p:ph idx="1"/>
          </p:nvPr>
        </p:nvSpPr>
        <p:spPr>
          <a:xfrm>
            <a:off x="0" y="668740"/>
            <a:ext cx="12192000" cy="6189260"/>
          </a:xfrm>
        </p:spPr>
        <p:txBody>
          <a:bodyPr/>
          <a:lstStyle/>
          <a:p>
            <a:pPr>
              <a:lnSpc>
                <a:spcPct val="150000"/>
              </a:lnSpc>
            </a:pPr>
            <a:r>
              <a:rPr lang="en-US" b="1" u="sng" dirty="0" smtClean="0"/>
              <a:t>Methanol Price: </a:t>
            </a:r>
            <a:r>
              <a:rPr lang="en-US" sz="2400" dirty="0">
                <a:latin typeface="Bookman Old Style" panose="02050604050505020204" pitchFamily="18" charset="0"/>
              </a:rPr>
              <a:t>Methanol is the primary feed in this plant. Methanol is directly </a:t>
            </a:r>
            <a:r>
              <a:rPr lang="en-US" sz="2400" dirty="0" smtClean="0">
                <a:latin typeface="Bookman Old Style" panose="02050604050505020204" pitchFamily="18" charset="0"/>
              </a:rPr>
              <a:t>converted into </a:t>
            </a:r>
            <a:r>
              <a:rPr lang="en-US" sz="2400" dirty="0">
                <a:latin typeface="Bookman Old Style" panose="02050604050505020204" pitchFamily="18" charset="0"/>
              </a:rPr>
              <a:t>formaldehyde and therefore it serves as essential part of the production. </a:t>
            </a:r>
            <a:r>
              <a:rPr lang="en-US" sz="2400" dirty="0" smtClean="0">
                <a:latin typeface="Bookman Old Style" panose="02050604050505020204" pitchFamily="18" charset="0"/>
              </a:rPr>
              <a:t>By examining </a:t>
            </a:r>
            <a:r>
              <a:rPr lang="en-US" sz="2400" b="1" dirty="0">
                <a:latin typeface="Bookman Old Style" panose="02050604050505020204" pitchFamily="18" charset="0"/>
              </a:rPr>
              <a:t>the methanol price in the past few years, it was observed that </a:t>
            </a:r>
            <a:r>
              <a:rPr lang="en-US" sz="2400" b="1" dirty="0" smtClean="0">
                <a:latin typeface="Bookman Old Style" panose="02050604050505020204" pitchFamily="18" charset="0"/>
              </a:rPr>
              <a:t>it fluctuated </a:t>
            </a:r>
            <a:r>
              <a:rPr lang="en-US" sz="2400" b="1" dirty="0">
                <a:latin typeface="Bookman Old Style" panose="02050604050505020204" pitchFamily="18" charset="0"/>
              </a:rPr>
              <a:t>in very high magnitude month by month. </a:t>
            </a:r>
            <a:r>
              <a:rPr lang="en-US" sz="2400" dirty="0">
                <a:latin typeface="Bookman Old Style" panose="02050604050505020204" pitchFamily="18" charset="0"/>
              </a:rPr>
              <a:t>For example in January 2008,the price went up to $832/ton whereas a year later in 2009, the price was </a:t>
            </a:r>
            <a:r>
              <a:rPr lang="en-US" sz="2400" dirty="0" smtClean="0">
                <a:latin typeface="Bookman Old Style" panose="02050604050505020204" pitchFamily="18" charset="0"/>
              </a:rPr>
              <a:t>marked at </a:t>
            </a:r>
            <a:r>
              <a:rPr lang="en-US" sz="2400" dirty="0">
                <a:latin typeface="Bookman Old Style" panose="02050604050505020204" pitchFamily="18" charset="0"/>
              </a:rPr>
              <a:t>$233/ton.</a:t>
            </a:r>
            <a:endParaRPr lang="en-US" sz="2400" b="1" u="sng" dirty="0">
              <a:latin typeface="Bookman Old Style" panose="02050604050505020204" pitchFamily="18" charset="0"/>
            </a:endParaRPr>
          </a:p>
        </p:txBody>
      </p:sp>
      <p:pic>
        <p:nvPicPr>
          <p:cNvPr id="4" name="Picture 3"/>
          <p:cNvPicPr>
            <a:picLocks noChangeAspect="1"/>
          </p:cNvPicPr>
          <p:nvPr/>
        </p:nvPicPr>
        <p:blipFill>
          <a:blip r:embed="rId2"/>
          <a:stretch>
            <a:fillRect/>
          </a:stretch>
        </p:blipFill>
        <p:spPr>
          <a:xfrm>
            <a:off x="4080873" y="4138968"/>
            <a:ext cx="6657975" cy="2609850"/>
          </a:xfrm>
          <a:prstGeom prst="rect">
            <a:avLst/>
          </a:prstGeom>
        </p:spPr>
      </p:pic>
    </p:spTree>
    <p:extLst>
      <p:ext uri="{BB962C8B-B14F-4D97-AF65-F5344CB8AC3E}">
        <p14:creationId xmlns:p14="http://schemas.microsoft.com/office/powerpoint/2010/main" val="3931140945"/>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1999" cy="2088108"/>
          </a:xfrm>
        </p:spPr>
        <p:txBody>
          <a:bodyPr>
            <a:normAutofit lnSpcReduction="10000"/>
          </a:bodyPr>
          <a:lstStyle/>
          <a:p>
            <a:pPr>
              <a:lnSpc>
                <a:spcPct val="150000"/>
              </a:lnSpc>
            </a:pPr>
            <a:r>
              <a:rPr lang="en-US" dirty="0">
                <a:latin typeface="Bookman Old Style" panose="02050604050505020204" pitchFamily="18" charset="0"/>
              </a:rPr>
              <a:t>The cost of raw material account for 32.96% of the production </a:t>
            </a:r>
            <a:r>
              <a:rPr lang="en-US" dirty="0" smtClean="0">
                <a:latin typeface="Bookman Old Style" panose="02050604050505020204" pitchFamily="18" charset="0"/>
              </a:rPr>
              <a:t>cost</a:t>
            </a:r>
            <a:r>
              <a:rPr lang="en-US" dirty="0">
                <a:latin typeface="Bookman Old Style" panose="02050604050505020204" pitchFamily="18" charset="0"/>
              </a:rPr>
              <a:t> </a:t>
            </a:r>
            <a:r>
              <a:rPr lang="en-US" dirty="0" smtClean="0">
                <a:latin typeface="Bookman Old Style" panose="02050604050505020204" pitchFamily="18" charset="0"/>
              </a:rPr>
              <a:t>hence the costs of raw materials should be reduced.</a:t>
            </a:r>
          </a:p>
          <a:p>
            <a:pPr>
              <a:lnSpc>
                <a:spcPct val="150000"/>
              </a:lnSpc>
            </a:pPr>
            <a:r>
              <a:rPr lang="en-US" dirty="0" smtClean="0">
                <a:latin typeface="Bookman Old Style" panose="02050604050505020204" pitchFamily="18" charset="0"/>
              </a:rPr>
              <a:t>Transportation Costs are extensive.</a:t>
            </a:r>
          </a:p>
          <a:p>
            <a:pPr>
              <a:lnSpc>
                <a:spcPct val="150000"/>
              </a:lnSpc>
            </a:pPr>
            <a:endParaRPr lang="en-US" dirty="0" smtClean="0">
              <a:latin typeface="Bookman Old Style" panose="02050604050505020204" pitchFamily="18" charset="0"/>
            </a:endParaRPr>
          </a:p>
          <a:p>
            <a:endParaRPr lang="en-US" dirty="0" smtClean="0"/>
          </a:p>
        </p:txBody>
      </p:sp>
      <p:pic>
        <p:nvPicPr>
          <p:cNvPr id="5" name="Picture 4"/>
          <p:cNvPicPr>
            <a:picLocks noChangeAspect="1"/>
          </p:cNvPicPr>
          <p:nvPr/>
        </p:nvPicPr>
        <p:blipFill>
          <a:blip r:embed="rId2"/>
          <a:stretch>
            <a:fillRect/>
          </a:stretch>
        </p:blipFill>
        <p:spPr>
          <a:xfrm>
            <a:off x="0" y="2183816"/>
            <a:ext cx="12087366" cy="4674184"/>
          </a:xfrm>
          <a:prstGeom prst="rect">
            <a:avLst/>
          </a:prstGeom>
        </p:spPr>
      </p:pic>
    </p:spTree>
    <p:extLst>
      <p:ext uri="{BB962C8B-B14F-4D97-AF65-F5344CB8AC3E}">
        <p14:creationId xmlns:p14="http://schemas.microsoft.com/office/powerpoint/2010/main" val="4212498461"/>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1325563"/>
          </a:xfrm>
        </p:spPr>
        <p:txBody>
          <a:bodyPr/>
          <a:lstStyle/>
          <a:p>
            <a:r>
              <a:rPr lang="en-US" u="sng" dirty="0">
                <a:latin typeface="Bookman Old Style" panose="02050604050505020204" pitchFamily="18" charset="0"/>
              </a:rPr>
              <a:t>Future Scope</a:t>
            </a:r>
            <a:endParaRPr lang="en-IN" dirty="0">
              <a:latin typeface="Bookman Old Style" panose="02050604050505020204" pitchFamily="18" charset="0"/>
            </a:endParaRPr>
          </a:p>
        </p:txBody>
      </p:sp>
      <p:sp>
        <p:nvSpPr>
          <p:cNvPr id="4" name="Content Placeholder 3"/>
          <p:cNvSpPr>
            <a:spLocks noGrp="1"/>
          </p:cNvSpPr>
          <p:nvPr>
            <p:ph sz="half" idx="1"/>
          </p:nvPr>
        </p:nvSpPr>
        <p:spPr>
          <a:xfrm>
            <a:off x="0" y="1825624"/>
            <a:ext cx="6019800" cy="4916369"/>
          </a:xfrm>
        </p:spPr>
        <p:txBody>
          <a:bodyPr>
            <a:normAutofit fontScale="85000" lnSpcReduction="10000"/>
          </a:bodyPr>
          <a:lstStyle/>
          <a:p>
            <a:r>
              <a:rPr lang="en-US" b="1" dirty="0">
                <a:latin typeface="Bookman Old Style" panose="02050604050505020204" pitchFamily="18" charset="0"/>
              </a:rPr>
              <a:t>Special attention should be given to low-concentration effects on the skin of the face (cheeks, eyes)</a:t>
            </a:r>
            <a:r>
              <a:rPr lang="en-US" dirty="0">
                <a:latin typeface="Bookman Old Style" panose="02050604050505020204" pitchFamily="18" charset="0"/>
              </a:rPr>
              <a:t> for both surface exposure and inhaled air mixtures.</a:t>
            </a:r>
          </a:p>
          <a:p>
            <a:r>
              <a:rPr lang="en-US" dirty="0">
                <a:latin typeface="Bookman Old Style" panose="02050604050505020204" pitchFamily="18" charset="0"/>
              </a:rPr>
              <a:t>The </a:t>
            </a:r>
            <a:r>
              <a:rPr lang="en-US" b="1" dirty="0">
                <a:latin typeface="Bookman Old Style" panose="02050604050505020204" pitchFamily="18" charset="0"/>
              </a:rPr>
              <a:t>possible potentiation of sensory irritation by formaldehyde at low concentrations should be further investigated </a:t>
            </a:r>
            <a:r>
              <a:rPr lang="en-US" dirty="0">
                <a:latin typeface="Bookman Old Style" panose="02050604050505020204" pitchFamily="18" charset="0"/>
              </a:rPr>
              <a:t>in mixtures of irritants with different durations of exposure. </a:t>
            </a:r>
          </a:p>
          <a:p>
            <a:r>
              <a:rPr lang="en-US" dirty="0">
                <a:latin typeface="Bookman Old Style" panose="02050604050505020204" pitchFamily="18" charset="0"/>
              </a:rPr>
              <a:t>Sensory effects, when human beings are exposed either to air containing formaldehyde or air without formaldehyde, should be compared</a:t>
            </a:r>
            <a:r>
              <a:rPr lang="en-US" dirty="0"/>
              <a:t>.</a:t>
            </a:r>
          </a:p>
          <a:p>
            <a:endParaRPr lang="en-IN" dirty="0">
              <a:latin typeface="Bookman Old Style" panose="02050604050505020204" pitchFamily="18" charset="0"/>
            </a:endParaRPr>
          </a:p>
        </p:txBody>
      </p:sp>
      <p:pic>
        <p:nvPicPr>
          <p:cNvPr id="6" name="Picture 2" descr="http://image.slidesharecdn.com/farmaldehyde-151122150506-lva1-app6892/95/formaldehyde-6-638.jpg?cb=1448204797"/>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6896100" y="2338739"/>
            <a:ext cx="5181600" cy="38902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1460268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0" y="1"/>
            <a:ext cx="10515600" cy="477672"/>
          </a:xfrm>
        </p:spPr>
        <p:txBody>
          <a:bodyPr>
            <a:normAutofit fontScale="90000"/>
          </a:bodyPr>
          <a:lstStyle/>
          <a:p>
            <a:endParaRPr lang="en-IN" dirty="0"/>
          </a:p>
        </p:txBody>
      </p:sp>
      <p:sp>
        <p:nvSpPr>
          <p:cNvPr id="6" name="Content Placeholder 5"/>
          <p:cNvSpPr>
            <a:spLocks noGrp="1"/>
          </p:cNvSpPr>
          <p:nvPr>
            <p:ph idx="1"/>
          </p:nvPr>
        </p:nvSpPr>
        <p:spPr>
          <a:xfrm>
            <a:off x="0" y="477673"/>
            <a:ext cx="12192000" cy="6264321"/>
          </a:xfrm>
        </p:spPr>
        <p:txBody>
          <a:bodyPr>
            <a:normAutofit fontScale="92500" lnSpcReduction="20000"/>
          </a:bodyPr>
          <a:lstStyle/>
          <a:p>
            <a:pPr>
              <a:lnSpc>
                <a:spcPct val="150000"/>
              </a:lnSpc>
            </a:pPr>
            <a:r>
              <a:rPr lang="en-US" dirty="0">
                <a:latin typeface="Bookman Old Style" panose="02050604050505020204" pitchFamily="18" charset="0"/>
              </a:rPr>
              <a:t>There  is a need  for </a:t>
            </a:r>
            <a:r>
              <a:rPr lang="en-US" b="1" dirty="0">
                <a:latin typeface="Bookman Old Style" panose="02050604050505020204" pitchFamily="18" charset="0"/>
              </a:rPr>
              <a:t>extensive follow-up  studies on  working populations </a:t>
            </a:r>
            <a:r>
              <a:rPr lang="en-US" dirty="0">
                <a:latin typeface="Bookman Old Style" panose="02050604050505020204" pitchFamily="18" charset="0"/>
              </a:rPr>
              <a:t> already investigated  (maybe  in  excess  of  20 years),  because a long minimum latent period may be a feature of  the response  of the  human nasal  epithelium  to  cancer-causing agents.</a:t>
            </a:r>
          </a:p>
          <a:p>
            <a:pPr>
              <a:lnSpc>
                <a:spcPct val="150000"/>
              </a:lnSpc>
            </a:pPr>
            <a:r>
              <a:rPr lang="en-US" b="1" dirty="0">
                <a:latin typeface="Bookman Old Style" panose="02050604050505020204" pitchFamily="18" charset="0"/>
              </a:rPr>
              <a:t>Epidemiological studies should also be re-evaluated for mortality due to cancers of the buccal cavity and pharynx, (human beings are not obligate nose breathers).</a:t>
            </a:r>
          </a:p>
          <a:p>
            <a:pPr>
              <a:lnSpc>
                <a:spcPct val="150000"/>
              </a:lnSpc>
            </a:pPr>
            <a:r>
              <a:rPr lang="en-US" dirty="0">
                <a:latin typeface="Bookman Old Style" panose="02050604050505020204" pitchFamily="18" charset="0"/>
              </a:rPr>
              <a:t>Research should be directed to the formaldehyde concentrations producing such effects as well as to the </a:t>
            </a:r>
            <a:r>
              <a:rPr lang="en-US" b="1" dirty="0">
                <a:latin typeface="Bookman Old Style" panose="02050604050505020204" pitchFamily="18" charset="0"/>
              </a:rPr>
              <a:t>skin parameters conditioning the start of the irritative skin contact reaction</a:t>
            </a:r>
            <a:r>
              <a:rPr lang="en-US" dirty="0">
                <a:latin typeface="Bookman Old Style" panose="02050604050505020204" pitchFamily="18" charset="0"/>
              </a:rPr>
              <a:t>.</a:t>
            </a:r>
            <a:br>
              <a:rPr lang="en-US" dirty="0">
                <a:latin typeface="Bookman Old Style" panose="02050604050505020204" pitchFamily="18" charset="0"/>
              </a:rPr>
            </a:br>
            <a:endParaRPr lang="en-US" dirty="0">
              <a:latin typeface="Bookman Old Style" panose="02050604050505020204" pitchFamily="18" charset="0"/>
            </a:endParaRPr>
          </a:p>
          <a:p>
            <a:endParaRPr lang="en-IN" dirty="0"/>
          </a:p>
        </p:txBody>
      </p:sp>
    </p:spTree>
    <p:extLst>
      <p:ext uri="{BB962C8B-B14F-4D97-AF65-F5344CB8AC3E}">
        <p14:creationId xmlns:p14="http://schemas.microsoft.com/office/powerpoint/2010/main" val="1798768266"/>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515600" cy="1325563"/>
          </a:xfrm>
        </p:spPr>
        <p:txBody>
          <a:bodyPr/>
          <a:lstStyle/>
          <a:p>
            <a:r>
              <a:rPr lang="en-IN" b="1" u="sng" dirty="0" smtClean="0">
                <a:latin typeface="Bookman Old Style" panose="02050604050505020204" pitchFamily="18" charset="0"/>
              </a:rPr>
              <a:t>References</a:t>
            </a:r>
            <a:r>
              <a:rPr lang="en-IN" dirty="0" smtClean="0">
                <a:latin typeface="Bookman Old Style" panose="02050604050505020204" pitchFamily="18" charset="0"/>
              </a:rPr>
              <a:t>:</a:t>
            </a:r>
            <a:endParaRPr lang="en-IN" dirty="0">
              <a:latin typeface="Bookman Old Style" panose="02050604050505020204" pitchFamily="18" charset="0"/>
            </a:endParaRPr>
          </a:p>
        </p:txBody>
      </p:sp>
      <p:sp>
        <p:nvSpPr>
          <p:cNvPr id="3" name="Content Placeholder 2"/>
          <p:cNvSpPr>
            <a:spLocks noGrp="1"/>
          </p:cNvSpPr>
          <p:nvPr>
            <p:ph idx="1"/>
          </p:nvPr>
        </p:nvSpPr>
        <p:spPr>
          <a:xfrm>
            <a:off x="0" y="1325563"/>
            <a:ext cx="12192000" cy="5532437"/>
          </a:xfrm>
        </p:spPr>
        <p:txBody>
          <a:bodyPr/>
          <a:lstStyle/>
          <a:p>
            <a:pPr>
              <a:lnSpc>
                <a:spcPct val="150000"/>
              </a:lnSpc>
            </a:pPr>
            <a:r>
              <a:rPr lang="en-IN" dirty="0">
                <a:latin typeface="Bookman Old Style" panose="02050604050505020204" pitchFamily="18" charset="0"/>
                <a:hlinkClick r:id="rId2"/>
              </a:rPr>
              <a:t>http://</a:t>
            </a:r>
            <a:r>
              <a:rPr lang="en-IN" dirty="0" smtClean="0">
                <a:latin typeface="Bookman Old Style" panose="02050604050505020204" pitchFamily="18" charset="0"/>
                <a:hlinkClick r:id="rId2"/>
              </a:rPr>
              <a:t>www.kaimao-chem.com</a:t>
            </a:r>
            <a:endParaRPr lang="en-IN" dirty="0">
              <a:latin typeface="Bookman Old Style" panose="02050604050505020204" pitchFamily="18" charset="0"/>
            </a:endParaRPr>
          </a:p>
          <a:p>
            <a:pPr>
              <a:lnSpc>
                <a:spcPct val="150000"/>
              </a:lnSpc>
            </a:pPr>
            <a:r>
              <a:rPr lang="en-IN" dirty="0">
                <a:latin typeface="Bookman Old Style" panose="02050604050505020204" pitchFamily="18" charset="0"/>
                <a:hlinkClick r:id="rId3"/>
              </a:rPr>
              <a:t>http://www.topsoefuelcell.com</a:t>
            </a:r>
            <a:r>
              <a:rPr lang="en-IN" dirty="0" smtClean="0">
                <a:latin typeface="Bookman Old Style" panose="02050604050505020204" pitchFamily="18" charset="0"/>
                <a:hlinkClick r:id="rId3"/>
              </a:rPr>
              <a:t>/</a:t>
            </a:r>
            <a:endParaRPr lang="en-IN" dirty="0" smtClean="0">
              <a:latin typeface="Bookman Old Style" panose="02050604050505020204" pitchFamily="18" charset="0"/>
            </a:endParaRPr>
          </a:p>
          <a:p>
            <a:pPr>
              <a:lnSpc>
                <a:spcPct val="150000"/>
              </a:lnSpc>
            </a:pPr>
            <a:r>
              <a:rPr lang="en-IN" dirty="0">
                <a:latin typeface="Bookman Old Style" panose="02050604050505020204" pitchFamily="18" charset="0"/>
                <a:hlinkClick r:id="rId4"/>
              </a:rPr>
              <a:t>http://www.dsir.gov.in</a:t>
            </a:r>
            <a:r>
              <a:rPr lang="en-IN" dirty="0" smtClean="0">
                <a:latin typeface="Bookman Old Style" panose="02050604050505020204" pitchFamily="18" charset="0"/>
                <a:hlinkClick r:id="rId4"/>
              </a:rPr>
              <a:t>/</a:t>
            </a:r>
            <a:endParaRPr lang="en-IN" dirty="0"/>
          </a:p>
          <a:p>
            <a:pPr>
              <a:lnSpc>
                <a:spcPct val="150000"/>
              </a:lnSpc>
            </a:pPr>
            <a:r>
              <a:rPr lang="en-IN" dirty="0">
                <a:latin typeface="Bookman Old Style" panose="02050604050505020204" pitchFamily="18" charset="0"/>
              </a:rPr>
              <a:t> King Fahd University Of Petroleum &amp; Minerals </a:t>
            </a:r>
            <a:endParaRPr lang="en-IN" dirty="0" smtClean="0">
              <a:latin typeface="Bookman Old Style" panose="02050604050505020204" pitchFamily="18" charset="0"/>
            </a:endParaRPr>
          </a:p>
          <a:p>
            <a:pPr>
              <a:lnSpc>
                <a:spcPct val="150000"/>
              </a:lnSpc>
            </a:pPr>
            <a:r>
              <a:rPr lang="en-IN" dirty="0">
                <a:latin typeface="Bookman Old Style" panose="02050604050505020204" pitchFamily="18" charset="0"/>
                <a:hlinkClick r:id="rId5"/>
              </a:rPr>
              <a:t>http://www.scielo.cl</a:t>
            </a:r>
            <a:r>
              <a:rPr lang="en-IN" dirty="0" smtClean="0">
                <a:latin typeface="Bookman Old Style" panose="02050604050505020204" pitchFamily="18" charset="0"/>
                <a:hlinkClick r:id="rId5"/>
              </a:rPr>
              <a:t>/</a:t>
            </a:r>
            <a:endParaRPr lang="en-IN" dirty="0" smtClean="0">
              <a:latin typeface="Bookman Old Style" panose="02050604050505020204" pitchFamily="18" charset="0"/>
            </a:endParaRPr>
          </a:p>
          <a:p>
            <a:pPr>
              <a:lnSpc>
                <a:spcPct val="150000"/>
              </a:lnSpc>
            </a:pPr>
            <a:r>
              <a:rPr lang="en-IN" dirty="0">
                <a:latin typeface="Bookman Old Style" panose="02050604050505020204" pitchFamily="18" charset="0"/>
              </a:rPr>
              <a:t>http://nortech.oulu.fi/SkyPro/Proceedings/Ref_pp_070-073_Niskala.pdf</a:t>
            </a:r>
            <a:endParaRPr lang="en-IN" dirty="0" smtClean="0">
              <a:latin typeface="Bookman Old Style" panose="02050604050505020204" pitchFamily="18" charset="0"/>
            </a:endParaRPr>
          </a:p>
          <a:p>
            <a:pPr>
              <a:lnSpc>
                <a:spcPct val="150000"/>
              </a:lnSpc>
            </a:pPr>
            <a:endParaRPr lang="en-IN" dirty="0">
              <a:latin typeface="Bookman Old Style" panose="02050604050505020204" pitchFamily="18" charset="0"/>
            </a:endParaRPr>
          </a:p>
        </p:txBody>
      </p:sp>
    </p:spTree>
    <p:extLst>
      <p:ext uri="{BB962C8B-B14F-4D97-AF65-F5344CB8AC3E}">
        <p14:creationId xmlns:p14="http://schemas.microsoft.com/office/powerpoint/2010/main" val="298686327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http://positivepsychologynews.com/ppnd_wp/wp-content/uploads/2008/12/thank-you.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4338514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1353800" cy="1665026"/>
          </a:xfrm>
        </p:spPr>
        <p:txBody>
          <a:bodyPr/>
          <a:lstStyle/>
          <a:p>
            <a:r>
              <a:rPr lang="en-US" b="1" u="sng" dirty="0">
                <a:latin typeface="Bookman Old Style" panose="02050604050505020204" pitchFamily="18" charset="0"/>
              </a:rPr>
              <a:t>Properties</a:t>
            </a:r>
            <a:r>
              <a:rPr lang="en-US" dirty="0"/>
              <a:t>:</a:t>
            </a:r>
          </a:p>
        </p:txBody>
      </p:sp>
      <p:sp>
        <p:nvSpPr>
          <p:cNvPr id="3" name="Content Placeholder 2"/>
          <p:cNvSpPr>
            <a:spLocks noGrp="1"/>
          </p:cNvSpPr>
          <p:nvPr>
            <p:ph idx="1"/>
          </p:nvPr>
        </p:nvSpPr>
        <p:spPr>
          <a:xfrm>
            <a:off x="0" y="1825625"/>
            <a:ext cx="12192000" cy="4351338"/>
          </a:xfrm>
        </p:spPr>
        <p:txBody>
          <a:bodyPr/>
          <a:lstStyle/>
          <a:p>
            <a:pPr>
              <a:lnSpc>
                <a:spcPct val="150000"/>
              </a:lnSpc>
            </a:pPr>
            <a:r>
              <a:rPr lang="en-US" dirty="0">
                <a:latin typeface="Bookman Old Style" panose="02050604050505020204" pitchFamily="18" charset="0"/>
              </a:rPr>
              <a:t>Formaldehyde is readily reduced to methanol with hydrogen over many metal and metal oxide catalysts. It is oxidized to formic acid or CO2 and H2O</a:t>
            </a:r>
            <a:r>
              <a:rPr lang="en-US" dirty="0" smtClean="0">
                <a:latin typeface="Bookman Old Style" panose="02050604050505020204" pitchFamily="18" charset="0"/>
              </a:rPr>
              <a:t>.</a:t>
            </a:r>
          </a:p>
          <a:p>
            <a:pPr>
              <a:lnSpc>
                <a:spcPct val="150000"/>
              </a:lnSpc>
            </a:pPr>
            <a:r>
              <a:rPr lang="en-US" dirty="0">
                <a:latin typeface="Bookman Old Style" panose="02050604050505020204" pitchFamily="18" charset="0"/>
              </a:rPr>
              <a:t>Formaldehyde condenses with urea, melamine, urethanes, </a:t>
            </a:r>
            <a:r>
              <a:rPr lang="en-US" dirty="0" err="1" smtClean="0">
                <a:latin typeface="Bookman Old Style" panose="02050604050505020204" pitchFamily="18" charset="0"/>
              </a:rPr>
              <a:t>cyanamide</a:t>
            </a:r>
            <a:r>
              <a:rPr lang="en-US" dirty="0" smtClean="0">
                <a:latin typeface="Bookman Old Style" panose="02050604050505020204" pitchFamily="18" charset="0"/>
              </a:rPr>
              <a:t>, aromatic </a:t>
            </a:r>
            <a:r>
              <a:rPr lang="en-US" dirty="0">
                <a:latin typeface="Bookman Old Style" panose="02050604050505020204" pitchFamily="18" charset="0"/>
              </a:rPr>
              <a:t>sulfonamides and amines, and phenols to give wide range of resins.</a:t>
            </a:r>
          </a:p>
          <a:p>
            <a:pPr>
              <a:lnSpc>
                <a:spcPct val="150000"/>
              </a:lnSpc>
            </a:pPr>
            <a:endParaRPr lang="en-US" dirty="0"/>
          </a:p>
        </p:txBody>
      </p:sp>
    </p:spTree>
    <p:extLst>
      <p:ext uri="{BB962C8B-B14F-4D97-AF65-F5344CB8AC3E}">
        <p14:creationId xmlns:p14="http://schemas.microsoft.com/office/powerpoint/2010/main" val="181679876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515600" cy="1325563"/>
          </a:xfrm>
        </p:spPr>
        <p:txBody>
          <a:bodyPr/>
          <a:lstStyle/>
          <a:p>
            <a:r>
              <a:rPr lang="en-US" b="1" u="sng" dirty="0" smtClean="0">
                <a:latin typeface="Bookman Old Style" panose="02050604050505020204" pitchFamily="18" charset="0"/>
              </a:rPr>
              <a:t>Applications of Formaldehyde</a:t>
            </a:r>
            <a:r>
              <a:rPr lang="en-US" dirty="0" smtClean="0"/>
              <a:t>:</a:t>
            </a:r>
            <a:br>
              <a:rPr lang="en-US" dirty="0" smtClean="0"/>
            </a:br>
            <a:endParaRPr lang="en-US" dirty="0"/>
          </a:p>
        </p:txBody>
      </p:sp>
      <p:sp>
        <p:nvSpPr>
          <p:cNvPr id="3" name="Content Placeholder 2"/>
          <p:cNvSpPr>
            <a:spLocks noGrp="1"/>
          </p:cNvSpPr>
          <p:nvPr>
            <p:ph idx="1"/>
          </p:nvPr>
        </p:nvSpPr>
        <p:spPr>
          <a:xfrm>
            <a:off x="0" y="1569492"/>
            <a:ext cx="12192000" cy="5288507"/>
          </a:xfrm>
        </p:spPr>
        <p:txBody>
          <a:bodyPr>
            <a:normAutofit fontScale="85000" lnSpcReduction="20000"/>
          </a:bodyPr>
          <a:lstStyle/>
          <a:p>
            <a:pPr>
              <a:lnSpc>
                <a:spcPct val="150000"/>
              </a:lnSpc>
            </a:pPr>
            <a:r>
              <a:rPr lang="en-US" dirty="0">
                <a:latin typeface="Bookman Old Style" panose="02050604050505020204" pitchFamily="18" charset="0"/>
              </a:rPr>
              <a:t>Formaldehyde is an important industrial chemical and is employed in the </a:t>
            </a:r>
            <a:r>
              <a:rPr lang="en-US" dirty="0" smtClean="0">
                <a:latin typeface="Bookman Old Style" panose="02050604050505020204" pitchFamily="18" charset="0"/>
              </a:rPr>
              <a:t>manufacture of </a:t>
            </a:r>
            <a:r>
              <a:rPr lang="en-US" dirty="0">
                <a:latin typeface="Bookman Old Style" panose="02050604050505020204" pitchFamily="18" charset="0"/>
              </a:rPr>
              <a:t>many industrial products and consumer </a:t>
            </a:r>
            <a:r>
              <a:rPr lang="en-US" dirty="0" smtClean="0">
                <a:latin typeface="Bookman Old Style" panose="02050604050505020204" pitchFamily="18" charset="0"/>
              </a:rPr>
              <a:t>articles.</a:t>
            </a:r>
          </a:p>
          <a:p>
            <a:pPr>
              <a:lnSpc>
                <a:spcPct val="150000"/>
              </a:lnSpc>
            </a:pPr>
            <a:r>
              <a:rPr lang="en-US" dirty="0" smtClean="0">
                <a:latin typeface="Bookman Old Style" panose="02050604050505020204" pitchFamily="18" charset="0"/>
              </a:rPr>
              <a:t>Formaldehyde is used extensively in the woodworking and cabinet-making industries. It is also used in photography for </a:t>
            </a:r>
            <a:r>
              <a:rPr lang="en-US" dirty="0" err="1" smtClean="0">
                <a:latin typeface="Bookman Old Style" panose="02050604050505020204" pitchFamily="18" charset="0"/>
              </a:rPr>
              <a:t>colour</a:t>
            </a:r>
            <a:r>
              <a:rPr lang="en-US" dirty="0" smtClean="0">
                <a:latin typeface="Bookman Old Style" panose="02050604050505020204" pitchFamily="18" charset="0"/>
              </a:rPr>
              <a:t> negative film and in pre bleaching.</a:t>
            </a:r>
          </a:p>
          <a:p>
            <a:pPr>
              <a:lnSpc>
                <a:spcPct val="150000"/>
              </a:lnSpc>
            </a:pPr>
            <a:r>
              <a:rPr lang="en-US" dirty="0" smtClean="0">
                <a:latin typeface="Bookman Old Style" panose="02050604050505020204" pitchFamily="18" charset="0"/>
              </a:rPr>
              <a:t>Formaldehyde is a common building block for the synthesis of more complex compounds and materials.</a:t>
            </a:r>
          </a:p>
          <a:p>
            <a:pPr>
              <a:lnSpc>
                <a:spcPct val="150000"/>
              </a:lnSpc>
            </a:pPr>
            <a:r>
              <a:rPr lang="en-US" dirty="0" smtClean="0">
                <a:latin typeface="Bookman Old Style" panose="02050604050505020204" pitchFamily="18" charset="0"/>
              </a:rPr>
              <a:t>Products generated from formaldehyde include urea formaldehyde resin, melamine resin, phenol formaldehyde resin, polyoxymethylene plastics, 1,4-butanediol, and methylene diphenyl diisocyanate.</a:t>
            </a:r>
          </a:p>
          <a:p>
            <a:endParaRPr lang="en-US" dirty="0"/>
          </a:p>
          <a:p>
            <a:endParaRPr lang="en-US" dirty="0"/>
          </a:p>
        </p:txBody>
      </p:sp>
    </p:spTree>
    <p:extLst>
      <p:ext uri="{BB962C8B-B14F-4D97-AF65-F5344CB8AC3E}">
        <p14:creationId xmlns:p14="http://schemas.microsoft.com/office/powerpoint/2010/main" val="13970594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515600" cy="1325563"/>
          </a:xfrm>
        </p:spPr>
        <p:txBody>
          <a:bodyPr/>
          <a:lstStyle/>
          <a:p>
            <a:r>
              <a:rPr lang="en-US" b="1" u="sng" dirty="0" smtClean="0">
                <a:latin typeface="Bookman Old Style" panose="02050604050505020204" pitchFamily="18" charset="0"/>
              </a:rPr>
              <a:t>Applications of Formaldehyde</a:t>
            </a:r>
            <a:r>
              <a:rPr lang="en-US" dirty="0" smtClean="0"/>
              <a:t>:</a:t>
            </a:r>
            <a:br>
              <a:rPr lang="en-US" dirty="0" smtClean="0"/>
            </a:br>
            <a:endParaRPr lang="en-US" dirty="0"/>
          </a:p>
        </p:txBody>
      </p:sp>
      <p:sp>
        <p:nvSpPr>
          <p:cNvPr id="3" name="Content Placeholder 2"/>
          <p:cNvSpPr>
            <a:spLocks noGrp="1"/>
          </p:cNvSpPr>
          <p:nvPr>
            <p:ph idx="1"/>
          </p:nvPr>
        </p:nvSpPr>
        <p:spPr>
          <a:xfrm>
            <a:off x="0" y="1542196"/>
            <a:ext cx="12192000" cy="5315803"/>
          </a:xfrm>
        </p:spPr>
        <p:txBody>
          <a:bodyPr/>
          <a:lstStyle/>
          <a:p>
            <a:pPr>
              <a:lnSpc>
                <a:spcPct val="150000"/>
              </a:lnSpc>
            </a:pPr>
            <a:r>
              <a:rPr lang="en-US" dirty="0" smtClean="0">
                <a:latin typeface="Bookman Old Style" panose="02050604050505020204" pitchFamily="18" charset="0"/>
              </a:rPr>
              <a:t>The textile industry uses formaldehyde-based resins as finishers to make fabrics crease-resistant.</a:t>
            </a:r>
          </a:p>
          <a:p>
            <a:pPr>
              <a:lnSpc>
                <a:spcPct val="150000"/>
              </a:lnSpc>
            </a:pPr>
            <a:r>
              <a:rPr lang="en-US" dirty="0" smtClean="0">
                <a:latin typeface="Bookman Old Style" panose="02050604050505020204" pitchFamily="18" charset="0"/>
              </a:rPr>
              <a:t>. Formaldehyde-based </a:t>
            </a:r>
            <a:r>
              <a:rPr lang="en-US" dirty="0" err="1" smtClean="0">
                <a:latin typeface="Bookman Old Style" panose="02050604050505020204" pitchFamily="18" charset="0"/>
              </a:rPr>
              <a:t>acetal</a:t>
            </a:r>
            <a:r>
              <a:rPr lang="en-US" dirty="0" smtClean="0">
                <a:latin typeface="Bookman Old Style" panose="02050604050505020204" pitchFamily="18" charset="0"/>
              </a:rPr>
              <a:t> resins are key to the manufacture of automobiles, and used to make components for the transmission, electrical system, engine block, door panels, axles and brake shoes.</a:t>
            </a:r>
          </a:p>
          <a:p>
            <a:pPr>
              <a:lnSpc>
                <a:spcPct val="150000"/>
              </a:lnSpc>
            </a:pPr>
            <a:endParaRPr lang="en-US" dirty="0">
              <a:latin typeface="Bookman Old Style" panose="02050604050505020204" pitchFamily="18" charset="0"/>
            </a:endParaRPr>
          </a:p>
        </p:txBody>
      </p:sp>
    </p:spTree>
    <p:extLst>
      <p:ext uri="{BB962C8B-B14F-4D97-AF65-F5344CB8AC3E}">
        <p14:creationId xmlns:p14="http://schemas.microsoft.com/office/powerpoint/2010/main" val="335197936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515600" cy="1325563"/>
          </a:xfrm>
        </p:spPr>
        <p:txBody>
          <a:bodyPr/>
          <a:lstStyle/>
          <a:p>
            <a:r>
              <a:rPr lang="en-US" b="1" u="sng" dirty="0" smtClean="0">
                <a:latin typeface="Bookman Old Style" panose="02050604050505020204" pitchFamily="18" charset="0"/>
              </a:rPr>
              <a:t>Methods of production</a:t>
            </a:r>
            <a:r>
              <a:rPr lang="en-US" dirty="0" smtClean="0"/>
              <a:t>:</a:t>
            </a:r>
            <a:br>
              <a:rPr lang="en-US" dirty="0" smtClean="0"/>
            </a:br>
            <a:endParaRPr lang="en-US" dirty="0"/>
          </a:p>
        </p:txBody>
      </p:sp>
      <p:sp>
        <p:nvSpPr>
          <p:cNvPr id="3" name="Content Placeholder 2"/>
          <p:cNvSpPr>
            <a:spLocks noGrp="1"/>
          </p:cNvSpPr>
          <p:nvPr>
            <p:ph idx="1"/>
          </p:nvPr>
        </p:nvSpPr>
        <p:spPr>
          <a:xfrm>
            <a:off x="0" y="1825624"/>
            <a:ext cx="12191999" cy="5032375"/>
          </a:xfrm>
        </p:spPr>
        <p:txBody>
          <a:bodyPr>
            <a:normAutofit/>
          </a:bodyPr>
          <a:lstStyle/>
          <a:p>
            <a:pPr marL="514350" indent="-514350">
              <a:buAutoNum type="arabicPeriod"/>
            </a:pPr>
            <a:r>
              <a:rPr lang="en-US" b="1" dirty="0" smtClean="0">
                <a:latin typeface="Bookman Old Style" panose="02050604050505020204" pitchFamily="18" charset="0"/>
              </a:rPr>
              <a:t>Catalytic oxidation-dehydrogenation of methanol</a:t>
            </a:r>
          </a:p>
          <a:p>
            <a:pPr>
              <a:lnSpc>
                <a:spcPct val="150000"/>
              </a:lnSpc>
            </a:pPr>
            <a:r>
              <a:rPr lang="en-US" dirty="0">
                <a:latin typeface="Bookman Old Style" panose="02050604050505020204" pitchFamily="18" charset="0"/>
              </a:rPr>
              <a:t> </a:t>
            </a:r>
            <a:r>
              <a:rPr lang="en-US" dirty="0" smtClean="0">
                <a:latin typeface="Bookman Old Style" panose="02050604050505020204" pitchFamily="18" charset="0"/>
              </a:rPr>
              <a:t>Oxidation of methanol is done by combustion with oxygen </a:t>
            </a:r>
          </a:p>
          <a:p>
            <a:pPr>
              <a:lnSpc>
                <a:spcPct val="150000"/>
              </a:lnSpc>
            </a:pPr>
            <a:r>
              <a:rPr lang="en-US" dirty="0">
                <a:latin typeface="Bookman Old Style" panose="02050604050505020204" pitchFamily="18" charset="0"/>
              </a:rPr>
              <a:t> </a:t>
            </a:r>
            <a:r>
              <a:rPr lang="en-US" dirty="0" smtClean="0">
                <a:latin typeface="Bookman Old Style" panose="02050604050505020204" pitchFamily="18" charset="0"/>
              </a:rPr>
              <a:t>Major product formed in this process is Formaldehyde so distillation of it from methanol is easier. </a:t>
            </a:r>
          </a:p>
          <a:p>
            <a:pPr>
              <a:lnSpc>
                <a:spcPct val="150000"/>
              </a:lnSpc>
            </a:pPr>
            <a:r>
              <a:rPr lang="en-US" dirty="0" smtClean="0">
                <a:latin typeface="Bookman Old Style" panose="02050604050505020204" pitchFamily="18" charset="0"/>
              </a:rPr>
              <a:t>Tail gases are mostly non reactive (nitrogen, inert gases, little amount of water)</a:t>
            </a:r>
          </a:p>
          <a:p>
            <a:pPr>
              <a:lnSpc>
                <a:spcPct val="150000"/>
              </a:lnSpc>
            </a:pPr>
            <a:r>
              <a:rPr lang="en-US" dirty="0" smtClean="0">
                <a:latin typeface="Bookman Old Style" panose="02050604050505020204" pitchFamily="18" charset="0"/>
              </a:rPr>
              <a:t>Cost of production of formaldehyde is cheaper.</a:t>
            </a:r>
          </a:p>
        </p:txBody>
      </p:sp>
    </p:spTree>
    <p:extLst>
      <p:ext uri="{BB962C8B-B14F-4D97-AF65-F5344CB8AC3E}">
        <p14:creationId xmlns:p14="http://schemas.microsoft.com/office/powerpoint/2010/main" val="416552604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0664"/>
            <a:ext cx="10515600" cy="1325563"/>
          </a:xfrm>
        </p:spPr>
        <p:txBody>
          <a:bodyPr/>
          <a:lstStyle/>
          <a:p>
            <a:r>
              <a:rPr lang="en-US" b="1" u="sng" dirty="0" smtClean="0">
                <a:latin typeface="Bookman Old Style" panose="02050604050505020204" pitchFamily="18" charset="0"/>
              </a:rPr>
              <a:t>Methods of production</a:t>
            </a:r>
            <a:r>
              <a:rPr lang="en-US" dirty="0" smtClean="0"/>
              <a:t>:</a:t>
            </a:r>
            <a:endParaRPr lang="en-US" dirty="0"/>
          </a:p>
        </p:txBody>
      </p:sp>
      <p:sp>
        <p:nvSpPr>
          <p:cNvPr id="3" name="Content Placeholder 2"/>
          <p:cNvSpPr>
            <a:spLocks noGrp="1"/>
          </p:cNvSpPr>
          <p:nvPr>
            <p:ph idx="1"/>
          </p:nvPr>
        </p:nvSpPr>
        <p:spPr>
          <a:xfrm>
            <a:off x="0" y="1513648"/>
            <a:ext cx="12192000" cy="5344352"/>
          </a:xfrm>
        </p:spPr>
        <p:txBody>
          <a:bodyPr/>
          <a:lstStyle/>
          <a:p>
            <a:pPr marL="0" indent="0">
              <a:buNone/>
            </a:pPr>
            <a:endParaRPr lang="en-US" dirty="0" smtClean="0"/>
          </a:p>
          <a:p>
            <a:pPr marL="0" indent="0">
              <a:buNone/>
            </a:pPr>
            <a:r>
              <a:rPr lang="en-US" dirty="0" smtClean="0"/>
              <a:t>2. </a:t>
            </a:r>
            <a:r>
              <a:rPr lang="en-US" b="1" u="sng" dirty="0" smtClean="0">
                <a:latin typeface="Bookman Old Style" panose="02050604050505020204" pitchFamily="18" charset="0"/>
              </a:rPr>
              <a:t>Partial Oxidation of methane or LPG</a:t>
            </a:r>
          </a:p>
          <a:p>
            <a:pPr>
              <a:lnSpc>
                <a:spcPct val="150000"/>
              </a:lnSpc>
            </a:pPr>
            <a:r>
              <a:rPr lang="en-US" dirty="0" smtClean="0">
                <a:latin typeface="Bookman Old Style" panose="02050604050505020204" pitchFamily="18" charset="0"/>
              </a:rPr>
              <a:t>Partial oxidation of methane/ LPG is done which is comparatively difficult.</a:t>
            </a:r>
          </a:p>
          <a:p>
            <a:pPr>
              <a:lnSpc>
                <a:spcPct val="150000"/>
              </a:lnSpc>
            </a:pPr>
            <a:r>
              <a:rPr lang="en-US" dirty="0" smtClean="0">
                <a:latin typeface="Bookman Old Style" panose="02050604050505020204" pitchFamily="18" charset="0"/>
              </a:rPr>
              <a:t>A Lot of side products are formed in this process because of different level of oxidation </a:t>
            </a:r>
          </a:p>
          <a:p>
            <a:pPr>
              <a:lnSpc>
                <a:spcPct val="150000"/>
              </a:lnSpc>
            </a:pPr>
            <a:r>
              <a:rPr lang="en-US" dirty="0" smtClean="0">
                <a:latin typeface="Bookman Old Style" panose="02050604050505020204" pitchFamily="18" charset="0"/>
              </a:rPr>
              <a:t>Its difficult to separate formaldehyde from other side products by distillation.  </a:t>
            </a:r>
          </a:p>
          <a:p>
            <a:pPr>
              <a:lnSpc>
                <a:spcPct val="150000"/>
              </a:lnSpc>
            </a:pPr>
            <a:endParaRPr lang="en-US" dirty="0">
              <a:latin typeface="Bookman Old Style" panose="02050604050505020204" pitchFamily="18" charset="0"/>
            </a:endParaRPr>
          </a:p>
        </p:txBody>
      </p:sp>
    </p:spTree>
    <p:extLst>
      <p:ext uri="{BB962C8B-B14F-4D97-AF65-F5344CB8AC3E}">
        <p14:creationId xmlns:p14="http://schemas.microsoft.com/office/powerpoint/2010/main" val="72689531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3740</TotalTime>
  <Words>2241</Words>
  <Application>Microsoft Office PowerPoint</Application>
  <PresentationFormat>Custom</PresentationFormat>
  <Paragraphs>164</Paragraphs>
  <Slides>49</Slides>
  <Notes>0</Notes>
  <HiddenSlides>0</HiddenSlides>
  <MMClips>0</MMClips>
  <ScaleCrop>false</ScaleCrop>
  <HeadingPairs>
    <vt:vector size="4" baseType="variant">
      <vt:variant>
        <vt:lpstr>Theme</vt:lpstr>
      </vt:variant>
      <vt:variant>
        <vt:i4>1</vt:i4>
      </vt:variant>
      <vt:variant>
        <vt:lpstr>Slide Titles</vt:lpstr>
      </vt:variant>
      <vt:variant>
        <vt:i4>49</vt:i4>
      </vt:variant>
    </vt:vector>
  </HeadingPairs>
  <TitlesOfParts>
    <vt:vector size="50" baseType="lpstr">
      <vt:lpstr>Office Theme</vt:lpstr>
      <vt:lpstr>Synthesis of Formaldehyde using Methanol</vt:lpstr>
      <vt:lpstr>Formaldehyde: </vt:lpstr>
      <vt:lpstr>Properties:</vt:lpstr>
      <vt:lpstr>Properties:</vt:lpstr>
      <vt:lpstr>Properties:</vt:lpstr>
      <vt:lpstr>Applications of Formaldehyde: </vt:lpstr>
      <vt:lpstr>Applications of Formaldehyde: </vt:lpstr>
      <vt:lpstr>Methods of production: </vt:lpstr>
      <vt:lpstr>Methods of production:</vt:lpstr>
      <vt:lpstr>Basic flow sheet :</vt:lpstr>
      <vt:lpstr>Process equipment used :</vt:lpstr>
      <vt:lpstr>Process equipment used</vt:lpstr>
      <vt:lpstr>Process &amp; flow sheet Description</vt:lpstr>
      <vt:lpstr>PowerPoint Presentation</vt:lpstr>
      <vt:lpstr>Methanol evaporator :</vt:lpstr>
      <vt:lpstr>Catalytic bed reactor :</vt:lpstr>
      <vt:lpstr>Heat exchanger :</vt:lpstr>
      <vt:lpstr>Absorption tower : (water as absorbent)</vt:lpstr>
      <vt:lpstr>Distillation tower :</vt:lpstr>
      <vt:lpstr>Storage of Formalin :</vt:lpstr>
      <vt:lpstr>PowerPoint Presentation</vt:lpstr>
      <vt:lpstr>Methanol evaporator  </vt:lpstr>
      <vt:lpstr>Catalytic reactor :</vt:lpstr>
      <vt:lpstr>Absorption tower : </vt:lpstr>
      <vt:lpstr>Centrifugal pump</vt:lpstr>
      <vt:lpstr>Distillation tower : </vt:lpstr>
      <vt:lpstr>Catalytic Recuperative Oxidizer(CATOX)</vt:lpstr>
      <vt:lpstr>Formaldehyde industry, Indian scenario :</vt:lpstr>
      <vt:lpstr>Major producers of formaldehyde in India</vt:lpstr>
      <vt:lpstr>FORMALDEHYDE INDUSTRY : GLOBAL SCENARIO</vt:lpstr>
      <vt:lpstr>Technology status in India</vt:lpstr>
      <vt:lpstr>Environmental Aspects:</vt:lpstr>
      <vt:lpstr>Case study : Waste gases from formaldehyde production plants</vt:lpstr>
      <vt:lpstr>Continued: </vt:lpstr>
      <vt:lpstr>PowerPoint Presentation</vt:lpstr>
      <vt:lpstr>The CATOX Advantage: </vt:lpstr>
      <vt:lpstr>Raw Materials</vt:lpstr>
      <vt:lpstr>PowerPoint Presentation</vt:lpstr>
      <vt:lpstr>Utilities Used</vt:lpstr>
      <vt:lpstr>Environmental Implications</vt:lpstr>
      <vt:lpstr>Environmental Implications</vt:lpstr>
      <vt:lpstr>PowerPoint Presentation</vt:lpstr>
      <vt:lpstr>Safety Aspects</vt:lpstr>
      <vt:lpstr>Economic Factors</vt:lpstr>
      <vt:lpstr>PowerPoint Presentation</vt:lpstr>
      <vt:lpstr>Future Scope</vt:lpstr>
      <vt:lpstr>PowerPoint Presentation</vt:lpstr>
      <vt:lpstr>References:</vt:lpstr>
      <vt:lpstr>PowerPoint Presentation</vt:lpstr>
    </vt:vector>
  </TitlesOfParts>
  <Company>Hewlett-Packard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Synthesis of Formaldehyde using Methanol</dc:title>
  <dc:creator>sudheer korlapati</dc:creator>
  <cp:lastModifiedBy>Jegatha</cp:lastModifiedBy>
  <cp:revision>75</cp:revision>
  <dcterms:created xsi:type="dcterms:W3CDTF">2016-04-06T12:48:19Z</dcterms:created>
  <dcterms:modified xsi:type="dcterms:W3CDTF">2016-04-25T12:28:42Z</dcterms:modified>
</cp:coreProperties>
</file>