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66" r:id="rId3"/>
    <p:sldId id="267" r:id="rId4"/>
    <p:sldId id="269" r:id="rId5"/>
    <p:sldId id="270" r:id="rId6"/>
    <p:sldId id="271" r:id="rId7"/>
    <p:sldId id="257" r:id="rId8"/>
    <p:sldId id="258" r:id="rId9"/>
    <p:sldId id="259" r:id="rId10"/>
    <p:sldId id="260" r:id="rId11"/>
    <p:sldId id="261" r:id="rId12"/>
    <p:sldId id="262" r:id="rId13"/>
    <p:sldId id="263" r:id="rId14"/>
    <p:sldId id="264" r:id="rId15"/>
    <p:sldId id="268" r:id="rId16"/>
    <p:sldId id="305" r:id="rId17"/>
    <p:sldId id="278" r:id="rId18"/>
    <p:sldId id="279" r:id="rId19"/>
    <p:sldId id="280" r:id="rId20"/>
    <p:sldId id="282" r:id="rId21"/>
    <p:sldId id="283" r:id="rId22"/>
    <p:sldId id="306" r:id="rId23"/>
    <p:sldId id="307" r:id="rId24"/>
    <p:sldId id="308" r:id="rId25"/>
    <p:sldId id="284" r:id="rId26"/>
    <p:sldId id="285" r:id="rId27"/>
    <p:sldId id="286" r:id="rId28"/>
    <p:sldId id="287" r:id="rId29"/>
    <p:sldId id="309" r:id="rId30"/>
    <p:sldId id="312" r:id="rId31"/>
    <p:sldId id="310" r:id="rId32"/>
    <p:sldId id="311" r:id="rId33"/>
    <p:sldId id="273" r:id="rId34"/>
    <p:sldId id="274" r:id="rId35"/>
    <p:sldId id="272" r:id="rId36"/>
    <p:sldId id="275" r:id="rId37"/>
    <p:sldId id="276" r:id="rId38"/>
    <p:sldId id="277" r:id="rId39"/>
    <p:sldId id="288" r:id="rId40"/>
    <p:sldId id="289" r:id="rId41"/>
    <p:sldId id="290" r:id="rId42"/>
    <p:sldId id="291" r:id="rId43"/>
    <p:sldId id="292" r:id="rId44"/>
    <p:sldId id="293" r:id="rId45"/>
    <p:sldId id="294" r:id="rId46"/>
    <p:sldId id="295" r:id="rId47"/>
    <p:sldId id="296" r:id="rId48"/>
    <p:sldId id="297" r:id="rId49"/>
    <p:sldId id="298" r:id="rId50"/>
    <p:sldId id="300" r:id="rId51"/>
    <p:sldId id="299"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34"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E21B0-D95B-4391-922C-9BE2E8604EB8}" type="datetimeFigureOut">
              <a:rPr lang="en-IN" smtClean="0"/>
              <a:t>25-04-2016</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C7E526-A65E-483D-A9DA-F5D92940416F}" type="slidenum">
              <a:rPr lang="en-IN" smtClean="0"/>
              <a:t>‹#›</a:t>
            </a:fld>
            <a:endParaRPr lang="en-IN"/>
          </a:p>
        </p:txBody>
      </p:sp>
    </p:spTree>
    <p:extLst>
      <p:ext uri="{BB962C8B-B14F-4D97-AF65-F5344CB8AC3E}">
        <p14:creationId xmlns:p14="http://schemas.microsoft.com/office/powerpoint/2010/main" val="174861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73844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50911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18308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81723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38358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0981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717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74527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1831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4212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35141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79544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CB91751-11CD-4C1E-AAEA-5F2C26231944}" type="datetimeFigureOut">
              <a:rPr lang="en-IN" smtClean="0"/>
              <a:t>25-04-2016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1191C-316F-4505-A324-EE874F704DD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B91751-11CD-4C1E-AAEA-5F2C26231944}" type="datetimeFigureOut">
              <a:rPr lang="en-IN" smtClean="0"/>
              <a:t>25-04-2016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1191C-316F-4505-A324-EE874F704DD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B91751-11CD-4C1E-AAEA-5F2C26231944}" type="datetimeFigureOut">
              <a:rPr lang="en-IN" smtClean="0"/>
              <a:t>25-04-2016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1191C-316F-4505-A324-EE874F704DD7}"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98135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B91751-11CD-4C1E-AAEA-5F2C26231944}" type="datetimeFigureOut">
              <a:rPr lang="en-IN" smtClean="0"/>
              <a:t>25-04-2016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1191C-316F-4505-A324-EE874F704DD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91751-11CD-4C1E-AAEA-5F2C26231944}" type="datetimeFigureOut">
              <a:rPr lang="en-IN" smtClean="0"/>
              <a:t>25-04-2016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1191C-316F-4505-A324-EE874F704DD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CB91751-11CD-4C1E-AAEA-5F2C26231944}" type="datetimeFigureOut">
              <a:rPr lang="en-IN" smtClean="0"/>
              <a:t>25-04-2016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B1191C-316F-4505-A324-EE874F704DD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B91751-11CD-4C1E-AAEA-5F2C26231944}" type="datetimeFigureOut">
              <a:rPr lang="en-IN" smtClean="0"/>
              <a:t>25-04-2016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B1191C-316F-4505-A324-EE874F704DD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CB91751-11CD-4C1E-AAEA-5F2C26231944}" type="datetimeFigureOut">
              <a:rPr lang="en-IN" smtClean="0"/>
              <a:t>25-04-2016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B1191C-316F-4505-A324-EE874F704DD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91751-11CD-4C1E-AAEA-5F2C26231944}" type="datetimeFigureOut">
              <a:rPr lang="en-IN" smtClean="0"/>
              <a:t>25-04-2016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B1191C-316F-4505-A324-EE874F704DD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91751-11CD-4C1E-AAEA-5F2C26231944}" type="datetimeFigureOut">
              <a:rPr lang="en-IN" smtClean="0"/>
              <a:t>25-04-2016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B1191C-316F-4505-A324-EE874F704DD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91751-11CD-4C1E-AAEA-5F2C26231944}" type="datetimeFigureOut">
              <a:rPr lang="en-IN" smtClean="0"/>
              <a:t>25-04-2016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B1191C-316F-4505-A324-EE874F704DD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91751-11CD-4C1E-AAEA-5F2C26231944}" type="datetimeFigureOut">
              <a:rPr lang="en-IN" smtClean="0"/>
              <a:t>25-04-2016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1191C-316F-4505-A324-EE874F704DD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sglgroup.co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nptel.ac.in/courses/103106108/downloads/swf%20file/HCl%20from%20salt%20and%20sulfuric%20acid.sw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www.sglgroup.com/" TargetMode="External"/><Relationship Id="rId3" Type="http://schemas.openxmlformats.org/officeDocument/2006/relationships/hyperlink" Target="http://chloralkalitechnology.blogspot.in/p/hcl-synthesis-plant.html" TargetMode="External"/><Relationship Id="rId7" Type="http://schemas.openxmlformats.org/officeDocument/2006/relationships/hyperlink" Target="http://www.essestialchemicalindustry.org/" TargetMode="External"/><Relationship Id="rId2" Type="http://schemas.openxmlformats.org/officeDocument/2006/relationships/hyperlink" Target="http://nptel.ac.in/" TargetMode="External"/><Relationship Id="rId1" Type="http://schemas.openxmlformats.org/officeDocument/2006/relationships/slideLayout" Target="../slideLayouts/slideLayout12.xml"/><Relationship Id="rId6" Type="http://schemas.openxmlformats.org/officeDocument/2006/relationships/hyperlink" Target="http://www.thomasnet.com/southern-texas/hastelloy-monel-nickel-bolts-6560304-1.html" TargetMode="External"/><Relationship Id="rId5" Type="http://schemas.openxmlformats.org/officeDocument/2006/relationships/hyperlink" Target="http://www.haynesintl.com/cralloys.htm" TargetMode="External"/><Relationship Id="rId4" Type="http://schemas.openxmlformats.org/officeDocument/2006/relationships/hyperlink" Target="http://www.worldofchemicals.com/" TargetMode="External"/><Relationship Id="rId9" Type="http://schemas.openxmlformats.org/officeDocument/2006/relationships/hyperlink" Target="http://www.madehow.com/Volume-6/Silicon.html"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7744" y="332656"/>
            <a:ext cx="7772400" cy="1470025"/>
          </a:xfrm>
        </p:spPr>
        <p:txBody>
          <a:bodyPr/>
          <a:lstStyle/>
          <a:p>
            <a:r>
              <a:rPr lang="en-IN" dirty="0" err="1"/>
              <a:t>HCl</a:t>
            </a:r>
            <a:r>
              <a:rPr lang="en-IN" dirty="0"/>
              <a:t> Production</a:t>
            </a:r>
          </a:p>
        </p:txBody>
      </p:sp>
      <p:sp>
        <p:nvSpPr>
          <p:cNvPr id="3" name="Subtitle 2"/>
          <p:cNvSpPr>
            <a:spLocks noGrp="1"/>
          </p:cNvSpPr>
          <p:nvPr>
            <p:ph type="subTitle" idx="1"/>
          </p:nvPr>
        </p:nvSpPr>
        <p:spPr/>
        <p:txBody>
          <a:bodyPr>
            <a:normAutofit fontScale="70000" lnSpcReduction="20000"/>
          </a:bodyPr>
          <a:lstStyle/>
          <a:p>
            <a:r>
              <a:rPr lang="en-IN" dirty="0"/>
              <a:t>             Presented by-</a:t>
            </a:r>
          </a:p>
          <a:p>
            <a:pPr algn="r"/>
            <a:r>
              <a:rPr lang="en-IN" dirty="0"/>
              <a:t> </a:t>
            </a:r>
            <a:r>
              <a:rPr lang="en-IN" dirty="0" err="1"/>
              <a:t>Parth</a:t>
            </a:r>
            <a:r>
              <a:rPr lang="en-IN" dirty="0"/>
              <a:t> </a:t>
            </a:r>
            <a:r>
              <a:rPr lang="en-IN" dirty="0" err="1"/>
              <a:t>Thakre</a:t>
            </a:r>
            <a:endParaRPr lang="en-IN" dirty="0"/>
          </a:p>
          <a:p>
            <a:pPr algn="r"/>
            <a:r>
              <a:rPr lang="en-IN" dirty="0"/>
              <a:t>Varun Bajpai</a:t>
            </a:r>
          </a:p>
          <a:p>
            <a:pPr algn="r"/>
            <a:r>
              <a:rPr lang="en-IN" dirty="0" err="1"/>
              <a:t>Devdutt</a:t>
            </a:r>
            <a:r>
              <a:rPr lang="en-IN" dirty="0"/>
              <a:t> Sharma</a:t>
            </a:r>
          </a:p>
          <a:p>
            <a:pPr algn="r"/>
            <a:r>
              <a:rPr lang="en-IN" dirty="0" err="1"/>
              <a:t>Ruchil</a:t>
            </a:r>
            <a:r>
              <a:rPr lang="en-IN" dirty="0"/>
              <a:t> Sharma</a:t>
            </a:r>
          </a:p>
        </p:txBody>
      </p:sp>
      <p:pic>
        <p:nvPicPr>
          <p:cNvPr id="4" name="Picture 3"/>
          <p:cNvPicPr>
            <a:picLocks noChangeAspect="1"/>
          </p:cNvPicPr>
          <p:nvPr/>
        </p:nvPicPr>
        <p:blipFill>
          <a:blip r:embed="rId2"/>
          <a:stretch>
            <a:fillRect/>
          </a:stretch>
        </p:blipFill>
        <p:spPr>
          <a:xfrm>
            <a:off x="107504" y="620688"/>
            <a:ext cx="4038600" cy="5372100"/>
          </a:xfrm>
          <a:prstGeom prst="rect">
            <a:avLst/>
          </a:prstGeom>
        </p:spPr>
      </p:pic>
      <p:sp>
        <p:nvSpPr>
          <p:cNvPr id="5" name="Rectangle 4"/>
          <p:cNvSpPr/>
          <p:nvPr/>
        </p:nvSpPr>
        <p:spPr>
          <a:xfrm>
            <a:off x="323528" y="6093296"/>
            <a:ext cx="4572000" cy="923330"/>
          </a:xfrm>
          <a:prstGeom prst="rect">
            <a:avLst/>
          </a:prstGeom>
        </p:spPr>
        <p:txBody>
          <a:bodyPr>
            <a:spAutoFit/>
          </a:bodyPr>
          <a:lstStyle/>
          <a:p>
            <a:r>
              <a:rPr lang="en-IN" dirty="0" err="1"/>
              <a:t>HCl</a:t>
            </a:r>
            <a:r>
              <a:rPr lang="en-IN" dirty="0"/>
              <a:t> production plant</a:t>
            </a:r>
          </a:p>
          <a:p>
            <a:r>
              <a:rPr lang="en-IN" dirty="0"/>
              <a:t>Source: http://www.ijesit.com/Volume 2</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Used to neutralise water in swimming pools</a:t>
            </a:r>
          </a:p>
        </p:txBody>
      </p:sp>
      <p:sp>
        <p:nvSpPr>
          <p:cNvPr id="3" name="Content Placeholder 2"/>
          <p:cNvSpPr>
            <a:spLocks noGrp="1"/>
          </p:cNvSpPr>
          <p:nvPr>
            <p:ph idx="1"/>
          </p:nvPr>
        </p:nvSpPr>
        <p:spPr/>
        <p:txBody>
          <a:bodyPr/>
          <a:lstStyle/>
          <a:p>
            <a:pPr marL="0" indent="0" algn="just">
              <a:buNone/>
            </a:pPr>
            <a:r>
              <a:rPr lang="en-IN" dirty="0"/>
              <a:t> </a:t>
            </a:r>
          </a:p>
          <a:p>
            <a:pPr marL="0" indent="0" algn="just">
              <a:buNone/>
            </a:pPr>
            <a:r>
              <a:rPr lang="en-IN" dirty="0" err="1"/>
              <a:t>HCl</a:t>
            </a:r>
            <a:r>
              <a:rPr lang="en-IN" dirty="0"/>
              <a:t> is used to neutralize water in making it safe for bathers. Most often the pH level is high; the best way to lower pH is by slowly pouring hydrochloric acid directly into the deep end of the pool while the pool pump is on and the water is circulating.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Used to regulate pH level</a:t>
            </a:r>
          </a:p>
        </p:txBody>
      </p:sp>
      <p:sp>
        <p:nvSpPr>
          <p:cNvPr id="3" name="Content Placeholder 2"/>
          <p:cNvSpPr>
            <a:spLocks noGrp="1"/>
          </p:cNvSpPr>
          <p:nvPr>
            <p:ph idx="1"/>
          </p:nvPr>
        </p:nvSpPr>
        <p:spPr/>
        <p:txBody>
          <a:bodyPr/>
          <a:lstStyle/>
          <a:p>
            <a:pPr marL="0" indent="0" algn="just">
              <a:buNone/>
            </a:pPr>
            <a:r>
              <a:rPr lang="en-IN" dirty="0" err="1"/>
              <a:t>HCl</a:t>
            </a:r>
            <a:r>
              <a:rPr lang="en-IN" dirty="0"/>
              <a:t> is used to regulate the pH level in a wide range of manufacturing and treatment processes including the production of drinking water, pharmaceuticals, beverages and foods. It is used in the processing of additives for the food industry including fructose, citric acid and hydrolyzed vegetable protein.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 regenerate ion exchangers</a:t>
            </a:r>
          </a:p>
        </p:txBody>
      </p:sp>
      <p:sp>
        <p:nvSpPr>
          <p:cNvPr id="3" name="Content Placeholder 2"/>
          <p:cNvSpPr>
            <a:spLocks noGrp="1"/>
          </p:cNvSpPr>
          <p:nvPr>
            <p:ph idx="1"/>
          </p:nvPr>
        </p:nvSpPr>
        <p:spPr/>
        <p:txBody>
          <a:bodyPr/>
          <a:lstStyle/>
          <a:p>
            <a:pPr marL="0" indent="0" algn="just">
              <a:buNone/>
            </a:pPr>
            <a:r>
              <a:rPr lang="en-IN" dirty="0"/>
              <a:t>High-quality hydrochloric acid is used in the regeneration of ion exchange resins. HCl is very efficient and does not cause precipitations in the resin bed. </a:t>
            </a:r>
            <a:r>
              <a:rPr lang="en-IN" dirty="0" err="1"/>
              <a:t>Cation</a:t>
            </a:r>
            <a:r>
              <a:rPr lang="en-IN" dirty="0"/>
              <a:t> exchange is widely used to remove ions such as Na</a:t>
            </a:r>
            <a:r>
              <a:rPr lang="en-IN" baseline="30000" dirty="0"/>
              <a:t>+</a:t>
            </a:r>
            <a:r>
              <a:rPr lang="en-IN" dirty="0"/>
              <a:t> and Ca</a:t>
            </a:r>
            <a:r>
              <a:rPr lang="en-IN" baseline="30000" dirty="0"/>
              <a:t>2+</a:t>
            </a:r>
            <a:r>
              <a:rPr lang="en-IN" dirty="0"/>
              <a:t>from aqueous solutions, producing </a:t>
            </a:r>
            <a:r>
              <a:rPr lang="en-IN" dirty="0" err="1"/>
              <a:t>demineralized</a:t>
            </a:r>
            <a:r>
              <a:rPr lang="en-IN" dirty="0"/>
              <a:t> water. The acid is used to rinse the </a:t>
            </a:r>
            <a:r>
              <a:rPr lang="en-IN" dirty="0" err="1"/>
              <a:t>cations</a:t>
            </a:r>
            <a:r>
              <a:rPr lang="en-IN" dirty="0"/>
              <a:t> from the resins. Na</a:t>
            </a:r>
            <a:r>
              <a:rPr lang="en-IN" baseline="30000" dirty="0"/>
              <a:t>+</a:t>
            </a:r>
            <a:r>
              <a:rPr lang="en-IN" dirty="0"/>
              <a:t> is replaced with H</a:t>
            </a:r>
            <a:r>
              <a:rPr lang="en-IN" baseline="30000" dirty="0"/>
              <a:t>+</a:t>
            </a:r>
            <a:r>
              <a:rPr lang="en-IN" dirty="0"/>
              <a:t> and Ca</a:t>
            </a:r>
            <a:r>
              <a:rPr lang="en-IN" baseline="30000" dirty="0"/>
              <a:t>2+</a:t>
            </a:r>
            <a:r>
              <a:rPr lang="en-IN" dirty="0"/>
              <a:t> with 2H</a:t>
            </a:r>
            <a:r>
              <a:rPr lang="en-IN" baseline="30000" dirty="0"/>
              <a:t>+</a:t>
            </a:r>
            <a:r>
              <a:rPr lang="en-IN"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Used in activating oil wells</a:t>
            </a:r>
          </a:p>
        </p:txBody>
      </p:sp>
      <p:sp>
        <p:nvSpPr>
          <p:cNvPr id="3" name="Content Placeholder 2"/>
          <p:cNvSpPr>
            <a:spLocks noGrp="1"/>
          </p:cNvSpPr>
          <p:nvPr>
            <p:ph idx="1"/>
          </p:nvPr>
        </p:nvSpPr>
        <p:spPr/>
        <p:txBody>
          <a:bodyPr/>
          <a:lstStyle/>
          <a:p>
            <a:pPr marL="0" indent="0" algn="just">
              <a:buNone/>
            </a:pPr>
            <a:r>
              <a:rPr lang="en-IN" dirty="0" err="1"/>
              <a:t>HCl</a:t>
            </a:r>
            <a:r>
              <a:rPr lang="en-IN" dirty="0"/>
              <a:t> is used in a process known as oil-well acidization. This process involves injecting the acid into the cavities of oil wells to dissolve away sections of rock, leaving an open column behind. Ultimately, the method serves to accelerate oil production from the well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Production of inorganic compounds</a:t>
            </a:r>
          </a:p>
        </p:txBody>
      </p:sp>
      <p:sp>
        <p:nvSpPr>
          <p:cNvPr id="3" name="Content Placeholder 2"/>
          <p:cNvSpPr>
            <a:spLocks noGrp="1"/>
          </p:cNvSpPr>
          <p:nvPr>
            <p:ph idx="1"/>
          </p:nvPr>
        </p:nvSpPr>
        <p:spPr/>
        <p:txBody>
          <a:bodyPr>
            <a:normAutofit fontScale="92500" lnSpcReduction="20000"/>
          </a:bodyPr>
          <a:lstStyle/>
          <a:p>
            <a:pPr algn="just"/>
            <a:r>
              <a:rPr lang="en-IN" dirty="0"/>
              <a:t>Numerous products can be produced with hydrochloric acid in normal acid-base reactions, resulting in inorganic compounds. These include water treatment chemicals such as iron(III) chloride and polyaluminium chloride (PAC).</a:t>
            </a:r>
          </a:p>
          <a:p>
            <a:pPr algn="just"/>
            <a:r>
              <a:rPr lang="en-IN" dirty="0"/>
              <a:t>Fe</a:t>
            </a:r>
            <a:r>
              <a:rPr lang="en-IN" baseline="-25000" dirty="0"/>
              <a:t>2</a:t>
            </a:r>
            <a:r>
              <a:rPr lang="en-IN" dirty="0"/>
              <a:t>O</a:t>
            </a:r>
            <a:r>
              <a:rPr lang="en-IN" baseline="-25000" dirty="0"/>
              <a:t>3  </a:t>
            </a:r>
            <a:r>
              <a:rPr lang="en-IN" dirty="0"/>
              <a:t>+ 6 HCl → 2 FeCl</a:t>
            </a:r>
            <a:r>
              <a:rPr lang="en-IN" baseline="-25000" dirty="0"/>
              <a:t>3</a:t>
            </a:r>
            <a:r>
              <a:rPr lang="en-IN" dirty="0"/>
              <a:t> + 3 H</a:t>
            </a:r>
            <a:r>
              <a:rPr lang="en-IN" baseline="-25000" dirty="0"/>
              <a:t>2</a:t>
            </a:r>
            <a:r>
              <a:rPr lang="en-IN" dirty="0"/>
              <a:t>O</a:t>
            </a:r>
          </a:p>
          <a:p>
            <a:pPr algn="just">
              <a:buNone/>
            </a:pPr>
            <a:r>
              <a:rPr lang="en-IN" dirty="0"/>
              <a:t>    (ferric oxide)      (ferric chloride)    </a:t>
            </a:r>
          </a:p>
          <a:p>
            <a:pPr algn="just"/>
            <a:r>
              <a:rPr lang="en-IN" dirty="0"/>
              <a:t>Both iron(III) chloride and PAC are used as flocculation and coagulation agents in wastewater treatment, drinking water production, and paper production.</a:t>
            </a:r>
          </a:p>
          <a:p>
            <a:pPr algn="just"/>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Chemical Weapons</a:t>
            </a:r>
          </a:p>
        </p:txBody>
      </p:sp>
      <p:sp>
        <p:nvSpPr>
          <p:cNvPr id="3" name="Content Placeholder 2"/>
          <p:cNvSpPr>
            <a:spLocks noGrp="1"/>
          </p:cNvSpPr>
          <p:nvPr>
            <p:ph idx="1"/>
          </p:nvPr>
        </p:nvSpPr>
        <p:spPr>
          <a:xfrm>
            <a:off x="539552" y="1484784"/>
            <a:ext cx="8229600" cy="4929411"/>
          </a:xfrm>
        </p:spPr>
        <p:txBody>
          <a:bodyPr>
            <a:normAutofit fontScale="85000" lnSpcReduction="20000"/>
          </a:bodyPr>
          <a:lstStyle/>
          <a:p>
            <a:pPr algn="just"/>
            <a:r>
              <a:rPr lang="en-IN" dirty="0"/>
              <a:t>Phosgene (COCl</a:t>
            </a:r>
            <a:r>
              <a:rPr lang="en-IN" baseline="-25000" dirty="0"/>
              <a:t>2</a:t>
            </a:r>
            <a:r>
              <a:rPr lang="en-IN" dirty="0"/>
              <a:t>) was a common chemical warfare agent used in World War I. The main effect of phosgene results from the dissolution of the gas in the mucous membranes deep in the lung, where it is converted by hydrolysis into carbonic acid and the corrosive hydrochloric acid. The latter disrupts the alveolar-capillary membranes so that the lung becomes filled with fluid (pulmonary edema).</a:t>
            </a:r>
          </a:p>
          <a:p>
            <a:pPr algn="just"/>
            <a:r>
              <a:rPr lang="en-IN" dirty="0"/>
              <a:t>Hydrochloric acid is also partly responsible for the harmful or blistering effects of mustard gas. In the presence of water, such as on the moist surface of the eyes or lungs, mustard gas breaks down to form hydrochloric acid.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Flowsheet (H2 and Cl2)</a:t>
            </a:r>
          </a:p>
        </p:txBody>
      </p:sp>
      <p:pic>
        <p:nvPicPr>
          <p:cNvPr id="4" name="Picture 3"/>
          <p:cNvPicPr>
            <a:picLocks noChangeAspect="1"/>
          </p:cNvPicPr>
          <p:nvPr/>
        </p:nvPicPr>
        <p:blipFill>
          <a:blip r:embed="rId2"/>
          <a:stretch>
            <a:fillRect/>
          </a:stretch>
        </p:blipFill>
        <p:spPr>
          <a:xfrm>
            <a:off x="899592" y="2105024"/>
            <a:ext cx="7416823" cy="3844255"/>
          </a:xfrm>
          <a:prstGeom prst="rect">
            <a:avLst/>
          </a:prstGeom>
        </p:spPr>
      </p:pic>
      <p:sp>
        <p:nvSpPr>
          <p:cNvPr id="3" name="Rectangle 2"/>
          <p:cNvSpPr/>
          <p:nvPr/>
        </p:nvSpPr>
        <p:spPr>
          <a:xfrm>
            <a:off x="935148" y="6093296"/>
            <a:ext cx="2621295" cy="369332"/>
          </a:xfrm>
          <a:prstGeom prst="rect">
            <a:avLst/>
          </a:prstGeom>
        </p:spPr>
        <p:txBody>
          <a:bodyPr wrap="none">
            <a:spAutoFit/>
          </a:bodyPr>
          <a:lstStyle/>
          <a:p>
            <a:r>
              <a:rPr lang="en-IN" dirty="0">
                <a:hlinkClick r:id="rId3"/>
              </a:rPr>
              <a:t>http://www.sglgroup.com</a:t>
            </a:r>
            <a:endParaRPr lang="en-IN" dirty="0"/>
          </a:p>
        </p:txBody>
      </p:sp>
    </p:spTree>
    <p:extLst>
      <p:ext uri="{BB962C8B-B14F-4D97-AF65-F5344CB8AC3E}">
        <p14:creationId xmlns:p14="http://schemas.microsoft.com/office/powerpoint/2010/main" val="3075813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032883"/>
            <a:ext cx="7886701" cy="735980"/>
          </a:xfrm>
        </p:spPr>
        <p:txBody>
          <a:bodyPr>
            <a:noAutofit/>
          </a:bodyPr>
          <a:lstStyle/>
          <a:p>
            <a:r>
              <a:rPr lang="en-IN" sz="4400" b="0" dirty="0"/>
              <a:t>HCL from hydrogen and chlorine combustion</a:t>
            </a:r>
          </a:p>
        </p:txBody>
      </p:sp>
      <p:pic>
        <p:nvPicPr>
          <p:cNvPr id="4" name="Content Placeholder 3"/>
          <p:cNvPicPr>
            <a:picLocks noGrp="1" noChangeAspect="1"/>
          </p:cNvPicPr>
          <p:nvPr>
            <p:ph idx="1"/>
          </p:nvPr>
        </p:nvPicPr>
        <p:blipFill>
          <a:blip r:embed="rId2"/>
          <a:stretch>
            <a:fillRect/>
          </a:stretch>
        </p:blipFill>
        <p:spPr>
          <a:xfrm>
            <a:off x="323528" y="2045033"/>
            <a:ext cx="8297296" cy="3511132"/>
          </a:xfrm>
          <a:prstGeom prst="rect">
            <a:avLst/>
          </a:prstGeom>
        </p:spPr>
      </p:pic>
      <p:sp>
        <p:nvSpPr>
          <p:cNvPr id="5" name="Text Placeholder 4"/>
          <p:cNvSpPr>
            <a:spLocks noGrp="1"/>
          </p:cNvSpPr>
          <p:nvPr>
            <p:ph type="body" sz="half" idx="2"/>
          </p:nvPr>
        </p:nvSpPr>
        <p:spPr>
          <a:xfrm>
            <a:off x="629841" y="5589240"/>
            <a:ext cx="8201925" cy="451625"/>
          </a:xfrm>
        </p:spPr>
        <p:txBody>
          <a:bodyPr/>
          <a:lstStyle/>
          <a:p>
            <a:r>
              <a:rPr lang="en-IN" dirty="0"/>
              <a:t>Image Source - NPTEL</a:t>
            </a:r>
          </a:p>
        </p:txBody>
      </p:sp>
    </p:spTree>
    <p:extLst>
      <p:ext uri="{BB962C8B-B14F-4D97-AF65-F5344CB8AC3E}">
        <p14:creationId xmlns:p14="http://schemas.microsoft.com/office/powerpoint/2010/main" val="2331644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Process Description</a:t>
            </a:r>
          </a:p>
        </p:txBody>
      </p:sp>
      <p:sp>
        <p:nvSpPr>
          <p:cNvPr id="3" name="Content Placeholder 2"/>
          <p:cNvSpPr>
            <a:spLocks noGrp="1"/>
          </p:cNvSpPr>
          <p:nvPr>
            <p:ph idx="1"/>
          </p:nvPr>
        </p:nvSpPr>
        <p:spPr>
          <a:xfrm>
            <a:off x="457200" y="1600200"/>
            <a:ext cx="8229600" cy="4997152"/>
          </a:xfrm>
        </p:spPr>
        <p:txBody>
          <a:bodyPr>
            <a:normAutofit fontScale="70000" lnSpcReduction="20000"/>
          </a:bodyPr>
          <a:lstStyle/>
          <a:p>
            <a:pPr algn="just"/>
            <a:r>
              <a:rPr lang="en-IN" sz="3600" dirty="0"/>
              <a:t>The burning of hydrogen is started by igniting the burner with an external </a:t>
            </a:r>
            <a:r>
              <a:rPr lang="en-IN" sz="3600" b="1" dirty="0"/>
              <a:t>air-hydrogen torch</a:t>
            </a:r>
            <a:r>
              <a:rPr lang="en-IN" sz="3600" dirty="0"/>
              <a:t>. </a:t>
            </a:r>
            <a:r>
              <a:rPr lang="en-IN" sz="3500" dirty="0"/>
              <a:t>(</a:t>
            </a:r>
            <a:r>
              <a:rPr lang="en-IN" sz="2300" dirty="0"/>
              <a:t>An </a:t>
            </a:r>
            <a:r>
              <a:rPr lang="en-IN" sz="2300" dirty="0" err="1"/>
              <a:t>oxyhydrogen</a:t>
            </a:r>
            <a:r>
              <a:rPr lang="en-IN" sz="2300" dirty="0"/>
              <a:t> </a:t>
            </a:r>
            <a:r>
              <a:rPr lang="en-IN" sz="2300" b="1" dirty="0"/>
              <a:t>torch</a:t>
            </a:r>
            <a:r>
              <a:rPr lang="en-IN" sz="2300" dirty="0"/>
              <a:t> is an oxy-gas </a:t>
            </a:r>
            <a:r>
              <a:rPr lang="en-IN" sz="2300" b="1" dirty="0"/>
              <a:t>torch</a:t>
            </a:r>
            <a:r>
              <a:rPr lang="en-IN" sz="2300" dirty="0"/>
              <a:t>, which burns </a:t>
            </a:r>
            <a:r>
              <a:rPr lang="en-IN" sz="2300" b="1" dirty="0"/>
              <a:t>hydrogen</a:t>
            </a:r>
            <a:r>
              <a:rPr lang="en-IN" sz="2300" dirty="0"/>
              <a:t> (the fuel) with oxygen (the oxidizer). It is used for cutting and welding, metals, glass, and thermoplastics</a:t>
            </a:r>
            <a:r>
              <a:rPr lang="en-IN" sz="3500" dirty="0"/>
              <a:t>)</a:t>
            </a:r>
          </a:p>
          <a:p>
            <a:pPr algn="just"/>
            <a:r>
              <a:rPr lang="en-IN" sz="3600" dirty="0"/>
              <a:t>Dry chlorine is passed into the combustion chamber, where hydrogen burns in an atmosphere of chlorine to produce </a:t>
            </a:r>
            <a:r>
              <a:rPr lang="en-IN" sz="3600" dirty="0" err="1"/>
              <a:t>HCl</a:t>
            </a:r>
            <a:r>
              <a:rPr lang="en-IN" sz="3600" dirty="0"/>
              <a:t>. </a:t>
            </a:r>
          </a:p>
          <a:p>
            <a:pPr algn="just"/>
            <a:r>
              <a:rPr lang="en-IN" sz="3600" dirty="0"/>
              <a:t>The exothermic nature of the direct combination of both gases (H2 and Cl2) is such as to raise the temperature of the reagents, and the reaction products to a point where they are incandescent. </a:t>
            </a:r>
          </a:p>
          <a:p>
            <a:pPr algn="just"/>
            <a:r>
              <a:rPr lang="en-IN" sz="3600" dirty="0"/>
              <a:t>The reaction is carried out at 24000C with greenish flame.</a:t>
            </a:r>
          </a:p>
          <a:p>
            <a:pPr algn="just"/>
            <a:r>
              <a:rPr lang="en-IN" sz="3600" dirty="0"/>
              <a:t> The gases are always kept above dew point to avoid corrosion.</a:t>
            </a:r>
          </a:p>
        </p:txBody>
      </p:sp>
    </p:spTree>
    <p:extLst>
      <p:ext uri="{BB962C8B-B14F-4D97-AF65-F5344CB8AC3E}">
        <p14:creationId xmlns:p14="http://schemas.microsoft.com/office/powerpoint/2010/main" val="3307675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Process Description</a:t>
            </a:r>
          </a:p>
        </p:txBody>
      </p:sp>
      <p:sp>
        <p:nvSpPr>
          <p:cNvPr id="3" name="Content Placeholder 2"/>
          <p:cNvSpPr>
            <a:spLocks noGrp="1"/>
          </p:cNvSpPr>
          <p:nvPr>
            <p:ph idx="1"/>
          </p:nvPr>
        </p:nvSpPr>
        <p:spPr/>
        <p:txBody>
          <a:bodyPr>
            <a:noAutofit/>
          </a:bodyPr>
          <a:lstStyle/>
          <a:p>
            <a:pPr algn="just"/>
            <a:r>
              <a:rPr lang="en-IN" sz="2100" dirty="0"/>
              <a:t>The combustion chamber is then cooled externally by water and gas tight lid is fitted at the top of the reactor which suddenly opens to allow the gases to escape in case of emergency. </a:t>
            </a:r>
          </a:p>
          <a:p>
            <a:pPr algn="just"/>
            <a:r>
              <a:rPr lang="en-IN" sz="2100" dirty="0"/>
              <a:t>Hydrochloric acid gas is cooled absorbed in water or dilute </a:t>
            </a:r>
            <a:r>
              <a:rPr lang="en-IN" sz="2100" dirty="0" err="1"/>
              <a:t>HCl</a:t>
            </a:r>
            <a:r>
              <a:rPr lang="en-IN" sz="2100" dirty="0"/>
              <a:t> solution by passing through cooler and absorber through the connecting pipe. </a:t>
            </a:r>
          </a:p>
          <a:p>
            <a:pPr algn="just"/>
            <a:r>
              <a:rPr lang="en-IN" sz="2100" dirty="0"/>
              <a:t>The strength of acid produced is generally 32-33 %. </a:t>
            </a:r>
          </a:p>
          <a:p>
            <a:pPr algn="just"/>
            <a:r>
              <a:rPr lang="en-IN" sz="2100" dirty="0"/>
              <a:t>Combustion chamber of structural carbon or lined with silica bricks provided with cooling device which may consist even of cold-water circulation in the shell.</a:t>
            </a:r>
          </a:p>
          <a:p>
            <a:pPr algn="just"/>
            <a:r>
              <a:rPr lang="en-IN" sz="2100" dirty="0"/>
              <a:t>Silica is wear resistant</a:t>
            </a:r>
          </a:p>
          <a:p>
            <a:pPr algn="just"/>
            <a:r>
              <a:rPr lang="en-IN" sz="2100" dirty="0"/>
              <a:t> To ensure all the chlorine reacts with hydrogen, excess of 10% hydrogen compare to chlorine is charged from the bottom of combustion chamber.</a:t>
            </a:r>
          </a:p>
          <a:p>
            <a:pPr algn="just"/>
            <a:endParaRPr lang="en-IN" sz="2100" dirty="0"/>
          </a:p>
          <a:p>
            <a:pPr algn="just"/>
            <a:endParaRPr lang="en-IN" sz="2100" dirty="0"/>
          </a:p>
          <a:p>
            <a:pPr marL="0" indent="0" algn="just">
              <a:buNone/>
            </a:pPr>
            <a:endParaRPr lang="en-IN" sz="2100" dirty="0"/>
          </a:p>
        </p:txBody>
      </p:sp>
    </p:spTree>
    <p:extLst>
      <p:ext uri="{BB962C8B-B14F-4D97-AF65-F5344CB8AC3E}">
        <p14:creationId xmlns:p14="http://schemas.microsoft.com/office/powerpoint/2010/main" val="354145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pPr algn="just"/>
            <a:r>
              <a:rPr lang="en-IN" dirty="0"/>
              <a:t>Hydrochloric acid was first discovered around 800 C.E. by the alchemist Jabir ibn Hayyan , by mixing common salt with vitriol (sulfuric acid)</a:t>
            </a:r>
          </a:p>
          <a:p>
            <a:pPr algn="just"/>
            <a:r>
              <a:rPr lang="en-IN" dirty="0"/>
              <a:t>In the Middle Ages, hydrochloric acid was known to European alchemists as </a:t>
            </a:r>
            <a:r>
              <a:rPr lang="en-IN" i="1" dirty="0"/>
              <a:t>spirit of salt</a:t>
            </a:r>
            <a:r>
              <a:rPr lang="en-IN" dirty="0"/>
              <a:t> or </a:t>
            </a:r>
            <a:r>
              <a:rPr lang="en-IN" i="1" dirty="0"/>
              <a:t>acidum salts.</a:t>
            </a:r>
            <a:r>
              <a:rPr lang="en-IN" dirty="0"/>
              <a:t> Gaseous HCl was called </a:t>
            </a:r>
            <a:r>
              <a:rPr lang="en-IN" i="1" dirty="0"/>
              <a:t>marine acid air.</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857250"/>
            <a:ext cx="6010710" cy="1154151"/>
          </a:xfrm>
        </p:spPr>
        <p:txBody>
          <a:bodyPr>
            <a:noAutofit/>
          </a:bodyPr>
          <a:lstStyle/>
          <a:p>
            <a:r>
              <a:rPr lang="en-IN" sz="4400" b="0" dirty="0"/>
              <a:t>Ultra-Large HCl Tanks </a:t>
            </a:r>
            <a:br>
              <a:rPr lang="en-IN" sz="4400" b="0" dirty="0"/>
            </a:br>
            <a:endParaRPr lang="en-IN" sz="4400" b="0" dirty="0"/>
          </a:p>
        </p:txBody>
      </p:sp>
      <p:pic>
        <p:nvPicPr>
          <p:cNvPr id="4" name="Content Placeholder 3"/>
          <p:cNvPicPr>
            <a:picLocks noGrp="1" noChangeAspect="1"/>
          </p:cNvPicPr>
          <p:nvPr>
            <p:ph idx="1"/>
          </p:nvPr>
        </p:nvPicPr>
        <p:blipFill>
          <a:blip r:embed="rId2"/>
          <a:stretch>
            <a:fillRect/>
          </a:stretch>
        </p:blipFill>
        <p:spPr>
          <a:xfrm>
            <a:off x="402576" y="1735409"/>
            <a:ext cx="7684846" cy="3730082"/>
          </a:xfrm>
          <a:prstGeom prst="rect">
            <a:avLst/>
          </a:prstGeom>
        </p:spPr>
      </p:pic>
      <p:sp>
        <p:nvSpPr>
          <p:cNvPr id="5" name="Text Placeholder 4"/>
          <p:cNvSpPr>
            <a:spLocks noGrp="1"/>
          </p:cNvSpPr>
          <p:nvPr>
            <p:ph type="body" sz="half" idx="2"/>
          </p:nvPr>
        </p:nvSpPr>
        <p:spPr>
          <a:xfrm>
            <a:off x="568712" y="5465491"/>
            <a:ext cx="8239197" cy="459989"/>
          </a:xfrm>
        </p:spPr>
        <p:txBody>
          <a:bodyPr/>
          <a:lstStyle/>
          <a:p>
            <a:r>
              <a:rPr lang="en-IN" dirty="0"/>
              <a:t>Image Source -T. Johnson, J. Graham and D. Kelley Ashland Performance Materials</a:t>
            </a:r>
          </a:p>
          <a:p>
            <a:endParaRPr lang="en-IN" dirty="0"/>
          </a:p>
        </p:txBody>
      </p:sp>
    </p:spTree>
    <p:extLst>
      <p:ext uri="{BB962C8B-B14F-4D97-AF65-F5344CB8AC3E}">
        <p14:creationId xmlns:p14="http://schemas.microsoft.com/office/powerpoint/2010/main" val="2820906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noAutofit/>
          </a:bodyPr>
          <a:lstStyle/>
          <a:p>
            <a:pPr algn="l"/>
            <a:r>
              <a:rPr lang="en-IN" dirty="0"/>
              <a:t>Materials for construction for a hydrochloric acid plant?</a:t>
            </a:r>
          </a:p>
        </p:txBody>
      </p:sp>
      <p:sp>
        <p:nvSpPr>
          <p:cNvPr id="3" name="Content Placeholder 2"/>
          <p:cNvSpPr>
            <a:spLocks noGrp="1"/>
          </p:cNvSpPr>
          <p:nvPr>
            <p:ph idx="1"/>
          </p:nvPr>
        </p:nvSpPr>
        <p:spPr/>
        <p:txBody>
          <a:bodyPr>
            <a:noAutofit/>
          </a:bodyPr>
          <a:lstStyle/>
          <a:p>
            <a:pPr algn="just"/>
            <a:r>
              <a:rPr lang="en-IN" sz="2000" dirty="0"/>
              <a:t>Most metallic materials are not compatible with hydrochloric acid including aluminium alloys, iron and steel, galvanized steels, and stainless steels. </a:t>
            </a:r>
          </a:p>
          <a:p>
            <a:pPr algn="just"/>
            <a:r>
              <a:rPr lang="en-IN" sz="2000" dirty="0"/>
              <a:t>Ni-Cr-Mo alloys can be used in some applications as long as the concentrations and/or temperatures are not too high. </a:t>
            </a:r>
          </a:p>
          <a:p>
            <a:pPr algn="just"/>
            <a:r>
              <a:rPr lang="en-IN" sz="2000" dirty="0"/>
              <a:t>Tantalum offers good resistance to hydrochloric acid but it is expensive. </a:t>
            </a:r>
          </a:p>
          <a:p>
            <a:pPr algn="just"/>
            <a:r>
              <a:rPr lang="en-IN" sz="2000" dirty="0"/>
              <a:t>Non-metallic materials have better resistance to hydrochloric acid than metallic materials. </a:t>
            </a:r>
          </a:p>
          <a:p>
            <a:pPr algn="just"/>
            <a:r>
              <a:rPr lang="en-IN" sz="2000" dirty="0"/>
              <a:t>Rubber-lined vessels are commonly used for hydrochloric acid storage. Polypropylene, PVC, PTFE, FEP, PFA, ECTFE, PVDF, and FRP can be used as long as long as recommended temperature limits are followed. </a:t>
            </a:r>
          </a:p>
          <a:p>
            <a:pPr algn="just"/>
            <a:r>
              <a:rPr lang="en-IN" sz="2000" dirty="0"/>
              <a:t>Paint/coating systems may be acceptable they are prone to damage and can allow hydrochloric acid to reach the substrate which is often not compatible</a:t>
            </a:r>
          </a:p>
        </p:txBody>
      </p:sp>
    </p:spTree>
    <p:extLst>
      <p:ext uri="{BB962C8B-B14F-4D97-AF65-F5344CB8AC3E}">
        <p14:creationId xmlns:p14="http://schemas.microsoft.com/office/powerpoint/2010/main" val="1869549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err="1"/>
              <a:t>Hastelloy</a:t>
            </a:r>
            <a:endParaRPr lang="en-IN" dirty="0"/>
          </a:p>
        </p:txBody>
      </p:sp>
      <p:sp>
        <p:nvSpPr>
          <p:cNvPr id="3" name="Content Placeholder 2"/>
          <p:cNvSpPr>
            <a:spLocks noGrp="1"/>
          </p:cNvSpPr>
          <p:nvPr>
            <p:ph idx="1"/>
          </p:nvPr>
        </p:nvSpPr>
        <p:spPr/>
        <p:txBody>
          <a:bodyPr>
            <a:normAutofit fontScale="92500" lnSpcReduction="10000"/>
          </a:bodyPr>
          <a:lstStyle/>
          <a:p>
            <a:r>
              <a:rPr lang="en-IN" b="1" dirty="0" err="1"/>
              <a:t>Hastelloy</a:t>
            </a:r>
            <a:r>
              <a:rPr lang="en-IN" dirty="0"/>
              <a:t> is the registered trademark name of Haynes International, Inc. The trademark is applied as the prefix name of a range of twenty-two different highly corrosion-resistant metal alloys, loosely grouped by the metallurgical industry under the material term “</a:t>
            </a:r>
            <a:r>
              <a:rPr lang="en-IN" dirty="0" err="1"/>
              <a:t>superalloys</a:t>
            </a:r>
            <a:r>
              <a:rPr lang="en-IN" dirty="0"/>
              <a:t>” or “high-performance alloys”</a:t>
            </a:r>
          </a:p>
          <a:p>
            <a:endParaRPr lang="en-IN" dirty="0"/>
          </a:p>
          <a:p>
            <a:r>
              <a:rPr lang="en-IN" dirty="0"/>
              <a:t>B-2 is used for HCL </a:t>
            </a:r>
          </a:p>
          <a:p>
            <a:r>
              <a:rPr lang="en-IN" dirty="0"/>
              <a:t>B-3 has better thermal stability</a:t>
            </a:r>
          </a:p>
        </p:txBody>
      </p:sp>
    </p:spTree>
    <p:extLst>
      <p:ext uri="{BB962C8B-B14F-4D97-AF65-F5344CB8AC3E}">
        <p14:creationId xmlns:p14="http://schemas.microsoft.com/office/powerpoint/2010/main" val="204504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err="1"/>
              <a:t>Hastelloy</a:t>
            </a:r>
            <a:endParaRPr lang="en-IN" dirty="0"/>
          </a:p>
        </p:txBody>
      </p:sp>
      <p:pic>
        <p:nvPicPr>
          <p:cNvPr id="4" name="Content Placeholder 3"/>
          <p:cNvPicPr>
            <a:picLocks noGrp="1" noChangeAspect="1"/>
          </p:cNvPicPr>
          <p:nvPr>
            <p:ph idx="1"/>
          </p:nvPr>
        </p:nvPicPr>
        <p:blipFill>
          <a:blip r:embed="rId2"/>
          <a:stretch>
            <a:fillRect/>
          </a:stretch>
        </p:blipFill>
        <p:spPr>
          <a:xfrm>
            <a:off x="628650" y="2125266"/>
            <a:ext cx="7886700" cy="3180159"/>
          </a:xfrm>
          <a:prstGeom prst="rect">
            <a:avLst/>
          </a:prstGeom>
        </p:spPr>
      </p:pic>
      <p:sp>
        <p:nvSpPr>
          <p:cNvPr id="3" name="Rectangle 2"/>
          <p:cNvSpPr/>
          <p:nvPr/>
        </p:nvSpPr>
        <p:spPr>
          <a:xfrm>
            <a:off x="2483768" y="5445224"/>
            <a:ext cx="3984424" cy="369332"/>
          </a:xfrm>
          <a:prstGeom prst="rect">
            <a:avLst/>
          </a:prstGeom>
        </p:spPr>
        <p:txBody>
          <a:bodyPr wrap="none">
            <a:spAutoFit/>
          </a:bodyPr>
          <a:lstStyle/>
          <a:p>
            <a:r>
              <a:rPr lang="en-IN" b="1" dirty="0"/>
              <a:t>Image Source-Haynes International, Inc.</a:t>
            </a:r>
          </a:p>
        </p:txBody>
      </p:sp>
    </p:spTree>
    <p:extLst>
      <p:ext uri="{BB962C8B-B14F-4D97-AF65-F5344CB8AC3E}">
        <p14:creationId xmlns:p14="http://schemas.microsoft.com/office/powerpoint/2010/main" val="60384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err="1"/>
              <a:t>Hastelloy</a:t>
            </a:r>
            <a:r>
              <a:rPr lang="en-IN" dirty="0"/>
              <a:t> properties</a:t>
            </a:r>
          </a:p>
        </p:txBody>
      </p:sp>
      <p:pic>
        <p:nvPicPr>
          <p:cNvPr id="4" name="Content Placeholder 3"/>
          <p:cNvPicPr>
            <a:picLocks noGrp="1" noChangeAspect="1"/>
          </p:cNvPicPr>
          <p:nvPr>
            <p:ph idx="1"/>
          </p:nvPr>
        </p:nvPicPr>
        <p:blipFill>
          <a:blip r:embed="rId2"/>
          <a:stretch>
            <a:fillRect/>
          </a:stretch>
        </p:blipFill>
        <p:spPr>
          <a:xfrm>
            <a:off x="257627" y="1556792"/>
            <a:ext cx="8438479" cy="3861266"/>
          </a:xfrm>
          <a:prstGeom prst="rect">
            <a:avLst/>
          </a:prstGeom>
        </p:spPr>
      </p:pic>
      <p:sp>
        <p:nvSpPr>
          <p:cNvPr id="3" name="Rectangle 2"/>
          <p:cNvSpPr/>
          <p:nvPr/>
        </p:nvSpPr>
        <p:spPr>
          <a:xfrm>
            <a:off x="2408338" y="5625028"/>
            <a:ext cx="3984424" cy="369332"/>
          </a:xfrm>
          <a:prstGeom prst="rect">
            <a:avLst/>
          </a:prstGeom>
        </p:spPr>
        <p:txBody>
          <a:bodyPr wrap="none">
            <a:spAutoFit/>
          </a:bodyPr>
          <a:lstStyle/>
          <a:p>
            <a:r>
              <a:rPr lang="en-IN" b="1" dirty="0"/>
              <a:t>Image Source-Haynes International, Inc.</a:t>
            </a:r>
          </a:p>
        </p:txBody>
      </p:sp>
    </p:spTree>
    <p:extLst>
      <p:ext uri="{BB962C8B-B14F-4D97-AF65-F5344CB8AC3E}">
        <p14:creationId xmlns:p14="http://schemas.microsoft.com/office/powerpoint/2010/main" val="744034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Material Of Furnace Construction</a:t>
            </a:r>
          </a:p>
        </p:txBody>
      </p:sp>
      <p:sp>
        <p:nvSpPr>
          <p:cNvPr id="3" name="Content Placeholder 2"/>
          <p:cNvSpPr>
            <a:spLocks noGrp="1"/>
          </p:cNvSpPr>
          <p:nvPr>
            <p:ph idx="1"/>
          </p:nvPr>
        </p:nvSpPr>
        <p:spPr>
          <a:xfrm>
            <a:off x="457200" y="1484784"/>
            <a:ext cx="8229600" cy="4853136"/>
          </a:xfrm>
        </p:spPr>
        <p:txBody>
          <a:bodyPr>
            <a:noAutofit/>
          </a:bodyPr>
          <a:lstStyle/>
          <a:p>
            <a:pPr marL="354013" lvl="1" indent="-177800" algn="just">
              <a:buFont typeface="Arial" panose="020B0604020202020204" pitchFamily="34" charset="0"/>
              <a:buChar char="•"/>
            </a:pPr>
            <a:r>
              <a:rPr lang="en-IN" sz="2400" dirty="0"/>
              <a:t>The construction material of the HCl Furnace is Diabon (an impregnated graphite material high rate of heat transfer) </a:t>
            </a:r>
          </a:p>
          <a:p>
            <a:pPr marL="354013" lvl="1" indent="-177800" algn="just">
              <a:buFont typeface="Arial" panose="020B0604020202020204" pitchFamily="34" charset="0"/>
              <a:buChar char="•"/>
            </a:pPr>
            <a:r>
              <a:rPr lang="en-IN" sz="2400" dirty="0"/>
              <a:t> Combustion chamber and absorber are incorporated in a steel shell which acts as a cooling jacket.</a:t>
            </a:r>
          </a:p>
          <a:p>
            <a:pPr marL="354013" lvl="1" indent="-177800" algn="just">
              <a:buFont typeface="Arial" panose="020B0604020202020204" pitchFamily="34" charset="0"/>
              <a:buChar char="•"/>
            </a:pPr>
            <a:r>
              <a:rPr lang="en-IN" sz="2400" dirty="0"/>
              <a:t> This unit is protected with a </a:t>
            </a:r>
            <a:r>
              <a:rPr lang="en-IN" sz="2400" dirty="0" err="1"/>
              <a:t>diabon</a:t>
            </a:r>
            <a:r>
              <a:rPr lang="en-IN" sz="2400" dirty="0"/>
              <a:t> bursting disc due to over-pressure (max. 0.3 bar) initiates discharge of the hydrogen chloride vapours at the top of the unit. </a:t>
            </a:r>
          </a:p>
          <a:p>
            <a:pPr marL="354013" lvl="1" indent="-177800" algn="just">
              <a:buFont typeface="Arial" panose="020B0604020202020204" pitchFamily="34" charset="0"/>
              <a:buChar char="•"/>
            </a:pPr>
            <a:r>
              <a:rPr lang="en-IN" sz="2400" dirty="0"/>
              <a:t>The high response accuracy rupture disc absorbs explosions and the steel shell will resist to even more violent explosions, which are practically only possible in case of mal-operations </a:t>
            </a:r>
          </a:p>
          <a:p>
            <a:pPr marL="354013" lvl="1" indent="-177800" algn="just">
              <a:buFont typeface="Arial" panose="020B0604020202020204" pitchFamily="34" charset="0"/>
              <a:buChar char="•"/>
            </a:pPr>
            <a:r>
              <a:rPr lang="en-US" sz="2400" dirty="0"/>
              <a:t>An emergency cut-off system is provided to avoid damage by overheating or explosion. </a:t>
            </a:r>
          </a:p>
          <a:p>
            <a:pPr marL="354013" lvl="1" indent="-177800" algn="just">
              <a:buFont typeface="Arial" panose="020B0604020202020204" pitchFamily="34" charset="0"/>
              <a:buChar char="•"/>
            </a:pPr>
            <a:endParaRPr lang="en-IN" sz="2400" dirty="0"/>
          </a:p>
        </p:txBody>
      </p:sp>
    </p:spTree>
    <p:extLst>
      <p:ext uri="{BB962C8B-B14F-4D97-AF65-F5344CB8AC3E}">
        <p14:creationId xmlns:p14="http://schemas.microsoft.com/office/powerpoint/2010/main" val="1406001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Thermodynamics and kinetics </a:t>
            </a:r>
          </a:p>
        </p:txBody>
      </p:sp>
      <p:sp>
        <p:nvSpPr>
          <p:cNvPr id="3" name="Content Placeholder 2"/>
          <p:cNvSpPr>
            <a:spLocks noGrp="1"/>
          </p:cNvSpPr>
          <p:nvPr>
            <p:ph idx="1"/>
          </p:nvPr>
        </p:nvSpPr>
        <p:spPr/>
        <p:txBody>
          <a:bodyPr>
            <a:noAutofit/>
          </a:bodyPr>
          <a:lstStyle/>
          <a:p>
            <a:pPr algn="just"/>
            <a:r>
              <a:rPr lang="pt-BR" sz="2100" dirty="0"/>
              <a:t>H2 + Cl2    </a:t>
            </a:r>
            <a:r>
              <a:rPr lang="pt-BR" sz="2100" dirty="0">
                <a:sym typeface="Wingdings" panose="05000000000000000000" pitchFamily="2" charset="2"/>
              </a:rPr>
              <a:t></a:t>
            </a:r>
            <a:r>
              <a:rPr lang="pt-BR" sz="2100" dirty="0"/>
              <a:t>   2HCl      ΔH = - 44kcal </a:t>
            </a:r>
          </a:p>
          <a:p>
            <a:pPr marL="0" indent="0" algn="just">
              <a:buNone/>
            </a:pPr>
            <a:endParaRPr lang="en-IN" sz="2100" dirty="0"/>
          </a:p>
          <a:p>
            <a:pPr algn="just"/>
            <a:r>
              <a:rPr lang="en-IN" sz="2100" dirty="0"/>
              <a:t>On account of the existence of large energy barrier to the reaction, mixture of molecular H2 and Cl2 is stable at ambient temperatures in absence of suitable wavelengths. </a:t>
            </a:r>
          </a:p>
          <a:p>
            <a:pPr algn="just"/>
            <a:r>
              <a:rPr lang="en-IN" sz="2100" dirty="0"/>
              <a:t>Photons with frequencies which are able to furnish the activation energy can be produced by creating an electrical spark in a mixture of molecular H2 and Cl2 </a:t>
            </a:r>
          </a:p>
          <a:p>
            <a:pPr algn="just"/>
            <a:r>
              <a:rPr lang="en-IN" sz="2100" dirty="0"/>
              <a:t>or </a:t>
            </a:r>
          </a:p>
          <a:p>
            <a:pPr algn="just"/>
            <a:r>
              <a:rPr lang="en-IN" sz="2100" dirty="0"/>
              <a:t>First burn mixture of H2 with air and then gradually replacing air with chlorine. </a:t>
            </a:r>
          </a:p>
          <a:p>
            <a:pPr algn="just"/>
            <a:r>
              <a:rPr lang="en-IN" sz="2100" dirty="0"/>
              <a:t>The initiation, propagation and termination of the chain reactions are as follows </a:t>
            </a:r>
          </a:p>
        </p:txBody>
      </p:sp>
    </p:spTree>
    <p:extLst>
      <p:ext uri="{BB962C8B-B14F-4D97-AF65-F5344CB8AC3E}">
        <p14:creationId xmlns:p14="http://schemas.microsoft.com/office/powerpoint/2010/main" val="3672816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Reaction Steps</a:t>
            </a:r>
          </a:p>
        </p:txBody>
      </p:sp>
      <p:sp>
        <p:nvSpPr>
          <p:cNvPr id="3" name="Content Placeholder 2"/>
          <p:cNvSpPr>
            <a:spLocks noGrp="1"/>
          </p:cNvSpPr>
          <p:nvPr>
            <p:ph idx="1"/>
          </p:nvPr>
        </p:nvSpPr>
        <p:spPr/>
        <p:txBody>
          <a:bodyPr>
            <a:normAutofit/>
          </a:bodyPr>
          <a:lstStyle/>
          <a:p>
            <a:r>
              <a:rPr lang="en-IN" sz="2400" b="1" dirty="0"/>
              <a:t>Initiation </a:t>
            </a:r>
            <a:endParaRPr lang="en-IN" sz="2400" dirty="0"/>
          </a:p>
          <a:p>
            <a:r>
              <a:rPr lang="en-IN" sz="2400" dirty="0"/>
              <a:t>Cl2 + h</a:t>
            </a:r>
            <a:r>
              <a:rPr lang="el-GR" sz="2400" dirty="0"/>
              <a:t>υ </a:t>
            </a:r>
            <a:r>
              <a:rPr lang="en-IN" sz="2400" dirty="0"/>
              <a:t>-&gt; </a:t>
            </a:r>
            <a:r>
              <a:rPr lang="el-GR" sz="2400" dirty="0"/>
              <a:t>2</a:t>
            </a:r>
            <a:r>
              <a:rPr lang="en-IN" sz="2400" dirty="0" err="1"/>
              <a:t>Cl</a:t>
            </a:r>
            <a:r>
              <a:rPr lang="en-IN" sz="2400" dirty="0"/>
              <a:t>• </a:t>
            </a:r>
          </a:p>
          <a:p>
            <a:r>
              <a:rPr lang="en-IN" sz="2400" b="1" dirty="0"/>
              <a:t>Propagation </a:t>
            </a:r>
            <a:endParaRPr lang="en-IN" sz="2400" dirty="0"/>
          </a:p>
          <a:p>
            <a:r>
              <a:rPr lang="en-IN" sz="2400" dirty="0" err="1"/>
              <a:t>Cl</a:t>
            </a:r>
            <a:r>
              <a:rPr lang="en-IN" sz="2400" dirty="0"/>
              <a:t>• + H2 -&gt; HCl + H+ </a:t>
            </a:r>
          </a:p>
          <a:p>
            <a:r>
              <a:rPr lang="en-IN" sz="2400" dirty="0"/>
              <a:t>H• + Cl2 -&gt; HCl + </a:t>
            </a:r>
            <a:r>
              <a:rPr lang="en-IN" sz="2400" dirty="0" err="1"/>
              <a:t>Cl</a:t>
            </a:r>
            <a:r>
              <a:rPr lang="en-IN" sz="2400" dirty="0"/>
              <a:t>• </a:t>
            </a:r>
          </a:p>
          <a:p>
            <a:r>
              <a:rPr lang="en-IN" sz="2400" b="1" dirty="0"/>
              <a:t>Termination </a:t>
            </a:r>
            <a:endParaRPr lang="en-IN" sz="2400" dirty="0"/>
          </a:p>
          <a:p>
            <a:r>
              <a:rPr lang="en-IN" sz="2400" dirty="0" err="1"/>
              <a:t>Cl</a:t>
            </a:r>
            <a:r>
              <a:rPr lang="en-IN" sz="2400" dirty="0"/>
              <a:t>• + </a:t>
            </a:r>
            <a:r>
              <a:rPr lang="en-IN" sz="2400" dirty="0" err="1"/>
              <a:t>Cl</a:t>
            </a:r>
            <a:r>
              <a:rPr lang="en-IN" sz="2400" dirty="0"/>
              <a:t>•  -&gt; Cl2 + heat </a:t>
            </a:r>
          </a:p>
          <a:p>
            <a:r>
              <a:rPr lang="en-IN" sz="2400" dirty="0"/>
              <a:t>H• + H• -&gt; H2 + heat </a:t>
            </a:r>
          </a:p>
          <a:p>
            <a:r>
              <a:rPr lang="en-IN" sz="2400" dirty="0"/>
              <a:t>H• + </a:t>
            </a:r>
            <a:r>
              <a:rPr lang="en-IN" sz="2400" dirty="0" err="1"/>
              <a:t>Cl</a:t>
            </a:r>
            <a:r>
              <a:rPr lang="en-IN" sz="2400" dirty="0"/>
              <a:t>• -&gt; HCl +heat </a:t>
            </a:r>
          </a:p>
        </p:txBody>
      </p:sp>
      <p:sp>
        <p:nvSpPr>
          <p:cNvPr id="5" name="Rectangle 4"/>
          <p:cNvSpPr/>
          <p:nvPr/>
        </p:nvSpPr>
        <p:spPr>
          <a:xfrm>
            <a:off x="3943350" y="2125267"/>
            <a:ext cx="4572000" cy="1015663"/>
          </a:xfrm>
          <a:prstGeom prst="rect">
            <a:avLst/>
          </a:prstGeom>
        </p:spPr>
        <p:txBody>
          <a:bodyPr>
            <a:spAutoFit/>
          </a:bodyPr>
          <a:lstStyle/>
          <a:p>
            <a:r>
              <a:rPr lang="en-IN" sz="2000" dirty="0"/>
              <a:t>A large amount of heat is developed both from chain propagation reactions and from chain termination processes.</a:t>
            </a:r>
          </a:p>
        </p:txBody>
      </p:sp>
    </p:spTree>
    <p:extLst>
      <p:ext uri="{BB962C8B-B14F-4D97-AF65-F5344CB8AC3E}">
        <p14:creationId xmlns:p14="http://schemas.microsoft.com/office/powerpoint/2010/main" val="563351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Engineering aspect </a:t>
            </a:r>
          </a:p>
        </p:txBody>
      </p:sp>
      <p:sp>
        <p:nvSpPr>
          <p:cNvPr id="3" name="Content Placeholder 2"/>
          <p:cNvSpPr>
            <a:spLocks noGrp="1"/>
          </p:cNvSpPr>
          <p:nvPr>
            <p:ph idx="1"/>
          </p:nvPr>
        </p:nvSpPr>
        <p:spPr/>
        <p:txBody>
          <a:bodyPr>
            <a:noAutofit/>
          </a:bodyPr>
          <a:lstStyle/>
          <a:p>
            <a:pPr algn="just"/>
            <a:r>
              <a:rPr lang="en-IN" sz="2400" dirty="0"/>
              <a:t>The combustion chamber should be sufficiently specious for avoiding wall effect. </a:t>
            </a:r>
          </a:p>
          <a:p>
            <a:pPr algn="just"/>
            <a:endParaRPr lang="en-IN" sz="2400" dirty="0"/>
          </a:p>
          <a:p>
            <a:pPr algn="just"/>
            <a:r>
              <a:rPr lang="en-IN" sz="2400" dirty="0"/>
              <a:t>Walls of reactor in which chain reactions takes place by their varying nature, shape and orientation as to affect the chain carriers is called wall effect. </a:t>
            </a:r>
          </a:p>
          <a:p>
            <a:pPr algn="just"/>
            <a:endParaRPr lang="en-IN" sz="2400" dirty="0"/>
          </a:p>
          <a:p>
            <a:pPr algn="just"/>
            <a:r>
              <a:rPr lang="en-IN" sz="2400" dirty="0"/>
              <a:t>In the present case wall tends to interrupt the process by promoting the chain breaking reaction (termination reactions).</a:t>
            </a:r>
          </a:p>
          <a:p>
            <a:pPr marL="0" indent="0" algn="just">
              <a:buNone/>
            </a:pPr>
            <a:r>
              <a:rPr lang="en-IN" sz="2400" dirty="0"/>
              <a:t> </a:t>
            </a:r>
          </a:p>
        </p:txBody>
      </p:sp>
    </p:spTree>
    <p:extLst>
      <p:ext uri="{BB962C8B-B14F-4D97-AF65-F5344CB8AC3E}">
        <p14:creationId xmlns:p14="http://schemas.microsoft.com/office/powerpoint/2010/main" val="1432650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Cooling the Furnace Product </a:t>
            </a:r>
          </a:p>
        </p:txBody>
      </p:sp>
      <p:sp>
        <p:nvSpPr>
          <p:cNvPr id="3" name="Content Placeholder 2"/>
          <p:cNvSpPr>
            <a:spLocks noGrp="1"/>
          </p:cNvSpPr>
          <p:nvPr>
            <p:ph idx="1"/>
          </p:nvPr>
        </p:nvSpPr>
        <p:spPr>
          <a:xfrm>
            <a:off x="457200" y="1268760"/>
            <a:ext cx="8229600" cy="4781128"/>
          </a:xfrm>
        </p:spPr>
        <p:txBody>
          <a:bodyPr>
            <a:noAutofit/>
          </a:bodyPr>
          <a:lstStyle/>
          <a:p>
            <a:pPr algn="just"/>
            <a:r>
              <a:rPr lang="en-IN" sz="2300" dirty="0"/>
              <a:t>Product gas temperatures from the reactor (furnace) exceed those allowable for absorption. The method used for absorption varies with the temperature and volume of the gas being processed. </a:t>
            </a:r>
          </a:p>
          <a:p>
            <a:pPr algn="just"/>
            <a:r>
              <a:rPr lang="en-IN" sz="2300" dirty="0"/>
              <a:t>Some cooling is achieved in the pipeline carrying the gas from the generating unit to the cooler or cooler-absorber. </a:t>
            </a:r>
          </a:p>
          <a:p>
            <a:pPr algn="just"/>
            <a:r>
              <a:rPr lang="en-IN" sz="2300" dirty="0"/>
              <a:t>In synthesis plants using impervious graphite or silica coolers, the pipe may be cooled with external water sprays. </a:t>
            </a:r>
          </a:p>
          <a:p>
            <a:pPr algn="just"/>
            <a:r>
              <a:rPr lang="en-IN" sz="2300" dirty="0"/>
              <a:t>Generally, the high-</a:t>
            </a:r>
            <a:r>
              <a:rPr lang="en-IN" sz="2300" dirty="0" err="1"/>
              <a:t>HCl</a:t>
            </a:r>
            <a:r>
              <a:rPr lang="en-IN" sz="2300" dirty="0"/>
              <a:t> low-volume gases are cooled in tubular equipment, and the low-</a:t>
            </a:r>
            <a:r>
              <a:rPr lang="en-IN" sz="2300" dirty="0" err="1"/>
              <a:t>HCl</a:t>
            </a:r>
            <a:r>
              <a:rPr lang="en-IN" sz="2300" dirty="0"/>
              <a:t> high-volume gases by heat interchange with concentrated hydrochloric acid in packed towers. For this particular design the cooling is achieved by a tubular exchanger known as the </a:t>
            </a:r>
            <a:r>
              <a:rPr lang="en-IN" sz="2300" b="1" dirty="0"/>
              <a:t>Trombone Cooler</a:t>
            </a:r>
            <a:r>
              <a:rPr lang="en-IN" sz="2300" dirty="0"/>
              <a:t>. Other names include trickle coolers or cascade coolers. </a:t>
            </a:r>
          </a:p>
        </p:txBody>
      </p:sp>
    </p:spTree>
    <p:extLst>
      <p:ext uri="{BB962C8B-B14F-4D97-AF65-F5344CB8AC3E}">
        <p14:creationId xmlns:p14="http://schemas.microsoft.com/office/powerpoint/2010/main" val="358214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92500" lnSpcReduction="20000"/>
          </a:bodyPr>
          <a:lstStyle/>
          <a:p>
            <a:pPr algn="just"/>
            <a:r>
              <a:rPr lang="en-IN" dirty="0"/>
              <a:t>Hydrogen chloride (HCl) is a monoprotic acid</a:t>
            </a:r>
          </a:p>
          <a:p>
            <a:pPr algn="just"/>
            <a:r>
              <a:rPr lang="en-IN" dirty="0"/>
              <a:t>In aqueous hydrochloric acid, the H</a:t>
            </a:r>
            <a:r>
              <a:rPr lang="en-IN" baseline="30000" dirty="0"/>
              <a:t>+</a:t>
            </a:r>
            <a:r>
              <a:rPr lang="en-IN" dirty="0"/>
              <a:t> joins a water molecule to form a hydronium ion, H</a:t>
            </a:r>
            <a:r>
              <a:rPr lang="en-IN" baseline="-25000" dirty="0"/>
              <a:t>3</a:t>
            </a:r>
            <a:r>
              <a:rPr lang="en-IN" dirty="0"/>
              <a:t>O</a:t>
            </a:r>
            <a:r>
              <a:rPr lang="en-IN" baseline="30000" dirty="0"/>
              <a:t>+</a:t>
            </a:r>
            <a:endParaRPr lang="en-IN" dirty="0"/>
          </a:p>
          <a:p>
            <a:pPr algn="just">
              <a:buNone/>
            </a:pPr>
            <a:r>
              <a:rPr lang="en-IN" dirty="0"/>
              <a:t>     HCl + H</a:t>
            </a:r>
            <a:r>
              <a:rPr lang="en-IN" baseline="-25000" dirty="0"/>
              <a:t>2</a:t>
            </a:r>
            <a:r>
              <a:rPr lang="en-IN" dirty="0"/>
              <a:t>O ⇌ H</a:t>
            </a:r>
            <a:r>
              <a:rPr lang="en-IN" baseline="-25000" dirty="0"/>
              <a:t>3</a:t>
            </a:r>
            <a:r>
              <a:rPr lang="en-IN" dirty="0"/>
              <a:t>O</a:t>
            </a:r>
            <a:r>
              <a:rPr lang="en-IN" baseline="30000" dirty="0"/>
              <a:t>+</a:t>
            </a:r>
            <a:r>
              <a:rPr lang="en-IN" dirty="0"/>
              <a:t> + Cl</a:t>
            </a:r>
            <a:r>
              <a:rPr lang="en-IN" baseline="30000" dirty="0"/>
              <a:t>−</a:t>
            </a:r>
            <a:r>
              <a:rPr lang="en-IN" dirty="0">
                <a:effectLst>
                  <a:outerShdw blurRad="38100" dist="38100" dir="2700000" algn="tl">
                    <a:srgbClr val="000000">
                      <a:alpha val="43137"/>
                    </a:srgbClr>
                  </a:outerShdw>
                </a:effectLst>
              </a:rPr>
              <a:t> </a:t>
            </a:r>
          </a:p>
          <a:p>
            <a:pPr algn="just"/>
            <a:r>
              <a:rPr lang="en-IN" dirty="0"/>
              <a:t>Hydrochloric acid is produced in solutions up to 38 percent HCl (concentrated grade)</a:t>
            </a:r>
          </a:p>
          <a:p>
            <a:pPr algn="just"/>
            <a:r>
              <a:rPr lang="en-IN" dirty="0"/>
              <a:t>Higher concentrations up to just over 40 percent are chemically possible, but the evaporation rate is then so high that storage and handling need extra precautions, such as pressure and low temperature</a:t>
            </a:r>
            <a:endParaRPr lang="en-IN" baseline="30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Trombone cooler </a:t>
            </a:r>
          </a:p>
        </p:txBody>
      </p:sp>
      <p:sp>
        <p:nvSpPr>
          <p:cNvPr id="3" name="Content Placeholder 2"/>
          <p:cNvSpPr>
            <a:spLocks noGrp="1"/>
          </p:cNvSpPr>
          <p:nvPr>
            <p:ph idx="1"/>
          </p:nvPr>
        </p:nvSpPr>
        <p:spPr/>
        <p:txBody>
          <a:bodyPr>
            <a:normAutofit fontScale="85000" lnSpcReduction="20000"/>
          </a:bodyPr>
          <a:lstStyle/>
          <a:p>
            <a:pPr algn="just"/>
            <a:r>
              <a:rPr lang="en-IN" dirty="0"/>
              <a:t>Trombone coolers are S-shaped bends, consisting of a bank of standard pipes one above the other in series and over which water trickles downward, partly evaporating as it travels .</a:t>
            </a:r>
          </a:p>
          <a:p>
            <a:pPr algn="just"/>
            <a:r>
              <a:rPr lang="en-IN" dirty="0"/>
              <a:t>Tubes are made out of impervious ceramic material for cooling corrosive gases at atmospheric pressure, such as </a:t>
            </a:r>
            <a:r>
              <a:rPr lang="en-IN" dirty="0" err="1"/>
              <a:t>HCl</a:t>
            </a:r>
            <a:r>
              <a:rPr lang="en-IN" dirty="0"/>
              <a:t> and NO2 that may be cooled by exterior water or may be jacketed. </a:t>
            </a:r>
          </a:p>
          <a:p>
            <a:pPr algn="just"/>
            <a:r>
              <a:rPr lang="en-IN" dirty="0"/>
              <a:t>Trombone coolers are also available in cross-flow types and banks of impervious graphite tubes have been used which are submerged in running water. Packed columns may also be used for the low volume gases. </a:t>
            </a:r>
          </a:p>
        </p:txBody>
      </p:sp>
    </p:spTree>
    <p:extLst>
      <p:ext uri="{BB962C8B-B14F-4D97-AF65-F5344CB8AC3E}">
        <p14:creationId xmlns:p14="http://schemas.microsoft.com/office/powerpoint/2010/main" val="2972041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Trombone cooler </a:t>
            </a:r>
          </a:p>
        </p:txBody>
      </p:sp>
      <p:pic>
        <p:nvPicPr>
          <p:cNvPr id="4" name="Content Placeholder 3"/>
          <p:cNvPicPr>
            <a:picLocks noGrp="1" noChangeAspect="1"/>
          </p:cNvPicPr>
          <p:nvPr>
            <p:ph idx="1"/>
          </p:nvPr>
        </p:nvPicPr>
        <p:blipFill>
          <a:blip r:embed="rId2"/>
          <a:stretch>
            <a:fillRect/>
          </a:stretch>
        </p:blipFill>
        <p:spPr>
          <a:xfrm>
            <a:off x="1763688" y="1700808"/>
            <a:ext cx="5400599" cy="3343275"/>
          </a:xfrm>
          <a:prstGeom prst="rect">
            <a:avLst/>
          </a:prstGeom>
        </p:spPr>
      </p:pic>
      <p:sp>
        <p:nvSpPr>
          <p:cNvPr id="5" name="Rectangle 4"/>
          <p:cNvSpPr/>
          <p:nvPr/>
        </p:nvSpPr>
        <p:spPr>
          <a:xfrm>
            <a:off x="457200" y="5385395"/>
            <a:ext cx="8507288" cy="923330"/>
          </a:xfrm>
          <a:prstGeom prst="rect">
            <a:avLst/>
          </a:prstGeom>
        </p:spPr>
        <p:txBody>
          <a:bodyPr wrap="square">
            <a:spAutoFit/>
          </a:bodyPr>
          <a:lstStyle/>
          <a:p>
            <a:endParaRPr lang="en-IN" dirty="0"/>
          </a:p>
          <a:p>
            <a:r>
              <a:rPr lang="en-IN" b="1" dirty="0"/>
              <a:t>IMAGE SOURCE-THE COPPERBELT UNIVERSITY SCHOOL OF TECHNOLOGY CHEMICAL ENGINEERING DEPARTMENT HYDROCHLORIC ACID PLANT DESIGN</a:t>
            </a:r>
          </a:p>
        </p:txBody>
      </p:sp>
    </p:spTree>
    <p:extLst>
      <p:ext uri="{BB962C8B-B14F-4D97-AF65-F5344CB8AC3E}">
        <p14:creationId xmlns:p14="http://schemas.microsoft.com/office/powerpoint/2010/main" val="175022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dirty="0"/>
              <a:t>Advantages of the Trombone Cooler </a:t>
            </a:r>
          </a:p>
        </p:txBody>
      </p:sp>
      <p:sp>
        <p:nvSpPr>
          <p:cNvPr id="3" name="Content Placeholder 2"/>
          <p:cNvSpPr>
            <a:spLocks noGrp="1"/>
          </p:cNvSpPr>
          <p:nvPr>
            <p:ph idx="1"/>
          </p:nvPr>
        </p:nvSpPr>
        <p:spPr/>
        <p:txBody>
          <a:bodyPr>
            <a:normAutofit/>
          </a:bodyPr>
          <a:lstStyle/>
          <a:p>
            <a:pPr algn="just"/>
            <a:r>
              <a:rPr lang="en-IN" dirty="0"/>
              <a:t>Its pipes are made of ceramic material which offers a very good resistance to high temperature corrosive gases. </a:t>
            </a:r>
          </a:p>
          <a:p>
            <a:pPr algn="just"/>
            <a:r>
              <a:rPr lang="en-IN" dirty="0"/>
              <a:t>It does not consist of a lot of components hence it is easier to design than most other types of coolers. </a:t>
            </a:r>
          </a:p>
          <a:p>
            <a:pPr algn="just"/>
            <a:r>
              <a:rPr lang="en-IN" dirty="0"/>
              <a:t>It’s relatively cheaper to design compared to other types of coolers. </a:t>
            </a:r>
          </a:p>
          <a:p>
            <a:pPr algn="just"/>
            <a:endParaRPr lang="en-IN" dirty="0"/>
          </a:p>
        </p:txBody>
      </p:sp>
    </p:spTree>
    <p:extLst>
      <p:ext uri="{BB962C8B-B14F-4D97-AF65-F5344CB8AC3E}">
        <p14:creationId xmlns:p14="http://schemas.microsoft.com/office/powerpoint/2010/main" val="4201282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800" dirty="0"/>
              <a:t>Alternative Process (Process Description)</a:t>
            </a:r>
          </a:p>
        </p:txBody>
      </p:sp>
      <p:sp>
        <p:nvSpPr>
          <p:cNvPr id="7" name="Content Placeholder 6"/>
          <p:cNvSpPr>
            <a:spLocks noGrp="1"/>
          </p:cNvSpPr>
          <p:nvPr>
            <p:ph idx="1"/>
          </p:nvPr>
        </p:nvSpPr>
        <p:spPr/>
        <p:txBody>
          <a:bodyPr>
            <a:normAutofit fontScale="92500" lnSpcReduction="20000"/>
          </a:bodyPr>
          <a:lstStyle/>
          <a:p>
            <a:pPr algn="just"/>
            <a:r>
              <a:rPr lang="en-IN" dirty="0"/>
              <a:t>The reaction between </a:t>
            </a:r>
            <a:r>
              <a:rPr lang="en-IN" dirty="0" err="1"/>
              <a:t>NaCl</a:t>
            </a:r>
            <a:r>
              <a:rPr lang="en-IN" dirty="0"/>
              <a:t> and sulphuric acid occurs in two endothermic stages.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algn="just"/>
            <a:r>
              <a:rPr lang="en-IN" dirty="0"/>
              <a:t>Salt (</a:t>
            </a:r>
            <a:r>
              <a:rPr lang="en-IN" dirty="0" err="1"/>
              <a:t>NaCl</a:t>
            </a:r>
            <a:r>
              <a:rPr lang="en-IN" dirty="0"/>
              <a:t>) and sulphuric acid are charged to the furnace. It is desirable to keep one of the components in the reaction mixture in a liquid form in both steps.</a:t>
            </a:r>
          </a:p>
          <a:p>
            <a:pPr marL="0" indent="0">
              <a:buNone/>
            </a:pPr>
            <a:endParaRPr lang="en-IN" dirty="0"/>
          </a:p>
        </p:txBody>
      </p:sp>
      <p:pic>
        <p:nvPicPr>
          <p:cNvPr id="3" name="Picture 2"/>
          <p:cNvPicPr>
            <a:picLocks noChangeAspect="1"/>
          </p:cNvPicPr>
          <p:nvPr/>
        </p:nvPicPr>
        <p:blipFill>
          <a:blip r:embed="rId2"/>
          <a:stretch>
            <a:fillRect/>
          </a:stretch>
        </p:blipFill>
        <p:spPr>
          <a:xfrm>
            <a:off x="815008" y="2748110"/>
            <a:ext cx="4730560" cy="1040930"/>
          </a:xfrm>
          <a:prstGeom prst="rect">
            <a:avLst/>
          </a:prstGeom>
        </p:spPr>
      </p:pic>
    </p:spTree>
    <p:extLst>
      <p:ext uri="{BB962C8B-B14F-4D97-AF65-F5344CB8AC3E}">
        <p14:creationId xmlns:p14="http://schemas.microsoft.com/office/powerpoint/2010/main" val="1035389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Process Description</a:t>
            </a:r>
          </a:p>
        </p:txBody>
      </p:sp>
      <p:sp>
        <p:nvSpPr>
          <p:cNvPr id="3" name="Content Placeholder 2"/>
          <p:cNvSpPr>
            <a:spLocks noGrp="1"/>
          </p:cNvSpPr>
          <p:nvPr>
            <p:ph idx="1"/>
          </p:nvPr>
        </p:nvSpPr>
        <p:spPr/>
        <p:txBody>
          <a:bodyPr>
            <a:normAutofit fontScale="85000" lnSpcReduction="10000"/>
          </a:bodyPr>
          <a:lstStyle/>
          <a:p>
            <a:pPr algn="just"/>
            <a:r>
              <a:rPr lang="en-IN" dirty="0"/>
              <a:t>The first step is carried out at the lower temperature compare to second step. For liquefaction of NaHSO4, which is required to carry out in second step, material is heated up to 400</a:t>
            </a:r>
            <a:r>
              <a:rPr lang="en-IN" dirty="0">
                <a:latin typeface="Times New Roman" panose="02020603050405020304" pitchFamily="18" charset="0"/>
                <a:cs typeface="Times New Roman" panose="02020603050405020304" pitchFamily="18" charset="0"/>
              </a:rPr>
              <a:t>°</a:t>
            </a:r>
            <a:r>
              <a:rPr lang="en-IN" dirty="0"/>
              <a:t>C. </a:t>
            </a:r>
          </a:p>
          <a:p>
            <a:pPr algn="just"/>
            <a:endParaRPr lang="en-IN" dirty="0"/>
          </a:p>
          <a:p>
            <a:pPr algn="just"/>
            <a:r>
              <a:rPr lang="en-IN" dirty="0"/>
              <a:t>Sodium sulphate in form of sludge is collected from the bottom of the furnace. The product and unconverted sulphuric acid is sent to further processing in which recovery of sulphuric acid and nitric acid takes place in cooling tower and absorber respectively. </a:t>
            </a:r>
          </a:p>
        </p:txBody>
      </p:sp>
    </p:spTree>
    <p:extLst>
      <p:ext uri="{BB962C8B-B14F-4D97-AF65-F5344CB8AC3E}">
        <p14:creationId xmlns:p14="http://schemas.microsoft.com/office/powerpoint/2010/main" val="2936057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Diagram with process equipment </a:t>
            </a:r>
          </a:p>
        </p:txBody>
      </p:sp>
      <p:pic>
        <p:nvPicPr>
          <p:cNvPr id="4" name="Content Placeholder 3"/>
          <p:cNvPicPr>
            <a:picLocks noGrp="1" noChangeAspect="1"/>
          </p:cNvPicPr>
          <p:nvPr>
            <p:ph idx="1"/>
          </p:nvPr>
        </p:nvPicPr>
        <p:blipFill>
          <a:blip r:embed="rId2"/>
          <a:stretch>
            <a:fillRect/>
          </a:stretch>
        </p:blipFill>
        <p:spPr>
          <a:xfrm>
            <a:off x="246164" y="1916832"/>
            <a:ext cx="8651672" cy="3770836"/>
          </a:xfrm>
          <a:prstGeom prst="rect">
            <a:avLst/>
          </a:prstGeom>
        </p:spPr>
      </p:pic>
      <p:sp>
        <p:nvSpPr>
          <p:cNvPr id="5" name="TextBox 4"/>
          <p:cNvSpPr txBox="1"/>
          <p:nvPr/>
        </p:nvSpPr>
        <p:spPr>
          <a:xfrm>
            <a:off x="628650" y="5687668"/>
            <a:ext cx="1232902" cy="300082"/>
          </a:xfrm>
          <a:prstGeom prst="rect">
            <a:avLst/>
          </a:prstGeom>
          <a:noFill/>
        </p:spPr>
        <p:txBody>
          <a:bodyPr wrap="none" rtlCol="0">
            <a:spAutoFit/>
          </a:bodyPr>
          <a:lstStyle/>
          <a:p>
            <a:r>
              <a:rPr lang="en-US" sz="1350" dirty="0"/>
              <a:t>Source : NPTEL</a:t>
            </a:r>
            <a:endParaRPr lang="en-IN" sz="1350" dirty="0"/>
          </a:p>
        </p:txBody>
      </p:sp>
    </p:spTree>
    <p:extLst>
      <p:ext uri="{BB962C8B-B14F-4D97-AF65-F5344CB8AC3E}">
        <p14:creationId xmlns:p14="http://schemas.microsoft.com/office/powerpoint/2010/main" val="2012002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832" y="2331498"/>
            <a:ext cx="3037672" cy="1745574"/>
          </a:xfrm>
        </p:spPr>
        <p:txBody>
          <a:bodyPr>
            <a:normAutofit/>
          </a:bodyPr>
          <a:lstStyle/>
          <a:p>
            <a:r>
              <a:rPr lang="en-IN" dirty="0">
                <a:hlinkClick r:id="rId2"/>
              </a:rPr>
              <a:t>FLOWSHEET ANIMATION</a:t>
            </a:r>
            <a:endParaRPr lang="en-IN" dirty="0"/>
          </a:p>
        </p:txBody>
      </p:sp>
      <p:sp>
        <p:nvSpPr>
          <p:cNvPr id="8" name="TextBox 7"/>
          <p:cNvSpPr txBox="1"/>
          <p:nvPr/>
        </p:nvSpPr>
        <p:spPr>
          <a:xfrm>
            <a:off x="628650" y="5687668"/>
            <a:ext cx="1232902" cy="300082"/>
          </a:xfrm>
          <a:prstGeom prst="rect">
            <a:avLst/>
          </a:prstGeom>
          <a:noFill/>
        </p:spPr>
        <p:txBody>
          <a:bodyPr wrap="none" rtlCol="0">
            <a:spAutoFit/>
          </a:bodyPr>
          <a:lstStyle/>
          <a:p>
            <a:r>
              <a:rPr lang="en-US" sz="1350" dirty="0"/>
              <a:t>Source : NPTEL</a:t>
            </a:r>
            <a:endParaRPr lang="en-IN" sz="1350" dirty="0"/>
          </a:p>
        </p:txBody>
      </p:sp>
    </p:spTree>
    <p:extLst>
      <p:ext uri="{BB962C8B-B14F-4D97-AF65-F5344CB8AC3E}">
        <p14:creationId xmlns:p14="http://schemas.microsoft.com/office/powerpoint/2010/main" val="2861322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Absorption of </a:t>
            </a:r>
            <a:r>
              <a:rPr lang="en-IN" dirty="0" err="1"/>
              <a:t>HCl</a:t>
            </a:r>
            <a:r>
              <a:rPr lang="en-IN" dirty="0"/>
              <a:t> Gas</a:t>
            </a:r>
          </a:p>
        </p:txBody>
      </p:sp>
      <p:pic>
        <p:nvPicPr>
          <p:cNvPr id="4" name="Content Placeholder 3"/>
          <p:cNvPicPr>
            <a:picLocks noGrp="1" noChangeAspect="1"/>
          </p:cNvPicPr>
          <p:nvPr>
            <p:ph idx="1"/>
          </p:nvPr>
        </p:nvPicPr>
        <p:blipFill>
          <a:blip r:embed="rId2"/>
          <a:stretch>
            <a:fillRect/>
          </a:stretch>
        </p:blipFill>
        <p:spPr>
          <a:xfrm>
            <a:off x="6181430" y="1381614"/>
            <a:ext cx="2190646" cy="4760845"/>
          </a:xfrm>
          <a:prstGeom prst="rect">
            <a:avLst/>
          </a:prstGeom>
        </p:spPr>
      </p:pic>
      <p:sp>
        <p:nvSpPr>
          <p:cNvPr id="7" name="TextBox 6"/>
          <p:cNvSpPr txBox="1"/>
          <p:nvPr/>
        </p:nvSpPr>
        <p:spPr>
          <a:xfrm>
            <a:off x="628650" y="2103918"/>
            <a:ext cx="4887568" cy="3647152"/>
          </a:xfrm>
          <a:prstGeom prst="rect">
            <a:avLst/>
          </a:prstGeom>
          <a:noFill/>
        </p:spPr>
        <p:txBody>
          <a:bodyPr wrap="square" rtlCol="0">
            <a:spAutoFit/>
          </a:bodyPr>
          <a:lstStyle/>
          <a:p>
            <a:pPr marL="342900" indent="-342900" algn="just">
              <a:buFont typeface="Arial" panose="020B0604020202020204" pitchFamily="34" charset="0"/>
              <a:buChar char="•"/>
            </a:pPr>
            <a:r>
              <a:rPr lang="en-IN" sz="2100" dirty="0"/>
              <a:t>The Absorption of hydrogen chloride in water or dilute hydrochloric acid is a central operation In the production of hydrochloric acid.</a:t>
            </a:r>
          </a:p>
          <a:p>
            <a:pPr algn="just"/>
            <a:endParaRPr lang="en-IN" sz="2100" dirty="0"/>
          </a:p>
          <a:p>
            <a:pPr marL="342900" indent="-342900" algn="just">
              <a:buFont typeface="Arial" panose="020B0604020202020204" pitchFamily="34" charset="0"/>
              <a:buChar char="•"/>
            </a:pPr>
            <a:r>
              <a:rPr lang="en-IN" sz="2100" dirty="0"/>
              <a:t>The absorption is a highly exothermic process which heats up the gas and the absorption liquid. Therefore, the absorption is often performed in combined equipment – DIABON heat exchanger and DIABON columns.</a:t>
            </a:r>
          </a:p>
        </p:txBody>
      </p:sp>
      <p:sp>
        <p:nvSpPr>
          <p:cNvPr id="10" name="TextBox 9"/>
          <p:cNvSpPr txBox="1"/>
          <p:nvPr/>
        </p:nvSpPr>
        <p:spPr>
          <a:xfrm>
            <a:off x="6232080" y="6309320"/>
            <a:ext cx="2141484" cy="300082"/>
          </a:xfrm>
          <a:prstGeom prst="rect">
            <a:avLst/>
          </a:prstGeom>
          <a:noFill/>
        </p:spPr>
        <p:txBody>
          <a:bodyPr wrap="none" rtlCol="0">
            <a:spAutoFit/>
          </a:bodyPr>
          <a:lstStyle/>
          <a:p>
            <a:r>
              <a:rPr lang="en-US" sz="1350" dirty="0"/>
              <a:t>Source : www.sglgroup.com</a:t>
            </a:r>
            <a:endParaRPr lang="en-IN" sz="1350" dirty="0"/>
          </a:p>
        </p:txBody>
      </p:sp>
    </p:spTree>
    <p:extLst>
      <p:ext uri="{BB962C8B-B14F-4D97-AF65-F5344CB8AC3E}">
        <p14:creationId xmlns:p14="http://schemas.microsoft.com/office/powerpoint/2010/main" val="1440267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Stripping Process</a:t>
            </a:r>
          </a:p>
        </p:txBody>
      </p:sp>
      <p:sp>
        <p:nvSpPr>
          <p:cNvPr id="3" name="Content Placeholder 2"/>
          <p:cNvSpPr>
            <a:spLocks noGrp="1"/>
          </p:cNvSpPr>
          <p:nvPr>
            <p:ph idx="1"/>
          </p:nvPr>
        </p:nvSpPr>
        <p:spPr>
          <a:xfrm>
            <a:off x="457200" y="2204864"/>
            <a:ext cx="4519414" cy="3225641"/>
          </a:xfrm>
        </p:spPr>
        <p:txBody>
          <a:bodyPr>
            <a:normAutofit fontScale="85000" lnSpcReduction="10000"/>
          </a:bodyPr>
          <a:lstStyle/>
          <a:p>
            <a:pPr marL="0" indent="0" algn="just">
              <a:buNone/>
            </a:pPr>
            <a:r>
              <a:rPr lang="en-IN" dirty="0"/>
              <a:t>Hydrochloric acid can be contaminated with undesirable volatile constituents such as chlorine etc. These impurities have low boiling points and can be removed by stripping or rectification in a single step process.</a:t>
            </a:r>
          </a:p>
        </p:txBody>
      </p:sp>
      <p:pic>
        <p:nvPicPr>
          <p:cNvPr id="5" name="Picture 4"/>
          <p:cNvPicPr>
            <a:picLocks noChangeAspect="1"/>
          </p:cNvPicPr>
          <p:nvPr/>
        </p:nvPicPr>
        <p:blipFill>
          <a:blip r:embed="rId2"/>
          <a:stretch>
            <a:fillRect/>
          </a:stretch>
        </p:blipFill>
        <p:spPr>
          <a:xfrm>
            <a:off x="5340419" y="1628800"/>
            <a:ext cx="3346381" cy="4785684"/>
          </a:xfrm>
          <a:prstGeom prst="rect">
            <a:avLst/>
          </a:prstGeom>
        </p:spPr>
      </p:pic>
      <p:sp>
        <p:nvSpPr>
          <p:cNvPr id="6" name="TextBox 5"/>
          <p:cNvSpPr txBox="1"/>
          <p:nvPr/>
        </p:nvSpPr>
        <p:spPr>
          <a:xfrm>
            <a:off x="6084168" y="6475605"/>
            <a:ext cx="2141484" cy="300082"/>
          </a:xfrm>
          <a:prstGeom prst="rect">
            <a:avLst/>
          </a:prstGeom>
          <a:noFill/>
        </p:spPr>
        <p:txBody>
          <a:bodyPr wrap="none" rtlCol="0">
            <a:spAutoFit/>
          </a:bodyPr>
          <a:lstStyle/>
          <a:p>
            <a:r>
              <a:rPr lang="en-US" sz="1350" dirty="0"/>
              <a:t>Source : www.sglgroup.com</a:t>
            </a:r>
            <a:endParaRPr lang="en-IN" sz="1350" dirty="0"/>
          </a:p>
        </p:txBody>
      </p:sp>
    </p:spTree>
    <p:extLst>
      <p:ext uri="{BB962C8B-B14F-4D97-AF65-F5344CB8AC3E}">
        <p14:creationId xmlns:p14="http://schemas.microsoft.com/office/powerpoint/2010/main" val="1528684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73525" y="1663000"/>
            <a:ext cx="8520600" cy="1719300"/>
          </a:xfrm>
          <a:prstGeom prst="rect">
            <a:avLst/>
          </a:prstGeom>
        </p:spPr>
        <p:txBody>
          <a:bodyPr vert="horz" lIns="91425" tIns="91425" rIns="91425" bIns="91425" rtlCol="0" anchor="b" anchorCtr="0">
            <a:noAutofit/>
          </a:bodyPr>
          <a:lstStyle/>
          <a:p>
            <a:pPr>
              <a:spcBef>
                <a:spcPts val="0"/>
              </a:spcBef>
            </a:pPr>
            <a:r>
              <a:rPr lang="en" sz="2400" dirty="0">
                <a:latin typeface="Times New Roman"/>
                <a:ea typeface="Times New Roman"/>
                <a:cs typeface="Times New Roman"/>
                <a:sym typeface="Times New Roman"/>
              </a:rPr>
              <a:t>ENVIRONMENTAL ISSUES,HEALTH ISSUES,FUTURE ASPECTS,ECONOMIC ANALYSIS</a:t>
            </a:r>
          </a:p>
        </p:txBody>
      </p:sp>
      <p:sp>
        <p:nvSpPr>
          <p:cNvPr id="55" name="Shape 55"/>
          <p:cNvSpPr txBox="1"/>
          <p:nvPr/>
        </p:nvSpPr>
        <p:spPr>
          <a:xfrm>
            <a:off x="6198625" y="4135825"/>
            <a:ext cx="2695500" cy="272100"/>
          </a:xfrm>
          <a:prstGeom prst="rect">
            <a:avLst/>
          </a:prstGeom>
          <a:noFill/>
          <a:ln>
            <a:noFill/>
          </a:ln>
        </p:spPr>
        <p:txBody>
          <a:bodyPr lIns="91425" tIns="91425" rIns="91425" bIns="91425" anchor="t" anchorCtr="0">
            <a:noAutofit/>
          </a:bodyPr>
          <a:lstStyle/>
          <a:p>
            <a:endParaRPr lang="en" b="1" dirty="0">
              <a:solidFill>
                <a:srgbClr val="3C78D8"/>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84189222"/>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pPr algn="just"/>
            <a:r>
              <a:rPr lang="en-IN" dirty="0"/>
              <a:t>Over 40 processes generate hydrochloric acid as a </a:t>
            </a:r>
            <a:r>
              <a:rPr lang="en-IN" dirty="0" err="1"/>
              <a:t>byproduct</a:t>
            </a:r>
            <a:r>
              <a:rPr lang="en-IN" dirty="0"/>
              <a:t> and it is consumed in over a 100 processes</a:t>
            </a:r>
          </a:p>
          <a:p>
            <a:pPr algn="just"/>
            <a:r>
              <a:rPr lang="en-IN" dirty="0"/>
              <a:t>Over two third of the global HCL consumption is in the manufacturing of ethylene dichloride (EDC) and the remaining is the manufacturing of inorganic compounds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79512" y="260648"/>
            <a:ext cx="8520600" cy="572700"/>
          </a:xfrm>
          <a:prstGeom prst="rect">
            <a:avLst/>
          </a:prstGeom>
        </p:spPr>
        <p:txBody>
          <a:bodyPr vert="horz" lIns="91425" tIns="91425" rIns="91425" bIns="91425" rtlCol="0" anchor="t" anchorCtr="0">
            <a:noAutofit/>
          </a:bodyPr>
          <a:lstStyle/>
          <a:p>
            <a:r>
              <a:rPr lang="en" dirty="0"/>
              <a:t> </a:t>
            </a:r>
            <a:r>
              <a:rPr lang="en" dirty="0">
                <a:latin typeface="Times New Roman"/>
                <a:ea typeface="Times New Roman"/>
                <a:cs typeface="Times New Roman"/>
                <a:sym typeface="Times New Roman"/>
              </a:rPr>
              <a:t>ENVIRONMENTAL ISSUES</a:t>
            </a:r>
          </a:p>
        </p:txBody>
      </p:sp>
      <p:sp>
        <p:nvSpPr>
          <p:cNvPr id="61" name="Shape 61"/>
          <p:cNvSpPr txBox="1">
            <a:spLocks noGrp="1"/>
          </p:cNvSpPr>
          <p:nvPr>
            <p:ph type="body" idx="1"/>
          </p:nvPr>
        </p:nvSpPr>
        <p:spPr>
          <a:xfrm>
            <a:off x="311700" y="1689500"/>
            <a:ext cx="8520600" cy="4410300"/>
          </a:xfrm>
          <a:prstGeom prst="rect">
            <a:avLst/>
          </a:prstGeom>
        </p:spPr>
        <p:txBody>
          <a:bodyPr vert="horz" lIns="91425" tIns="91425" rIns="91425" bIns="91425" rtlCol="0" anchor="t" anchorCtr="0">
            <a:noAutofit/>
          </a:bodyPr>
          <a:lstStyle/>
          <a:p>
            <a:pPr marL="457200" indent="-304800">
              <a:spcAft>
                <a:spcPts val="600"/>
              </a:spcAft>
              <a:buClr>
                <a:srgbClr val="000000"/>
              </a:buClr>
              <a:buSzPct val="100000"/>
            </a:pPr>
            <a:r>
              <a:rPr lang="en" sz="1400" dirty="0">
                <a:solidFill>
                  <a:schemeClr val="dk1"/>
                </a:solidFill>
                <a:latin typeface="Times New Roman"/>
                <a:ea typeface="Times New Roman"/>
                <a:cs typeface="Times New Roman"/>
                <a:sym typeface="Times New Roman"/>
              </a:rPr>
              <a:t>Due to high mobility of Cl,HCl can readily acidify both soils and surface water.</a:t>
            </a:r>
            <a:r>
              <a:rPr lang="en" sz="1200" dirty="0">
                <a:solidFill>
                  <a:schemeClr val="dk1"/>
                </a:solidFill>
                <a:latin typeface="Times New Roman"/>
                <a:ea typeface="Times New Roman"/>
                <a:cs typeface="Times New Roman"/>
                <a:sym typeface="Times New Roman"/>
              </a:rPr>
              <a:t/>
            </a:r>
            <a:br>
              <a:rPr lang="en" sz="1200" dirty="0">
                <a:solidFill>
                  <a:schemeClr val="dk1"/>
                </a:solidFill>
                <a:latin typeface="Times New Roman"/>
                <a:ea typeface="Times New Roman"/>
                <a:cs typeface="Times New Roman"/>
                <a:sym typeface="Times New Roman"/>
              </a:rPr>
            </a:br>
            <a:r>
              <a:rPr lang="en" sz="1200" dirty="0">
                <a:solidFill>
                  <a:schemeClr val="dk1"/>
                </a:solidFill>
                <a:latin typeface="Times New Roman"/>
                <a:ea typeface="Times New Roman"/>
                <a:cs typeface="Times New Roman"/>
                <a:sym typeface="Times New Roman"/>
              </a:rPr>
              <a:t/>
            </a:r>
            <a:br>
              <a:rPr lang="en" sz="1200" dirty="0">
                <a:solidFill>
                  <a:schemeClr val="dk1"/>
                </a:solidFill>
                <a:latin typeface="Times New Roman"/>
                <a:ea typeface="Times New Roman"/>
                <a:cs typeface="Times New Roman"/>
                <a:sym typeface="Times New Roman"/>
              </a:rPr>
            </a:br>
            <a:r>
              <a:rPr lang="en" sz="1500" b="1" dirty="0">
                <a:solidFill>
                  <a:schemeClr val="dk1"/>
                </a:solidFill>
                <a:latin typeface="Times New Roman"/>
                <a:ea typeface="Times New Roman"/>
                <a:cs typeface="Times New Roman"/>
                <a:sym typeface="Times New Roman"/>
              </a:rPr>
              <a:t>ACID DEPOSITION</a:t>
            </a:r>
          </a:p>
          <a:p>
            <a:pPr marL="457200" indent="-304800">
              <a:spcAft>
                <a:spcPts val="600"/>
              </a:spcAft>
              <a:buClr>
                <a:srgbClr val="000000"/>
              </a:buClr>
              <a:buSzPct val="100000"/>
            </a:pPr>
            <a:r>
              <a:rPr lang="en" sz="1400" dirty="0">
                <a:solidFill>
                  <a:schemeClr val="dk1"/>
                </a:solidFill>
                <a:latin typeface="Times New Roman"/>
                <a:ea typeface="Times New Roman"/>
                <a:cs typeface="Times New Roman"/>
                <a:sym typeface="Times New Roman"/>
              </a:rPr>
              <a:t>Large concentration of HCl in the environment may lead to acid rain</a:t>
            </a:r>
          </a:p>
          <a:p>
            <a:pPr marL="457200" indent="-304800">
              <a:spcAft>
                <a:spcPts val="600"/>
              </a:spcAft>
              <a:buClr>
                <a:schemeClr val="dk1"/>
              </a:buClr>
              <a:buSzPct val="100000"/>
            </a:pPr>
            <a:r>
              <a:rPr lang="en" sz="1400" dirty="0">
                <a:solidFill>
                  <a:schemeClr val="dk1"/>
                </a:solidFill>
                <a:latin typeface="Times New Roman"/>
                <a:ea typeface="Times New Roman"/>
                <a:cs typeface="Times New Roman"/>
                <a:sym typeface="Times New Roman"/>
              </a:rPr>
              <a:t>Metal rusting</a:t>
            </a:r>
          </a:p>
          <a:p>
            <a:pPr marL="457200" indent="-304800">
              <a:spcAft>
                <a:spcPts val="600"/>
              </a:spcAft>
              <a:buClr>
                <a:srgbClr val="000000"/>
              </a:buClr>
              <a:buSzPct val="100000"/>
            </a:pPr>
            <a:r>
              <a:rPr lang="en" sz="1400" dirty="0">
                <a:solidFill>
                  <a:schemeClr val="dk1"/>
                </a:solidFill>
                <a:latin typeface="Times New Roman"/>
                <a:ea typeface="Times New Roman"/>
                <a:cs typeface="Times New Roman"/>
                <a:sym typeface="Times New Roman"/>
              </a:rPr>
              <a:t>Ozone Depletion</a:t>
            </a:r>
            <a:r>
              <a:rPr lang="en" sz="1200" dirty="0">
                <a:solidFill>
                  <a:schemeClr val="dk1"/>
                </a:solidFill>
                <a:latin typeface="Times New Roman"/>
                <a:ea typeface="Times New Roman"/>
                <a:cs typeface="Times New Roman"/>
                <a:sym typeface="Times New Roman"/>
              </a:rPr>
              <a:t/>
            </a:r>
            <a:br>
              <a:rPr lang="en" sz="1200" dirty="0">
                <a:solidFill>
                  <a:schemeClr val="dk1"/>
                </a:solidFill>
                <a:latin typeface="Times New Roman"/>
                <a:ea typeface="Times New Roman"/>
                <a:cs typeface="Times New Roman"/>
                <a:sym typeface="Times New Roman"/>
              </a:rPr>
            </a:br>
            <a:r>
              <a:rPr lang="en" sz="1200" dirty="0">
                <a:solidFill>
                  <a:schemeClr val="dk1"/>
                </a:solidFill>
                <a:latin typeface="Times New Roman"/>
                <a:ea typeface="Times New Roman"/>
                <a:cs typeface="Times New Roman"/>
                <a:sym typeface="Times New Roman"/>
              </a:rPr>
              <a:t/>
            </a:r>
            <a:br>
              <a:rPr lang="en" sz="1200" dirty="0">
                <a:solidFill>
                  <a:schemeClr val="dk1"/>
                </a:solidFill>
                <a:latin typeface="Times New Roman"/>
                <a:ea typeface="Times New Roman"/>
                <a:cs typeface="Times New Roman"/>
                <a:sym typeface="Times New Roman"/>
              </a:rPr>
            </a:br>
            <a:r>
              <a:rPr lang="en" sz="1500" b="1" dirty="0">
                <a:solidFill>
                  <a:schemeClr val="dk1"/>
                </a:solidFill>
                <a:latin typeface="Times New Roman"/>
                <a:ea typeface="Times New Roman"/>
                <a:cs typeface="Times New Roman"/>
                <a:sym typeface="Times New Roman"/>
              </a:rPr>
              <a:t>CORROSION</a:t>
            </a:r>
          </a:p>
          <a:p>
            <a:pPr marL="457200" indent="-304800">
              <a:spcAft>
                <a:spcPts val="600"/>
              </a:spcAft>
              <a:buClr>
                <a:srgbClr val="000000"/>
              </a:buClr>
              <a:buSzPct val="100000"/>
            </a:pPr>
            <a:r>
              <a:rPr lang="en" sz="1400" dirty="0">
                <a:solidFill>
                  <a:schemeClr val="dk1"/>
                </a:solidFill>
                <a:latin typeface="Times New Roman"/>
                <a:ea typeface="Times New Roman"/>
                <a:cs typeface="Times New Roman"/>
                <a:sym typeface="Times New Roman"/>
              </a:rPr>
              <a:t>Corrosion of cast iron and steel increases with increase in HCl concentration</a:t>
            </a:r>
            <a:r>
              <a:rPr lang="en" sz="1200" dirty="0">
                <a:solidFill>
                  <a:schemeClr val="dk1"/>
                </a:solidFill>
                <a:latin typeface="Times New Roman"/>
                <a:ea typeface="Times New Roman"/>
                <a:cs typeface="Times New Roman"/>
                <a:sym typeface="Times New Roman"/>
              </a:rPr>
              <a:t/>
            </a:r>
            <a:br>
              <a:rPr lang="en" sz="1200" dirty="0">
                <a:solidFill>
                  <a:schemeClr val="dk1"/>
                </a:solidFill>
                <a:latin typeface="Times New Roman"/>
                <a:ea typeface="Times New Roman"/>
                <a:cs typeface="Times New Roman"/>
                <a:sym typeface="Times New Roman"/>
              </a:rPr>
            </a:br>
            <a:endParaRPr lang="en" sz="1200" dirty="0">
              <a:solidFill>
                <a:schemeClr val="dk1"/>
              </a:solidFill>
              <a:latin typeface="Times New Roman"/>
              <a:ea typeface="Times New Roman"/>
              <a:cs typeface="Times New Roman"/>
              <a:sym typeface="Times New Roman"/>
            </a:endParaRPr>
          </a:p>
          <a:p>
            <a:pPr marL="457200" indent="-304800">
              <a:spcAft>
                <a:spcPts val="600"/>
              </a:spcAft>
              <a:buClr>
                <a:srgbClr val="000000"/>
              </a:buClr>
              <a:buSzPct val="100000"/>
              <a:buFont typeface="Times New Roman"/>
            </a:pPr>
            <a:r>
              <a:rPr lang="en" sz="1500" b="1" dirty="0">
                <a:solidFill>
                  <a:schemeClr val="dk1"/>
                </a:solidFill>
                <a:latin typeface="Times New Roman"/>
                <a:ea typeface="Times New Roman"/>
                <a:cs typeface="Times New Roman"/>
                <a:sym typeface="Times New Roman"/>
              </a:rPr>
              <a:t>PHYTOTOXICITY</a:t>
            </a:r>
          </a:p>
          <a:p>
            <a:pPr marL="457200" indent="-304800">
              <a:spcAft>
                <a:spcPts val="600"/>
              </a:spcAft>
              <a:buClr>
                <a:srgbClr val="000000"/>
              </a:buClr>
              <a:buSzPct val="100000"/>
            </a:pPr>
            <a:r>
              <a:rPr lang="en" sz="1400" dirty="0">
                <a:solidFill>
                  <a:schemeClr val="dk1"/>
                </a:solidFill>
                <a:latin typeface="Times New Roman"/>
                <a:ea typeface="Times New Roman"/>
                <a:cs typeface="Times New Roman"/>
                <a:sym typeface="Times New Roman"/>
              </a:rPr>
              <a:t>Gaseous HCl having concentration between 5 -20 ppm could kill the plants within 2 days</a:t>
            </a:r>
          </a:p>
          <a:p>
            <a:pPr marL="457200" indent="-304800">
              <a:spcAft>
                <a:spcPts val="600"/>
              </a:spcAft>
              <a:buClr>
                <a:srgbClr val="000000"/>
              </a:buClr>
              <a:buSzPct val="100000"/>
            </a:pPr>
            <a:r>
              <a:rPr lang="en" sz="1400" dirty="0">
                <a:solidFill>
                  <a:schemeClr val="dk1"/>
                </a:solidFill>
                <a:latin typeface="Times New Roman"/>
                <a:ea typeface="Times New Roman"/>
                <a:cs typeface="Times New Roman"/>
                <a:sym typeface="Times New Roman"/>
              </a:rPr>
              <a:t>Lesions in fir,beech and oak leaves </a:t>
            </a:r>
          </a:p>
          <a:p>
            <a:pPr>
              <a:buNone/>
            </a:pPr>
            <a:r>
              <a:rPr lang="en" dirty="0">
                <a:solidFill>
                  <a:schemeClr val="dk1"/>
                </a:solidFill>
                <a:latin typeface="Times New Roman"/>
                <a:ea typeface="Times New Roman"/>
                <a:cs typeface="Times New Roman"/>
                <a:sym typeface="Times New Roman"/>
              </a:rPr>
              <a:t/>
            </a:r>
            <a:br>
              <a:rPr lang="en" dirty="0">
                <a:solidFill>
                  <a:schemeClr val="dk1"/>
                </a:solidFill>
                <a:latin typeface="Times New Roman"/>
                <a:ea typeface="Times New Roman"/>
                <a:cs typeface="Times New Roman"/>
                <a:sym typeface="Times New Roman"/>
              </a:rPr>
            </a:br>
            <a:r>
              <a:rPr lang="en" dirty="0">
                <a:solidFill>
                  <a:schemeClr val="dk1"/>
                </a:solidFill>
                <a:latin typeface="Times New Roman"/>
                <a:ea typeface="Times New Roman"/>
                <a:cs typeface="Times New Roman"/>
                <a:sym typeface="Times New Roman"/>
              </a:rPr>
              <a:t/>
            </a:r>
            <a:br>
              <a:rPr lang="en" dirty="0">
                <a:solidFill>
                  <a:schemeClr val="dk1"/>
                </a:solidFill>
                <a:latin typeface="Times New Roman"/>
                <a:ea typeface="Times New Roman"/>
                <a:cs typeface="Times New Roman"/>
                <a:sym typeface="Times New Roman"/>
              </a:rPr>
            </a:br>
            <a:r>
              <a:rPr lang="en" dirty="0">
                <a:solidFill>
                  <a:schemeClr val="dk1"/>
                </a:solidFill>
                <a:latin typeface="Times New Roman"/>
                <a:ea typeface="Times New Roman"/>
                <a:cs typeface="Times New Roman"/>
                <a:sym typeface="Times New Roman"/>
              </a:rPr>
              <a:t/>
            </a:r>
            <a:br>
              <a:rPr lang="en" dirty="0">
                <a:solidFill>
                  <a:schemeClr val="dk1"/>
                </a:solidFill>
                <a:latin typeface="Times New Roman"/>
                <a:ea typeface="Times New Roman"/>
                <a:cs typeface="Times New Roman"/>
                <a:sym typeface="Times New Roman"/>
              </a:rPr>
            </a:br>
            <a:endParaRPr lang="en"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24610570"/>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188640" y="332656"/>
            <a:ext cx="8520600" cy="572700"/>
          </a:xfrm>
          <a:prstGeom prst="rect">
            <a:avLst/>
          </a:prstGeom>
        </p:spPr>
        <p:txBody>
          <a:bodyPr vert="horz" lIns="91425" tIns="91425" rIns="91425" bIns="91425" rtlCol="0" anchor="t" anchorCtr="0">
            <a:noAutofit/>
          </a:bodyPr>
          <a:lstStyle/>
          <a:p>
            <a:r>
              <a:rPr lang="en" dirty="0"/>
              <a:t>                         </a:t>
            </a:r>
            <a:r>
              <a:rPr lang="en" dirty="0">
                <a:latin typeface="Times New Roman"/>
                <a:ea typeface="Times New Roman"/>
                <a:cs typeface="Times New Roman"/>
                <a:sym typeface="Times New Roman"/>
              </a:rPr>
              <a:t>HEALTH ISSUES</a:t>
            </a:r>
          </a:p>
        </p:txBody>
      </p:sp>
      <p:sp>
        <p:nvSpPr>
          <p:cNvPr id="67" name="Shape 67"/>
          <p:cNvSpPr txBox="1">
            <a:spLocks noGrp="1"/>
          </p:cNvSpPr>
          <p:nvPr>
            <p:ph type="body" idx="1"/>
          </p:nvPr>
        </p:nvSpPr>
        <p:spPr>
          <a:xfrm>
            <a:off x="225150" y="1504075"/>
            <a:ext cx="8739900" cy="4496700"/>
          </a:xfrm>
          <a:prstGeom prst="rect">
            <a:avLst/>
          </a:prstGeom>
        </p:spPr>
        <p:txBody>
          <a:bodyPr vert="horz" lIns="91425" tIns="91425" rIns="91425" bIns="91425" rtlCol="0" anchor="t" anchorCtr="0">
            <a:noAutofit/>
          </a:bodyPr>
          <a:lstStyle/>
          <a:p>
            <a:pPr>
              <a:spcAft>
                <a:spcPts val="600"/>
              </a:spcAft>
              <a:buNone/>
            </a:pPr>
            <a:r>
              <a:rPr lang="en" sz="1700" b="1" dirty="0">
                <a:solidFill>
                  <a:srgbClr val="000000"/>
                </a:solidFill>
                <a:latin typeface="Times New Roman"/>
                <a:ea typeface="Times New Roman"/>
                <a:cs typeface="Times New Roman"/>
                <a:sym typeface="Times New Roman"/>
              </a:rPr>
              <a:t>     </a:t>
            </a:r>
            <a:r>
              <a:rPr lang="en" sz="1200" b="1" dirty="0">
                <a:solidFill>
                  <a:srgbClr val="000000"/>
                </a:solidFill>
                <a:latin typeface="Times New Roman"/>
                <a:ea typeface="Times New Roman"/>
                <a:cs typeface="Times New Roman"/>
                <a:sym typeface="Times New Roman"/>
              </a:rPr>
              <a:t>  </a:t>
            </a:r>
            <a:r>
              <a:rPr lang="en" sz="1500" b="1" dirty="0">
                <a:solidFill>
                  <a:srgbClr val="000000"/>
                </a:solidFill>
                <a:latin typeface="Times New Roman"/>
                <a:ea typeface="Times New Roman"/>
                <a:cs typeface="Times New Roman"/>
                <a:sym typeface="Times New Roman"/>
              </a:rPr>
              <a:t>TOXICITY</a:t>
            </a:r>
          </a:p>
          <a:p>
            <a:pPr marL="457200" indent="-304800">
              <a:spcAft>
                <a:spcPts val="600"/>
              </a:spcAft>
              <a:buClr>
                <a:srgbClr val="000000"/>
              </a:buClr>
              <a:buSzPct val="100000"/>
            </a:pPr>
            <a:r>
              <a:rPr lang="en" sz="1400" dirty="0">
                <a:solidFill>
                  <a:srgbClr val="000000"/>
                </a:solidFill>
                <a:latin typeface="Times New Roman"/>
                <a:ea typeface="Times New Roman"/>
                <a:cs typeface="Times New Roman"/>
                <a:sym typeface="Times New Roman"/>
              </a:rPr>
              <a:t>HCl primarily irritates and attacks the membranes of the eyes and upper respiratory tract.</a:t>
            </a:r>
          </a:p>
          <a:p>
            <a:pPr marL="457200" indent="-304800">
              <a:spcAft>
                <a:spcPts val="600"/>
              </a:spcAft>
              <a:buClr>
                <a:srgbClr val="000000"/>
              </a:buClr>
              <a:buSzPct val="100000"/>
            </a:pPr>
            <a:r>
              <a:rPr lang="en" sz="1400" dirty="0">
                <a:solidFill>
                  <a:srgbClr val="000000"/>
                </a:solidFill>
                <a:latin typeface="Times New Roman"/>
                <a:ea typeface="Times New Roman"/>
                <a:cs typeface="Times New Roman"/>
                <a:sym typeface="Times New Roman"/>
              </a:rPr>
              <a:t>Prolonged exposure to low conc. of HCl causes discolouration and erosion of teeth.</a:t>
            </a:r>
          </a:p>
          <a:p>
            <a:pPr marL="457200" indent="-304800">
              <a:spcAft>
                <a:spcPts val="600"/>
              </a:spcAft>
              <a:buClr>
                <a:srgbClr val="000000"/>
              </a:buClr>
              <a:buSzPct val="100000"/>
            </a:pPr>
            <a:r>
              <a:rPr lang="en" sz="1400" dirty="0">
                <a:solidFill>
                  <a:srgbClr val="000000"/>
                </a:solidFill>
                <a:latin typeface="Times New Roman"/>
                <a:ea typeface="Times New Roman"/>
                <a:cs typeface="Times New Roman"/>
                <a:sym typeface="Times New Roman"/>
              </a:rPr>
              <a:t>Bleeding of nose and gums,tenderness of facial skin</a:t>
            </a:r>
            <a:r>
              <a:rPr lang="en" sz="1200" dirty="0">
                <a:solidFill>
                  <a:srgbClr val="000000"/>
                </a:solidFill>
                <a:latin typeface="Times New Roman"/>
                <a:ea typeface="Times New Roman"/>
                <a:cs typeface="Times New Roman"/>
                <a:sym typeface="Times New Roman"/>
              </a:rPr>
              <a:t/>
            </a:r>
            <a:br>
              <a:rPr lang="en" sz="1200" dirty="0">
                <a:solidFill>
                  <a:srgbClr val="000000"/>
                </a:solidFill>
                <a:latin typeface="Times New Roman"/>
                <a:ea typeface="Times New Roman"/>
                <a:cs typeface="Times New Roman"/>
                <a:sym typeface="Times New Roman"/>
              </a:rPr>
            </a:br>
            <a:r>
              <a:rPr lang="en" sz="1200" dirty="0">
                <a:solidFill>
                  <a:srgbClr val="000000"/>
                </a:solidFill>
                <a:latin typeface="Times New Roman"/>
                <a:ea typeface="Times New Roman"/>
                <a:cs typeface="Times New Roman"/>
                <a:sym typeface="Times New Roman"/>
              </a:rPr>
              <a:t/>
            </a:r>
            <a:br>
              <a:rPr lang="en" sz="1200" dirty="0">
                <a:solidFill>
                  <a:srgbClr val="000000"/>
                </a:solidFill>
                <a:latin typeface="Times New Roman"/>
                <a:ea typeface="Times New Roman"/>
                <a:cs typeface="Times New Roman"/>
                <a:sym typeface="Times New Roman"/>
              </a:rPr>
            </a:br>
            <a:r>
              <a:rPr lang="en" sz="1500" b="1" dirty="0">
                <a:solidFill>
                  <a:srgbClr val="000000"/>
                </a:solidFill>
                <a:latin typeface="Times New Roman"/>
                <a:ea typeface="Times New Roman"/>
                <a:cs typeface="Times New Roman"/>
                <a:sym typeface="Times New Roman"/>
              </a:rPr>
              <a:t>CHRONIC EFFECTS</a:t>
            </a:r>
          </a:p>
          <a:p>
            <a:pPr marL="457200" indent="-304800">
              <a:spcAft>
                <a:spcPts val="600"/>
              </a:spcAft>
              <a:buClr>
                <a:srgbClr val="000000"/>
              </a:buClr>
              <a:buSzPct val="100000"/>
            </a:pPr>
            <a:r>
              <a:rPr lang="en" sz="1400" dirty="0">
                <a:solidFill>
                  <a:srgbClr val="000000"/>
                </a:solidFill>
                <a:latin typeface="Times New Roman"/>
                <a:ea typeface="Times New Roman"/>
                <a:cs typeface="Times New Roman"/>
                <a:sym typeface="Times New Roman"/>
              </a:rPr>
              <a:t>Gastritis,dry mouth</a:t>
            </a:r>
          </a:p>
          <a:p>
            <a:pPr marL="457200" indent="-304800">
              <a:spcAft>
                <a:spcPts val="600"/>
              </a:spcAft>
              <a:buClr>
                <a:srgbClr val="000000"/>
              </a:buClr>
              <a:buSzPct val="100000"/>
            </a:pPr>
            <a:r>
              <a:rPr lang="en" sz="1400" dirty="0">
                <a:solidFill>
                  <a:srgbClr val="000000"/>
                </a:solidFill>
                <a:latin typeface="Times New Roman"/>
                <a:ea typeface="Times New Roman"/>
                <a:cs typeface="Times New Roman"/>
                <a:sym typeface="Times New Roman"/>
              </a:rPr>
              <a:t>Chronic Bronchitis,burning sensation</a:t>
            </a:r>
          </a:p>
          <a:p>
            <a:pPr marL="457200" indent="-304800">
              <a:spcAft>
                <a:spcPts val="600"/>
              </a:spcAft>
              <a:buClr>
                <a:srgbClr val="000000"/>
              </a:buClr>
              <a:buSzPct val="100000"/>
            </a:pPr>
            <a:r>
              <a:rPr lang="en" sz="1400" dirty="0">
                <a:solidFill>
                  <a:srgbClr val="000000"/>
                </a:solidFill>
                <a:latin typeface="Times New Roman"/>
                <a:ea typeface="Times New Roman"/>
                <a:cs typeface="Times New Roman"/>
                <a:sym typeface="Times New Roman"/>
              </a:rPr>
              <a:t>Dermatitis</a:t>
            </a:r>
            <a:br>
              <a:rPr lang="en" sz="1400" dirty="0">
                <a:solidFill>
                  <a:srgbClr val="000000"/>
                </a:solidFill>
                <a:latin typeface="Times New Roman"/>
                <a:ea typeface="Times New Roman"/>
                <a:cs typeface="Times New Roman"/>
                <a:sym typeface="Times New Roman"/>
              </a:rPr>
            </a:br>
            <a:endParaRPr lang="en" sz="1400" dirty="0">
              <a:solidFill>
                <a:srgbClr val="000000"/>
              </a:solidFill>
              <a:latin typeface="Times New Roman"/>
              <a:ea typeface="Times New Roman"/>
              <a:cs typeface="Times New Roman"/>
              <a:sym typeface="Times New Roman"/>
            </a:endParaRPr>
          </a:p>
          <a:p>
            <a:pPr marL="457200" indent="-304800">
              <a:spcAft>
                <a:spcPts val="600"/>
              </a:spcAft>
              <a:buClr>
                <a:srgbClr val="000000"/>
              </a:buClr>
              <a:buSzPct val="100000"/>
            </a:pPr>
            <a:r>
              <a:rPr lang="en" sz="1400" dirty="0">
                <a:solidFill>
                  <a:srgbClr val="000000"/>
                </a:solidFill>
                <a:latin typeface="Times New Roman"/>
                <a:ea typeface="Times New Roman"/>
                <a:cs typeface="Times New Roman"/>
                <a:sym typeface="Times New Roman"/>
              </a:rPr>
              <a:t>People not accustomed to HCL mists showed a 9% decrease in the pulmonary peak flow rate when exposed for 1 hour to HCl mists</a:t>
            </a:r>
          </a:p>
          <a:p>
            <a:pPr marL="457200" indent="-304800">
              <a:spcAft>
                <a:spcPts val="600"/>
              </a:spcAft>
              <a:buClr>
                <a:srgbClr val="000000"/>
              </a:buClr>
              <a:buSzPct val="100000"/>
            </a:pPr>
            <a:r>
              <a:rPr lang="en" sz="1400" dirty="0">
                <a:solidFill>
                  <a:srgbClr val="000000"/>
                </a:solidFill>
                <a:latin typeface="Times New Roman"/>
                <a:ea typeface="Times New Roman"/>
                <a:cs typeface="Times New Roman"/>
                <a:sym typeface="Times New Roman"/>
              </a:rPr>
              <a:t>EPA has not classified HCl with respect to potential carcinogenicity</a:t>
            </a:r>
          </a:p>
          <a:p>
            <a:pPr>
              <a:buNone/>
            </a:pPr>
            <a:endParaRPr sz="1700" dirty="0">
              <a:solidFill>
                <a:srgbClr val="000000"/>
              </a:solidFill>
              <a:latin typeface="Times New Roman"/>
              <a:ea typeface="Times New Roman"/>
              <a:cs typeface="Times New Roman"/>
              <a:sym typeface="Times New Roman"/>
            </a:endParaRPr>
          </a:p>
          <a:p>
            <a:pPr>
              <a:buNone/>
            </a:pPr>
            <a:endParaRPr sz="1700" dirty="0">
              <a:solidFill>
                <a:srgbClr val="000000"/>
              </a:solidFill>
              <a:latin typeface="Times New Roman"/>
              <a:ea typeface="Times New Roman"/>
              <a:cs typeface="Times New Roman"/>
              <a:sym typeface="Times New Roman"/>
            </a:endParaRPr>
          </a:p>
          <a:p>
            <a:pPr>
              <a:buNone/>
            </a:pPr>
            <a:r>
              <a:rPr lang="en" sz="1700" dirty="0">
                <a:solidFill>
                  <a:srgbClr val="000000"/>
                </a:solidFill>
                <a:latin typeface="Times New Roman"/>
                <a:ea typeface="Times New Roman"/>
                <a:cs typeface="Times New Roman"/>
                <a:sym typeface="Times New Roman"/>
              </a:rPr>
              <a:t/>
            </a:r>
            <a:br>
              <a:rPr lang="en" sz="1700" dirty="0">
                <a:solidFill>
                  <a:srgbClr val="000000"/>
                </a:solidFill>
                <a:latin typeface="Times New Roman"/>
                <a:ea typeface="Times New Roman"/>
                <a:cs typeface="Times New Roman"/>
                <a:sym typeface="Times New Roman"/>
              </a:rPr>
            </a:br>
            <a:r>
              <a:rPr lang="en" sz="1700" dirty="0">
                <a:solidFill>
                  <a:srgbClr val="000000"/>
                </a:solidFill>
                <a:latin typeface="Times New Roman"/>
                <a:ea typeface="Times New Roman"/>
                <a:cs typeface="Times New Roman"/>
                <a:sym typeface="Times New Roman"/>
              </a:rPr>
              <a:t/>
            </a:r>
            <a:br>
              <a:rPr lang="en" sz="1700" dirty="0">
                <a:solidFill>
                  <a:srgbClr val="000000"/>
                </a:solidFill>
                <a:latin typeface="Times New Roman"/>
                <a:ea typeface="Times New Roman"/>
                <a:cs typeface="Times New Roman"/>
                <a:sym typeface="Times New Roman"/>
              </a:rPr>
            </a:br>
            <a:r>
              <a:rPr lang="en" sz="1700" dirty="0">
                <a:solidFill>
                  <a:srgbClr val="000000"/>
                </a:solidFill>
                <a:latin typeface="Times New Roman"/>
                <a:ea typeface="Times New Roman"/>
                <a:cs typeface="Times New Roman"/>
                <a:sym typeface="Times New Roman"/>
              </a:rPr>
              <a:t/>
            </a:r>
            <a:br>
              <a:rPr lang="en" sz="1700" dirty="0">
                <a:solidFill>
                  <a:srgbClr val="000000"/>
                </a:solidFill>
                <a:latin typeface="Times New Roman"/>
                <a:ea typeface="Times New Roman"/>
                <a:cs typeface="Times New Roman"/>
                <a:sym typeface="Times New Roman"/>
              </a:rPr>
            </a:br>
            <a:r>
              <a:rPr lang="en" sz="1700" dirty="0">
                <a:solidFill>
                  <a:srgbClr val="000000"/>
                </a:solidFill>
                <a:latin typeface="Times New Roman"/>
                <a:ea typeface="Times New Roman"/>
                <a:cs typeface="Times New Roman"/>
                <a:sym typeface="Times New Roman"/>
              </a:rPr>
              <a:t/>
            </a:r>
            <a:br>
              <a:rPr lang="en" sz="1700" dirty="0">
                <a:solidFill>
                  <a:srgbClr val="000000"/>
                </a:solidFill>
                <a:latin typeface="Times New Roman"/>
                <a:ea typeface="Times New Roman"/>
                <a:cs typeface="Times New Roman"/>
                <a:sym typeface="Times New Roman"/>
              </a:rPr>
            </a:br>
            <a:r>
              <a:rPr lang="en" sz="1700" dirty="0">
                <a:solidFill>
                  <a:srgbClr val="000000"/>
                </a:solidFill>
                <a:latin typeface="Times New Roman"/>
                <a:ea typeface="Times New Roman"/>
                <a:cs typeface="Times New Roman"/>
                <a:sym typeface="Times New Roman"/>
              </a:rPr>
              <a:t>     </a:t>
            </a:r>
          </a:p>
          <a:p>
            <a:pPr>
              <a:buNone/>
            </a:pPr>
            <a:endParaRPr sz="1700" dirty="0">
              <a:solidFill>
                <a:srgbClr val="000000"/>
              </a:solidFill>
              <a:latin typeface="Times New Roman"/>
              <a:ea typeface="Times New Roman"/>
              <a:cs typeface="Times New Roman"/>
              <a:sym typeface="Times New Roman"/>
            </a:endParaRPr>
          </a:p>
          <a:p>
            <a:pPr>
              <a:buNone/>
            </a:pPr>
            <a:endParaRPr sz="1700" dirty="0">
              <a:solidFill>
                <a:srgbClr val="000000"/>
              </a:solidFill>
              <a:latin typeface="Times New Roman"/>
              <a:ea typeface="Times New Roman"/>
              <a:cs typeface="Times New Roman"/>
              <a:sym typeface="Times New Roman"/>
            </a:endParaRPr>
          </a:p>
          <a:p>
            <a:pPr>
              <a:buNone/>
            </a:pPr>
            <a:r>
              <a:rPr lang="en" sz="1700" dirty="0">
                <a:solidFill>
                  <a:srgbClr val="000000"/>
                </a:solidFill>
                <a:latin typeface="Times New Roman"/>
                <a:ea typeface="Times New Roman"/>
                <a:cs typeface="Times New Roman"/>
                <a:sym typeface="Times New Roman"/>
              </a:rPr>
              <a:t> </a:t>
            </a:r>
            <a:r>
              <a:rPr lang="en" sz="1700" b="1" dirty="0">
                <a:solidFill>
                  <a:srgbClr val="000000"/>
                </a:solidFill>
                <a:latin typeface="Times New Roman"/>
                <a:ea typeface="Times New Roman"/>
                <a:cs typeface="Times New Roman"/>
                <a:sym typeface="Times New Roman"/>
              </a:rPr>
              <a:t/>
            </a:r>
            <a:br>
              <a:rPr lang="en" sz="1700" b="1" dirty="0">
                <a:solidFill>
                  <a:srgbClr val="000000"/>
                </a:solidFill>
                <a:latin typeface="Times New Roman"/>
                <a:ea typeface="Times New Roman"/>
                <a:cs typeface="Times New Roman"/>
                <a:sym typeface="Times New Roman"/>
              </a:rPr>
            </a:br>
            <a:endParaRPr lang="en" sz="1700" b="1"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21063566"/>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0" y="4374"/>
            <a:ext cx="8520600" cy="572700"/>
          </a:xfrm>
          <a:prstGeom prst="rect">
            <a:avLst/>
          </a:prstGeom>
        </p:spPr>
        <p:txBody>
          <a:bodyPr vert="horz" lIns="91425" tIns="91425" rIns="91425" bIns="91425" rtlCol="0" anchor="t" anchorCtr="0">
            <a:noAutofit/>
          </a:bodyPr>
          <a:lstStyle/>
          <a:p>
            <a:r>
              <a:rPr lang="en" dirty="0">
                <a:latin typeface="Times New Roman"/>
                <a:ea typeface="Times New Roman"/>
                <a:cs typeface="Times New Roman"/>
                <a:sym typeface="Times New Roman"/>
              </a:rPr>
              <a:t>     EFFECTS OF HCL INHALATION ON HUMANS</a:t>
            </a:r>
          </a:p>
        </p:txBody>
      </p:sp>
      <p:graphicFrame>
        <p:nvGraphicFramePr>
          <p:cNvPr id="73" name="Shape 73"/>
          <p:cNvGraphicFramePr/>
          <p:nvPr>
            <p:extLst>
              <p:ext uri="{D42A27DB-BD31-4B8C-83A1-F6EECF244321}">
                <p14:modId xmlns:p14="http://schemas.microsoft.com/office/powerpoint/2010/main" val="2659859372"/>
              </p:ext>
            </p:extLst>
          </p:nvPr>
        </p:nvGraphicFramePr>
        <p:xfrm>
          <a:off x="396525" y="1916832"/>
          <a:ext cx="8124075" cy="4323240"/>
        </p:xfrm>
        <a:graphic>
          <a:graphicData uri="http://schemas.openxmlformats.org/drawingml/2006/table">
            <a:tbl>
              <a:tblPr>
                <a:noFill/>
              </a:tblPr>
              <a:tblGrid>
                <a:gridCol w="2287650">
                  <a:extLst>
                    <a:ext uri="{9D8B030D-6E8A-4147-A177-3AD203B41FA5}">
                      <a16:colId xmlns:a16="http://schemas.microsoft.com/office/drawing/2014/main" xmlns="" val="20000"/>
                    </a:ext>
                  </a:extLst>
                </a:gridCol>
                <a:gridCol w="2201100">
                  <a:extLst>
                    <a:ext uri="{9D8B030D-6E8A-4147-A177-3AD203B41FA5}">
                      <a16:colId xmlns:a16="http://schemas.microsoft.com/office/drawing/2014/main" xmlns="" val="20001"/>
                    </a:ext>
                  </a:extLst>
                </a:gridCol>
                <a:gridCol w="3635325">
                  <a:extLst>
                    <a:ext uri="{9D8B030D-6E8A-4147-A177-3AD203B41FA5}">
                      <a16:colId xmlns:a16="http://schemas.microsoft.com/office/drawing/2014/main" xmlns="" val="20002"/>
                    </a:ext>
                  </a:extLst>
                </a:gridCol>
              </a:tblGrid>
              <a:tr h="815000">
                <a:tc>
                  <a:txBody>
                    <a:bodyPr/>
                    <a:lstStyle/>
                    <a:p>
                      <a:pPr lvl="0">
                        <a:spcBef>
                          <a:spcPts val="0"/>
                        </a:spcBef>
                        <a:buNone/>
                      </a:pPr>
                      <a:r>
                        <a:rPr lang="en" b="1" dirty="0">
                          <a:latin typeface="Times New Roman"/>
                          <a:ea typeface="Times New Roman"/>
                          <a:cs typeface="Times New Roman"/>
                          <a:sym typeface="Times New Roman"/>
                        </a:rPr>
                        <a:t>CONCENTRATION-PPM</a:t>
                      </a:r>
                    </a:p>
                  </a:txBody>
                  <a:tcPr marL="91425" marR="91425" marT="91425" marB="91425">
                    <a:solidFill>
                      <a:srgbClr val="6FA8DC"/>
                    </a:solidFill>
                  </a:tcPr>
                </a:tc>
                <a:tc>
                  <a:txBody>
                    <a:bodyPr/>
                    <a:lstStyle/>
                    <a:p>
                      <a:pPr lvl="0">
                        <a:spcBef>
                          <a:spcPts val="0"/>
                        </a:spcBef>
                        <a:buNone/>
                      </a:pPr>
                      <a:r>
                        <a:rPr lang="en">
                          <a:latin typeface="Times New Roman"/>
                          <a:ea typeface="Times New Roman"/>
                          <a:cs typeface="Times New Roman"/>
                          <a:sym typeface="Times New Roman"/>
                        </a:rPr>
                        <a:t>          </a:t>
                      </a:r>
                      <a:r>
                        <a:rPr lang="en" b="1">
                          <a:latin typeface="Times New Roman"/>
                          <a:ea typeface="Times New Roman"/>
                          <a:cs typeface="Times New Roman"/>
                          <a:sym typeface="Times New Roman"/>
                        </a:rPr>
                        <a:t>SYMPTOM</a:t>
                      </a:r>
                    </a:p>
                  </a:txBody>
                  <a:tcPr marL="91425" marR="91425" marT="91425" marB="91425">
                    <a:solidFill>
                      <a:srgbClr val="6FA8DC"/>
                    </a:solidFill>
                  </a:tcPr>
                </a:tc>
                <a:tc>
                  <a:txBody>
                    <a:bodyPr/>
                    <a:lstStyle/>
                    <a:p>
                      <a:pPr lvl="0">
                        <a:spcBef>
                          <a:spcPts val="0"/>
                        </a:spcBef>
                        <a:buNone/>
                      </a:pPr>
                      <a:r>
                        <a:rPr lang="en">
                          <a:latin typeface="Times New Roman"/>
                          <a:ea typeface="Times New Roman"/>
                          <a:cs typeface="Times New Roman"/>
                          <a:sym typeface="Times New Roman"/>
                        </a:rPr>
                        <a:t>                   </a:t>
                      </a:r>
                      <a:r>
                        <a:rPr lang="en" b="1">
                          <a:latin typeface="Times New Roman"/>
                          <a:ea typeface="Times New Roman"/>
                          <a:cs typeface="Times New Roman"/>
                          <a:sym typeface="Times New Roman"/>
                        </a:rPr>
                        <a:t>COMMENTS</a:t>
                      </a:r>
                    </a:p>
                  </a:txBody>
                  <a:tcPr marL="91425" marR="91425" marT="91425" marB="91425">
                    <a:solidFill>
                      <a:srgbClr val="6FA8DC"/>
                    </a:solidFill>
                  </a:tcPr>
                </a:tc>
                <a:extLst>
                  <a:ext uri="{0D108BD9-81ED-4DB2-BD59-A6C34878D82A}">
                    <a16:rowId xmlns:a16="http://schemas.microsoft.com/office/drawing/2014/main" xmlns="" val="10000"/>
                  </a:ext>
                </a:extLst>
              </a:tr>
              <a:tr h="555350">
                <a:tc>
                  <a:txBody>
                    <a:bodyPr/>
                    <a:lstStyle/>
                    <a:p>
                      <a:pPr lvl="0">
                        <a:spcBef>
                          <a:spcPts val="0"/>
                        </a:spcBef>
                        <a:buNone/>
                      </a:pPr>
                      <a:r>
                        <a:rPr lang="en" sz="1200">
                          <a:latin typeface="Times New Roman"/>
                          <a:ea typeface="Times New Roman"/>
                          <a:cs typeface="Times New Roman"/>
                          <a:sym typeface="Times New Roman"/>
                        </a:rPr>
                        <a:t>                  5</a:t>
                      </a:r>
                    </a:p>
                  </a:txBody>
                  <a:tcPr marL="91425" marR="91425" marT="91425" marB="91425">
                    <a:solidFill>
                      <a:srgbClr val="00FFFF"/>
                    </a:solidFill>
                  </a:tcPr>
                </a:tc>
                <a:tc>
                  <a:txBody>
                    <a:bodyPr/>
                    <a:lstStyle/>
                    <a:p>
                      <a:pPr lvl="0">
                        <a:spcBef>
                          <a:spcPts val="0"/>
                        </a:spcBef>
                        <a:buNone/>
                      </a:pPr>
                      <a:r>
                        <a:rPr lang="en" sz="1200">
                          <a:latin typeface="Times New Roman"/>
                          <a:ea typeface="Times New Roman"/>
                          <a:cs typeface="Times New Roman"/>
                          <a:sym typeface="Times New Roman"/>
                        </a:rPr>
                        <a:t>Long-term sustainable limits</a:t>
                      </a:r>
                    </a:p>
                  </a:txBody>
                  <a:tcPr marL="91425" marR="91425" marT="91425" marB="91425"/>
                </a:tc>
                <a:tc>
                  <a:txBody>
                    <a:bodyPr/>
                    <a:lstStyle/>
                    <a:p>
                      <a:pPr lvl="0">
                        <a:spcBef>
                          <a:spcPts val="0"/>
                        </a:spcBef>
                        <a:buNone/>
                      </a:pPr>
                      <a:r>
                        <a:rPr lang="en" sz="1200">
                          <a:latin typeface="Times New Roman"/>
                          <a:ea typeface="Times New Roman"/>
                          <a:cs typeface="Times New Roman"/>
                          <a:sym typeface="Times New Roman"/>
                        </a:rPr>
                        <a:t>               No Organic Damage</a:t>
                      </a:r>
                    </a:p>
                  </a:txBody>
                  <a:tcPr marL="91425" marR="91425" marT="91425" marB="91425"/>
                </a:tc>
                <a:extLst>
                  <a:ext uri="{0D108BD9-81ED-4DB2-BD59-A6C34878D82A}">
                    <a16:rowId xmlns:a16="http://schemas.microsoft.com/office/drawing/2014/main" xmlns="" val="10001"/>
                  </a:ext>
                </a:extLst>
              </a:tr>
              <a:tr h="555350">
                <a:tc>
                  <a:txBody>
                    <a:bodyPr/>
                    <a:lstStyle/>
                    <a:p>
                      <a:pPr lvl="0">
                        <a:spcBef>
                          <a:spcPts val="0"/>
                        </a:spcBef>
                        <a:buNone/>
                      </a:pPr>
                      <a:r>
                        <a:rPr lang="en" sz="1200">
                          <a:latin typeface="Times New Roman"/>
                          <a:ea typeface="Times New Roman"/>
                          <a:cs typeface="Times New Roman"/>
                          <a:sym typeface="Times New Roman"/>
                        </a:rPr>
                        <a:t>                  10-50</a:t>
                      </a:r>
                    </a:p>
                  </a:txBody>
                  <a:tcPr marL="91425" marR="91425" marT="91425" marB="91425">
                    <a:solidFill>
                      <a:srgbClr val="00FFFF"/>
                    </a:solidFill>
                  </a:tcPr>
                </a:tc>
                <a:tc>
                  <a:txBody>
                    <a:bodyPr/>
                    <a:lstStyle/>
                    <a:p>
                      <a:pPr lvl="0">
                        <a:spcBef>
                          <a:spcPts val="0"/>
                        </a:spcBef>
                        <a:buNone/>
                      </a:pPr>
                      <a:r>
                        <a:rPr lang="en" sz="1200" dirty="0">
                          <a:latin typeface="Times New Roman"/>
                          <a:ea typeface="Times New Roman"/>
                          <a:cs typeface="Times New Roman"/>
                          <a:sym typeface="Times New Roman"/>
                        </a:rPr>
                        <a:t>Production of tears,coughing,sneezing and a runny nose</a:t>
                      </a:r>
                    </a:p>
                  </a:txBody>
                  <a:tcPr marL="91425" marR="91425" marT="91425" marB="91425"/>
                </a:tc>
                <a:tc>
                  <a:txBody>
                    <a:bodyPr/>
                    <a:lstStyle/>
                    <a:p>
                      <a:pPr lvl="0">
                        <a:spcBef>
                          <a:spcPts val="0"/>
                        </a:spcBef>
                        <a:buNone/>
                      </a:pPr>
                      <a:r>
                        <a:rPr lang="en" sz="1200">
                          <a:latin typeface="Times New Roman"/>
                          <a:ea typeface="Times New Roman"/>
                          <a:cs typeface="Times New Roman"/>
                          <a:sym typeface="Times New Roman"/>
                        </a:rPr>
                        <a:t>                      Irritation </a:t>
                      </a:r>
                    </a:p>
                  </a:txBody>
                  <a:tcPr marL="91425" marR="91425" marT="91425" marB="91425"/>
                </a:tc>
                <a:extLst>
                  <a:ext uri="{0D108BD9-81ED-4DB2-BD59-A6C34878D82A}">
                    <a16:rowId xmlns:a16="http://schemas.microsoft.com/office/drawing/2014/main" xmlns="" val="10002"/>
                  </a:ext>
                </a:extLst>
              </a:tr>
              <a:tr h="555350">
                <a:tc>
                  <a:txBody>
                    <a:bodyPr/>
                    <a:lstStyle/>
                    <a:p>
                      <a:pPr lvl="0">
                        <a:spcBef>
                          <a:spcPts val="0"/>
                        </a:spcBef>
                        <a:buNone/>
                      </a:pPr>
                      <a:r>
                        <a:rPr lang="en" sz="1200">
                          <a:latin typeface="Times New Roman"/>
                          <a:ea typeface="Times New Roman"/>
                          <a:cs typeface="Times New Roman"/>
                          <a:sym typeface="Times New Roman"/>
                        </a:rPr>
                        <a:t>                50-100</a:t>
                      </a:r>
                    </a:p>
                  </a:txBody>
                  <a:tcPr marL="91425" marR="91425" marT="91425" marB="91425">
                    <a:solidFill>
                      <a:srgbClr val="00FFFF"/>
                    </a:solidFill>
                  </a:tcPr>
                </a:tc>
                <a:tc>
                  <a:txBody>
                    <a:bodyPr/>
                    <a:lstStyle/>
                    <a:p>
                      <a:pPr lvl="0">
                        <a:spcBef>
                          <a:spcPts val="0"/>
                        </a:spcBef>
                        <a:buNone/>
                      </a:pPr>
                      <a:r>
                        <a:rPr lang="en" sz="1200" dirty="0">
                          <a:latin typeface="Times New Roman"/>
                          <a:ea typeface="Times New Roman"/>
                          <a:cs typeface="Times New Roman"/>
                          <a:sym typeface="Times New Roman"/>
                        </a:rPr>
                        <a:t>Difficulty in breathing,chest pain</a:t>
                      </a:r>
                    </a:p>
                  </a:txBody>
                  <a:tcPr marL="91425" marR="91425" marT="91425" marB="91425"/>
                </a:tc>
                <a:tc>
                  <a:txBody>
                    <a:bodyPr/>
                    <a:lstStyle/>
                    <a:p>
                      <a:pPr lvl="0">
                        <a:spcBef>
                          <a:spcPts val="0"/>
                        </a:spcBef>
                        <a:buNone/>
                      </a:pPr>
                      <a:r>
                        <a:rPr lang="en" sz="1200">
                          <a:latin typeface="Times New Roman"/>
                          <a:ea typeface="Times New Roman"/>
                          <a:cs typeface="Times New Roman"/>
                          <a:sym typeface="Times New Roman"/>
                        </a:rPr>
                        <a:t>        Working conditions are difficult</a:t>
                      </a:r>
                    </a:p>
                  </a:txBody>
                  <a:tcPr marL="91425" marR="91425" marT="91425" marB="91425"/>
                </a:tc>
                <a:extLst>
                  <a:ext uri="{0D108BD9-81ED-4DB2-BD59-A6C34878D82A}">
                    <a16:rowId xmlns:a16="http://schemas.microsoft.com/office/drawing/2014/main" xmlns="" val="10003"/>
                  </a:ext>
                </a:extLst>
              </a:tr>
              <a:tr h="555350">
                <a:tc>
                  <a:txBody>
                    <a:bodyPr/>
                    <a:lstStyle/>
                    <a:p>
                      <a:pPr lvl="0" rtl="0">
                        <a:spcBef>
                          <a:spcPts val="0"/>
                        </a:spcBef>
                        <a:buNone/>
                      </a:pPr>
                      <a:r>
                        <a:rPr lang="en" sz="1200">
                          <a:latin typeface="Times New Roman"/>
                          <a:ea typeface="Times New Roman"/>
                          <a:cs typeface="Times New Roman"/>
                          <a:sym typeface="Times New Roman"/>
                        </a:rPr>
                        <a:t>                100-1000</a:t>
                      </a:r>
                    </a:p>
                  </a:txBody>
                  <a:tcPr marL="91425" marR="91425" marT="91425" marB="91425">
                    <a:solidFill>
                      <a:srgbClr val="00FFFF"/>
                    </a:solidFill>
                  </a:tcPr>
                </a:tc>
                <a:tc>
                  <a:txBody>
                    <a:bodyPr/>
                    <a:lstStyle/>
                    <a:p>
                      <a:pPr lvl="0" rtl="0">
                        <a:spcBef>
                          <a:spcPts val="0"/>
                        </a:spcBef>
                        <a:buNone/>
                      </a:pPr>
                      <a:r>
                        <a:rPr lang="en" sz="1200">
                          <a:latin typeface="Times New Roman"/>
                          <a:ea typeface="Times New Roman"/>
                          <a:cs typeface="Times New Roman"/>
                          <a:sym typeface="Times New Roman"/>
                        </a:rPr>
                        <a:t>Difficulty in opening the eyes</a:t>
                      </a:r>
                    </a:p>
                  </a:txBody>
                  <a:tcPr marL="91425" marR="91425" marT="91425" marB="91425"/>
                </a:tc>
                <a:tc>
                  <a:txBody>
                    <a:bodyPr/>
                    <a:lstStyle/>
                    <a:p>
                      <a:pPr lvl="0" rtl="0">
                        <a:spcBef>
                          <a:spcPts val="0"/>
                        </a:spcBef>
                        <a:buNone/>
                      </a:pPr>
                      <a:r>
                        <a:rPr lang="en" sz="1200">
                          <a:latin typeface="Times New Roman"/>
                          <a:ea typeface="Times New Roman"/>
                          <a:cs typeface="Times New Roman"/>
                          <a:sym typeface="Times New Roman"/>
                        </a:rPr>
                        <a:t>                    Intolerable</a:t>
                      </a:r>
                    </a:p>
                  </a:txBody>
                  <a:tcPr marL="91425" marR="91425" marT="91425" marB="91425"/>
                </a:tc>
                <a:extLst>
                  <a:ext uri="{0D108BD9-81ED-4DB2-BD59-A6C34878D82A}">
                    <a16:rowId xmlns:a16="http://schemas.microsoft.com/office/drawing/2014/main" xmlns="" val="10004"/>
                  </a:ext>
                </a:extLst>
              </a:tr>
              <a:tr h="555350">
                <a:tc>
                  <a:txBody>
                    <a:bodyPr/>
                    <a:lstStyle/>
                    <a:p>
                      <a:pPr lvl="0">
                        <a:spcBef>
                          <a:spcPts val="0"/>
                        </a:spcBef>
                        <a:buNone/>
                      </a:pPr>
                      <a:r>
                        <a:rPr lang="en" sz="1200">
                          <a:latin typeface="Times New Roman"/>
                          <a:ea typeface="Times New Roman"/>
                          <a:cs typeface="Times New Roman"/>
                          <a:sym typeface="Times New Roman"/>
                        </a:rPr>
                        <a:t>             1000-1300</a:t>
                      </a:r>
                    </a:p>
                  </a:txBody>
                  <a:tcPr marL="91425" marR="91425" marT="91425" marB="91425">
                    <a:solidFill>
                      <a:srgbClr val="00FFFF"/>
                    </a:solidFill>
                  </a:tcPr>
                </a:tc>
                <a:tc>
                  <a:txBody>
                    <a:bodyPr/>
                    <a:lstStyle/>
                    <a:p>
                      <a:pPr lvl="0">
                        <a:spcBef>
                          <a:spcPts val="0"/>
                        </a:spcBef>
                        <a:buNone/>
                      </a:pPr>
                      <a:r>
                        <a:rPr lang="en" sz="1200">
                          <a:latin typeface="Times New Roman"/>
                          <a:ea typeface="Times New Roman"/>
                          <a:cs typeface="Times New Roman"/>
                          <a:sym typeface="Times New Roman"/>
                        </a:rPr>
                        <a:t>Impossible to breathe,unconsciousness</a:t>
                      </a:r>
                    </a:p>
                  </a:txBody>
                  <a:tcPr marL="91425" marR="91425" marT="91425" marB="91425"/>
                </a:tc>
                <a:tc>
                  <a:txBody>
                    <a:bodyPr/>
                    <a:lstStyle/>
                    <a:p>
                      <a:pPr lvl="0">
                        <a:spcBef>
                          <a:spcPts val="0"/>
                        </a:spcBef>
                        <a:buNone/>
                      </a:pPr>
                      <a:r>
                        <a:rPr lang="en" sz="1200">
                          <a:latin typeface="Times New Roman"/>
                          <a:ea typeface="Times New Roman"/>
                          <a:cs typeface="Times New Roman"/>
                          <a:sym typeface="Times New Roman"/>
                        </a:rPr>
                        <a:t>                     Dangerous</a:t>
                      </a:r>
                    </a:p>
                  </a:txBody>
                  <a:tcPr marL="91425" marR="91425" marT="91425" marB="91425"/>
                </a:tc>
                <a:extLst>
                  <a:ext uri="{0D108BD9-81ED-4DB2-BD59-A6C34878D82A}">
                    <a16:rowId xmlns:a16="http://schemas.microsoft.com/office/drawing/2014/main" xmlns="" val="10005"/>
                  </a:ext>
                </a:extLst>
              </a:tr>
              <a:tr h="555350">
                <a:tc>
                  <a:txBody>
                    <a:bodyPr/>
                    <a:lstStyle/>
                    <a:p>
                      <a:pPr lvl="0">
                        <a:spcBef>
                          <a:spcPts val="0"/>
                        </a:spcBef>
                        <a:buNone/>
                      </a:pPr>
                      <a:r>
                        <a:rPr lang="en" sz="1200">
                          <a:latin typeface="Times New Roman"/>
                          <a:ea typeface="Times New Roman"/>
                          <a:cs typeface="Times New Roman"/>
                          <a:sym typeface="Times New Roman"/>
                        </a:rPr>
                        <a:t>             1300-2000</a:t>
                      </a:r>
                    </a:p>
                  </a:txBody>
                  <a:tcPr marL="91425" marR="91425" marT="91425" marB="91425">
                    <a:solidFill>
                      <a:srgbClr val="00FFFF"/>
                    </a:solidFill>
                  </a:tcPr>
                </a:tc>
                <a:tc>
                  <a:txBody>
                    <a:bodyPr/>
                    <a:lstStyle/>
                    <a:p>
                      <a:pPr lvl="0">
                        <a:spcBef>
                          <a:spcPts val="0"/>
                        </a:spcBef>
                        <a:buNone/>
                      </a:pPr>
                      <a:r>
                        <a:rPr lang="en" sz="1200">
                          <a:latin typeface="Times New Roman"/>
                          <a:ea typeface="Times New Roman"/>
                          <a:cs typeface="Times New Roman"/>
                          <a:sym typeface="Times New Roman"/>
                        </a:rPr>
                        <a:t> Lethal Dose</a:t>
                      </a:r>
                    </a:p>
                  </a:txBody>
                  <a:tcPr marL="91425" marR="91425" marT="91425" marB="91425"/>
                </a:tc>
                <a:tc>
                  <a:txBody>
                    <a:bodyPr/>
                    <a:lstStyle/>
                    <a:p>
                      <a:pPr lvl="0">
                        <a:spcBef>
                          <a:spcPts val="0"/>
                        </a:spcBef>
                        <a:buNone/>
                      </a:pPr>
                      <a:r>
                        <a:rPr lang="en" sz="1200" dirty="0">
                          <a:latin typeface="Times New Roman"/>
                          <a:ea typeface="Times New Roman"/>
                          <a:cs typeface="Times New Roman"/>
                          <a:sym typeface="Times New Roman"/>
                        </a:rPr>
                        <a:t>                      Lethal</a:t>
                      </a:r>
                    </a:p>
                  </a:txBody>
                  <a:tcPr marL="91425" marR="91425" marT="91425" marB="91425"/>
                </a:tc>
                <a:extLst>
                  <a:ext uri="{0D108BD9-81ED-4DB2-BD59-A6C34878D82A}">
                    <a16:rowId xmlns:a16="http://schemas.microsoft.com/office/drawing/2014/main" xmlns="" val="10006"/>
                  </a:ext>
                </a:extLst>
              </a:tr>
            </a:tbl>
          </a:graphicData>
        </a:graphic>
      </p:graphicFrame>
      <p:sp>
        <p:nvSpPr>
          <p:cNvPr id="74" name="Shape 74"/>
          <p:cNvSpPr txBox="1"/>
          <p:nvPr/>
        </p:nvSpPr>
        <p:spPr>
          <a:xfrm>
            <a:off x="6430400" y="5842075"/>
            <a:ext cx="2713500" cy="74100"/>
          </a:xfrm>
          <a:prstGeom prst="rect">
            <a:avLst/>
          </a:prstGeom>
          <a:noFill/>
          <a:ln>
            <a:noFill/>
          </a:ln>
        </p:spPr>
        <p:txBody>
          <a:bodyPr lIns="91425" tIns="91425" rIns="91425" bIns="91425" anchor="t" anchorCtr="0">
            <a:noAutofit/>
          </a:bodyPr>
          <a:lstStyle/>
          <a:p>
            <a:endParaRPr/>
          </a:p>
        </p:txBody>
      </p:sp>
      <p:sp>
        <p:nvSpPr>
          <p:cNvPr id="75" name="Shape 75"/>
          <p:cNvSpPr txBox="1"/>
          <p:nvPr/>
        </p:nvSpPr>
        <p:spPr>
          <a:xfrm>
            <a:off x="5466050" y="5577175"/>
            <a:ext cx="4642200" cy="339000"/>
          </a:xfrm>
          <a:prstGeom prst="rect">
            <a:avLst/>
          </a:prstGeom>
          <a:noFill/>
          <a:ln>
            <a:noFill/>
          </a:ln>
        </p:spPr>
        <p:txBody>
          <a:bodyPr lIns="91425" tIns="91425" rIns="91425" bIns="91425" anchor="t" anchorCtr="0">
            <a:noAutofit/>
          </a:bodyPr>
          <a:lstStyle/>
          <a:p>
            <a:r>
              <a:rPr lang="en" sz="800" dirty="0"/>
              <a:t>NATIONAL AIR POLLUTION ADMINISTRATIVE,MARYLAND,US</a:t>
            </a:r>
          </a:p>
        </p:txBody>
      </p:sp>
    </p:spTree>
    <p:extLst>
      <p:ext uri="{BB962C8B-B14F-4D97-AF65-F5344CB8AC3E}">
        <p14:creationId xmlns:p14="http://schemas.microsoft.com/office/powerpoint/2010/main" val="1638140007"/>
      </p:ext>
    </p:extLst>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107504" y="404664"/>
            <a:ext cx="8520600" cy="572700"/>
          </a:xfrm>
          <a:prstGeom prst="rect">
            <a:avLst/>
          </a:prstGeom>
        </p:spPr>
        <p:txBody>
          <a:bodyPr vert="horz" lIns="91425" tIns="91425" rIns="91425" bIns="91425" rtlCol="0" anchor="t" anchorCtr="0">
            <a:noAutofit/>
          </a:bodyPr>
          <a:lstStyle/>
          <a:p>
            <a:r>
              <a:rPr lang="en" dirty="0"/>
              <a:t>   </a:t>
            </a:r>
            <a:r>
              <a:rPr lang="en" dirty="0">
                <a:latin typeface="Times New Roman"/>
                <a:ea typeface="Times New Roman"/>
                <a:cs typeface="Times New Roman"/>
                <a:sym typeface="Times New Roman"/>
              </a:rPr>
              <a:t>SAFE HANDLING OF HCL</a:t>
            </a:r>
          </a:p>
        </p:txBody>
      </p:sp>
      <p:sp>
        <p:nvSpPr>
          <p:cNvPr id="81" name="Shape 81"/>
          <p:cNvSpPr txBox="1">
            <a:spLocks noGrp="1"/>
          </p:cNvSpPr>
          <p:nvPr>
            <p:ph type="body" idx="1"/>
          </p:nvPr>
        </p:nvSpPr>
        <p:spPr>
          <a:xfrm>
            <a:off x="226800" y="1652425"/>
            <a:ext cx="8690400" cy="4511100"/>
          </a:xfrm>
          <a:prstGeom prst="rect">
            <a:avLst/>
          </a:prstGeom>
        </p:spPr>
        <p:txBody>
          <a:bodyPr vert="horz" lIns="91425" tIns="91425" rIns="91425" bIns="91425" rtlCol="0" anchor="t" anchorCtr="0">
            <a:noAutofit/>
          </a:bodyPr>
          <a:lstStyle/>
          <a:p>
            <a:pPr marL="457200" indent="-304800">
              <a:buClr>
                <a:srgbClr val="000000"/>
              </a:buClr>
              <a:buSzPct val="100000"/>
            </a:pPr>
            <a:r>
              <a:rPr lang="en" sz="1400" dirty="0">
                <a:solidFill>
                  <a:srgbClr val="000000"/>
                </a:solidFill>
                <a:latin typeface="Times New Roman"/>
                <a:ea typeface="Times New Roman"/>
                <a:cs typeface="Times New Roman"/>
                <a:sym typeface="Times New Roman"/>
              </a:rPr>
              <a:t>HCl shipping containers must be tightly sealed and should be corrosion resistant.Words such as “</a:t>
            </a:r>
            <a:r>
              <a:rPr lang="en" sz="1400" b="1" dirty="0">
                <a:solidFill>
                  <a:srgbClr val="000000"/>
                </a:solidFill>
                <a:latin typeface="Times New Roman"/>
                <a:ea typeface="Times New Roman"/>
                <a:cs typeface="Times New Roman"/>
                <a:sym typeface="Times New Roman"/>
              </a:rPr>
              <a:t>Deleterious Substance</a:t>
            </a:r>
            <a:r>
              <a:rPr lang="en" sz="1400" dirty="0">
                <a:solidFill>
                  <a:srgbClr val="000000"/>
                </a:solidFill>
                <a:latin typeface="Times New Roman"/>
                <a:ea typeface="Times New Roman"/>
                <a:cs typeface="Times New Roman"/>
                <a:sym typeface="Times New Roman"/>
              </a:rPr>
              <a:t>” should be written on the container.Name,grade,net weight should also be mentioned on the container.</a:t>
            </a:r>
          </a:p>
          <a:p>
            <a:pPr marL="152400">
              <a:buClr>
                <a:srgbClr val="000000"/>
              </a:buClr>
              <a:buSzPct val="100000"/>
            </a:pPr>
            <a:endParaRPr lang="en" sz="1400" dirty="0">
              <a:solidFill>
                <a:srgbClr val="000000"/>
              </a:solidFill>
              <a:latin typeface="Times New Roman"/>
              <a:ea typeface="Times New Roman"/>
              <a:cs typeface="Times New Roman"/>
              <a:sym typeface="Times New Roman"/>
            </a:endParaRPr>
          </a:p>
          <a:p>
            <a:pPr>
              <a:buNone/>
            </a:pPr>
            <a:r>
              <a:rPr lang="en" sz="1200" b="1" dirty="0">
                <a:solidFill>
                  <a:srgbClr val="000000"/>
                </a:solidFill>
                <a:latin typeface="Times New Roman"/>
                <a:ea typeface="Times New Roman"/>
                <a:cs typeface="Times New Roman"/>
                <a:sym typeface="Times New Roman"/>
              </a:rPr>
              <a:t>        </a:t>
            </a:r>
            <a:r>
              <a:rPr lang="en" sz="1500" b="1" dirty="0">
                <a:solidFill>
                  <a:srgbClr val="000000"/>
                </a:solidFill>
                <a:latin typeface="Times New Roman"/>
                <a:ea typeface="Times New Roman"/>
                <a:cs typeface="Times New Roman"/>
                <a:sym typeface="Times New Roman"/>
              </a:rPr>
              <a:t>TRANSPORTATION</a:t>
            </a:r>
          </a:p>
          <a:p>
            <a:pPr marL="457200" indent="-304800">
              <a:buClr>
                <a:srgbClr val="000000"/>
              </a:buClr>
              <a:buSzPct val="100000"/>
            </a:pPr>
            <a:r>
              <a:rPr lang="en" sz="1400" dirty="0">
                <a:solidFill>
                  <a:srgbClr val="000000"/>
                </a:solidFill>
                <a:latin typeface="Times New Roman"/>
                <a:ea typeface="Times New Roman"/>
                <a:cs typeface="Times New Roman"/>
                <a:sym typeface="Times New Roman"/>
              </a:rPr>
              <a:t>In case of consolidated transport,alkalis and metals should be placed away from HCl container</a:t>
            </a:r>
          </a:p>
          <a:p>
            <a:pPr marL="457200" indent="-304800">
              <a:buClr>
                <a:srgbClr val="000000"/>
              </a:buClr>
              <a:buSzPct val="100000"/>
            </a:pPr>
            <a:r>
              <a:rPr lang="en" sz="1400" dirty="0">
                <a:solidFill>
                  <a:srgbClr val="000000"/>
                </a:solidFill>
                <a:latin typeface="Times New Roman"/>
                <a:ea typeface="Times New Roman"/>
                <a:cs typeface="Times New Roman"/>
                <a:sym typeface="Times New Roman"/>
              </a:rPr>
              <a:t>The driver must be certain to close all the manholes or valves so that the liquid does not leak</a:t>
            </a:r>
          </a:p>
          <a:p>
            <a:pPr marL="457200" indent="-304800">
              <a:buClr>
                <a:srgbClr val="000000"/>
              </a:buClr>
              <a:buSzPct val="100000"/>
            </a:pPr>
            <a:r>
              <a:rPr lang="en" sz="1400" dirty="0">
                <a:solidFill>
                  <a:srgbClr val="000000"/>
                </a:solidFill>
                <a:latin typeface="Times New Roman"/>
                <a:ea typeface="Times New Roman"/>
                <a:cs typeface="Times New Roman"/>
                <a:sym typeface="Times New Roman"/>
              </a:rPr>
              <a:t>Chains,pulleys or makeshift lifts should not be used.Acid bottles shouldn’t be held by their cap. </a:t>
            </a:r>
            <a:r>
              <a:rPr lang="en" sz="1200" dirty="0">
                <a:solidFill>
                  <a:srgbClr val="000000"/>
                </a:solidFill>
                <a:latin typeface="Times New Roman"/>
                <a:ea typeface="Times New Roman"/>
                <a:cs typeface="Times New Roman"/>
                <a:sym typeface="Times New Roman"/>
              </a:rPr>
              <a:t/>
            </a:r>
            <a:br>
              <a:rPr lang="en" sz="1200" dirty="0">
                <a:solidFill>
                  <a:srgbClr val="000000"/>
                </a:solidFill>
                <a:latin typeface="Times New Roman"/>
                <a:ea typeface="Times New Roman"/>
                <a:cs typeface="Times New Roman"/>
                <a:sym typeface="Times New Roman"/>
              </a:rPr>
            </a:br>
            <a:r>
              <a:rPr lang="en" sz="1200" b="1" dirty="0">
                <a:solidFill>
                  <a:srgbClr val="000000"/>
                </a:solidFill>
                <a:latin typeface="Times New Roman"/>
                <a:ea typeface="Times New Roman"/>
                <a:cs typeface="Times New Roman"/>
                <a:sym typeface="Times New Roman"/>
              </a:rPr>
              <a:t/>
            </a:r>
            <a:br>
              <a:rPr lang="en" sz="1200" b="1" dirty="0">
                <a:solidFill>
                  <a:srgbClr val="000000"/>
                </a:solidFill>
                <a:latin typeface="Times New Roman"/>
                <a:ea typeface="Times New Roman"/>
                <a:cs typeface="Times New Roman"/>
                <a:sym typeface="Times New Roman"/>
              </a:rPr>
            </a:br>
            <a:r>
              <a:rPr lang="en" sz="1500" b="1" dirty="0">
                <a:solidFill>
                  <a:srgbClr val="000000"/>
                </a:solidFill>
                <a:latin typeface="Times New Roman"/>
                <a:ea typeface="Times New Roman"/>
                <a:cs typeface="Times New Roman"/>
                <a:sym typeface="Times New Roman"/>
              </a:rPr>
              <a:t>STORAGE</a:t>
            </a:r>
          </a:p>
          <a:p>
            <a:pPr marL="457200" indent="-304800">
              <a:buClr>
                <a:srgbClr val="000000"/>
              </a:buClr>
              <a:buSzPct val="100000"/>
            </a:pPr>
            <a:r>
              <a:rPr lang="en" sz="1400" dirty="0">
                <a:solidFill>
                  <a:srgbClr val="000000"/>
                </a:solidFill>
                <a:latin typeface="Times New Roman"/>
                <a:ea typeface="Times New Roman"/>
                <a:cs typeface="Times New Roman"/>
                <a:sym typeface="Times New Roman"/>
              </a:rPr>
              <a:t>Acid containers should be placed as acid can corrode the floor and building indoor</a:t>
            </a:r>
          </a:p>
          <a:p>
            <a:pPr marL="457200" indent="-304800">
              <a:buClr>
                <a:srgbClr val="000000"/>
              </a:buClr>
              <a:buSzPct val="100000"/>
            </a:pPr>
            <a:r>
              <a:rPr lang="en" sz="1400" dirty="0">
                <a:solidFill>
                  <a:srgbClr val="000000"/>
                </a:solidFill>
                <a:latin typeface="Times New Roman"/>
                <a:ea typeface="Times New Roman"/>
                <a:cs typeface="Times New Roman"/>
                <a:sym typeface="Times New Roman"/>
              </a:rPr>
              <a:t>Storage container should be acid resistant and floor should be coated with asphalt to avoid corrosion</a:t>
            </a:r>
          </a:p>
          <a:p>
            <a:pPr marL="457200" indent="-304800">
              <a:buClr>
                <a:srgbClr val="000000"/>
              </a:buClr>
              <a:buSzPct val="100000"/>
            </a:pPr>
            <a:r>
              <a:rPr lang="en" sz="1400" dirty="0">
                <a:solidFill>
                  <a:srgbClr val="000000"/>
                </a:solidFill>
                <a:latin typeface="Times New Roman"/>
                <a:ea typeface="Times New Roman"/>
                <a:cs typeface="Times New Roman"/>
                <a:sym typeface="Times New Roman"/>
              </a:rPr>
              <a:t>Electrical facilities should be airtight and corrosion resistant.Plastic coated wires should be used</a:t>
            </a:r>
          </a:p>
          <a:p>
            <a:pPr marL="457200" indent="-304800">
              <a:buClr>
                <a:srgbClr val="000000"/>
              </a:buClr>
              <a:buSzPct val="100000"/>
            </a:pPr>
            <a:r>
              <a:rPr lang="en" sz="1400" dirty="0">
                <a:solidFill>
                  <a:srgbClr val="000000"/>
                </a:solidFill>
                <a:latin typeface="Times New Roman"/>
                <a:ea typeface="Times New Roman"/>
                <a:cs typeface="Times New Roman"/>
                <a:sym typeface="Times New Roman"/>
              </a:rPr>
              <a:t>Avoid direct sunlight or close proximity to heat source</a:t>
            </a:r>
          </a:p>
          <a:p>
            <a:pPr marL="457200" indent="-304800">
              <a:buClr>
                <a:srgbClr val="000000"/>
              </a:buClr>
              <a:buSzPct val="100000"/>
            </a:pPr>
            <a:r>
              <a:rPr lang="en" sz="1400" dirty="0">
                <a:solidFill>
                  <a:srgbClr val="000000"/>
                </a:solidFill>
                <a:latin typeface="Times New Roman"/>
                <a:ea typeface="Times New Roman"/>
                <a:cs typeface="Times New Roman"/>
                <a:sym typeface="Times New Roman"/>
              </a:rPr>
              <a:t>Regular check on acid quantity should be kept in order to prevent overflow.</a:t>
            </a:r>
          </a:p>
          <a:p>
            <a:pPr marL="457200" indent="-311150">
              <a:buClr>
                <a:srgbClr val="000000"/>
              </a:buClr>
              <a:buSzPct val="108333"/>
            </a:pPr>
            <a:r>
              <a:rPr lang="en" sz="1400" dirty="0">
                <a:solidFill>
                  <a:srgbClr val="000000"/>
                </a:solidFill>
                <a:latin typeface="Times New Roman"/>
                <a:ea typeface="Times New Roman"/>
                <a:cs typeface="Times New Roman"/>
                <a:sym typeface="Times New Roman"/>
              </a:rPr>
              <a:t>A ventilation hole can be installed in the tank and connected to hazard prevention facility</a:t>
            </a:r>
            <a:r>
              <a:rPr lang="en" sz="1300" dirty="0">
                <a:solidFill>
                  <a:srgbClr val="000000"/>
                </a:solidFill>
              </a:rPr>
              <a:t/>
            </a:r>
            <a:br>
              <a:rPr lang="en" sz="1300" dirty="0">
                <a:solidFill>
                  <a:srgbClr val="000000"/>
                </a:solidFill>
              </a:rPr>
            </a:br>
            <a:endParaRPr lang="en" sz="1300" dirty="0">
              <a:solidFill>
                <a:srgbClr val="000000"/>
              </a:solidFill>
            </a:endParaRPr>
          </a:p>
          <a:p>
            <a:pPr>
              <a:buNone/>
            </a:pPr>
            <a:endParaRPr sz="1400" b="1" dirty="0">
              <a:solidFill>
                <a:srgbClr val="000000"/>
              </a:solidFill>
            </a:endParaRPr>
          </a:p>
        </p:txBody>
      </p:sp>
    </p:spTree>
    <p:extLst>
      <p:ext uri="{BB962C8B-B14F-4D97-AF65-F5344CB8AC3E}">
        <p14:creationId xmlns:p14="http://schemas.microsoft.com/office/powerpoint/2010/main" val="202373535"/>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112300" y="982950"/>
            <a:ext cx="8951700" cy="4859100"/>
          </a:xfrm>
          <a:prstGeom prst="rect">
            <a:avLst/>
          </a:prstGeom>
        </p:spPr>
        <p:txBody>
          <a:bodyPr vert="horz" lIns="91425" tIns="91425" rIns="91425" bIns="91425" rtlCol="0" anchor="t" anchorCtr="0">
            <a:noAutofit/>
          </a:bodyPr>
          <a:lstStyle/>
          <a:p>
            <a:pPr>
              <a:spcAft>
                <a:spcPts val="600"/>
              </a:spcAft>
              <a:buNone/>
            </a:pPr>
            <a:r>
              <a:rPr lang="en" sz="1400" b="1" dirty="0">
                <a:solidFill>
                  <a:srgbClr val="000000"/>
                </a:solidFill>
              </a:rPr>
              <a:t>       </a:t>
            </a:r>
            <a:r>
              <a:rPr lang="en" sz="1200" b="1" dirty="0">
                <a:solidFill>
                  <a:srgbClr val="000000"/>
                </a:solidFill>
              </a:rPr>
              <a:t> </a:t>
            </a:r>
            <a:r>
              <a:rPr lang="en" sz="1500" b="1" dirty="0">
                <a:solidFill>
                  <a:srgbClr val="000000"/>
                </a:solidFill>
              </a:rPr>
              <a:t>FIRE PRECAUTIONS</a:t>
            </a:r>
          </a:p>
          <a:p>
            <a:pPr marL="457200" indent="-304800">
              <a:spcAft>
                <a:spcPts val="600"/>
              </a:spcAft>
              <a:buClr>
                <a:srgbClr val="000000"/>
              </a:buClr>
              <a:buSzPct val="100000"/>
            </a:pPr>
            <a:r>
              <a:rPr lang="en" sz="1300" dirty="0">
                <a:solidFill>
                  <a:srgbClr val="000000"/>
                </a:solidFill>
              </a:rPr>
              <a:t>Although HCl is non-combustible,it corrodes metals to generate hydrogen.Isolate any flames during the operation of the pipelines and the tank</a:t>
            </a:r>
          </a:p>
          <a:p>
            <a:pPr marL="457200" indent="-304800">
              <a:spcAft>
                <a:spcPts val="600"/>
              </a:spcAft>
              <a:buClr>
                <a:srgbClr val="000000"/>
              </a:buClr>
              <a:buSzPct val="100000"/>
            </a:pPr>
            <a:r>
              <a:rPr lang="en" sz="1300" dirty="0">
                <a:solidFill>
                  <a:srgbClr val="000000"/>
                </a:solidFill>
              </a:rPr>
              <a:t>If the tank or pipes are welded using flame,ensure that HCl has been discharged </a:t>
            </a:r>
          </a:p>
          <a:p>
            <a:pPr marL="152400">
              <a:spcAft>
                <a:spcPts val="600"/>
              </a:spcAft>
              <a:buClr>
                <a:srgbClr val="000000"/>
              </a:buClr>
              <a:buSzPct val="100000"/>
            </a:pPr>
            <a:endParaRPr lang="en" sz="1300" dirty="0">
              <a:solidFill>
                <a:srgbClr val="000000"/>
              </a:solidFill>
            </a:endParaRPr>
          </a:p>
          <a:p>
            <a:pPr>
              <a:spcAft>
                <a:spcPts val="600"/>
              </a:spcAft>
              <a:buNone/>
            </a:pPr>
            <a:r>
              <a:rPr lang="en" sz="1200" dirty="0">
                <a:solidFill>
                  <a:srgbClr val="000000"/>
                </a:solidFill>
              </a:rPr>
              <a:t>        </a:t>
            </a:r>
            <a:r>
              <a:rPr lang="en" sz="1500" b="1" dirty="0">
                <a:solidFill>
                  <a:srgbClr val="000000"/>
                </a:solidFill>
              </a:rPr>
              <a:t>TREATMENT OF EMPTY CONTAINERS AND WASTE</a:t>
            </a:r>
          </a:p>
          <a:p>
            <a:pPr marL="457200" indent="-304800">
              <a:spcAft>
                <a:spcPts val="600"/>
              </a:spcAft>
              <a:buClr>
                <a:srgbClr val="000000"/>
              </a:buClr>
              <a:buSzPct val="100000"/>
            </a:pPr>
            <a:r>
              <a:rPr lang="en" sz="1300" dirty="0">
                <a:solidFill>
                  <a:srgbClr val="000000"/>
                </a:solidFill>
              </a:rPr>
              <a:t>Sufficiently clean the empty containers using water to remove any remaining HCl after emptying the tank.</a:t>
            </a:r>
          </a:p>
          <a:p>
            <a:pPr marL="457200" indent="-304800">
              <a:spcAft>
                <a:spcPts val="600"/>
              </a:spcAft>
              <a:buClr>
                <a:srgbClr val="000000"/>
              </a:buClr>
              <a:buSzPct val="100000"/>
            </a:pPr>
            <a:r>
              <a:rPr lang="en" sz="1300" dirty="0">
                <a:solidFill>
                  <a:srgbClr val="000000"/>
                </a:solidFill>
              </a:rPr>
              <a:t>When HCL is being disposed of,neutralize it by adding milk or soda ash,and then dilute it with large quantities of water</a:t>
            </a:r>
          </a:p>
          <a:p>
            <a:pPr marL="152400">
              <a:spcAft>
                <a:spcPts val="600"/>
              </a:spcAft>
              <a:buClr>
                <a:srgbClr val="000000"/>
              </a:buClr>
              <a:buSzPct val="100000"/>
            </a:pPr>
            <a:endParaRPr lang="en" sz="1300" dirty="0">
              <a:solidFill>
                <a:srgbClr val="000000"/>
              </a:solidFill>
            </a:endParaRPr>
          </a:p>
          <a:p>
            <a:pPr>
              <a:spcAft>
                <a:spcPts val="600"/>
              </a:spcAft>
              <a:buNone/>
            </a:pPr>
            <a:r>
              <a:rPr lang="en" sz="1200" b="1" dirty="0">
                <a:solidFill>
                  <a:srgbClr val="000000"/>
                </a:solidFill>
              </a:rPr>
              <a:t>        </a:t>
            </a:r>
            <a:r>
              <a:rPr lang="en" sz="1500" b="1" dirty="0">
                <a:solidFill>
                  <a:srgbClr val="000000"/>
                </a:solidFill>
              </a:rPr>
              <a:t>ACCIDENT PREVENTION MEASURES</a:t>
            </a:r>
          </a:p>
          <a:p>
            <a:pPr marL="457200" indent="-304800">
              <a:spcAft>
                <a:spcPts val="600"/>
              </a:spcAft>
              <a:buClr>
                <a:srgbClr val="000000"/>
              </a:buClr>
              <a:buSzPct val="100000"/>
            </a:pPr>
            <a:r>
              <a:rPr lang="en" sz="1300" dirty="0">
                <a:solidFill>
                  <a:srgbClr val="000000"/>
                </a:solidFill>
              </a:rPr>
              <a:t>Operating Rules</a:t>
            </a:r>
          </a:p>
          <a:p>
            <a:pPr marL="457200" indent="-304800">
              <a:spcAft>
                <a:spcPts val="600"/>
              </a:spcAft>
              <a:buClr>
                <a:srgbClr val="000000"/>
              </a:buClr>
              <a:buSzPct val="100000"/>
            </a:pPr>
            <a:r>
              <a:rPr lang="en" sz="1300" dirty="0">
                <a:solidFill>
                  <a:srgbClr val="000000"/>
                </a:solidFill>
              </a:rPr>
              <a:t>Voluntary Inspection</a:t>
            </a:r>
          </a:p>
          <a:p>
            <a:pPr marL="457200" indent="-304800">
              <a:spcAft>
                <a:spcPts val="600"/>
              </a:spcAft>
              <a:buClr>
                <a:srgbClr val="000000"/>
              </a:buClr>
              <a:buSzPct val="100000"/>
            </a:pPr>
            <a:r>
              <a:rPr lang="en" sz="1300" dirty="0">
                <a:solidFill>
                  <a:srgbClr val="000000"/>
                </a:solidFill>
              </a:rPr>
              <a:t>Survey by qualified Persons</a:t>
            </a:r>
          </a:p>
          <a:p>
            <a:pPr marL="457200" indent="-304800">
              <a:spcAft>
                <a:spcPts val="600"/>
              </a:spcAft>
              <a:buClr>
                <a:srgbClr val="000000"/>
              </a:buClr>
              <a:buSzPct val="100000"/>
            </a:pPr>
            <a:r>
              <a:rPr lang="en" sz="1300" dirty="0">
                <a:solidFill>
                  <a:srgbClr val="000000"/>
                </a:solidFill>
              </a:rPr>
              <a:t>Prevention of erroneous operations</a:t>
            </a:r>
          </a:p>
          <a:p>
            <a:pPr marL="457200" indent="-304800">
              <a:spcAft>
                <a:spcPts val="600"/>
              </a:spcAft>
              <a:buClr>
                <a:srgbClr val="000000"/>
              </a:buClr>
              <a:buSzPct val="100000"/>
            </a:pPr>
            <a:r>
              <a:rPr lang="en" sz="1300" dirty="0">
                <a:solidFill>
                  <a:srgbClr val="000000"/>
                </a:solidFill>
              </a:rPr>
              <a:t>Education and training</a:t>
            </a:r>
          </a:p>
          <a:p>
            <a:pPr>
              <a:buNone/>
            </a:pPr>
            <a:endParaRPr sz="1400" b="1" dirty="0">
              <a:solidFill>
                <a:srgbClr val="000000"/>
              </a:solidFill>
            </a:endParaRPr>
          </a:p>
          <a:p>
            <a:pPr>
              <a:buNone/>
            </a:pPr>
            <a:r>
              <a:rPr lang="en" sz="1400" b="1" dirty="0">
                <a:solidFill>
                  <a:srgbClr val="000000"/>
                </a:solidFill>
              </a:rPr>
              <a:t/>
            </a:r>
            <a:br>
              <a:rPr lang="en" sz="1400" b="1" dirty="0">
                <a:solidFill>
                  <a:srgbClr val="000000"/>
                </a:solidFill>
              </a:rPr>
            </a:br>
            <a:endParaRPr lang="en" sz="1400" b="1" dirty="0">
              <a:solidFill>
                <a:srgbClr val="000000"/>
              </a:solidFill>
            </a:endParaRPr>
          </a:p>
        </p:txBody>
      </p:sp>
    </p:spTree>
    <p:extLst>
      <p:ext uri="{BB962C8B-B14F-4D97-AF65-F5344CB8AC3E}">
        <p14:creationId xmlns:p14="http://schemas.microsoft.com/office/powerpoint/2010/main" val="2392159162"/>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96552" y="404664"/>
            <a:ext cx="8520600" cy="572700"/>
          </a:xfrm>
          <a:prstGeom prst="rect">
            <a:avLst/>
          </a:prstGeom>
        </p:spPr>
        <p:txBody>
          <a:bodyPr vert="horz" lIns="91425" tIns="91425" rIns="91425" bIns="91425" rtlCol="0" anchor="t" anchorCtr="0">
            <a:noAutofit/>
          </a:bodyPr>
          <a:lstStyle/>
          <a:p>
            <a:r>
              <a:rPr lang="en" dirty="0"/>
              <a:t>      </a:t>
            </a:r>
            <a:r>
              <a:rPr lang="en" dirty="0">
                <a:latin typeface="Times New Roman"/>
                <a:ea typeface="Times New Roman"/>
                <a:cs typeface="Times New Roman"/>
                <a:sym typeface="Times New Roman"/>
              </a:rPr>
              <a:t>TECHNOLOGY VISION 2020</a:t>
            </a:r>
          </a:p>
        </p:txBody>
      </p:sp>
      <p:sp>
        <p:nvSpPr>
          <p:cNvPr id="92" name="Shape 92"/>
          <p:cNvSpPr txBox="1">
            <a:spLocks noGrp="1"/>
          </p:cNvSpPr>
          <p:nvPr>
            <p:ph type="body" idx="1"/>
          </p:nvPr>
        </p:nvSpPr>
        <p:spPr>
          <a:xfrm>
            <a:off x="212800" y="2281750"/>
            <a:ext cx="8520600" cy="3634500"/>
          </a:xfrm>
          <a:prstGeom prst="rect">
            <a:avLst/>
          </a:prstGeom>
        </p:spPr>
        <p:txBody>
          <a:bodyPr vert="horz" lIns="91425" tIns="91425" rIns="91425" bIns="91425" rtlCol="0" anchor="t" anchorCtr="0">
            <a:noAutofit/>
          </a:bodyPr>
          <a:lstStyle/>
          <a:p>
            <a:pPr marL="457200" indent="-355600">
              <a:buClr>
                <a:srgbClr val="000000"/>
              </a:buClr>
              <a:buSzPct val="100000"/>
            </a:pPr>
            <a:r>
              <a:rPr lang="en" sz="2400" dirty="0">
                <a:solidFill>
                  <a:srgbClr val="000000"/>
                </a:solidFill>
                <a:latin typeface="Times New Roman"/>
                <a:ea typeface="Times New Roman"/>
                <a:cs typeface="Times New Roman"/>
                <a:sym typeface="Times New Roman"/>
              </a:rPr>
              <a:t>HCl industry is expected to grow by 15.7% CAGR year on year </a:t>
            </a:r>
          </a:p>
          <a:p>
            <a:pPr marL="457200" indent="-355600">
              <a:buClr>
                <a:srgbClr val="000000"/>
              </a:buClr>
              <a:buSzPct val="100000"/>
            </a:pPr>
            <a:r>
              <a:rPr lang="en" sz="2400" dirty="0">
                <a:solidFill>
                  <a:schemeClr val="dk1"/>
                </a:solidFill>
                <a:latin typeface="Times New Roman"/>
                <a:ea typeface="Times New Roman"/>
                <a:cs typeface="Times New Roman"/>
                <a:sym typeface="Times New Roman"/>
              </a:rPr>
              <a:t>HCL demand will continue to grow,primarily due to its use as a lead chemical in oil and gas industry</a:t>
            </a:r>
          </a:p>
          <a:p>
            <a:pPr marL="457200" indent="-355600">
              <a:buClr>
                <a:srgbClr val="000000"/>
              </a:buClr>
              <a:buSzPct val="100000"/>
            </a:pPr>
            <a:r>
              <a:rPr lang="en" sz="2400" dirty="0">
                <a:solidFill>
                  <a:srgbClr val="000000"/>
                </a:solidFill>
                <a:latin typeface="Times New Roman"/>
                <a:ea typeface="Times New Roman"/>
                <a:cs typeface="Times New Roman"/>
                <a:sym typeface="Times New Roman"/>
              </a:rPr>
              <a:t>HCL manufacturing industry leaders will focus primarily on :</a:t>
            </a:r>
          </a:p>
          <a:p>
            <a:pPr marL="457200" indent="-355600">
              <a:buClr>
                <a:srgbClr val="000000"/>
              </a:buClr>
              <a:buSzPct val="100000"/>
            </a:pPr>
            <a:r>
              <a:rPr lang="en" sz="2400" dirty="0">
                <a:solidFill>
                  <a:srgbClr val="000000"/>
                </a:solidFill>
                <a:latin typeface="Times New Roman"/>
                <a:ea typeface="Times New Roman"/>
                <a:cs typeface="Times New Roman"/>
                <a:sym typeface="Times New Roman"/>
              </a:rPr>
              <a:t>Environmentally sound processes</a:t>
            </a:r>
          </a:p>
          <a:p>
            <a:pPr marL="457200" indent="-355600">
              <a:buClr>
                <a:srgbClr val="000000"/>
              </a:buClr>
              <a:buSzPct val="100000"/>
            </a:pPr>
            <a:r>
              <a:rPr lang="en" sz="2400" dirty="0">
                <a:solidFill>
                  <a:srgbClr val="000000"/>
                </a:solidFill>
                <a:latin typeface="Times New Roman"/>
                <a:ea typeface="Times New Roman"/>
                <a:cs typeface="Times New Roman"/>
                <a:sym typeface="Times New Roman"/>
              </a:rPr>
              <a:t>More energy efficient processes</a:t>
            </a:r>
          </a:p>
          <a:p>
            <a:pPr marL="457200" indent="-355600">
              <a:buClr>
                <a:srgbClr val="000000"/>
              </a:buClr>
              <a:buSzPct val="100000"/>
            </a:pPr>
            <a:r>
              <a:rPr lang="en" sz="2400" dirty="0">
                <a:solidFill>
                  <a:srgbClr val="000000"/>
                </a:solidFill>
                <a:latin typeface="Times New Roman"/>
                <a:ea typeface="Times New Roman"/>
                <a:cs typeface="Times New Roman"/>
                <a:sym typeface="Times New Roman"/>
              </a:rPr>
              <a:t>Safe handling of HCl</a:t>
            </a:r>
          </a:p>
          <a:p>
            <a:pPr marL="457200" indent="-355600">
              <a:buClr>
                <a:srgbClr val="000000"/>
              </a:buClr>
              <a:buSzPct val="100000"/>
            </a:pPr>
            <a:r>
              <a:rPr lang="en" sz="2400" dirty="0">
                <a:solidFill>
                  <a:srgbClr val="000000"/>
                </a:solidFill>
                <a:latin typeface="Times New Roman"/>
                <a:ea typeface="Times New Roman"/>
                <a:cs typeface="Times New Roman"/>
                <a:sym typeface="Times New Roman"/>
              </a:rPr>
              <a:t>Discover and expand the usage of HCl in other industries</a:t>
            </a:r>
          </a:p>
        </p:txBody>
      </p:sp>
    </p:spTree>
    <p:extLst>
      <p:ext uri="{BB962C8B-B14F-4D97-AF65-F5344CB8AC3E}">
        <p14:creationId xmlns:p14="http://schemas.microsoft.com/office/powerpoint/2010/main" val="1011852353"/>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80528" y="188640"/>
            <a:ext cx="8520600" cy="572700"/>
          </a:xfrm>
          <a:prstGeom prst="rect">
            <a:avLst/>
          </a:prstGeom>
        </p:spPr>
        <p:txBody>
          <a:bodyPr vert="horz" lIns="91425" tIns="91425" rIns="91425" bIns="91425" rtlCol="0" anchor="t" anchorCtr="0">
            <a:noAutofit/>
          </a:bodyPr>
          <a:lstStyle/>
          <a:p>
            <a:r>
              <a:rPr lang="en" dirty="0"/>
              <a:t>        </a:t>
            </a:r>
            <a:r>
              <a:rPr lang="en" dirty="0">
                <a:latin typeface="Times New Roman"/>
                <a:ea typeface="Times New Roman"/>
                <a:cs typeface="Times New Roman"/>
                <a:sym typeface="Times New Roman"/>
              </a:rPr>
              <a:t>CENTRAL POLLUTION CONTROL BOARD</a:t>
            </a:r>
          </a:p>
        </p:txBody>
      </p:sp>
      <p:sp>
        <p:nvSpPr>
          <p:cNvPr id="98" name="Shape 98"/>
          <p:cNvSpPr txBox="1">
            <a:spLocks noGrp="1"/>
          </p:cNvSpPr>
          <p:nvPr>
            <p:ph type="body" idx="1"/>
          </p:nvPr>
        </p:nvSpPr>
        <p:spPr>
          <a:xfrm>
            <a:off x="311700" y="2009725"/>
            <a:ext cx="8520600" cy="3819900"/>
          </a:xfrm>
          <a:prstGeom prst="rect">
            <a:avLst/>
          </a:prstGeom>
        </p:spPr>
        <p:txBody>
          <a:bodyPr vert="horz" lIns="91425" tIns="91425" rIns="91425" bIns="91425" rtlCol="0" anchor="t" anchorCtr="0">
            <a:noAutofit/>
          </a:bodyPr>
          <a:lstStyle/>
          <a:p>
            <a:pPr>
              <a:buNone/>
            </a:pPr>
            <a:endParaRPr sz="1900" dirty="0"/>
          </a:p>
          <a:p>
            <a:pPr>
              <a:buNone/>
            </a:pPr>
            <a:endParaRPr sz="1900" dirty="0"/>
          </a:p>
          <a:p>
            <a:pPr>
              <a:buNone/>
            </a:pPr>
            <a:endParaRPr sz="1900" dirty="0"/>
          </a:p>
          <a:p>
            <a:pPr>
              <a:buNone/>
            </a:pPr>
            <a:endParaRPr sz="1900" dirty="0"/>
          </a:p>
          <a:p>
            <a:pPr marL="514350" indent="-285750">
              <a:buClr>
                <a:srgbClr val="000000"/>
              </a:buClr>
            </a:pPr>
            <a:endParaRPr lang="en" sz="1900" dirty="0">
              <a:solidFill>
                <a:srgbClr val="000000"/>
              </a:solidFill>
              <a:latin typeface="Times New Roman"/>
              <a:ea typeface="Times New Roman"/>
              <a:cs typeface="Times New Roman"/>
              <a:sym typeface="Times New Roman"/>
            </a:endParaRPr>
          </a:p>
          <a:p>
            <a:pPr marL="514350" indent="-285750">
              <a:buClr>
                <a:srgbClr val="000000"/>
              </a:buClr>
            </a:pPr>
            <a:endParaRPr lang="en" sz="1900" dirty="0">
              <a:solidFill>
                <a:srgbClr val="000000"/>
              </a:solidFill>
              <a:latin typeface="Times New Roman"/>
              <a:ea typeface="Times New Roman"/>
              <a:cs typeface="Times New Roman"/>
              <a:sym typeface="Times New Roman"/>
            </a:endParaRPr>
          </a:p>
          <a:p>
            <a:pPr marL="514350" indent="-285750">
              <a:buClr>
                <a:srgbClr val="000000"/>
              </a:buClr>
            </a:pPr>
            <a:endParaRPr lang="en" sz="1900" dirty="0">
              <a:solidFill>
                <a:srgbClr val="000000"/>
              </a:solidFill>
              <a:latin typeface="Times New Roman"/>
              <a:ea typeface="Times New Roman"/>
              <a:cs typeface="Times New Roman"/>
              <a:sym typeface="Times New Roman"/>
            </a:endParaRPr>
          </a:p>
          <a:p>
            <a:pPr marL="514350" indent="-285750">
              <a:buClr>
                <a:srgbClr val="000000"/>
              </a:buClr>
            </a:pPr>
            <a:r>
              <a:rPr lang="en" sz="1900" dirty="0">
                <a:solidFill>
                  <a:srgbClr val="000000"/>
                </a:solidFill>
                <a:latin typeface="Times New Roman"/>
                <a:ea typeface="Times New Roman"/>
                <a:cs typeface="Times New Roman"/>
                <a:sym typeface="Times New Roman"/>
              </a:rPr>
              <a:t>West Bengal Control Board has listed HCl under special </a:t>
            </a:r>
            <a:r>
              <a:rPr lang="en" sz="1900" b="1" dirty="0">
                <a:solidFill>
                  <a:srgbClr val="000000"/>
                </a:solidFill>
                <a:latin typeface="Times New Roman"/>
                <a:ea typeface="Times New Roman"/>
                <a:cs typeface="Times New Roman"/>
                <a:sym typeface="Times New Roman"/>
              </a:rPr>
              <a:t>RED </a:t>
            </a:r>
            <a:r>
              <a:rPr lang="en" sz="1900" dirty="0">
                <a:solidFill>
                  <a:srgbClr val="000000"/>
                </a:solidFill>
                <a:latin typeface="Times New Roman"/>
                <a:ea typeface="Times New Roman"/>
                <a:cs typeface="Times New Roman"/>
                <a:sym typeface="Times New Roman"/>
              </a:rPr>
              <a:t>category chemicals.</a:t>
            </a:r>
          </a:p>
          <a:p>
            <a:pPr marL="514350" indent="-285750">
              <a:buClr>
                <a:srgbClr val="000000"/>
              </a:buClr>
            </a:pPr>
            <a:r>
              <a:rPr lang="en" sz="1900" dirty="0">
                <a:solidFill>
                  <a:srgbClr val="000000"/>
                </a:solidFill>
                <a:latin typeface="Times New Roman"/>
                <a:ea typeface="Times New Roman"/>
                <a:cs typeface="Times New Roman"/>
                <a:sym typeface="Times New Roman"/>
              </a:rPr>
              <a:t>The permissible amount of HCl is 90MT/D as per the Maharashtra Pollution Control Board. </a:t>
            </a:r>
          </a:p>
          <a:p>
            <a:pPr marL="514350" indent="-285750">
              <a:buClr>
                <a:srgbClr val="000000"/>
              </a:buClr>
            </a:pPr>
            <a:r>
              <a:rPr lang="en" sz="1900" dirty="0">
                <a:solidFill>
                  <a:srgbClr val="000000"/>
                </a:solidFill>
                <a:latin typeface="Times New Roman"/>
                <a:ea typeface="Times New Roman"/>
                <a:cs typeface="Times New Roman"/>
                <a:sym typeface="Times New Roman"/>
              </a:rPr>
              <a:t>The emission standard as per Central Pollution Control Board is 50mg/Nm3 for HCl.</a:t>
            </a:r>
          </a:p>
          <a:p>
            <a:pPr>
              <a:buNone/>
            </a:pPr>
            <a:endParaRPr sz="1900" dirty="0">
              <a:solidFill>
                <a:srgbClr val="000000"/>
              </a:solidFill>
            </a:endParaRPr>
          </a:p>
          <a:p>
            <a:pPr>
              <a:buNone/>
            </a:pPr>
            <a:endParaRPr sz="1900" dirty="0"/>
          </a:p>
        </p:txBody>
      </p:sp>
      <p:pic>
        <p:nvPicPr>
          <p:cNvPr id="99" name="Shape 99"/>
          <p:cNvPicPr preferRelativeResize="0"/>
          <p:nvPr/>
        </p:nvPicPr>
        <p:blipFill>
          <a:blip r:embed="rId3">
            <a:alphaModFix/>
          </a:blip>
          <a:stretch>
            <a:fillRect/>
          </a:stretch>
        </p:blipFill>
        <p:spPr>
          <a:xfrm>
            <a:off x="1727402" y="1865382"/>
            <a:ext cx="5193574" cy="1851650"/>
          </a:xfrm>
          <a:prstGeom prst="rect">
            <a:avLst/>
          </a:prstGeom>
          <a:noFill/>
          <a:ln>
            <a:noFill/>
          </a:ln>
        </p:spPr>
      </p:pic>
      <p:sp>
        <p:nvSpPr>
          <p:cNvPr id="2" name="TextBox 1"/>
          <p:cNvSpPr txBox="1"/>
          <p:nvPr/>
        </p:nvSpPr>
        <p:spPr>
          <a:xfrm>
            <a:off x="6185044" y="3671659"/>
            <a:ext cx="1756881" cy="215444"/>
          </a:xfrm>
          <a:prstGeom prst="rect">
            <a:avLst/>
          </a:prstGeom>
          <a:noFill/>
        </p:spPr>
        <p:txBody>
          <a:bodyPr wrap="square" rtlCol="0">
            <a:spAutoFit/>
          </a:bodyPr>
          <a:lstStyle/>
          <a:p>
            <a:r>
              <a:rPr lang="en-US" sz="800" dirty="0"/>
              <a:t>www.cb.gov.in</a:t>
            </a:r>
          </a:p>
        </p:txBody>
      </p:sp>
    </p:spTree>
    <p:extLst>
      <p:ext uri="{BB962C8B-B14F-4D97-AF65-F5344CB8AC3E}">
        <p14:creationId xmlns:p14="http://schemas.microsoft.com/office/powerpoint/2010/main" val="2255126188"/>
      </p:ext>
    </p:extLst>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0107" y="188640"/>
            <a:ext cx="8520600" cy="572700"/>
          </a:xfrm>
          <a:prstGeom prst="rect">
            <a:avLst/>
          </a:prstGeom>
        </p:spPr>
        <p:txBody>
          <a:bodyPr vert="horz" lIns="91425" tIns="91425" rIns="91425" bIns="91425" rtlCol="0" anchor="t" anchorCtr="0">
            <a:noAutofit/>
          </a:bodyPr>
          <a:lstStyle/>
          <a:p>
            <a:r>
              <a:rPr lang="en" dirty="0"/>
              <a:t>   </a:t>
            </a:r>
            <a:r>
              <a:rPr lang="en" dirty="0">
                <a:latin typeface="Times New Roman"/>
                <a:ea typeface="Times New Roman"/>
                <a:cs typeface="Times New Roman"/>
                <a:sym typeface="Times New Roman"/>
              </a:rPr>
              <a:t>ECONOMIC EVALUATION</a:t>
            </a:r>
          </a:p>
        </p:txBody>
      </p:sp>
      <p:graphicFrame>
        <p:nvGraphicFramePr>
          <p:cNvPr id="105" name="Shape 105"/>
          <p:cNvGraphicFramePr/>
          <p:nvPr>
            <p:extLst/>
          </p:nvPr>
        </p:nvGraphicFramePr>
        <p:xfrm>
          <a:off x="747017" y="1619225"/>
          <a:ext cx="7239000" cy="4314150"/>
        </p:xfrm>
        <a:graphic>
          <a:graphicData uri="http://schemas.openxmlformats.org/drawingml/2006/table">
            <a:tbl>
              <a:tblPr>
                <a:noFill/>
              </a:tblPr>
              <a:tblGrid>
                <a:gridCol w="3619500">
                  <a:extLst>
                    <a:ext uri="{9D8B030D-6E8A-4147-A177-3AD203B41FA5}">
                      <a16:colId xmlns:a16="http://schemas.microsoft.com/office/drawing/2014/main" xmlns="" val="20000"/>
                    </a:ext>
                  </a:extLst>
                </a:gridCol>
                <a:gridCol w="3619500">
                  <a:extLst>
                    <a:ext uri="{9D8B030D-6E8A-4147-A177-3AD203B41FA5}">
                      <a16:colId xmlns:a16="http://schemas.microsoft.com/office/drawing/2014/main" xmlns="" val="20001"/>
                    </a:ext>
                  </a:extLst>
                </a:gridCol>
              </a:tblGrid>
              <a:tr h="479350">
                <a:tc>
                  <a:txBody>
                    <a:bodyPr/>
                    <a:lstStyle/>
                    <a:p>
                      <a:pPr lvl="0">
                        <a:spcBef>
                          <a:spcPts val="0"/>
                        </a:spcBef>
                        <a:buNone/>
                      </a:pPr>
                      <a:r>
                        <a:rPr lang="en" dirty="0"/>
                        <a:t>                      </a:t>
                      </a:r>
                      <a:r>
                        <a:rPr lang="en" b="1" dirty="0"/>
                        <a:t> YEAR</a:t>
                      </a:r>
                    </a:p>
                  </a:txBody>
                  <a:tcPr marL="91425" marR="91425" marT="91425" marB="91425">
                    <a:solidFill>
                      <a:srgbClr val="9FC5E8"/>
                    </a:solidFill>
                  </a:tcPr>
                </a:tc>
                <a:tc>
                  <a:txBody>
                    <a:bodyPr/>
                    <a:lstStyle/>
                    <a:p>
                      <a:pPr lvl="0">
                        <a:spcBef>
                          <a:spcPts val="0"/>
                        </a:spcBef>
                        <a:buNone/>
                      </a:pPr>
                      <a:r>
                        <a:rPr lang="en"/>
                        <a:t>                   </a:t>
                      </a:r>
                      <a:r>
                        <a:rPr lang="en" b="1"/>
                        <a:t>QUANTITY(TONS.)</a:t>
                      </a:r>
                    </a:p>
                  </a:txBody>
                  <a:tcPr marL="91425" marR="91425" marT="91425" marB="91425">
                    <a:solidFill>
                      <a:srgbClr val="9FC5E8"/>
                    </a:solidFill>
                  </a:tcPr>
                </a:tc>
                <a:extLst>
                  <a:ext uri="{0D108BD9-81ED-4DB2-BD59-A6C34878D82A}">
                    <a16:rowId xmlns:a16="http://schemas.microsoft.com/office/drawing/2014/main" xmlns="" val="10000"/>
                  </a:ext>
                </a:extLst>
              </a:tr>
              <a:tr h="479350">
                <a:tc>
                  <a:txBody>
                    <a:bodyPr/>
                    <a:lstStyle/>
                    <a:p>
                      <a:pPr lvl="0">
                        <a:spcBef>
                          <a:spcPts val="0"/>
                        </a:spcBef>
                        <a:buNone/>
                      </a:pPr>
                      <a:r>
                        <a:rPr lang="en"/>
                        <a:t>                       2006</a:t>
                      </a:r>
                    </a:p>
                  </a:txBody>
                  <a:tcPr marL="91425" marR="91425" marT="91425" marB="91425"/>
                </a:tc>
                <a:tc>
                  <a:txBody>
                    <a:bodyPr/>
                    <a:lstStyle/>
                    <a:p>
                      <a:pPr lvl="0">
                        <a:spcBef>
                          <a:spcPts val="0"/>
                        </a:spcBef>
                        <a:buNone/>
                      </a:pPr>
                      <a:r>
                        <a:rPr lang="en" dirty="0"/>
                        <a:t>                         1843</a:t>
                      </a:r>
                    </a:p>
                  </a:txBody>
                  <a:tcPr marL="91425" marR="91425" marT="91425" marB="91425"/>
                </a:tc>
                <a:extLst>
                  <a:ext uri="{0D108BD9-81ED-4DB2-BD59-A6C34878D82A}">
                    <a16:rowId xmlns:a16="http://schemas.microsoft.com/office/drawing/2014/main" xmlns="" val="10001"/>
                  </a:ext>
                </a:extLst>
              </a:tr>
              <a:tr h="479350">
                <a:tc>
                  <a:txBody>
                    <a:bodyPr/>
                    <a:lstStyle/>
                    <a:p>
                      <a:pPr lvl="0">
                        <a:spcBef>
                          <a:spcPts val="0"/>
                        </a:spcBef>
                        <a:buNone/>
                      </a:pPr>
                      <a:r>
                        <a:rPr lang="en"/>
                        <a:t>                       2007</a:t>
                      </a:r>
                    </a:p>
                  </a:txBody>
                  <a:tcPr marL="91425" marR="91425" marT="91425" marB="91425"/>
                </a:tc>
                <a:tc>
                  <a:txBody>
                    <a:bodyPr/>
                    <a:lstStyle/>
                    <a:p>
                      <a:pPr lvl="0">
                        <a:spcBef>
                          <a:spcPts val="0"/>
                        </a:spcBef>
                        <a:buNone/>
                      </a:pPr>
                      <a:r>
                        <a:rPr lang="en" dirty="0"/>
                        <a:t>                         1678</a:t>
                      </a:r>
                    </a:p>
                  </a:txBody>
                  <a:tcPr marL="91425" marR="91425" marT="91425" marB="91425"/>
                </a:tc>
                <a:extLst>
                  <a:ext uri="{0D108BD9-81ED-4DB2-BD59-A6C34878D82A}">
                    <a16:rowId xmlns:a16="http://schemas.microsoft.com/office/drawing/2014/main" xmlns="" val="10002"/>
                  </a:ext>
                </a:extLst>
              </a:tr>
              <a:tr h="479350">
                <a:tc>
                  <a:txBody>
                    <a:bodyPr/>
                    <a:lstStyle/>
                    <a:p>
                      <a:pPr lvl="0">
                        <a:spcBef>
                          <a:spcPts val="0"/>
                        </a:spcBef>
                        <a:buNone/>
                      </a:pPr>
                      <a:r>
                        <a:rPr lang="en"/>
                        <a:t>                       2008</a:t>
                      </a:r>
                    </a:p>
                  </a:txBody>
                  <a:tcPr marL="91425" marR="91425" marT="91425" marB="91425"/>
                </a:tc>
                <a:tc>
                  <a:txBody>
                    <a:bodyPr/>
                    <a:lstStyle/>
                    <a:p>
                      <a:pPr lvl="0">
                        <a:spcBef>
                          <a:spcPts val="0"/>
                        </a:spcBef>
                        <a:buNone/>
                      </a:pPr>
                      <a:r>
                        <a:rPr lang="en" dirty="0"/>
                        <a:t>                         1578</a:t>
                      </a:r>
                    </a:p>
                  </a:txBody>
                  <a:tcPr marL="91425" marR="91425" marT="91425" marB="91425"/>
                </a:tc>
                <a:extLst>
                  <a:ext uri="{0D108BD9-81ED-4DB2-BD59-A6C34878D82A}">
                    <a16:rowId xmlns:a16="http://schemas.microsoft.com/office/drawing/2014/main" xmlns="" val="10003"/>
                  </a:ext>
                </a:extLst>
              </a:tr>
              <a:tr h="479350">
                <a:tc>
                  <a:txBody>
                    <a:bodyPr/>
                    <a:lstStyle/>
                    <a:p>
                      <a:pPr lvl="0">
                        <a:spcBef>
                          <a:spcPts val="0"/>
                        </a:spcBef>
                        <a:buNone/>
                      </a:pPr>
                      <a:r>
                        <a:rPr lang="en"/>
                        <a:t>                       2009</a:t>
                      </a:r>
                    </a:p>
                  </a:txBody>
                  <a:tcPr marL="91425" marR="91425" marT="91425" marB="91425"/>
                </a:tc>
                <a:tc>
                  <a:txBody>
                    <a:bodyPr/>
                    <a:lstStyle/>
                    <a:p>
                      <a:pPr lvl="0">
                        <a:spcBef>
                          <a:spcPts val="0"/>
                        </a:spcBef>
                        <a:buNone/>
                      </a:pPr>
                      <a:r>
                        <a:rPr lang="en" dirty="0"/>
                        <a:t>                         1388</a:t>
                      </a:r>
                    </a:p>
                  </a:txBody>
                  <a:tcPr marL="91425" marR="91425" marT="91425" marB="91425"/>
                </a:tc>
                <a:extLst>
                  <a:ext uri="{0D108BD9-81ED-4DB2-BD59-A6C34878D82A}">
                    <a16:rowId xmlns:a16="http://schemas.microsoft.com/office/drawing/2014/main" xmlns="" val="10004"/>
                  </a:ext>
                </a:extLst>
              </a:tr>
              <a:tr h="479350">
                <a:tc>
                  <a:txBody>
                    <a:bodyPr/>
                    <a:lstStyle/>
                    <a:p>
                      <a:pPr lvl="0">
                        <a:spcBef>
                          <a:spcPts val="0"/>
                        </a:spcBef>
                        <a:buNone/>
                      </a:pPr>
                      <a:r>
                        <a:rPr lang="en"/>
                        <a:t>                       2010</a:t>
                      </a:r>
                    </a:p>
                  </a:txBody>
                  <a:tcPr marL="91425" marR="91425" marT="91425" marB="91425"/>
                </a:tc>
                <a:tc>
                  <a:txBody>
                    <a:bodyPr/>
                    <a:lstStyle/>
                    <a:p>
                      <a:pPr lvl="0">
                        <a:spcBef>
                          <a:spcPts val="0"/>
                        </a:spcBef>
                        <a:buNone/>
                      </a:pPr>
                      <a:r>
                        <a:rPr lang="en" dirty="0"/>
                        <a:t>                         1243</a:t>
                      </a:r>
                    </a:p>
                  </a:txBody>
                  <a:tcPr marL="91425" marR="91425" marT="91425" marB="91425"/>
                </a:tc>
                <a:extLst>
                  <a:ext uri="{0D108BD9-81ED-4DB2-BD59-A6C34878D82A}">
                    <a16:rowId xmlns:a16="http://schemas.microsoft.com/office/drawing/2014/main" xmlns="" val="10005"/>
                  </a:ext>
                </a:extLst>
              </a:tr>
              <a:tr h="479350">
                <a:tc>
                  <a:txBody>
                    <a:bodyPr/>
                    <a:lstStyle/>
                    <a:p>
                      <a:pPr lvl="0">
                        <a:spcBef>
                          <a:spcPts val="0"/>
                        </a:spcBef>
                        <a:buNone/>
                      </a:pPr>
                      <a:r>
                        <a:rPr lang="en" dirty="0"/>
                        <a:t>                       2011                                                                              </a:t>
                      </a:r>
                    </a:p>
                  </a:txBody>
                  <a:tcPr marL="91425" marR="91425" marT="91425" marB="91425"/>
                </a:tc>
                <a:tc>
                  <a:txBody>
                    <a:bodyPr/>
                    <a:lstStyle/>
                    <a:p>
                      <a:pPr lvl="0">
                        <a:spcBef>
                          <a:spcPts val="0"/>
                        </a:spcBef>
                        <a:buNone/>
                      </a:pPr>
                      <a:r>
                        <a:rPr lang="en" dirty="0"/>
                        <a:t>                         2105</a:t>
                      </a:r>
                    </a:p>
                  </a:txBody>
                  <a:tcPr marL="91425" marR="91425" marT="91425" marB="91425"/>
                </a:tc>
                <a:extLst>
                  <a:ext uri="{0D108BD9-81ED-4DB2-BD59-A6C34878D82A}">
                    <a16:rowId xmlns:a16="http://schemas.microsoft.com/office/drawing/2014/main" xmlns="" val="10006"/>
                  </a:ext>
                </a:extLst>
              </a:tr>
              <a:tr h="479350">
                <a:tc>
                  <a:txBody>
                    <a:bodyPr/>
                    <a:lstStyle/>
                    <a:p>
                      <a:pPr lvl="0">
                        <a:spcBef>
                          <a:spcPts val="0"/>
                        </a:spcBef>
                        <a:buNone/>
                      </a:pPr>
                      <a:r>
                        <a:rPr lang="en" dirty="0"/>
                        <a:t>                       2016</a:t>
                      </a:r>
                    </a:p>
                  </a:txBody>
                  <a:tcPr marL="91425" marR="91425" marT="91425" marB="91425"/>
                </a:tc>
                <a:tc>
                  <a:txBody>
                    <a:bodyPr/>
                    <a:lstStyle/>
                    <a:p>
                      <a:pPr lvl="0">
                        <a:spcBef>
                          <a:spcPts val="0"/>
                        </a:spcBef>
                        <a:buNone/>
                      </a:pPr>
                      <a:r>
                        <a:rPr lang="en" dirty="0"/>
                        <a:t>                         2397</a:t>
                      </a:r>
                    </a:p>
                  </a:txBody>
                  <a:tcPr marL="91425" marR="91425" marT="91425" marB="91425"/>
                </a:tc>
                <a:extLst>
                  <a:ext uri="{0D108BD9-81ED-4DB2-BD59-A6C34878D82A}">
                    <a16:rowId xmlns:a16="http://schemas.microsoft.com/office/drawing/2014/main" xmlns="" val="10007"/>
                  </a:ext>
                </a:extLst>
              </a:tr>
              <a:tr h="479350">
                <a:tc>
                  <a:txBody>
                    <a:bodyPr/>
                    <a:lstStyle/>
                    <a:p>
                      <a:pPr lvl="0">
                        <a:spcBef>
                          <a:spcPts val="0"/>
                        </a:spcBef>
                        <a:buNone/>
                      </a:pPr>
                      <a:r>
                        <a:rPr lang="en" dirty="0"/>
                        <a:t>                       2023(</a:t>
                      </a:r>
                      <a:r>
                        <a:rPr lang="en" b="1" dirty="0"/>
                        <a:t>Projected</a:t>
                      </a:r>
                      <a:r>
                        <a:rPr lang="en" dirty="0"/>
                        <a:t>)</a:t>
                      </a:r>
                    </a:p>
                  </a:txBody>
                  <a:tcPr marL="91425" marR="91425" marT="91425" marB="91425"/>
                </a:tc>
                <a:tc>
                  <a:txBody>
                    <a:bodyPr/>
                    <a:lstStyle/>
                    <a:p>
                      <a:pPr lvl="0">
                        <a:spcBef>
                          <a:spcPts val="0"/>
                        </a:spcBef>
                        <a:buNone/>
                      </a:pPr>
                      <a:r>
                        <a:rPr lang="en" dirty="0"/>
                        <a:t>                        </a:t>
                      </a:r>
                      <a:r>
                        <a:rPr lang="en" baseline="0" dirty="0"/>
                        <a:t> 4670</a:t>
                      </a:r>
                      <a:endParaRPr lang="en" dirty="0"/>
                    </a:p>
                  </a:txBody>
                  <a:tcPr marL="91425" marR="91425" marT="91425" marB="91425"/>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73816789"/>
      </p:ext>
    </p:extLst>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79512" y="260648"/>
            <a:ext cx="8520600" cy="572700"/>
          </a:xfrm>
          <a:prstGeom prst="rect">
            <a:avLst/>
          </a:prstGeom>
        </p:spPr>
        <p:txBody>
          <a:bodyPr vert="horz" lIns="91425" tIns="91425" rIns="91425" bIns="91425" rtlCol="0" anchor="t" anchorCtr="0">
            <a:noAutofit/>
          </a:bodyPr>
          <a:lstStyle/>
          <a:p>
            <a:r>
              <a:rPr lang="en" dirty="0">
                <a:latin typeface="Times New Roman"/>
                <a:ea typeface="Times New Roman"/>
                <a:cs typeface="Times New Roman"/>
                <a:sym typeface="Times New Roman"/>
              </a:rPr>
              <a:t>         ANNUAL RAW MATERIAL CONSUMPTION</a:t>
            </a:r>
          </a:p>
        </p:txBody>
      </p:sp>
      <p:graphicFrame>
        <p:nvGraphicFramePr>
          <p:cNvPr id="111" name="Shape 111"/>
          <p:cNvGraphicFramePr/>
          <p:nvPr>
            <p:extLst/>
          </p:nvPr>
        </p:nvGraphicFramePr>
        <p:xfrm>
          <a:off x="535738" y="1746075"/>
          <a:ext cx="8072525" cy="3921150"/>
        </p:xfrm>
        <a:graphic>
          <a:graphicData uri="http://schemas.openxmlformats.org/drawingml/2006/table">
            <a:tbl>
              <a:tblPr>
                <a:noFill/>
              </a:tblPr>
              <a:tblGrid>
                <a:gridCol w="1962325">
                  <a:extLst>
                    <a:ext uri="{9D8B030D-6E8A-4147-A177-3AD203B41FA5}">
                      <a16:colId xmlns:a16="http://schemas.microsoft.com/office/drawing/2014/main" xmlns="" val="20000"/>
                    </a:ext>
                  </a:extLst>
                </a:gridCol>
                <a:gridCol w="1527550">
                  <a:extLst>
                    <a:ext uri="{9D8B030D-6E8A-4147-A177-3AD203B41FA5}">
                      <a16:colId xmlns:a16="http://schemas.microsoft.com/office/drawing/2014/main" xmlns="" val="20001"/>
                    </a:ext>
                  </a:extLst>
                </a:gridCol>
                <a:gridCol w="1527550">
                  <a:extLst>
                    <a:ext uri="{9D8B030D-6E8A-4147-A177-3AD203B41FA5}">
                      <a16:colId xmlns:a16="http://schemas.microsoft.com/office/drawing/2014/main" xmlns="" val="20002"/>
                    </a:ext>
                  </a:extLst>
                </a:gridCol>
                <a:gridCol w="1527550">
                  <a:extLst>
                    <a:ext uri="{9D8B030D-6E8A-4147-A177-3AD203B41FA5}">
                      <a16:colId xmlns:a16="http://schemas.microsoft.com/office/drawing/2014/main" xmlns="" val="20003"/>
                    </a:ext>
                  </a:extLst>
                </a:gridCol>
                <a:gridCol w="1527550">
                  <a:extLst>
                    <a:ext uri="{9D8B030D-6E8A-4147-A177-3AD203B41FA5}">
                      <a16:colId xmlns:a16="http://schemas.microsoft.com/office/drawing/2014/main" xmlns="" val="20004"/>
                    </a:ext>
                  </a:extLst>
                </a:gridCol>
              </a:tblGrid>
              <a:tr h="907725">
                <a:tc>
                  <a:txBody>
                    <a:bodyPr/>
                    <a:lstStyle/>
                    <a:p>
                      <a:pPr lvl="0">
                        <a:spcBef>
                          <a:spcPts val="0"/>
                        </a:spcBef>
                        <a:buNone/>
                      </a:pPr>
                      <a:r>
                        <a:rPr lang="en" sz="1000" b="1" dirty="0">
                          <a:latin typeface="Times New Roman"/>
                          <a:ea typeface="Times New Roman"/>
                          <a:cs typeface="Times New Roman"/>
                          <a:sym typeface="Times New Roman"/>
                        </a:rPr>
                        <a:t>S.No.</a:t>
                      </a:r>
                    </a:p>
                  </a:txBody>
                  <a:tcPr marL="91425" marR="91425" marT="91425" marB="91425">
                    <a:solidFill>
                      <a:srgbClr val="9FC5E8"/>
                    </a:solidFill>
                  </a:tcPr>
                </a:tc>
                <a:tc>
                  <a:txBody>
                    <a:bodyPr/>
                    <a:lstStyle/>
                    <a:p>
                      <a:pPr lvl="0">
                        <a:spcBef>
                          <a:spcPts val="0"/>
                        </a:spcBef>
                        <a:buNone/>
                      </a:pPr>
                      <a:r>
                        <a:rPr lang="en" sz="1000" b="1" dirty="0">
                          <a:latin typeface="Times New Roman"/>
                          <a:ea typeface="Times New Roman"/>
                          <a:cs typeface="Times New Roman"/>
                          <a:sym typeface="Times New Roman"/>
                        </a:rPr>
                        <a:t>Raw Materials</a:t>
                      </a:r>
                    </a:p>
                  </a:txBody>
                  <a:tcPr marL="91425" marR="91425" marT="91425" marB="91425">
                    <a:solidFill>
                      <a:srgbClr val="9FC5E8"/>
                    </a:solidFill>
                  </a:tcPr>
                </a:tc>
                <a:tc>
                  <a:txBody>
                    <a:bodyPr/>
                    <a:lstStyle/>
                    <a:p>
                      <a:pPr lvl="0">
                        <a:spcBef>
                          <a:spcPts val="0"/>
                        </a:spcBef>
                        <a:buNone/>
                      </a:pPr>
                      <a:r>
                        <a:rPr lang="en" sz="1000" b="1" dirty="0">
                          <a:latin typeface="Times New Roman"/>
                          <a:ea typeface="Times New Roman"/>
                          <a:cs typeface="Times New Roman"/>
                          <a:sym typeface="Times New Roman"/>
                        </a:rPr>
                        <a:t>Unit of Measurement</a:t>
                      </a:r>
                    </a:p>
                  </a:txBody>
                  <a:tcPr marL="91425" marR="91425" marT="91425" marB="91425">
                    <a:solidFill>
                      <a:srgbClr val="9FC5E8"/>
                    </a:solidFill>
                  </a:tcPr>
                </a:tc>
                <a:tc>
                  <a:txBody>
                    <a:bodyPr/>
                    <a:lstStyle/>
                    <a:p>
                      <a:pPr lvl="0">
                        <a:spcBef>
                          <a:spcPts val="0"/>
                        </a:spcBef>
                        <a:buNone/>
                      </a:pPr>
                      <a:r>
                        <a:rPr lang="en" sz="1000" dirty="0">
                          <a:latin typeface="Times New Roman"/>
                          <a:ea typeface="Times New Roman"/>
                          <a:cs typeface="Times New Roman"/>
                          <a:sym typeface="Times New Roman"/>
                        </a:rPr>
                        <a:t>   </a:t>
                      </a:r>
                      <a:r>
                        <a:rPr lang="en" sz="1000" b="1" dirty="0">
                          <a:latin typeface="Times New Roman"/>
                          <a:ea typeface="Times New Roman"/>
                          <a:cs typeface="Times New Roman"/>
                          <a:sym typeface="Times New Roman"/>
                        </a:rPr>
                        <a:t>Capacity</a:t>
                      </a:r>
                    </a:p>
                  </a:txBody>
                  <a:tcPr marL="91425" marR="91425" marT="91425" marB="91425">
                    <a:solidFill>
                      <a:srgbClr val="9FC5E8"/>
                    </a:solidFill>
                  </a:tcPr>
                </a:tc>
                <a:tc>
                  <a:txBody>
                    <a:bodyPr/>
                    <a:lstStyle/>
                    <a:p>
                      <a:pPr lvl="0">
                        <a:spcBef>
                          <a:spcPts val="0"/>
                        </a:spcBef>
                        <a:buNone/>
                      </a:pPr>
                      <a:r>
                        <a:rPr lang="en" sz="1000" dirty="0">
                          <a:latin typeface="Times New Roman"/>
                          <a:ea typeface="Times New Roman"/>
                          <a:cs typeface="Times New Roman"/>
                          <a:sym typeface="Times New Roman"/>
                        </a:rPr>
                        <a:t>   </a:t>
                      </a:r>
                      <a:r>
                        <a:rPr lang="en" sz="1000" b="1" dirty="0">
                          <a:latin typeface="Times New Roman"/>
                          <a:ea typeface="Times New Roman"/>
                          <a:cs typeface="Times New Roman"/>
                          <a:sym typeface="Times New Roman"/>
                        </a:rPr>
                        <a:t>Total(Cost)</a:t>
                      </a:r>
                    </a:p>
                  </a:txBody>
                  <a:tcPr marL="91425" marR="91425" marT="91425" marB="91425">
                    <a:solidFill>
                      <a:srgbClr val="9FC5E8"/>
                    </a:solidFill>
                  </a:tcPr>
                </a:tc>
                <a:extLst>
                  <a:ext uri="{0D108BD9-81ED-4DB2-BD59-A6C34878D82A}">
                    <a16:rowId xmlns:a16="http://schemas.microsoft.com/office/drawing/2014/main" xmlns="" val="10000"/>
                  </a:ext>
                </a:extLst>
              </a:tr>
              <a:tr h="381000">
                <a:tc>
                  <a:txBody>
                    <a:bodyPr/>
                    <a:lstStyle/>
                    <a:p>
                      <a:pPr lvl="0">
                        <a:spcBef>
                          <a:spcPts val="0"/>
                        </a:spcBef>
                        <a:buNone/>
                      </a:pPr>
                      <a:r>
                        <a:rPr lang="en" sz="1000">
                          <a:latin typeface="Times New Roman"/>
                          <a:ea typeface="Times New Roman"/>
                          <a:cs typeface="Times New Roman"/>
                          <a:sym typeface="Times New Roman"/>
                        </a:rPr>
                        <a:t>1).</a:t>
                      </a:r>
                    </a:p>
                  </a:txBody>
                  <a:tcPr marL="91425" marR="91425" marT="91425" marB="91425">
                    <a:solidFill>
                      <a:srgbClr val="00FFFF"/>
                    </a:solidFill>
                  </a:tcPr>
                </a:tc>
                <a:tc>
                  <a:txBody>
                    <a:bodyPr/>
                    <a:lstStyle/>
                    <a:p>
                      <a:pPr lvl="0">
                        <a:spcBef>
                          <a:spcPts val="0"/>
                        </a:spcBef>
                        <a:buNone/>
                      </a:pPr>
                      <a:r>
                        <a:rPr lang="en" sz="1000">
                          <a:latin typeface="Times New Roman"/>
                          <a:ea typeface="Times New Roman"/>
                          <a:cs typeface="Times New Roman"/>
                          <a:sym typeface="Times New Roman"/>
                        </a:rPr>
                        <a:t>Sulphuric Acid(98%)</a:t>
                      </a:r>
                    </a:p>
                  </a:txBody>
                  <a:tcPr marL="91425" marR="91425" marT="91425" marB="91425"/>
                </a:tc>
                <a:tc>
                  <a:txBody>
                    <a:bodyPr/>
                    <a:lstStyle/>
                    <a:p>
                      <a:pPr lvl="0">
                        <a:spcBef>
                          <a:spcPts val="0"/>
                        </a:spcBef>
                        <a:buNone/>
                      </a:pPr>
                      <a:r>
                        <a:rPr lang="en" sz="1000">
                          <a:latin typeface="Times New Roman"/>
                          <a:ea typeface="Times New Roman"/>
                          <a:cs typeface="Times New Roman"/>
                          <a:sym typeface="Times New Roman"/>
                        </a:rPr>
                        <a:t>       Ton</a:t>
                      </a:r>
                    </a:p>
                  </a:txBody>
                  <a:tcPr marL="91425" marR="91425" marT="91425" marB="91425"/>
                </a:tc>
                <a:tc>
                  <a:txBody>
                    <a:bodyPr/>
                    <a:lstStyle/>
                    <a:p>
                      <a:pPr lvl="0">
                        <a:spcBef>
                          <a:spcPts val="0"/>
                        </a:spcBef>
                        <a:buNone/>
                      </a:pPr>
                      <a:r>
                        <a:rPr lang="en" sz="1000">
                          <a:latin typeface="Times New Roman"/>
                          <a:ea typeface="Times New Roman"/>
                          <a:cs typeface="Times New Roman"/>
                          <a:sym typeface="Times New Roman"/>
                        </a:rPr>
                        <a:t>     4,000</a:t>
                      </a:r>
                    </a:p>
                  </a:txBody>
                  <a:tcPr marL="91425" marR="91425" marT="91425" marB="91425"/>
                </a:tc>
                <a:tc>
                  <a:txBody>
                    <a:bodyPr/>
                    <a:lstStyle/>
                    <a:p>
                      <a:pPr lvl="0">
                        <a:spcBef>
                          <a:spcPts val="0"/>
                        </a:spcBef>
                        <a:buNone/>
                      </a:pPr>
                      <a:r>
                        <a:rPr lang="en" sz="1000" dirty="0">
                          <a:latin typeface="Times New Roman"/>
                          <a:ea typeface="Times New Roman"/>
                          <a:cs typeface="Times New Roman"/>
                          <a:sym typeface="Times New Roman"/>
                        </a:rPr>
                        <a:t>     32000</a:t>
                      </a:r>
                    </a:p>
                  </a:txBody>
                  <a:tcPr marL="91425" marR="91425" marT="91425" marB="91425"/>
                </a:tc>
                <a:extLst>
                  <a:ext uri="{0D108BD9-81ED-4DB2-BD59-A6C34878D82A}">
                    <a16:rowId xmlns:a16="http://schemas.microsoft.com/office/drawing/2014/main" xmlns="" val="10001"/>
                  </a:ext>
                </a:extLst>
              </a:tr>
              <a:tr h="381000">
                <a:tc>
                  <a:txBody>
                    <a:bodyPr/>
                    <a:lstStyle/>
                    <a:p>
                      <a:pPr lvl="0">
                        <a:spcBef>
                          <a:spcPts val="0"/>
                        </a:spcBef>
                        <a:buNone/>
                      </a:pPr>
                      <a:r>
                        <a:rPr lang="en" sz="1000">
                          <a:latin typeface="Times New Roman"/>
                          <a:ea typeface="Times New Roman"/>
                          <a:cs typeface="Times New Roman"/>
                          <a:sym typeface="Times New Roman"/>
                        </a:rPr>
                        <a:t>2).</a:t>
                      </a:r>
                    </a:p>
                  </a:txBody>
                  <a:tcPr marL="91425" marR="91425" marT="91425" marB="91425">
                    <a:solidFill>
                      <a:srgbClr val="00FFFF"/>
                    </a:solidFill>
                  </a:tcPr>
                </a:tc>
                <a:tc>
                  <a:txBody>
                    <a:bodyPr/>
                    <a:lstStyle/>
                    <a:p>
                      <a:pPr lvl="0">
                        <a:spcBef>
                          <a:spcPts val="0"/>
                        </a:spcBef>
                        <a:buNone/>
                      </a:pPr>
                      <a:r>
                        <a:rPr lang="en" sz="1000">
                          <a:latin typeface="Times New Roman"/>
                          <a:ea typeface="Times New Roman"/>
                          <a:cs typeface="Times New Roman"/>
                          <a:sym typeface="Times New Roman"/>
                        </a:rPr>
                        <a:t>Salt(Nacl-96%)</a:t>
                      </a:r>
                    </a:p>
                  </a:txBody>
                  <a:tcPr marL="91425" marR="91425" marT="91425" marB="91425"/>
                </a:tc>
                <a:tc>
                  <a:txBody>
                    <a:bodyPr/>
                    <a:lstStyle/>
                    <a:p>
                      <a:pPr lvl="0">
                        <a:spcBef>
                          <a:spcPts val="0"/>
                        </a:spcBef>
                        <a:buNone/>
                      </a:pPr>
                      <a:r>
                        <a:rPr lang="en" sz="1000">
                          <a:latin typeface="Times New Roman"/>
                          <a:ea typeface="Times New Roman"/>
                          <a:cs typeface="Times New Roman"/>
                          <a:sym typeface="Times New Roman"/>
                        </a:rPr>
                        <a:t>       Ton</a:t>
                      </a:r>
                    </a:p>
                  </a:txBody>
                  <a:tcPr marL="91425" marR="91425" marT="91425" marB="91425"/>
                </a:tc>
                <a:tc>
                  <a:txBody>
                    <a:bodyPr/>
                    <a:lstStyle/>
                    <a:p>
                      <a:pPr lvl="0">
                        <a:spcBef>
                          <a:spcPts val="0"/>
                        </a:spcBef>
                        <a:buNone/>
                      </a:pPr>
                      <a:r>
                        <a:rPr lang="en" sz="1000">
                          <a:latin typeface="Times New Roman"/>
                          <a:ea typeface="Times New Roman"/>
                          <a:cs typeface="Times New Roman"/>
                          <a:sym typeface="Times New Roman"/>
                        </a:rPr>
                        <a:t>     5,000</a:t>
                      </a:r>
                    </a:p>
                  </a:txBody>
                  <a:tcPr marL="91425" marR="91425" marT="91425" marB="91425"/>
                </a:tc>
                <a:tc>
                  <a:txBody>
                    <a:bodyPr/>
                    <a:lstStyle/>
                    <a:p>
                      <a:pPr lvl="0">
                        <a:spcBef>
                          <a:spcPts val="0"/>
                        </a:spcBef>
                        <a:buNone/>
                      </a:pPr>
                      <a:r>
                        <a:rPr lang="en" sz="1000" dirty="0">
                          <a:latin typeface="Times New Roman"/>
                          <a:ea typeface="Times New Roman"/>
                          <a:cs typeface="Times New Roman"/>
                          <a:sym typeface="Times New Roman"/>
                        </a:rPr>
                        <a:t>     7500</a:t>
                      </a:r>
                    </a:p>
                  </a:txBody>
                  <a:tcPr marL="91425" marR="91425" marT="91425" marB="91425"/>
                </a:tc>
                <a:extLst>
                  <a:ext uri="{0D108BD9-81ED-4DB2-BD59-A6C34878D82A}">
                    <a16:rowId xmlns:a16="http://schemas.microsoft.com/office/drawing/2014/main" xmlns="" val="10002"/>
                  </a:ext>
                </a:extLst>
              </a:tr>
              <a:tr h="381000">
                <a:tc>
                  <a:txBody>
                    <a:bodyPr/>
                    <a:lstStyle/>
                    <a:p>
                      <a:pPr lvl="0">
                        <a:spcBef>
                          <a:spcPts val="0"/>
                        </a:spcBef>
                        <a:buNone/>
                      </a:pPr>
                      <a:r>
                        <a:rPr lang="en" sz="1000">
                          <a:latin typeface="Times New Roman"/>
                          <a:ea typeface="Times New Roman"/>
                          <a:cs typeface="Times New Roman"/>
                          <a:sym typeface="Times New Roman"/>
                        </a:rPr>
                        <a:t>3).</a:t>
                      </a:r>
                    </a:p>
                  </a:txBody>
                  <a:tcPr marL="91425" marR="91425" marT="91425" marB="91425">
                    <a:solidFill>
                      <a:srgbClr val="00FFFF"/>
                    </a:solidFill>
                  </a:tcPr>
                </a:tc>
                <a:tc>
                  <a:txBody>
                    <a:bodyPr/>
                    <a:lstStyle/>
                    <a:p>
                      <a:pPr lvl="0">
                        <a:spcBef>
                          <a:spcPts val="0"/>
                        </a:spcBef>
                        <a:buNone/>
                      </a:pPr>
                      <a:r>
                        <a:rPr lang="en" sz="1000">
                          <a:latin typeface="Times New Roman"/>
                          <a:ea typeface="Times New Roman"/>
                          <a:cs typeface="Times New Roman"/>
                          <a:sym typeface="Times New Roman"/>
                        </a:rPr>
                        <a:t>Packing materials for HCl(50kg plastic drum)</a:t>
                      </a:r>
                    </a:p>
                  </a:txBody>
                  <a:tcPr marL="91425" marR="91425" marT="91425" marB="91425"/>
                </a:tc>
                <a:tc>
                  <a:txBody>
                    <a:bodyPr/>
                    <a:lstStyle/>
                    <a:p>
                      <a:pPr lvl="0">
                        <a:spcBef>
                          <a:spcPts val="0"/>
                        </a:spcBef>
                        <a:buNone/>
                      </a:pPr>
                      <a:r>
                        <a:rPr lang="en" sz="1000">
                          <a:latin typeface="Times New Roman"/>
                          <a:ea typeface="Times New Roman"/>
                          <a:cs typeface="Times New Roman"/>
                          <a:sym typeface="Times New Roman"/>
                        </a:rPr>
                        <a:t>       Pcs.</a:t>
                      </a:r>
                    </a:p>
                  </a:txBody>
                  <a:tcPr marL="91425" marR="91425" marT="91425" marB="91425"/>
                </a:tc>
                <a:tc>
                  <a:txBody>
                    <a:bodyPr/>
                    <a:lstStyle/>
                    <a:p>
                      <a:pPr lvl="0">
                        <a:spcBef>
                          <a:spcPts val="0"/>
                        </a:spcBef>
                        <a:buNone/>
                      </a:pPr>
                      <a:r>
                        <a:rPr lang="en" sz="1000">
                          <a:latin typeface="Times New Roman"/>
                          <a:ea typeface="Times New Roman"/>
                          <a:cs typeface="Times New Roman"/>
                          <a:sym typeface="Times New Roman"/>
                        </a:rPr>
                        <a:t>      560</a:t>
                      </a:r>
                    </a:p>
                  </a:txBody>
                  <a:tcPr marL="91425" marR="91425" marT="91425" marB="91425"/>
                </a:tc>
                <a:tc>
                  <a:txBody>
                    <a:bodyPr/>
                    <a:lstStyle/>
                    <a:p>
                      <a:pPr lvl="0">
                        <a:spcBef>
                          <a:spcPts val="0"/>
                        </a:spcBef>
                        <a:buNone/>
                      </a:pPr>
                      <a:r>
                        <a:rPr lang="en" sz="1000">
                          <a:latin typeface="Times New Roman"/>
                          <a:ea typeface="Times New Roman"/>
                          <a:cs typeface="Times New Roman"/>
                          <a:sym typeface="Times New Roman"/>
                        </a:rPr>
                        <a:t>     84</a:t>
                      </a:r>
                    </a:p>
                  </a:txBody>
                  <a:tcPr marL="91425" marR="91425" marT="91425" marB="91425"/>
                </a:tc>
                <a:extLst>
                  <a:ext uri="{0D108BD9-81ED-4DB2-BD59-A6C34878D82A}">
                    <a16:rowId xmlns:a16="http://schemas.microsoft.com/office/drawing/2014/main" xmlns="" val="10003"/>
                  </a:ext>
                </a:extLst>
              </a:tr>
              <a:tr h="381000">
                <a:tc>
                  <a:txBody>
                    <a:bodyPr/>
                    <a:lstStyle/>
                    <a:p>
                      <a:pPr lvl="0">
                        <a:spcBef>
                          <a:spcPts val="0"/>
                        </a:spcBef>
                        <a:buNone/>
                      </a:pPr>
                      <a:r>
                        <a:rPr lang="en" sz="1000">
                          <a:latin typeface="Times New Roman"/>
                          <a:ea typeface="Times New Roman"/>
                          <a:cs typeface="Times New Roman"/>
                          <a:sym typeface="Times New Roman"/>
                        </a:rPr>
                        <a:t>4).</a:t>
                      </a:r>
                    </a:p>
                  </a:txBody>
                  <a:tcPr marL="91425" marR="91425" marT="91425" marB="91425">
                    <a:solidFill>
                      <a:srgbClr val="00FFFF"/>
                    </a:solidFill>
                  </a:tcPr>
                </a:tc>
                <a:tc>
                  <a:txBody>
                    <a:bodyPr/>
                    <a:lstStyle/>
                    <a:p>
                      <a:pPr lvl="0">
                        <a:spcBef>
                          <a:spcPts val="0"/>
                        </a:spcBef>
                        <a:buNone/>
                      </a:pPr>
                      <a:r>
                        <a:rPr lang="en" sz="1000">
                          <a:latin typeface="Times New Roman"/>
                          <a:ea typeface="Times New Roman"/>
                          <a:cs typeface="Times New Roman"/>
                          <a:sym typeface="Times New Roman"/>
                        </a:rPr>
                        <a:t>Packing materials sodium sulphate(50kg PP bag)</a:t>
                      </a:r>
                    </a:p>
                  </a:txBody>
                  <a:tcPr marL="91425" marR="91425" marT="91425" marB="91425"/>
                </a:tc>
                <a:tc>
                  <a:txBody>
                    <a:bodyPr/>
                    <a:lstStyle/>
                    <a:p>
                      <a:pPr lvl="0">
                        <a:spcBef>
                          <a:spcPts val="0"/>
                        </a:spcBef>
                        <a:buNone/>
                      </a:pPr>
                      <a:r>
                        <a:rPr lang="en" sz="1000">
                          <a:latin typeface="Times New Roman"/>
                          <a:ea typeface="Times New Roman"/>
                          <a:cs typeface="Times New Roman"/>
                          <a:sym typeface="Times New Roman"/>
                        </a:rPr>
                        <a:t>       Pcs.</a:t>
                      </a:r>
                    </a:p>
                  </a:txBody>
                  <a:tcPr marL="91425" marR="91425" marT="91425" marB="91425"/>
                </a:tc>
                <a:tc>
                  <a:txBody>
                    <a:bodyPr/>
                    <a:lstStyle/>
                    <a:p>
                      <a:pPr lvl="0">
                        <a:spcBef>
                          <a:spcPts val="0"/>
                        </a:spcBef>
                        <a:buNone/>
                      </a:pPr>
                      <a:r>
                        <a:rPr lang="en" sz="1000">
                          <a:latin typeface="Times New Roman"/>
                          <a:ea typeface="Times New Roman"/>
                          <a:cs typeface="Times New Roman"/>
                          <a:sym typeface="Times New Roman"/>
                        </a:rPr>
                        <a:t>      1,200</a:t>
                      </a:r>
                    </a:p>
                  </a:txBody>
                  <a:tcPr marL="91425" marR="91425" marT="91425" marB="91425"/>
                </a:tc>
                <a:tc>
                  <a:txBody>
                    <a:bodyPr/>
                    <a:lstStyle/>
                    <a:p>
                      <a:pPr lvl="0">
                        <a:spcBef>
                          <a:spcPts val="0"/>
                        </a:spcBef>
                        <a:buNone/>
                      </a:pPr>
                      <a:r>
                        <a:rPr lang="en" sz="1000">
                          <a:latin typeface="Times New Roman"/>
                          <a:ea typeface="Times New Roman"/>
                          <a:cs typeface="Times New Roman"/>
                          <a:sym typeface="Times New Roman"/>
                        </a:rPr>
                        <a:t>     12</a:t>
                      </a:r>
                    </a:p>
                  </a:txBody>
                  <a:tcPr marL="91425" marR="91425" marT="91425" marB="91425"/>
                </a:tc>
                <a:extLst>
                  <a:ext uri="{0D108BD9-81ED-4DB2-BD59-A6C34878D82A}">
                    <a16:rowId xmlns:a16="http://schemas.microsoft.com/office/drawing/2014/main" xmlns="" val="10004"/>
                  </a:ext>
                </a:extLst>
              </a:tr>
              <a:tr h="1276125">
                <a:tc>
                  <a:txBody>
                    <a:bodyPr/>
                    <a:lstStyle/>
                    <a:p>
                      <a:pPr lvl="0">
                        <a:spcBef>
                          <a:spcPts val="0"/>
                        </a:spcBef>
                        <a:buNone/>
                      </a:pPr>
                      <a:r>
                        <a:rPr lang="en" sz="1000">
                          <a:latin typeface="Times New Roman"/>
                          <a:ea typeface="Times New Roman"/>
                          <a:cs typeface="Times New Roman"/>
                          <a:sym typeface="Times New Roman"/>
                        </a:rPr>
                        <a:t>5).</a:t>
                      </a:r>
                    </a:p>
                  </a:txBody>
                  <a:tcPr marL="91425" marR="91425" marT="91425" marB="91425">
                    <a:solidFill>
                      <a:srgbClr val="00FFFF"/>
                    </a:solidFill>
                  </a:tcPr>
                </a:tc>
                <a:tc>
                  <a:txBody>
                    <a:bodyPr/>
                    <a:lstStyle/>
                    <a:p>
                      <a:pPr lvl="0">
                        <a:spcBef>
                          <a:spcPts val="0"/>
                        </a:spcBef>
                        <a:buNone/>
                      </a:pPr>
                      <a:r>
                        <a:rPr lang="en" sz="1000" dirty="0">
                          <a:latin typeface="Times New Roman"/>
                          <a:ea typeface="Times New Roman"/>
                          <a:cs typeface="Times New Roman"/>
                          <a:sym typeface="Times New Roman"/>
                        </a:rPr>
                        <a:t>Total</a:t>
                      </a:r>
                    </a:p>
                  </a:txBody>
                  <a:tcPr marL="91425" marR="91425" marT="91425" marB="91425"/>
                </a:tc>
                <a:tc>
                  <a:txBody>
                    <a:bodyPr/>
                    <a:lstStyle/>
                    <a:p>
                      <a:pPr lvl="0">
                        <a:spcBef>
                          <a:spcPts val="0"/>
                        </a:spcBef>
                        <a:buNone/>
                      </a:pPr>
                      <a:endParaRPr sz="1000">
                        <a:latin typeface="Times New Roman"/>
                        <a:ea typeface="Times New Roman"/>
                        <a:cs typeface="Times New Roman"/>
                        <a:sym typeface="Times New Roman"/>
                      </a:endParaRPr>
                    </a:p>
                  </a:txBody>
                  <a:tcPr marL="91425" marR="91425" marT="91425" marB="91425"/>
                </a:tc>
                <a:tc>
                  <a:txBody>
                    <a:bodyPr/>
                    <a:lstStyle/>
                    <a:p>
                      <a:pPr lvl="0">
                        <a:spcBef>
                          <a:spcPts val="0"/>
                        </a:spcBef>
                        <a:buNone/>
                      </a:pPr>
                      <a:endParaRPr sz="1000">
                        <a:latin typeface="Times New Roman"/>
                        <a:ea typeface="Times New Roman"/>
                        <a:cs typeface="Times New Roman"/>
                        <a:sym typeface="Times New Roman"/>
                      </a:endParaRPr>
                    </a:p>
                  </a:txBody>
                  <a:tcPr marL="91425" marR="91425" marT="91425" marB="91425"/>
                </a:tc>
                <a:tc>
                  <a:txBody>
                    <a:bodyPr/>
                    <a:lstStyle/>
                    <a:p>
                      <a:pPr lvl="0">
                        <a:spcBef>
                          <a:spcPts val="0"/>
                        </a:spcBef>
                        <a:buNone/>
                      </a:pPr>
                      <a:r>
                        <a:rPr lang="en" sz="1000" dirty="0">
                          <a:latin typeface="Times New Roman"/>
                          <a:ea typeface="Times New Roman"/>
                          <a:cs typeface="Times New Roman"/>
                          <a:sym typeface="Times New Roman"/>
                        </a:rPr>
                        <a:t>     $39,596</a:t>
                      </a:r>
                    </a:p>
                  </a:txBody>
                  <a:tcPr marL="91425" marR="91425" marT="91425" marB="91425"/>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273484043"/>
      </p:ext>
    </p:extLst>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251520" y="260648"/>
            <a:ext cx="8520600" cy="572700"/>
          </a:xfrm>
          <a:prstGeom prst="rect">
            <a:avLst/>
          </a:prstGeom>
        </p:spPr>
        <p:txBody>
          <a:bodyPr vert="horz" lIns="91425" tIns="91425" rIns="91425" bIns="91425" rtlCol="0" anchor="t" anchorCtr="0">
            <a:noAutofit/>
          </a:bodyPr>
          <a:lstStyle/>
          <a:p>
            <a:r>
              <a:rPr lang="en" dirty="0"/>
              <a:t>ANNUAL UTILITIES REQUIREMENT AND COST</a:t>
            </a:r>
          </a:p>
        </p:txBody>
      </p:sp>
      <p:graphicFrame>
        <p:nvGraphicFramePr>
          <p:cNvPr id="117" name="Shape 117"/>
          <p:cNvGraphicFramePr/>
          <p:nvPr/>
        </p:nvGraphicFramePr>
        <p:xfrm>
          <a:off x="365250" y="2021825"/>
          <a:ext cx="8247750" cy="3909610"/>
        </p:xfrm>
        <a:graphic>
          <a:graphicData uri="http://schemas.openxmlformats.org/drawingml/2006/table">
            <a:tbl>
              <a:tblPr>
                <a:noFill/>
              </a:tblPr>
              <a:tblGrid>
                <a:gridCol w="1649550">
                  <a:extLst>
                    <a:ext uri="{9D8B030D-6E8A-4147-A177-3AD203B41FA5}">
                      <a16:colId xmlns:a16="http://schemas.microsoft.com/office/drawing/2014/main" xmlns="" val="20000"/>
                    </a:ext>
                  </a:extLst>
                </a:gridCol>
                <a:gridCol w="1649550">
                  <a:extLst>
                    <a:ext uri="{9D8B030D-6E8A-4147-A177-3AD203B41FA5}">
                      <a16:colId xmlns:a16="http://schemas.microsoft.com/office/drawing/2014/main" xmlns="" val="20001"/>
                    </a:ext>
                  </a:extLst>
                </a:gridCol>
                <a:gridCol w="1649550">
                  <a:extLst>
                    <a:ext uri="{9D8B030D-6E8A-4147-A177-3AD203B41FA5}">
                      <a16:colId xmlns:a16="http://schemas.microsoft.com/office/drawing/2014/main" xmlns="" val="20002"/>
                    </a:ext>
                  </a:extLst>
                </a:gridCol>
                <a:gridCol w="1649550">
                  <a:extLst>
                    <a:ext uri="{9D8B030D-6E8A-4147-A177-3AD203B41FA5}">
                      <a16:colId xmlns:a16="http://schemas.microsoft.com/office/drawing/2014/main" xmlns="" val="20003"/>
                    </a:ext>
                  </a:extLst>
                </a:gridCol>
                <a:gridCol w="1649550">
                  <a:extLst>
                    <a:ext uri="{9D8B030D-6E8A-4147-A177-3AD203B41FA5}">
                      <a16:colId xmlns:a16="http://schemas.microsoft.com/office/drawing/2014/main" xmlns="" val="20004"/>
                    </a:ext>
                  </a:extLst>
                </a:gridCol>
              </a:tblGrid>
              <a:tr h="835675">
                <a:tc>
                  <a:txBody>
                    <a:bodyPr/>
                    <a:lstStyle/>
                    <a:p>
                      <a:pPr lvl="0">
                        <a:spcBef>
                          <a:spcPts val="0"/>
                        </a:spcBef>
                        <a:buNone/>
                      </a:pPr>
                      <a:r>
                        <a:rPr lang="en" b="1">
                          <a:latin typeface="Times New Roman"/>
                          <a:ea typeface="Times New Roman"/>
                          <a:cs typeface="Times New Roman"/>
                          <a:sym typeface="Times New Roman"/>
                        </a:rPr>
                        <a:t>     S.No.</a:t>
                      </a:r>
                    </a:p>
                  </a:txBody>
                  <a:tcPr marL="91425" marR="91425" marT="91425" marB="91425">
                    <a:solidFill>
                      <a:srgbClr val="00FFFF"/>
                    </a:solidFill>
                  </a:tcPr>
                </a:tc>
                <a:tc>
                  <a:txBody>
                    <a:bodyPr/>
                    <a:lstStyle/>
                    <a:p>
                      <a:pPr lvl="0">
                        <a:spcBef>
                          <a:spcPts val="0"/>
                        </a:spcBef>
                        <a:buNone/>
                      </a:pPr>
                      <a:r>
                        <a:rPr lang="en" b="1">
                          <a:latin typeface="Times New Roman"/>
                          <a:ea typeface="Times New Roman"/>
                          <a:cs typeface="Times New Roman"/>
                          <a:sym typeface="Times New Roman"/>
                        </a:rPr>
                        <a:t>   Description</a:t>
                      </a:r>
                    </a:p>
                  </a:txBody>
                  <a:tcPr marL="91425" marR="91425" marT="91425" marB="91425">
                    <a:solidFill>
                      <a:srgbClr val="9FC5E8"/>
                    </a:solidFill>
                  </a:tcPr>
                </a:tc>
                <a:tc>
                  <a:txBody>
                    <a:bodyPr/>
                    <a:lstStyle/>
                    <a:p>
                      <a:pPr lvl="0">
                        <a:spcBef>
                          <a:spcPts val="0"/>
                        </a:spcBef>
                        <a:buNone/>
                      </a:pPr>
                      <a:r>
                        <a:rPr lang="en" b="1">
                          <a:latin typeface="Times New Roman"/>
                          <a:ea typeface="Times New Roman"/>
                          <a:cs typeface="Times New Roman"/>
                          <a:sym typeface="Times New Roman"/>
                        </a:rPr>
                        <a:t>Unit Of Measurement</a:t>
                      </a:r>
                    </a:p>
                  </a:txBody>
                  <a:tcPr marL="91425" marR="91425" marT="91425" marB="91425">
                    <a:solidFill>
                      <a:srgbClr val="9FC5E8"/>
                    </a:solidFill>
                  </a:tcPr>
                </a:tc>
                <a:tc>
                  <a:txBody>
                    <a:bodyPr/>
                    <a:lstStyle/>
                    <a:p>
                      <a:pPr lvl="0">
                        <a:spcBef>
                          <a:spcPts val="0"/>
                        </a:spcBef>
                        <a:buNone/>
                      </a:pPr>
                      <a:r>
                        <a:rPr lang="en" b="1">
                          <a:latin typeface="Times New Roman"/>
                          <a:ea typeface="Times New Roman"/>
                          <a:cs typeface="Times New Roman"/>
                          <a:sym typeface="Times New Roman"/>
                        </a:rPr>
                        <a:t>   Quantity</a:t>
                      </a:r>
                    </a:p>
                  </a:txBody>
                  <a:tcPr marL="91425" marR="91425" marT="91425" marB="91425">
                    <a:solidFill>
                      <a:srgbClr val="9FC5E8"/>
                    </a:solidFill>
                  </a:tcPr>
                </a:tc>
                <a:tc>
                  <a:txBody>
                    <a:bodyPr/>
                    <a:lstStyle/>
                    <a:p>
                      <a:pPr lvl="0">
                        <a:spcBef>
                          <a:spcPts val="0"/>
                        </a:spcBef>
                        <a:buNone/>
                      </a:pPr>
                      <a:r>
                        <a:rPr lang="en" b="1">
                          <a:latin typeface="Times New Roman"/>
                          <a:ea typeface="Times New Roman"/>
                          <a:cs typeface="Times New Roman"/>
                          <a:sym typeface="Times New Roman"/>
                        </a:rPr>
                        <a:t>   Cost(USD)</a:t>
                      </a:r>
                    </a:p>
                  </a:txBody>
                  <a:tcPr marL="91425" marR="91425" marT="91425" marB="91425">
                    <a:solidFill>
                      <a:srgbClr val="9FC5E8"/>
                    </a:solidFill>
                  </a:tcPr>
                </a:tc>
                <a:extLst>
                  <a:ext uri="{0D108BD9-81ED-4DB2-BD59-A6C34878D82A}">
                    <a16:rowId xmlns:a16="http://schemas.microsoft.com/office/drawing/2014/main" xmlns="" val="10000"/>
                  </a:ext>
                </a:extLst>
              </a:tr>
              <a:tr h="381000">
                <a:tc>
                  <a:txBody>
                    <a:bodyPr/>
                    <a:lstStyle/>
                    <a:p>
                      <a:pPr lvl="0">
                        <a:spcBef>
                          <a:spcPts val="0"/>
                        </a:spcBef>
                        <a:buNone/>
                      </a:pPr>
                      <a:r>
                        <a:rPr lang="en">
                          <a:latin typeface="Times New Roman"/>
                          <a:ea typeface="Times New Roman"/>
                          <a:cs typeface="Times New Roman"/>
                          <a:sym typeface="Times New Roman"/>
                        </a:rPr>
                        <a:t>      1).</a:t>
                      </a:r>
                    </a:p>
                  </a:txBody>
                  <a:tcPr marL="91425" marR="91425" marT="91425" marB="91425">
                    <a:solidFill>
                      <a:srgbClr val="00FFFF"/>
                    </a:solidFill>
                  </a:tcPr>
                </a:tc>
                <a:tc>
                  <a:txBody>
                    <a:bodyPr/>
                    <a:lstStyle/>
                    <a:p>
                      <a:pPr lvl="0">
                        <a:spcBef>
                          <a:spcPts val="0"/>
                        </a:spcBef>
                        <a:buNone/>
                      </a:pPr>
                      <a:r>
                        <a:rPr lang="en">
                          <a:latin typeface="Times New Roman"/>
                          <a:ea typeface="Times New Roman"/>
                          <a:cs typeface="Times New Roman"/>
                          <a:sym typeface="Times New Roman"/>
                        </a:rPr>
                        <a:t>   Electricity</a:t>
                      </a:r>
                    </a:p>
                  </a:txBody>
                  <a:tcPr marL="91425" marR="91425" marT="91425" marB="91425"/>
                </a:tc>
                <a:tc>
                  <a:txBody>
                    <a:bodyPr/>
                    <a:lstStyle/>
                    <a:p>
                      <a:pPr lvl="0">
                        <a:spcBef>
                          <a:spcPts val="0"/>
                        </a:spcBef>
                        <a:buNone/>
                      </a:pPr>
                      <a:r>
                        <a:rPr lang="en">
                          <a:latin typeface="Times New Roman"/>
                          <a:ea typeface="Times New Roman"/>
                          <a:cs typeface="Times New Roman"/>
                          <a:sym typeface="Times New Roman"/>
                        </a:rPr>
                        <a:t>     kWh</a:t>
                      </a:r>
                    </a:p>
                  </a:txBody>
                  <a:tcPr marL="91425" marR="91425" marT="91425" marB="91425"/>
                </a:tc>
                <a:tc>
                  <a:txBody>
                    <a:bodyPr/>
                    <a:lstStyle/>
                    <a:p>
                      <a:pPr lvl="0">
                        <a:spcBef>
                          <a:spcPts val="0"/>
                        </a:spcBef>
                        <a:buNone/>
                      </a:pPr>
                      <a:r>
                        <a:rPr lang="en">
                          <a:latin typeface="Times New Roman"/>
                          <a:ea typeface="Times New Roman"/>
                          <a:cs typeface="Times New Roman"/>
                          <a:sym typeface="Times New Roman"/>
                        </a:rPr>
                        <a:t>    912,000</a:t>
                      </a:r>
                    </a:p>
                  </a:txBody>
                  <a:tcPr marL="91425" marR="91425" marT="91425" marB="91425"/>
                </a:tc>
                <a:tc>
                  <a:txBody>
                    <a:bodyPr/>
                    <a:lstStyle/>
                    <a:p>
                      <a:pPr lvl="0">
                        <a:spcBef>
                          <a:spcPts val="0"/>
                        </a:spcBef>
                        <a:buNone/>
                      </a:pPr>
                      <a:r>
                        <a:rPr lang="en">
                          <a:latin typeface="Times New Roman"/>
                          <a:ea typeface="Times New Roman"/>
                          <a:cs typeface="Times New Roman"/>
                          <a:sym typeface="Times New Roman"/>
                        </a:rPr>
                        <a:t>    528,960</a:t>
                      </a:r>
                    </a:p>
                  </a:txBody>
                  <a:tcPr marL="91425" marR="91425" marT="91425" marB="91425"/>
                </a:tc>
                <a:extLst>
                  <a:ext uri="{0D108BD9-81ED-4DB2-BD59-A6C34878D82A}">
                    <a16:rowId xmlns:a16="http://schemas.microsoft.com/office/drawing/2014/main" xmlns="" val="10001"/>
                  </a:ext>
                </a:extLst>
              </a:tr>
              <a:tr h="381000">
                <a:tc>
                  <a:txBody>
                    <a:bodyPr/>
                    <a:lstStyle/>
                    <a:p>
                      <a:pPr lvl="0">
                        <a:spcBef>
                          <a:spcPts val="0"/>
                        </a:spcBef>
                        <a:buNone/>
                      </a:pPr>
                      <a:r>
                        <a:rPr lang="en">
                          <a:latin typeface="Times New Roman"/>
                          <a:ea typeface="Times New Roman"/>
                          <a:cs typeface="Times New Roman"/>
                          <a:sym typeface="Times New Roman"/>
                        </a:rPr>
                        <a:t>      2).</a:t>
                      </a:r>
                    </a:p>
                  </a:txBody>
                  <a:tcPr marL="91425" marR="91425" marT="91425" marB="91425">
                    <a:solidFill>
                      <a:srgbClr val="00FFFF"/>
                    </a:solidFill>
                  </a:tcPr>
                </a:tc>
                <a:tc>
                  <a:txBody>
                    <a:bodyPr/>
                    <a:lstStyle/>
                    <a:p>
                      <a:pPr lvl="0">
                        <a:spcBef>
                          <a:spcPts val="0"/>
                        </a:spcBef>
                        <a:buNone/>
                      </a:pPr>
                      <a:r>
                        <a:rPr lang="en">
                          <a:latin typeface="Times New Roman"/>
                          <a:ea typeface="Times New Roman"/>
                          <a:cs typeface="Times New Roman"/>
                          <a:sym typeface="Times New Roman"/>
                        </a:rPr>
                        <a:t>   Furnaces Oil</a:t>
                      </a:r>
                    </a:p>
                  </a:txBody>
                  <a:tcPr marL="91425" marR="91425" marT="91425" marB="91425"/>
                </a:tc>
                <a:tc>
                  <a:txBody>
                    <a:bodyPr/>
                    <a:lstStyle/>
                    <a:p>
                      <a:pPr lvl="0">
                        <a:spcBef>
                          <a:spcPts val="0"/>
                        </a:spcBef>
                        <a:buNone/>
                      </a:pPr>
                      <a:r>
                        <a:rPr lang="en">
                          <a:latin typeface="Times New Roman"/>
                          <a:ea typeface="Times New Roman"/>
                          <a:cs typeface="Times New Roman"/>
                          <a:sym typeface="Times New Roman"/>
                        </a:rPr>
                        <a:t>      Lt.</a:t>
                      </a:r>
                    </a:p>
                  </a:txBody>
                  <a:tcPr marL="91425" marR="91425" marT="91425" marB="91425"/>
                </a:tc>
                <a:tc>
                  <a:txBody>
                    <a:bodyPr/>
                    <a:lstStyle/>
                    <a:p>
                      <a:pPr lvl="0">
                        <a:spcBef>
                          <a:spcPts val="0"/>
                        </a:spcBef>
                        <a:buNone/>
                      </a:pPr>
                      <a:r>
                        <a:rPr lang="en">
                          <a:latin typeface="Times New Roman"/>
                          <a:ea typeface="Times New Roman"/>
                          <a:cs typeface="Times New Roman"/>
                          <a:sym typeface="Times New Roman"/>
                        </a:rPr>
                        <a:t>     240,000</a:t>
                      </a:r>
                    </a:p>
                  </a:txBody>
                  <a:tcPr marL="91425" marR="91425" marT="91425" marB="91425"/>
                </a:tc>
                <a:tc>
                  <a:txBody>
                    <a:bodyPr/>
                    <a:lstStyle/>
                    <a:p>
                      <a:pPr lvl="0">
                        <a:spcBef>
                          <a:spcPts val="0"/>
                        </a:spcBef>
                        <a:buNone/>
                      </a:pPr>
                      <a:r>
                        <a:rPr lang="en">
                          <a:latin typeface="Times New Roman"/>
                          <a:ea typeface="Times New Roman"/>
                          <a:cs typeface="Times New Roman"/>
                          <a:sym typeface="Times New Roman"/>
                        </a:rPr>
                        <a:t>     3521,200</a:t>
                      </a:r>
                    </a:p>
                  </a:txBody>
                  <a:tcPr marL="91425" marR="91425" marT="91425" marB="91425"/>
                </a:tc>
                <a:extLst>
                  <a:ext uri="{0D108BD9-81ED-4DB2-BD59-A6C34878D82A}">
                    <a16:rowId xmlns:a16="http://schemas.microsoft.com/office/drawing/2014/main" xmlns="" val="10002"/>
                  </a:ext>
                </a:extLst>
              </a:tr>
              <a:tr h="381000">
                <a:tc>
                  <a:txBody>
                    <a:bodyPr/>
                    <a:lstStyle/>
                    <a:p>
                      <a:pPr lvl="0">
                        <a:spcBef>
                          <a:spcPts val="0"/>
                        </a:spcBef>
                        <a:buNone/>
                      </a:pPr>
                      <a:r>
                        <a:rPr lang="en">
                          <a:latin typeface="Times New Roman"/>
                          <a:ea typeface="Times New Roman"/>
                          <a:cs typeface="Times New Roman"/>
                          <a:sym typeface="Times New Roman"/>
                        </a:rPr>
                        <a:t>      3).</a:t>
                      </a:r>
                    </a:p>
                  </a:txBody>
                  <a:tcPr marL="91425" marR="91425" marT="91425" marB="91425">
                    <a:solidFill>
                      <a:srgbClr val="00FFFF"/>
                    </a:solidFill>
                  </a:tcPr>
                </a:tc>
                <a:tc>
                  <a:txBody>
                    <a:bodyPr/>
                    <a:lstStyle/>
                    <a:p>
                      <a:pPr lvl="0">
                        <a:spcBef>
                          <a:spcPts val="0"/>
                        </a:spcBef>
                        <a:buNone/>
                      </a:pPr>
                      <a:r>
                        <a:rPr lang="en">
                          <a:latin typeface="Times New Roman"/>
                          <a:ea typeface="Times New Roman"/>
                          <a:cs typeface="Times New Roman"/>
                          <a:sym typeface="Times New Roman"/>
                        </a:rPr>
                        <a:t>   Water</a:t>
                      </a:r>
                    </a:p>
                  </a:txBody>
                  <a:tcPr marL="91425" marR="91425" marT="91425" marB="91425"/>
                </a:tc>
                <a:tc>
                  <a:txBody>
                    <a:bodyPr/>
                    <a:lstStyle/>
                    <a:p>
                      <a:pPr lvl="0">
                        <a:spcBef>
                          <a:spcPts val="0"/>
                        </a:spcBef>
                        <a:buNone/>
                      </a:pPr>
                      <a:r>
                        <a:rPr lang="en">
                          <a:latin typeface="Times New Roman"/>
                          <a:ea typeface="Times New Roman"/>
                          <a:cs typeface="Times New Roman"/>
                          <a:sym typeface="Times New Roman"/>
                        </a:rPr>
                        <a:t>     m3</a:t>
                      </a:r>
                    </a:p>
                  </a:txBody>
                  <a:tcPr marL="91425" marR="91425" marT="91425" marB="91425"/>
                </a:tc>
                <a:tc>
                  <a:txBody>
                    <a:bodyPr/>
                    <a:lstStyle/>
                    <a:p>
                      <a:pPr lvl="0">
                        <a:spcBef>
                          <a:spcPts val="0"/>
                        </a:spcBef>
                        <a:buNone/>
                      </a:pPr>
                      <a:r>
                        <a:rPr lang="en">
                          <a:latin typeface="Times New Roman"/>
                          <a:ea typeface="Times New Roman"/>
                          <a:cs typeface="Times New Roman"/>
                          <a:sym typeface="Times New Roman"/>
                        </a:rPr>
                        <a:t>     80,000</a:t>
                      </a:r>
                    </a:p>
                  </a:txBody>
                  <a:tcPr marL="91425" marR="91425" marT="91425" marB="91425"/>
                </a:tc>
                <a:tc>
                  <a:txBody>
                    <a:bodyPr/>
                    <a:lstStyle/>
                    <a:p>
                      <a:pPr lvl="0">
                        <a:spcBef>
                          <a:spcPts val="0"/>
                        </a:spcBef>
                        <a:buNone/>
                      </a:pPr>
                      <a:r>
                        <a:rPr lang="en">
                          <a:latin typeface="Times New Roman"/>
                          <a:ea typeface="Times New Roman"/>
                          <a:cs typeface="Times New Roman"/>
                          <a:sym typeface="Times New Roman"/>
                        </a:rPr>
                        <a:t>     800,000</a:t>
                      </a:r>
                    </a:p>
                  </a:txBody>
                  <a:tcPr marL="91425" marR="91425" marT="91425" marB="91425"/>
                </a:tc>
                <a:extLst>
                  <a:ext uri="{0D108BD9-81ED-4DB2-BD59-A6C34878D82A}">
                    <a16:rowId xmlns:a16="http://schemas.microsoft.com/office/drawing/2014/main" xmlns="" val="10003"/>
                  </a:ext>
                </a:extLst>
              </a:tr>
              <a:tr h="1702425">
                <a:tc>
                  <a:txBody>
                    <a:bodyPr/>
                    <a:lstStyle/>
                    <a:p>
                      <a:pPr lvl="0">
                        <a:spcBef>
                          <a:spcPts val="0"/>
                        </a:spcBef>
                        <a:buNone/>
                      </a:pPr>
                      <a:r>
                        <a:rPr lang="en">
                          <a:latin typeface="Times New Roman"/>
                          <a:ea typeface="Times New Roman"/>
                          <a:cs typeface="Times New Roman"/>
                          <a:sym typeface="Times New Roman"/>
                        </a:rPr>
                        <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         Total</a:t>
                      </a:r>
                    </a:p>
                  </a:txBody>
                  <a:tcPr marL="91425" marR="91425" marT="91425" marB="91425">
                    <a:solidFill>
                      <a:srgbClr val="00FFFF"/>
                    </a:solidFill>
                  </a:tcPr>
                </a:tc>
                <a:tc>
                  <a:txBody>
                    <a:bodyPr/>
                    <a:lstStyle/>
                    <a:p>
                      <a:pPr lvl="0">
                        <a:spcBef>
                          <a:spcPts val="0"/>
                        </a:spcBef>
                        <a:buNone/>
                      </a:pPr>
                      <a:endParaRPr>
                        <a:latin typeface="Times New Roman"/>
                        <a:ea typeface="Times New Roman"/>
                        <a:cs typeface="Times New Roman"/>
                        <a:sym typeface="Times New Roman"/>
                      </a:endParaRPr>
                    </a:p>
                  </a:txBody>
                  <a:tcPr marL="91425" marR="91425" marT="91425" marB="91425"/>
                </a:tc>
                <a:tc>
                  <a:txBody>
                    <a:bodyPr/>
                    <a:lstStyle/>
                    <a:p>
                      <a:pPr lvl="0">
                        <a:spcBef>
                          <a:spcPts val="0"/>
                        </a:spcBef>
                        <a:buNone/>
                      </a:pPr>
                      <a:endParaRPr>
                        <a:latin typeface="Times New Roman"/>
                        <a:ea typeface="Times New Roman"/>
                        <a:cs typeface="Times New Roman"/>
                        <a:sym typeface="Times New Roman"/>
                      </a:endParaRPr>
                    </a:p>
                  </a:txBody>
                  <a:tcPr marL="91425" marR="91425" marT="91425" marB="91425"/>
                </a:tc>
                <a:tc>
                  <a:txBody>
                    <a:bodyPr/>
                    <a:lstStyle/>
                    <a:p>
                      <a:pPr lvl="0">
                        <a:spcBef>
                          <a:spcPts val="0"/>
                        </a:spcBef>
                        <a:buNone/>
                      </a:pPr>
                      <a:endParaRPr>
                        <a:latin typeface="Times New Roman"/>
                        <a:ea typeface="Times New Roman"/>
                        <a:cs typeface="Times New Roman"/>
                        <a:sym typeface="Times New Roman"/>
                      </a:endParaRPr>
                    </a:p>
                  </a:txBody>
                  <a:tcPr marL="91425" marR="91425" marT="91425" marB="91425"/>
                </a:tc>
                <a:tc>
                  <a:txBody>
                    <a:bodyPr/>
                    <a:lstStyle/>
                    <a:p>
                      <a:pPr lvl="0">
                        <a:spcBef>
                          <a:spcPts val="0"/>
                        </a:spcBef>
                        <a:buNone/>
                      </a:pPr>
                      <a:r>
                        <a:rPr lang="en">
                          <a:latin typeface="Times New Roman"/>
                          <a:ea typeface="Times New Roman"/>
                          <a:cs typeface="Times New Roman"/>
                          <a:sym typeface="Times New Roman"/>
                        </a:rPr>
                        <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    4,850,160</a:t>
                      </a:r>
                    </a:p>
                  </a:txBody>
                  <a:tcPr marL="91425" marR="91425" marT="91425" marB="91425"/>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95863907"/>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descr="C:\Users\microsft\Desktop\Danish\poly\hydrochloric-acid_164364110917062932.gif"/>
          <p:cNvPicPr>
            <a:picLocks noGrp="1" noChangeAspect="1" noChangeArrowheads="1"/>
          </p:cNvPicPr>
          <p:nvPr>
            <p:ph idx="1"/>
          </p:nvPr>
        </p:nvPicPr>
        <p:blipFill>
          <a:blip r:embed="rId2" cstate="print"/>
          <a:srcRect/>
          <a:stretch>
            <a:fillRect/>
          </a:stretch>
        </p:blipFill>
        <p:spPr bwMode="auto">
          <a:xfrm>
            <a:off x="0" y="0"/>
            <a:ext cx="9115560" cy="666936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References</a:t>
            </a:r>
          </a:p>
        </p:txBody>
      </p:sp>
      <p:sp>
        <p:nvSpPr>
          <p:cNvPr id="3" name="Text Placeholder 2"/>
          <p:cNvSpPr>
            <a:spLocks noGrp="1"/>
          </p:cNvSpPr>
          <p:nvPr>
            <p:ph type="body" idx="1"/>
          </p:nvPr>
        </p:nvSpPr>
        <p:spPr/>
        <p:txBody>
          <a:bodyPr/>
          <a:lstStyle/>
          <a:p>
            <a:endParaRPr lang="en-IN" dirty="0"/>
          </a:p>
          <a:p>
            <a:pPr marL="0" indent="0">
              <a:buNone/>
            </a:pPr>
            <a:r>
              <a:rPr lang="en-IN" sz="1400" dirty="0">
                <a:hlinkClick r:id="rId2"/>
              </a:rPr>
              <a:t>http://nptel.ac.in</a:t>
            </a:r>
            <a:r>
              <a:rPr lang="en-IN" sz="1400" dirty="0"/>
              <a:t> (NPTEL)</a:t>
            </a:r>
          </a:p>
          <a:p>
            <a:pPr marL="0" indent="0">
              <a:buNone/>
            </a:pPr>
            <a:endParaRPr lang="en-IN" sz="1400" b="1" dirty="0"/>
          </a:p>
          <a:p>
            <a:pPr marL="0" indent="0">
              <a:buNone/>
            </a:pPr>
            <a:r>
              <a:rPr lang="en-IN" sz="1400" b="1" dirty="0"/>
              <a:t>The </a:t>
            </a:r>
            <a:r>
              <a:rPr lang="en-IN" sz="1400" b="1" dirty="0" err="1"/>
              <a:t>Copperbelt</a:t>
            </a:r>
            <a:r>
              <a:rPr lang="en-IN" sz="1400" b="1" dirty="0"/>
              <a:t> University School Of Technology Chemical Engineering Department Hydrochloric Acid Plant Design</a:t>
            </a:r>
          </a:p>
          <a:p>
            <a:pPr marL="0" indent="0">
              <a:buNone/>
            </a:pPr>
            <a:endParaRPr lang="en-IN" sz="1400" b="1" dirty="0">
              <a:hlinkClick r:id="rId3"/>
            </a:endParaRPr>
          </a:p>
          <a:p>
            <a:pPr marL="0" indent="0">
              <a:buNone/>
            </a:pPr>
            <a:r>
              <a:rPr lang="en-IN" sz="1200" dirty="0">
                <a:hlinkClick r:id="rId3"/>
              </a:rPr>
              <a:t>http://chloralkalitechnology.blogspot.in/p/hcl-synthesis-plant.html</a:t>
            </a:r>
            <a:endParaRPr lang="en-IN" sz="1200" dirty="0"/>
          </a:p>
          <a:p>
            <a:pPr marL="0" indent="0">
              <a:buNone/>
            </a:pPr>
            <a:endParaRPr lang="en-IN" sz="1200" dirty="0"/>
          </a:p>
          <a:p>
            <a:pPr marL="0" indent="0">
              <a:buNone/>
            </a:pPr>
            <a:r>
              <a:rPr lang="en-US" sz="1200" dirty="0">
                <a:hlinkClick r:id="rId4"/>
              </a:rPr>
              <a:t>www.worldofchemicals.com</a:t>
            </a:r>
            <a:endParaRPr lang="en-US" sz="1200" dirty="0"/>
          </a:p>
          <a:p>
            <a:pPr marL="0" indent="0">
              <a:buNone/>
            </a:pPr>
            <a:endParaRPr lang="en-US" sz="1200" dirty="0"/>
          </a:p>
          <a:p>
            <a:pPr marL="0" indent="0">
              <a:buNone/>
            </a:pPr>
            <a:r>
              <a:rPr lang="en-US" sz="1200" dirty="0">
                <a:hlinkClick r:id="rId5"/>
              </a:rPr>
              <a:t>http://www.haynesintl.com/cralloys.htm</a:t>
            </a:r>
            <a:endParaRPr lang="en-US" sz="1200" dirty="0"/>
          </a:p>
          <a:p>
            <a:pPr marL="0" indent="0">
              <a:buNone/>
            </a:pPr>
            <a:endParaRPr lang="en-US" sz="1200" dirty="0"/>
          </a:p>
          <a:p>
            <a:pPr marL="0" indent="0">
              <a:buNone/>
            </a:pPr>
            <a:r>
              <a:rPr lang="en-IN" sz="1200" dirty="0">
                <a:hlinkClick r:id="rId6"/>
              </a:rPr>
              <a:t>http://www.thomasnet.com/southern-texas/hastelloy-monel-nickel-bolts-6560304-1.html</a:t>
            </a:r>
            <a:endParaRPr lang="en-IN" sz="1200" dirty="0"/>
          </a:p>
          <a:p>
            <a:pPr marL="0" indent="0">
              <a:buNone/>
            </a:pPr>
            <a:endParaRPr lang="en-IN" sz="1200" dirty="0"/>
          </a:p>
          <a:p>
            <a:pPr marL="0" indent="0">
              <a:buNone/>
            </a:pPr>
            <a:r>
              <a:rPr lang="en-IN" sz="1200" dirty="0">
                <a:hlinkClick r:id="rId7"/>
              </a:rPr>
              <a:t>www.essestialchemicalindustry.org</a:t>
            </a:r>
            <a:endParaRPr lang="en-IN" sz="1200" dirty="0"/>
          </a:p>
          <a:p>
            <a:pPr marL="0" indent="0">
              <a:buNone/>
            </a:pPr>
            <a:endParaRPr lang="en-IN" sz="1200" dirty="0"/>
          </a:p>
          <a:p>
            <a:pPr marL="0" indent="0">
              <a:buNone/>
            </a:pPr>
            <a:r>
              <a:rPr lang="en-IN" sz="1200" dirty="0">
                <a:hlinkClick r:id="rId8"/>
              </a:rPr>
              <a:t>http://www.sglgroup.com</a:t>
            </a:r>
            <a:endParaRPr lang="en-IN" sz="1200" dirty="0"/>
          </a:p>
          <a:p>
            <a:pPr marL="0" indent="0">
              <a:buNone/>
            </a:pPr>
            <a:endParaRPr lang="en-IN" sz="1200" dirty="0"/>
          </a:p>
          <a:p>
            <a:pPr marL="0" indent="0">
              <a:buNone/>
            </a:pPr>
            <a:r>
              <a:rPr lang="en-IN" sz="1200" dirty="0">
                <a:hlinkClick r:id="rId9"/>
              </a:rPr>
              <a:t>http://www.madehow.com/Volume-6/Silicon.html</a:t>
            </a:r>
            <a:endParaRPr lang="en-IN" sz="1200" dirty="0"/>
          </a:p>
          <a:p>
            <a:pPr marL="0" indent="0">
              <a:buNone/>
            </a:pPr>
            <a:endParaRPr lang="en-IN" sz="1200" dirty="0"/>
          </a:p>
        </p:txBody>
      </p:sp>
    </p:spTree>
    <p:extLst>
      <p:ext uri="{BB962C8B-B14F-4D97-AF65-F5344CB8AC3E}">
        <p14:creationId xmlns:p14="http://schemas.microsoft.com/office/powerpoint/2010/main" val="33422843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0" y="2876450"/>
            <a:ext cx="8520600" cy="3416400"/>
          </a:xfrm>
          <a:prstGeom prst="rect">
            <a:avLst/>
          </a:prstGeom>
        </p:spPr>
        <p:txBody>
          <a:bodyPr vert="horz" lIns="91425" tIns="91425" rIns="91425" bIns="91425" rtlCol="0" anchor="t" anchorCtr="0">
            <a:noAutofit/>
          </a:bodyPr>
          <a:lstStyle/>
          <a:p>
            <a:pPr>
              <a:buNone/>
            </a:pPr>
            <a:r>
              <a:rPr lang="en" sz="4800" b="1" dirty="0"/>
              <a:t>                    </a:t>
            </a:r>
            <a:r>
              <a:rPr lang="en" sz="4800" b="1" dirty="0">
                <a:solidFill>
                  <a:srgbClr val="000000"/>
                </a:solidFill>
                <a:latin typeface="Times New Roman"/>
                <a:ea typeface="Times New Roman"/>
                <a:cs typeface="Times New Roman"/>
                <a:sym typeface="Times New Roman"/>
              </a:rPr>
              <a:t>THANK YOU </a:t>
            </a:r>
          </a:p>
        </p:txBody>
      </p:sp>
    </p:spTree>
    <p:extLst>
      <p:ext uri="{BB962C8B-B14F-4D97-AF65-F5344CB8AC3E}">
        <p14:creationId xmlns:p14="http://schemas.microsoft.com/office/powerpoint/2010/main" val="31253117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rmAutofit/>
          </a:bodyPr>
          <a:lstStyle/>
          <a:p>
            <a:r>
              <a:rPr lang="en-IN" dirty="0"/>
              <a:t>Principle uses of HCl</a:t>
            </a:r>
          </a:p>
        </p:txBody>
      </p:sp>
      <p:pic>
        <p:nvPicPr>
          <p:cNvPr id="2052" name="Picture 4" descr="C:\Users\microsft\Desktop\Danish\poly\33-HCl_02_(3) (1).jpg"/>
          <p:cNvPicPr>
            <a:picLocks noGrp="1" noChangeAspect="1" noChangeArrowheads="1"/>
          </p:cNvPicPr>
          <p:nvPr>
            <p:ph idx="1"/>
          </p:nvPr>
        </p:nvPicPr>
        <p:blipFill>
          <a:blip r:embed="rId2" cstate="print"/>
          <a:srcRect/>
          <a:stretch>
            <a:fillRect/>
          </a:stretch>
        </p:blipFill>
        <p:spPr bwMode="auto">
          <a:xfrm>
            <a:off x="2286000" y="1143000"/>
            <a:ext cx="6552728" cy="5281499"/>
          </a:xfrm>
          <a:prstGeom prst="rect">
            <a:avLst/>
          </a:prstGeom>
          <a:noFill/>
        </p:spPr>
      </p:pic>
      <p:sp>
        <p:nvSpPr>
          <p:cNvPr id="3" name="Rectangle 2"/>
          <p:cNvSpPr/>
          <p:nvPr/>
        </p:nvSpPr>
        <p:spPr>
          <a:xfrm>
            <a:off x="373868" y="5778168"/>
            <a:ext cx="4572000" cy="646331"/>
          </a:xfrm>
          <a:prstGeom prst="rect">
            <a:avLst/>
          </a:prstGeom>
        </p:spPr>
        <p:txBody>
          <a:bodyPr>
            <a:spAutoFit/>
          </a:bodyPr>
          <a:lstStyle/>
          <a:p>
            <a:r>
              <a:rPr lang="en-IN" dirty="0"/>
              <a:t>Source: www.</a:t>
            </a:r>
          </a:p>
          <a:p>
            <a:r>
              <a:rPr lang="en-IN" dirty="0"/>
              <a:t>essestialchemicalindustry.org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Steel Pickling</a:t>
            </a:r>
          </a:p>
        </p:txBody>
      </p:sp>
      <p:sp>
        <p:nvSpPr>
          <p:cNvPr id="3" name="Content Placeholder 2"/>
          <p:cNvSpPr>
            <a:spLocks noGrp="1"/>
          </p:cNvSpPr>
          <p:nvPr>
            <p:ph idx="1"/>
          </p:nvPr>
        </p:nvSpPr>
        <p:spPr/>
        <p:txBody>
          <a:bodyPr>
            <a:normAutofit fontScale="92500" lnSpcReduction="20000"/>
          </a:bodyPr>
          <a:lstStyle/>
          <a:p>
            <a:pPr marL="0" indent="0" algn="just">
              <a:buNone/>
            </a:pPr>
            <a:r>
              <a:rPr lang="en-IN" dirty="0"/>
              <a:t>This is a process whereby rust and scale is removed from steel sheet or coil with the use of a dilute solution of hydrochloric acid. The metal can then be processed. Hydrochloric acid is used in pickling operations for carbon, alloy and stainless steels. Pickling is required for steel products that undergo further processing such as wire production, coating of sheet and strip, and tin mill products. Hydrochloric acid is used primarily for continuous pickling operations in which hot-rolled strip steel is passed through a </a:t>
            </a:r>
            <a:r>
              <a:rPr lang="en-IN" dirty="0" err="1"/>
              <a:t>countercurrent</a:t>
            </a:r>
            <a:r>
              <a:rPr lang="en-IN" dirty="0"/>
              <a:t> flow of acid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Used in manufacture of organic compounds</a:t>
            </a:r>
          </a:p>
        </p:txBody>
      </p:sp>
      <p:sp>
        <p:nvSpPr>
          <p:cNvPr id="3" name="Content Placeholder 2"/>
          <p:cNvSpPr>
            <a:spLocks noGrp="1"/>
          </p:cNvSpPr>
          <p:nvPr>
            <p:ph idx="1"/>
          </p:nvPr>
        </p:nvSpPr>
        <p:spPr/>
        <p:txBody>
          <a:bodyPr/>
          <a:lstStyle/>
          <a:p>
            <a:pPr marL="0" indent="0" algn="just">
              <a:buNone/>
            </a:pPr>
            <a:endParaRPr lang="en-IN" dirty="0"/>
          </a:p>
          <a:p>
            <a:pPr marL="0" indent="0" algn="just">
              <a:buNone/>
            </a:pPr>
            <a:r>
              <a:rPr lang="en-IN" dirty="0" err="1"/>
              <a:t>HCl</a:t>
            </a:r>
            <a:r>
              <a:rPr lang="en-IN" dirty="0"/>
              <a:t> is used to manufacture organic compounds such as vinyl chloride and </a:t>
            </a:r>
            <a:r>
              <a:rPr lang="en-IN" dirty="0" err="1"/>
              <a:t>dichloroethane</a:t>
            </a:r>
            <a:r>
              <a:rPr lang="en-IN" dirty="0"/>
              <a:t> which are used to produce polyvinyl chloride (PVC).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HCl as cleaning agent</a:t>
            </a:r>
          </a:p>
        </p:txBody>
      </p:sp>
      <p:sp>
        <p:nvSpPr>
          <p:cNvPr id="3" name="Content Placeholder 2"/>
          <p:cNvSpPr>
            <a:spLocks noGrp="1"/>
          </p:cNvSpPr>
          <p:nvPr>
            <p:ph idx="1"/>
          </p:nvPr>
        </p:nvSpPr>
        <p:spPr/>
        <p:txBody>
          <a:bodyPr/>
          <a:lstStyle/>
          <a:p>
            <a:pPr marL="0" indent="0" algn="just">
              <a:buNone/>
            </a:pPr>
            <a:endParaRPr lang="en-IN" dirty="0"/>
          </a:p>
          <a:p>
            <a:pPr marL="0" indent="0" algn="just">
              <a:buNone/>
            </a:pPr>
            <a:r>
              <a:rPr lang="en-IN" dirty="0"/>
              <a:t>One of the strongest commercially available cleaners today is hydrochloric acid. Hydrochloric acid is extremely powerful and is recommended as a cleaner. Industrial strength hydrochloric acid, is commonly used on masonry; however, the acid can be used to clean any product that can withstand its effects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TotalTime>
  <Words>2550</Words>
  <Application>Microsoft Office PowerPoint</Application>
  <PresentationFormat>On-screen Show (4:3)</PresentationFormat>
  <Paragraphs>345</Paragraphs>
  <Slides>51</Slides>
  <Notes>12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HCl Production</vt:lpstr>
      <vt:lpstr>Introduction</vt:lpstr>
      <vt:lpstr>Introduction</vt:lpstr>
      <vt:lpstr>Introduction</vt:lpstr>
      <vt:lpstr>PowerPoint Presentation</vt:lpstr>
      <vt:lpstr>Principle uses of HCl</vt:lpstr>
      <vt:lpstr>Steel Pickling</vt:lpstr>
      <vt:lpstr>Used in manufacture of organic compounds</vt:lpstr>
      <vt:lpstr>HCl as cleaning agent</vt:lpstr>
      <vt:lpstr>Used to neutralise water in swimming pools</vt:lpstr>
      <vt:lpstr>Used to regulate pH level</vt:lpstr>
      <vt:lpstr>To regenerate ion exchangers</vt:lpstr>
      <vt:lpstr>Used in activating oil wells</vt:lpstr>
      <vt:lpstr>Production of inorganic compounds</vt:lpstr>
      <vt:lpstr>Chemical Weapons</vt:lpstr>
      <vt:lpstr>Flowsheet (H2 and Cl2)</vt:lpstr>
      <vt:lpstr>HCL from hydrogen and chlorine combustion</vt:lpstr>
      <vt:lpstr>Process Description</vt:lpstr>
      <vt:lpstr>Process Description</vt:lpstr>
      <vt:lpstr>Ultra-Large HCl Tanks  </vt:lpstr>
      <vt:lpstr>Materials for construction for a hydrochloric acid plant?</vt:lpstr>
      <vt:lpstr>Hastelloy</vt:lpstr>
      <vt:lpstr>Hastelloy</vt:lpstr>
      <vt:lpstr>Hastelloy properties</vt:lpstr>
      <vt:lpstr>Material Of Furnace Construction</vt:lpstr>
      <vt:lpstr>Thermodynamics and kinetics </vt:lpstr>
      <vt:lpstr>Reaction Steps</vt:lpstr>
      <vt:lpstr>Engineering aspect </vt:lpstr>
      <vt:lpstr>Cooling the Furnace Product </vt:lpstr>
      <vt:lpstr>Trombone cooler </vt:lpstr>
      <vt:lpstr>Trombone cooler </vt:lpstr>
      <vt:lpstr>Advantages of the Trombone Cooler </vt:lpstr>
      <vt:lpstr>Alternative Process (Process Description)</vt:lpstr>
      <vt:lpstr>Process Description</vt:lpstr>
      <vt:lpstr>Diagram with process equipment </vt:lpstr>
      <vt:lpstr>FLOWSHEET ANIMATION</vt:lpstr>
      <vt:lpstr>Absorption of HCl Gas</vt:lpstr>
      <vt:lpstr>Stripping Process</vt:lpstr>
      <vt:lpstr>ENVIRONMENTAL ISSUES,HEALTH ISSUES,FUTURE ASPECTS,ECONOMIC ANALYSIS</vt:lpstr>
      <vt:lpstr> ENVIRONMENTAL ISSUES</vt:lpstr>
      <vt:lpstr>                         HEALTH ISSUES</vt:lpstr>
      <vt:lpstr>     EFFECTS OF HCL INHALATION ON HUMANS</vt:lpstr>
      <vt:lpstr>   SAFE HANDLING OF HCL</vt:lpstr>
      <vt:lpstr>PowerPoint Presentation</vt:lpstr>
      <vt:lpstr>      TECHNOLOGY VISION 2020</vt:lpstr>
      <vt:lpstr>        CENTRAL POLLUTION CONTROL BOARD</vt:lpstr>
      <vt:lpstr>   ECONOMIC EVALUATION</vt:lpstr>
      <vt:lpstr>         ANNUAL RAW MATERIAL CONSUMPTION</vt:lpstr>
      <vt:lpstr>ANNUAL UTILITIES REQUIREMENT AND COST</vt:lpstr>
      <vt:lpstr>References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microsft</dc:creator>
  <cp:lastModifiedBy>Jegatha</cp:lastModifiedBy>
  <cp:revision>58</cp:revision>
  <dcterms:created xsi:type="dcterms:W3CDTF">2016-04-08T21:45:56Z</dcterms:created>
  <dcterms:modified xsi:type="dcterms:W3CDTF">2016-04-25T12:47:51Z</dcterms:modified>
</cp:coreProperties>
</file>