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73" r:id="rId5"/>
    <p:sldId id="259" r:id="rId6"/>
    <p:sldId id="274" r:id="rId7"/>
    <p:sldId id="260" r:id="rId8"/>
    <p:sldId id="295" r:id="rId9"/>
    <p:sldId id="266" r:id="rId10"/>
    <p:sldId id="267" r:id="rId11"/>
    <p:sldId id="276" r:id="rId12"/>
    <p:sldId id="278" r:id="rId13"/>
    <p:sldId id="268" r:id="rId14"/>
    <p:sldId id="269" r:id="rId15"/>
    <p:sldId id="270" r:id="rId16"/>
    <p:sldId id="271" r:id="rId17"/>
    <p:sldId id="272" r:id="rId18"/>
    <p:sldId id="262" r:id="rId19"/>
    <p:sldId id="275" r:id="rId20"/>
    <p:sldId id="293" r:id="rId21"/>
    <p:sldId id="263" r:id="rId22"/>
    <p:sldId id="284" r:id="rId23"/>
    <p:sldId id="285" r:id="rId24"/>
    <p:sldId id="286" r:id="rId25"/>
    <p:sldId id="287" r:id="rId26"/>
    <p:sldId id="288" r:id="rId27"/>
    <p:sldId id="289" r:id="rId28"/>
    <p:sldId id="290" r:id="rId29"/>
    <p:sldId id="264" r:id="rId30"/>
    <p:sldId id="279" r:id="rId31"/>
    <p:sldId id="291" r:id="rId32"/>
    <p:sldId id="280" r:id="rId33"/>
    <p:sldId id="265" r:id="rId34"/>
    <p:sldId id="282" r:id="rId35"/>
    <p:sldId id="283" r:id="rId36"/>
    <p:sldId id="296"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377211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C2663C-6C6D-4A73-983C-61EA1588CFB5}" type="datetimeFigureOut">
              <a:rPr lang="en-US" smtClean="0"/>
              <a:pPr/>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228178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3681942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564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2929158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192998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85050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177543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280567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392999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235611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C2663C-6C6D-4A73-983C-61EA1588CFB5}" type="datetimeFigureOut">
              <a:rPr lang="en-US" smtClean="0"/>
              <a:pPr/>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189632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C2663C-6C6D-4A73-983C-61EA1588CFB5}" type="datetimeFigureOut">
              <a:rPr lang="en-US" smtClean="0"/>
              <a:pPr/>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65378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100240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201125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CC2663C-6C6D-4A73-983C-61EA1588CFB5}" type="datetimeFigureOut">
              <a:rPr lang="en-US" smtClean="0"/>
              <a:pPr/>
              <a:t>4/25/2016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34856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C2663C-6C6D-4A73-983C-61EA1588CFB5}" type="datetimeFigureOut">
              <a:rPr lang="en-US" smtClean="0"/>
              <a:pPr/>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E7357-216F-4CE1-BAEB-0B64E683A0DE}" type="slidenum">
              <a:rPr lang="en-US" smtClean="0"/>
              <a:pPr/>
              <a:t>‹#›</a:t>
            </a:fld>
            <a:endParaRPr lang="en-US"/>
          </a:p>
        </p:txBody>
      </p:sp>
    </p:spTree>
    <p:extLst>
      <p:ext uri="{BB962C8B-B14F-4D97-AF65-F5344CB8AC3E}">
        <p14:creationId xmlns:p14="http://schemas.microsoft.com/office/powerpoint/2010/main" val="112727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C2663C-6C6D-4A73-983C-61EA1588CFB5}" type="datetimeFigureOut">
              <a:rPr lang="en-US" smtClean="0"/>
              <a:pPr/>
              <a:t>4/25/2016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BE7357-216F-4CE1-BAEB-0B64E683A0DE}" type="slidenum">
              <a:rPr lang="en-US" smtClean="0"/>
              <a:pPr/>
              <a:t>‹#›</a:t>
            </a:fld>
            <a:endParaRPr lang="en-US"/>
          </a:p>
        </p:txBody>
      </p:sp>
    </p:spTree>
    <p:extLst>
      <p:ext uri="{BB962C8B-B14F-4D97-AF65-F5344CB8AC3E}">
        <p14:creationId xmlns:p14="http://schemas.microsoft.com/office/powerpoint/2010/main" val="1835483524"/>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266" y="622051"/>
            <a:ext cx="9404723" cy="1400530"/>
          </a:xfrm>
        </p:spPr>
        <p:txBody>
          <a:bodyPr/>
          <a:lstStyle/>
          <a:p>
            <a:pPr algn="ctr"/>
            <a:r>
              <a:rPr lang="en-US" b="1" dirty="0" smtClean="0">
                <a:solidFill>
                  <a:schemeClr val="tx1"/>
                </a:solidFill>
              </a:rPr>
              <a:t>      </a:t>
            </a:r>
            <a:r>
              <a:rPr lang="en-US" dirty="0" smtClean="0">
                <a:solidFill>
                  <a:srgbClr val="FFC000"/>
                </a:solidFill>
              </a:rPr>
              <a:t>Polyethylene </a:t>
            </a:r>
            <a:r>
              <a:rPr lang="en-US" dirty="0" smtClean="0">
                <a:solidFill>
                  <a:schemeClr val="tx1"/>
                </a:solidFill>
              </a:rPr>
              <a:t>terephthalate     Production</a:t>
            </a: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23" y="4400109"/>
            <a:ext cx="4046393" cy="2265980"/>
          </a:xfrm>
        </p:spPr>
      </p:pic>
      <p:sp>
        <p:nvSpPr>
          <p:cNvPr id="4" name="TextBox 3"/>
          <p:cNvSpPr txBox="1"/>
          <p:nvPr/>
        </p:nvSpPr>
        <p:spPr>
          <a:xfrm>
            <a:off x="646111" y="2803154"/>
            <a:ext cx="4453923" cy="2308324"/>
          </a:xfrm>
          <a:prstGeom prst="rect">
            <a:avLst/>
          </a:prstGeom>
          <a:noFill/>
        </p:spPr>
        <p:txBody>
          <a:bodyPr wrap="square" rtlCol="0">
            <a:spAutoFit/>
          </a:bodyPr>
          <a:lstStyle/>
          <a:p>
            <a:r>
              <a:rPr lang="en-US" b="1" dirty="0" smtClean="0"/>
              <a:t>Rishu Garg</a:t>
            </a:r>
          </a:p>
          <a:p>
            <a:endParaRPr lang="en-US" b="1" dirty="0" smtClean="0"/>
          </a:p>
          <a:p>
            <a:r>
              <a:rPr lang="en-US" b="1" dirty="0" smtClean="0"/>
              <a:t>Arnabh Kumar</a:t>
            </a:r>
          </a:p>
          <a:p>
            <a:endParaRPr lang="en-US" b="1" dirty="0" smtClean="0"/>
          </a:p>
          <a:p>
            <a:r>
              <a:rPr lang="en-US" b="1" dirty="0" smtClean="0"/>
              <a:t>Shivam Srivastava</a:t>
            </a:r>
          </a:p>
          <a:p>
            <a:endParaRPr lang="en-US" b="1" dirty="0" smtClean="0"/>
          </a:p>
          <a:p>
            <a:r>
              <a:rPr lang="en-US" b="1" dirty="0" smtClean="0"/>
              <a:t>Priyanshu Lilha </a:t>
            </a:r>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420" y="2331940"/>
            <a:ext cx="4572000" cy="1950720"/>
          </a:xfrm>
          <a:prstGeom prst="rect">
            <a:avLst/>
          </a:prstGeom>
        </p:spPr>
      </p:pic>
    </p:spTree>
    <p:extLst>
      <p:ext uri="{BB962C8B-B14F-4D97-AF65-F5344CB8AC3E}">
        <p14:creationId xmlns:p14="http://schemas.microsoft.com/office/powerpoint/2010/main" val="10344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976" y="361244"/>
            <a:ext cx="9404723" cy="1096892"/>
          </a:xfrm>
        </p:spPr>
        <p:txBody>
          <a:bodyPr/>
          <a:lstStyle/>
          <a:p>
            <a:r>
              <a:rPr lang="en-US" b="1" dirty="0" smtClean="0"/>
              <a:t>Disc Ring Reactor</a:t>
            </a:r>
            <a:endParaRPr lang="en-US" b="1" dirty="0"/>
          </a:p>
        </p:txBody>
      </p:sp>
      <p:sp>
        <p:nvSpPr>
          <p:cNvPr id="5" name="Content Placeholder 4"/>
          <p:cNvSpPr>
            <a:spLocks noGrp="1"/>
          </p:cNvSpPr>
          <p:nvPr>
            <p:ph idx="1"/>
          </p:nvPr>
        </p:nvSpPr>
        <p:spPr>
          <a:xfrm>
            <a:off x="646111" y="1689362"/>
            <a:ext cx="10148455" cy="4351338"/>
          </a:xfrm>
        </p:spPr>
        <p:txBody>
          <a:bodyPr>
            <a:normAutofit/>
          </a:bodyPr>
          <a:lstStyle/>
          <a:p>
            <a:r>
              <a:rPr lang="en-US" dirty="0" smtClean="0"/>
              <a:t>A horizontal DRR with single shaft sealing operates as multistage cascade system</a:t>
            </a:r>
          </a:p>
          <a:p>
            <a:endParaRPr lang="en-US" dirty="0" smtClean="0"/>
          </a:p>
          <a:p>
            <a:r>
              <a:rPr lang="en-US" dirty="0" smtClean="0"/>
              <a:t>Fluid going through the reactor maybe modeled as flowing through the reactor as series of infinitely thin coherent </a:t>
            </a:r>
          </a:p>
          <a:p>
            <a:endParaRPr lang="en-US" dirty="0" smtClean="0"/>
          </a:p>
          <a:p>
            <a:r>
              <a:rPr lang="en-US" dirty="0" smtClean="0"/>
              <a:t>Plugs each with uniform composition, traveling in the axial direction of the reactor, with each plug having different Composition from the ones before and after it.</a:t>
            </a:r>
          </a:p>
          <a:p>
            <a:endParaRPr lang="en-US" dirty="0"/>
          </a:p>
        </p:txBody>
      </p:sp>
    </p:spTree>
    <p:extLst>
      <p:ext uri="{BB962C8B-B14F-4D97-AF65-F5344CB8AC3E}">
        <p14:creationId xmlns:p14="http://schemas.microsoft.com/office/powerpoint/2010/main" val="1787061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19705" y="1289047"/>
            <a:ext cx="5485327" cy="4351338"/>
          </a:xfrm>
        </p:spPr>
        <p:txBody>
          <a:bodyPr>
            <a:normAutofit/>
          </a:bodyPr>
          <a:lstStyle/>
          <a:p>
            <a:endParaRPr lang="en-US" dirty="0" smtClean="0"/>
          </a:p>
          <a:p>
            <a:r>
              <a:rPr lang="en-US" dirty="0" smtClean="0"/>
              <a:t>The disks are initially closer and gradually the distance between them increases for building up the intrinsic viscosity of the product</a:t>
            </a:r>
          </a:p>
          <a:p>
            <a:endParaRPr lang="en-US" dirty="0" smtClean="0"/>
          </a:p>
          <a:p>
            <a:r>
              <a:rPr lang="en-US" dirty="0" smtClean="0"/>
              <a:t>The temperature also gradually increases along the length of the reactor</a:t>
            </a:r>
          </a:p>
          <a:p>
            <a:endParaRPr lang="en-US" dirty="0"/>
          </a:p>
        </p:txBody>
      </p:sp>
      <p:pic>
        <p:nvPicPr>
          <p:cNvPr id="4" name="Content Placeholder 3"/>
          <p:cNvPicPr>
            <a:picLocks noChangeAspect="1"/>
          </p:cNvPicPr>
          <p:nvPr/>
        </p:nvPicPr>
        <p:blipFill>
          <a:blip r:embed="rId2"/>
          <a:stretch>
            <a:fillRect/>
          </a:stretch>
        </p:blipFill>
        <p:spPr>
          <a:xfrm>
            <a:off x="6019522" y="1478297"/>
            <a:ext cx="5480155" cy="3597887"/>
          </a:xfrm>
          <a:prstGeom prst="rect">
            <a:avLst/>
          </a:prstGeom>
        </p:spPr>
      </p:pic>
      <p:pic>
        <p:nvPicPr>
          <p:cNvPr id="5" name="Picture 4"/>
          <p:cNvPicPr>
            <a:picLocks noChangeAspect="1"/>
          </p:cNvPicPr>
          <p:nvPr/>
        </p:nvPicPr>
        <p:blipFill>
          <a:blip r:embed="rId3"/>
          <a:stretch>
            <a:fillRect/>
          </a:stretch>
        </p:blipFill>
        <p:spPr>
          <a:xfrm>
            <a:off x="7169695" y="5979273"/>
            <a:ext cx="4827674" cy="47694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Heat exchangers</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smtClean="0"/>
              <a:t>Continuous polymerization plant mainly uses three types of heat exchanger</a:t>
            </a:r>
          </a:p>
          <a:p>
            <a:pPr marL="0" indent="0">
              <a:buNone/>
            </a:pPr>
            <a:endParaRPr lang="en-US" sz="2400" dirty="0" smtClean="0"/>
          </a:p>
          <a:p>
            <a:pPr marL="0" indent="0"/>
            <a:r>
              <a:rPr lang="en-US" sz="2400" dirty="0" smtClean="0"/>
              <a:t>Shell and Tube  Heat exchanger</a:t>
            </a:r>
          </a:p>
          <a:p>
            <a:pPr marL="0" indent="0"/>
            <a:endParaRPr lang="en-US" sz="2400" dirty="0" smtClean="0"/>
          </a:p>
          <a:p>
            <a:pPr marL="0" indent="0"/>
            <a:r>
              <a:rPr lang="en-US" sz="2400" dirty="0" smtClean="0"/>
              <a:t>Plate and Frame heat exchanger</a:t>
            </a:r>
          </a:p>
          <a:p>
            <a:pPr marL="0" indent="0"/>
            <a:endParaRPr lang="en-US" sz="2400" dirty="0" smtClean="0"/>
          </a:p>
          <a:p>
            <a:pPr marL="0" indent="0"/>
            <a:r>
              <a:rPr lang="en-US" sz="2400" dirty="0" smtClean="0"/>
              <a:t>Phase Change heat exchanger</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Shell and Tube Heat Exchanger</a:t>
            </a:r>
            <a:endParaRPr lang="en-US" b="1" dirty="0"/>
          </a:p>
        </p:txBody>
      </p:sp>
      <p:sp>
        <p:nvSpPr>
          <p:cNvPr id="5" name="Content Placeholder 4"/>
          <p:cNvSpPr>
            <a:spLocks noGrp="1"/>
          </p:cNvSpPr>
          <p:nvPr>
            <p:ph idx="1"/>
          </p:nvPr>
        </p:nvSpPr>
        <p:spPr>
          <a:xfrm>
            <a:off x="838200" y="1825625"/>
            <a:ext cx="5923208" cy="4351338"/>
          </a:xfrm>
        </p:spPr>
        <p:txBody>
          <a:bodyPr>
            <a:noAutofit/>
          </a:bodyPr>
          <a:lstStyle/>
          <a:p>
            <a:r>
              <a:rPr lang="en-US" sz="2400" dirty="0" smtClean="0"/>
              <a:t>The industry generally uses a Two-pass Shell and tub heat exchanger</a:t>
            </a:r>
          </a:p>
          <a:p>
            <a:pPr marL="0" indent="0">
              <a:buNone/>
            </a:pPr>
            <a:endParaRPr lang="en-US" sz="2400" dirty="0" smtClean="0"/>
          </a:p>
          <a:p>
            <a:r>
              <a:rPr lang="en-US" sz="2400" dirty="0" smtClean="0"/>
              <a:t>The tube bundles inside may be composed by several types of tubes: plain, longitudinal n finned etc.</a:t>
            </a:r>
          </a:p>
          <a:p>
            <a:endParaRPr lang="en-US" sz="2400" dirty="0" smtClean="0"/>
          </a:p>
          <a:p>
            <a:r>
              <a:rPr lang="en-US" sz="2400" dirty="0" smtClean="0"/>
              <a:t>It is generally used to cool down the hot ethylene glycol using water as coolant</a:t>
            </a:r>
            <a:endParaRPr lang="en-US" sz="2400" dirty="0"/>
          </a:p>
        </p:txBody>
      </p:sp>
      <p:pic>
        <p:nvPicPr>
          <p:cNvPr id="6" name="Picture 5"/>
          <p:cNvPicPr>
            <a:picLocks noChangeAspect="1"/>
          </p:cNvPicPr>
          <p:nvPr/>
        </p:nvPicPr>
        <p:blipFill>
          <a:blip r:embed="rId2"/>
          <a:stretch>
            <a:fillRect/>
          </a:stretch>
        </p:blipFill>
        <p:spPr>
          <a:xfrm>
            <a:off x="6958809" y="1603023"/>
            <a:ext cx="4759057" cy="4199466"/>
          </a:xfrm>
          <a:prstGeom prst="rect">
            <a:avLst/>
          </a:prstGeom>
        </p:spPr>
      </p:pic>
    </p:spTree>
    <p:extLst>
      <p:ext uri="{BB962C8B-B14F-4D97-AF65-F5344CB8AC3E}">
        <p14:creationId xmlns:p14="http://schemas.microsoft.com/office/powerpoint/2010/main" val="2939856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Plate and Frame heat exchanger</a:t>
            </a:r>
            <a:endParaRPr lang="en-US" b="1" dirty="0"/>
          </a:p>
        </p:txBody>
      </p:sp>
      <p:sp>
        <p:nvSpPr>
          <p:cNvPr id="5" name="Content Placeholder 4"/>
          <p:cNvSpPr>
            <a:spLocks noGrp="1"/>
          </p:cNvSpPr>
          <p:nvPr>
            <p:ph idx="1"/>
          </p:nvPr>
        </p:nvSpPr>
        <p:spPr>
          <a:xfrm>
            <a:off x="522110" y="1853248"/>
            <a:ext cx="5020733" cy="4724400"/>
          </a:xfrm>
        </p:spPr>
        <p:txBody>
          <a:bodyPr/>
          <a:lstStyle/>
          <a:p>
            <a:r>
              <a:rPr lang="en-US" sz="2400" dirty="0" smtClean="0"/>
              <a:t>This exchanger uses metal plate to transfer heat between two fluids.</a:t>
            </a:r>
          </a:p>
          <a:p>
            <a:endParaRPr lang="en-US" sz="2400" dirty="0" smtClean="0"/>
          </a:p>
          <a:p>
            <a:pPr marL="0" indent="0">
              <a:buNone/>
            </a:pPr>
            <a:endParaRPr lang="en-US" sz="2400" dirty="0" smtClean="0"/>
          </a:p>
          <a:p>
            <a:r>
              <a:rPr lang="en-US" sz="2400" dirty="0" smtClean="0"/>
              <a:t>The fluids are exposed to a large surface area as they spread over the plates, thus facilitating the heat transfer</a:t>
            </a:r>
          </a:p>
          <a:p>
            <a:endParaRPr lang="en-US" dirty="0" smtClean="0"/>
          </a:p>
          <a:p>
            <a:pPr>
              <a:buNone/>
            </a:pPr>
            <a:endParaRPr lang="en-US" dirty="0"/>
          </a:p>
        </p:txBody>
      </p:sp>
      <p:pic>
        <p:nvPicPr>
          <p:cNvPr id="6" name="Picture 5"/>
          <p:cNvPicPr>
            <a:picLocks noChangeAspect="1"/>
          </p:cNvPicPr>
          <p:nvPr/>
        </p:nvPicPr>
        <p:blipFill>
          <a:blip r:embed="rId2"/>
          <a:stretch>
            <a:fillRect/>
          </a:stretch>
        </p:blipFill>
        <p:spPr>
          <a:xfrm>
            <a:off x="5990619" y="2495375"/>
            <a:ext cx="5299860" cy="3238616"/>
          </a:xfrm>
          <a:prstGeom prst="rect">
            <a:avLst/>
          </a:prstGeom>
        </p:spPr>
      </p:pic>
    </p:spTree>
    <p:extLst>
      <p:ext uri="{BB962C8B-B14F-4D97-AF65-F5344CB8AC3E}">
        <p14:creationId xmlns:p14="http://schemas.microsoft.com/office/powerpoint/2010/main" val="3539316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Phase Change Heat Exchanger</a:t>
            </a:r>
            <a:endParaRPr lang="en-US" b="1" dirty="0"/>
          </a:p>
        </p:txBody>
      </p:sp>
      <p:sp>
        <p:nvSpPr>
          <p:cNvPr id="5" name="Content Placeholder 4"/>
          <p:cNvSpPr>
            <a:spLocks noGrp="1"/>
          </p:cNvSpPr>
          <p:nvPr>
            <p:ph idx="1"/>
          </p:nvPr>
        </p:nvSpPr>
        <p:spPr>
          <a:xfrm>
            <a:off x="646111" y="2038714"/>
            <a:ext cx="5601237" cy="4351338"/>
          </a:xfrm>
        </p:spPr>
        <p:txBody>
          <a:bodyPr>
            <a:normAutofit/>
          </a:bodyPr>
          <a:lstStyle/>
          <a:p>
            <a:r>
              <a:rPr lang="en-US" dirty="0" smtClean="0"/>
              <a:t>Heat exchanger can either be used to vaporize a fluid or condense a vapor</a:t>
            </a:r>
          </a:p>
          <a:p>
            <a:endParaRPr lang="en-US" dirty="0" smtClean="0"/>
          </a:p>
          <a:p>
            <a:r>
              <a:rPr lang="en-US" dirty="0" smtClean="0"/>
              <a:t>It is a special type of shell and tube heat exchanger but with some gap left in the above potion to allow for the phase change to occur</a:t>
            </a:r>
          </a:p>
          <a:p>
            <a:endParaRPr lang="en-US" dirty="0" smtClean="0"/>
          </a:p>
          <a:p>
            <a:r>
              <a:rPr lang="en-US" dirty="0" smtClean="0"/>
              <a:t>This heat exchanger is generally used to vaporize the DOWTHERM</a:t>
            </a:r>
            <a:endParaRPr lang="en-US" dirty="0"/>
          </a:p>
        </p:txBody>
      </p:sp>
      <p:pic>
        <p:nvPicPr>
          <p:cNvPr id="6" name="Picture 5"/>
          <p:cNvPicPr>
            <a:picLocks noChangeAspect="1"/>
          </p:cNvPicPr>
          <p:nvPr/>
        </p:nvPicPr>
        <p:blipFill>
          <a:blip r:embed="rId2"/>
          <a:stretch>
            <a:fillRect/>
          </a:stretch>
        </p:blipFill>
        <p:spPr>
          <a:xfrm>
            <a:off x="6540361" y="2038714"/>
            <a:ext cx="4775876" cy="3438150"/>
          </a:xfrm>
          <a:prstGeom prst="rect">
            <a:avLst/>
          </a:prstGeom>
        </p:spPr>
      </p:pic>
    </p:spTree>
    <p:extLst>
      <p:ext uri="{BB962C8B-B14F-4D97-AF65-F5344CB8AC3E}">
        <p14:creationId xmlns:p14="http://schemas.microsoft.com/office/powerpoint/2010/main" val="557681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Jet Ejector</a:t>
            </a:r>
            <a:endParaRPr lang="en-US" b="1" dirty="0"/>
          </a:p>
        </p:txBody>
      </p:sp>
      <p:sp>
        <p:nvSpPr>
          <p:cNvPr id="4" name="Content Placeholder 3"/>
          <p:cNvSpPr>
            <a:spLocks noGrp="1"/>
          </p:cNvSpPr>
          <p:nvPr>
            <p:ph idx="1"/>
          </p:nvPr>
        </p:nvSpPr>
        <p:spPr>
          <a:xfrm>
            <a:off x="838200" y="1825625"/>
            <a:ext cx="5549721" cy="4351338"/>
          </a:xfrm>
        </p:spPr>
        <p:txBody>
          <a:bodyPr>
            <a:normAutofit/>
          </a:bodyPr>
          <a:lstStyle/>
          <a:p>
            <a:r>
              <a:rPr lang="en-US" dirty="0" smtClean="0"/>
              <a:t>A jet ejector pump uses a venturi effect of a converging-diverging nozzle to convert pressure energy of a motive fluid (in this case EG) to kinetic energy.</a:t>
            </a:r>
          </a:p>
          <a:p>
            <a:endParaRPr lang="en-US" dirty="0" smtClean="0"/>
          </a:p>
          <a:p>
            <a:r>
              <a:rPr lang="en-US" dirty="0" smtClean="0"/>
              <a:t>This creates a low pressure zone that draws in and entrains a suction fluid.</a:t>
            </a:r>
          </a:p>
          <a:p>
            <a:pPr marL="0" indent="0">
              <a:buNone/>
            </a:pPr>
            <a:endParaRPr lang="en-US" dirty="0" smtClean="0"/>
          </a:p>
          <a:p>
            <a:r>
              <a:rPr lang="en-US" dirty="0" smtClean="0"/>
              <a:t>After passing through the throat of the injector, the mixed fluid expands and the velocity is reduced by reconverting KE back to pressure energy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6387921" y="2672804"/>
            <a:ext cx="5373302" cy="2656979"/>
          </a:xfrm>
          <a:prstGeom prst="rect">
            <a:avLst/>
          </a:prstGeom>
        </p:spPr>
      </p:pic>
    </p:spTree>
    <p:extLst>
      <p:ext uri="{BB962C8B-B14F-4D97-AF65-F5344CB8AC3E}">
        <p14:creationId xmlns:p14="http://schemas.microsoft.com/office/powerpoint/2010/main" val="22185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Liquid Ring Pump</a:t>
            </a:r>
            <a:endParaRPr lang="en-US" b="1" dirty="0"/>
          </a:p>
        </p:txBody>
      </p:sp>
      <p:sp>
        <p:nvSpPr>
          <p:cNvPr id="5" name="Content Placeholder 4"/>
          <p:cNvSpPr>
            <a:spLocks noGrp="1"/>
          </p:cNvSpPr>
          <p:nvPr>
            <p:ph idx="1"/>
          </p:nvPr>
        </p:nvSpPr>
        <p:spPr>
          <a:xfrm>
            <a:off x="838200" y="1608055"/>
            <a:ext cx="5575479" cy="4351338"/>
          </a:xfrm>
        </p:spPr>
        <p:txBody>
          <a:bodyPr>
            <a:normAutofit lnSpcReduction="10000"/>
          </a:bodyPr>
          <a:lstStyle/>
          <a:p>
            <a:r>
              <a:rPr lang="en-US" dirty="0" smtClean="0"/>
              <a:t>The liquid ring pump is used as a gas compressor.</a:t>
            </a:r>
          </a:p>
          <a:p>
            <a:pPr marL="0" indent="0">
              <a:buNone/>
            </a:pPr>
            <a:endParaRPr lang="en-US" dirty="0" smtClean="0"/>
          </a:p>
          <a:p>
            <a:r>
              <a:rPr lang="en-US" dirty="0" smtClean="0"/>
              <a:t>Vanes are an integral part of the rotor pump and churn a rotating ring of liquid to form a compressor chamber seal.</a:t>
            </a:r>
          </a:p>
          <a:p>
            <a:endParaRPr lang="en-US" dirty="0" smtClean="0"/>
          </a:p>
          <a:p>
            <a:r>
              <a:rPr lang="en-US" dirty="0" smtClean="0"/>
              <a:t>This pump compresses gas by rotating a vaned impeller located eccentrically within a cylindrical casing.</a:t>
            </a:r>
          </a:p>
          <a:p>
            <a:pPr marL="0" indent="0">
              <a:buNone/>
            </a:pPr>
            <a:endParaRPr lang="en-US" dirty="0" smtClean="0"/>
          </a:p>
          <a:p>
            <a:r>
              <a:rPr lang="en-US" dirty="0" smtClean="0"/>
              <a:t>EG vapors are compressed in this pump.</a:t>
            </a:r>
          </a:p>
          <a:p>
            <a:pPr marL="0" indent="0">
              <a:buNone/>
            </a:pPr>
            <a:endParaRPr lang="en-US" dirty="0" smtClean="0"/>
          </a:p>
          <a:p>
            <a:pPr marL="0" indent="0">
              <a:buNone/>
            </a:pPr>
            <a:endParaRPr lang="en-US" dirty="0" smtClean="0"/>
          </a:p>
        </p:txBody>
      </p:sp>
      <p:pic>
        <p:nvPicPr>
          <p:cNvPr id="6" name="Content Placeholder 3"/>
          <p:cNvPicPr>
            <a:picLocks noChangeAspect="1"/>
          </p:cNvPicPr>
          <p:nvPr/>
        </p:nvPicPr>
        <p:blipFill>
          <a:blip r:embed="rId2"/>
          <a:stretch>
            <a:fillRect/>
          </a:stretch>
        </p:blipFill>
        <p:spPr>
          <a:xfrm>
            <a:off x="6559565" y="1743531"/>
            <a:ext cx="5027818" cy="4351338"/>
          </a:xfrm>
          <a:prstGeom prst="rect">
            <a:avLst/>
          </a:prstGeom>
        </p:spPr>
      </p:pic>
    </p:spTree>
    <p:extLst>
      <p:ext uri="{BB962C8B-B14F-4D97-AF65-F5344CB8AC3E}">
        <p14:creationId xmlns:p14="http://schemas.microsoft.com/office/powerpoint/2010/main" val="1107217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                    Flowsheet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120" y="2485621"/>
            <a:ext cx="11026462" cy="2240925"/>
          </a:xfrm>
        </p:spPr>
      </p:pic>
    </p:spTree>
    <p:extLst>
      <p:ext uri="{BB962C8B-B14F-4D97-AF65-F5344CB8AC3E}">
        <p14:creationId xmlns:p14="http://schemas.microsoft.com/office/powerpoint/2010/main" val="2240368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32" y="0"/>
            <a:ext cx="9101153" cy="6749691"/>
          </a:xfrm>
          <a:prstGeom prst="rect">
            <a:avLst/>
          </a:prstGeom>
        </p:spPr>
      </p:pic>
    </p:spTree>
    <p:extLst>
      <p:ext uri="{BB962C8B-B14F-4D97-AF65-F5344CB8AC3E}">
        <p14:creationId xmlns:p14="http://schemas.microsoft.com/office/powerpoint/2010/main" val="83106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Introduction</a:t>
            </a:r>
            <a:br>
              <a:rPr lang="en-US" b="1" dirty="0" smtClean="0"/>
            </a:br>
            <a:r>
              <a:rPr lang="en-US" b="1" dirty="0"/>
              <a:t> </a:t>
            </a:r>
            <a:r>
              <a:rPr lang="en-US" b="1" dirty="0" smtClean="0"/>
              <a:t>                                       </a:t>
            </a:r>
            <a:r>
              <a:rPr lang="en-US" sz="3200" dirty="0"/>
              <a:t>-</a:t>
            </a:r>
            <a:r>
              <a:rPr lang="en-US" sz="3200" dirty="0" smtClean="0"/>
              <a:t>Arnabh Kumar</a:t>
            </a:r>
            <a:endParaRPr lang="en-US" sz="3200" dirty="0"/>
          </a:p>
        </p:txBody>
      </p:sp>
      <p:sp>
        <p:nvSpPr>
          <p:cNvPr id="4" name="Content Placeholder 3"/>
          <p:cNvSpPr>
            <a:spLocks noGrp="1"/>
          </p:cNvSpPr>
          <p:nvPr>
            <p:ph idx="1"/>
          </p:nvPr>
        </p:nvSpPr>
        <p:spPr/>
        <p:txBody>
          <a:bodyPr>
            <a:normAutofit fontScale="92500" lnSpcReduction="20000"/>
          </a:bodyPr>
          <a:lstStyle/>
          <a:p>
            <a:r>
              <a:rPr lang="en-US" dirty="0" smtClean="0"/>
              <a:t>PET stands for poly-ethylene terephthalate and is one of the most common thermoplastic polymer.</a:t>
            </a:r>
          </a:p>
          <a:p>
            <a:endParaRPr lang="en-US" dirty="0" smtClean="0"/>
          </a:p>
          <a:p>
            <a:r>
              <a:rPr lang="en-US" dirty="0" smtClean="0"/>
              <a:t>It was patented in 1941 in England</a:t>
            </a:r>
          </a:p>
          <a:p>
            <a:endParaRPr lang="en-US" dirty="0" smtClean="0"/>
          </a:p>
          <a:p>
            <a:r>
              <a:rPr lang="en-US" dirty="0" smtClean="0"/>
              <a:t>It accounts for around 18% of the worlds polymer production which puts it in third place after polyethylene and polypropylene.</a:t>
            </a:r>
          </a:p>
          <a:p>
            <a:endParaRPr lang="en-US" dirty="0" smtClean="0"/>
          </a:p>
          <a:p>
            <a:r>
              <a:rPr lang="en-US" dirty="0" smtClean="0"/>
              <a:t>PET consists of polymerized repeating units of the monomer Ethylene Terephthalate with repeating unit C</a:t>
            </a:r>
            <a:r>
              <a:rPr lang="en-US" baseline="-25000" dirty="0" smtClean="0"/>
              <a:t>10</a:t>
            </a:r>
            <a:r>
              <a:rPr lang="en-US" dirty="0" smtClean="0"/>
              <a:t>H</a:t>
            </a:r>
            <a:r>
              <a:rPr lang="en-US" baseline="-25000" dirty="0" smtClean="0"/>
              <a:t>8</a:t>
            </a:r>
            <a:r>
              <a:rPr lang="en-US" dirty="0" smtClean="0"/>
              <a:t>O</a:t>
            </a:r>
            <a:r>
              <a:rPr lang="en-US" baseline="-25000" dirty="0" smtClean="0"/>
              <a:t>4</a:t>
            </a:r>
            <a:r>
              <a:rPr lang="en-US" dirty="0" smtClean="0"/>
              <a:t> .</a:t>
            </a:r>
          </a:p>
          <a:p>
            <a:endParaRPr lang="en-US" dirty="0" smtClean="0"/>
          </a:p>
          <a:p>
            <a:r>
              <a:rPr lang="en-US" dirty="0" smtClean="0"/>
              <a:t>It can exist in both amorphous as well as semi crystalline polymer state. </a:t>
            </a:r>
          </a:p>
          <a:p>
            <a:endParaRPr lang="en-US" dirty="0"/>
          </a:p>
        </p:txBody>
      </p:sp>
    </p:spTree>
    <p:extLst>
      <p:ext uri="{BB962C8B-B14F-4D97-AF65-F5344CB8AC3E}">
        <p14:creationId xmlns:p14="http://schemas.microsoft.com/office/powerpoint/2010/main" val="564086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18" y="1004711"/>
            <a:ext cx="9483129" cy="547002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Arguments in Flowsheet</a:t>
            </a:r>
            <a:br>
              <a:rPr lang="en-US" b="1" dirty="0" smtClean="0"/>
            </a:br>
            <a:r>
              <a:rPr lang="en-US" b="1" dirty="0"/>
              <a:t> </a:t>
            </a:r>
            <a:r>
              <a:rPr lang="en-US" b="1" dirty="0" smtClean="0"/>
              <a:t>                                 -</a:t>
            </a:r>
            <a:r>
              <a:rPr lang="en-US" dirty="0" smtClean="0"/>
              <a:t>Priyanshu Lilha</a:t>
            </a:r>
            <a:endParaRPr lang="en-US" dirty="0"/>
          </a:p>
        </p:txBody>
      </p:sp>
      <p:sp>
        <p:nvSpPr>
          <p:cNvPr id="3" name="Content Placeholder 2"/>
          <p:cNvSpPr>
            <a:spLocks noGrp="1"/>
          </p:cNvSpPr>
          <p:nvPr>
            <p:ph idx="1"/>
          </p:nvPr>
        </p:nvSpPr>
        <p:spPr>
          <a:xfrm>
            <a:off x="794279" y="2216730"/>
            <a:ext cx="8915400" cy="3777622"/>
          </a:xfrm>
        </p:spPr>
        <p:txBody>
          <a:bodyPr>
            <a:normAutofit/>
          </a:bodyPr>
          <a:lstStyle/>
          <a:p>
            <a:r>
              <a:rPr lang="en-US" sz="3600" dirty="0" smtClean="0"/>
              <a:t>Side reactions</a:t>
            </a:r>
          </a:p>
          <a:p>
            <a:endParaRPr lang="en-US" sz="3600" dirty="0" smtClean="0"/>
          </a:p>
          <a:p>
            <a:r>
              <a:rPr lang="en-US" sz="3600" dirty="0" smtClean="0"/>
              <a:t>PET degradation</a:t>
            </a:r>
          </a:p>
          <a:p>
            <a:pPr marL="0" indent="0">
              <a:buNone/>
            </a:pPr>
            <a:endParaRPr lang="en-US" sz="3600" dirty="0" smtClean="0"/>
          </a:p>
          <a:p>
            <a:r>
              <a:rPr lang="en-US" sz="3600" dirty="0" smtClean="0"/>
              <a:t>Polymer loss in the transfer lines</a:t>
            </a:r>
            <a:endParaRPr lang="en-US" sz="3600" dirty="0"/>
          </a:p>
        </p:txBody>
      </p:sp>
    </p:spTree>
    <p:extLst>
      <p:ext uri="{BB962C8B-B14F-4D97-AF65-F5344CB8AC3E}">
        <p14:creationId xmlns:p14="http://schemas.microsoft.com/office/powerpoint/2010/main" val="2316411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Side Reactions</a:t>
            </a:r>
            <a:endParaRPr lang="en-US" b="1" dirty="0"/>
          </a:p>
        </p:txBody>
      </p:sp>
      <p:sp>
        <p:nvSpPr>
          <p:cNvPr id="3" name="Content Placeholder 2"/>
          <p:cNvSpPr>
            <a:spLocks noGrp="1"/>
          </p:cNvSpPr>
          <p:nvPr>
            <p:ph idx="1"/>
          </p:nvPr>
        </p:nvSpPr>
        <p:spPr>
          <a:xfrm>
            <a:off x="646111" y="1414852"/>
            <a:ext cx="8915400" cy="3777622"/>
          </a:xfrm>
        </p:spPr>
        <p:txBody>
          <a:bodyPr/>
          <a:lstStyle/>
          <a:p>
            <a:r>
              <a:rPr lang="en-US" sz="3200" dirty="0"/>
              <a:t>Side reactions reduce the efficiency of the process and diminish the product </a:t>
            </a:r>
            <a:r>
              <a:rPr lang="en-US" sz="3200" dirty="0" smtClean="0"/>
              <a:t>quality</a:t>
            </a:r>
            <a:r>
              <a:rPr lang="en-US" dirty="0" smtClean="0"/>
              <a:t>.</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88565" y="2590715"/>
            <a:ext cx="8303472" cy="3810330"/>
          </a:xfrm>
          <a:prstGeom prst="rect">
            <a:avLst/>
          </a:prstGeom>
        </p:spPr>
      </p:pic>
    </p:spTree>
    <p:extLst>
      <p:ext uri="{BB962C8B-B14F-4D97-AF65-F5344CB8AC3E}">
        <p14:creationId xmlns:p14="http://schemas.microsoft.com/office/powerpoint/2010/main" val="184928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7846" y="1048207"/>
            <a:ext cx="9767887" cy="5047793"/>
          </a:xfrm>
        </p:spPr>
        <p:txBody>
          <a:bodyPr>
            <a:normAutofit lnSpcReduction="10000"/>
          </a:bodyPr>
          <a:lstStyle/>
          <a:p>
            <a:pPr>
              <a:buNone/>
            </a:pPr>
            <a:r>
              <a:rPr lang="en-US" sz="3200" dirty="0" smtClean="0"/>
              <a:t>                  </a:t>
            </a:r>
            <a:r>
              <a:rPr lang="en-US" sz="3200" b="1" dirty="0" smtClean="0"/>
              <a:t>To suppress side reactions</a:t>
            </a:r>
          </a:p>
          <a:p>
            <a:pPr marL="0" indent="0">
              <a:buNone/>
            </a:pPr>
            <a:endParaRPr lang="en-US" b="1" dirty="0" smtClean="0"/>
          </a:p>
          <a:p>
            <a:r>
              <a:rPr lang="en-US" sz="2400" dirty="0" smtClean="0"/>
              <a:t>Keep optimum EG feed so that the excess is only within 10% of the required value. To achieve this the CSTR could be replaced with a PFR with side inlets but then other issues like cost and flow control of the components comes into picture. </a:t>
            </a:r>
          </a:p>
          <a:p>
            <a:endParaRPr lang="en-US" sz="2400" dirty="0" smtClean="0"/>
          </a:p>
          <a:p>
            <a:r>
              <a:rPr lang="en-US" sz="2400" dirty="0" smtClean="0"/>
              <a:t>The side reactions take place at around 350 deg Celsius hence the reactor temp. should be kept below this temperature. To achieve this temperature control has to be more accurate which in turn means more investment in the process.</a:t>
            </a:r>
          </a:p>
          <a:p>
            <a:endParaRPr lang="en-US" dirty="0"/>
          </a:p>
        </p:txBody>
      </p:sp>
    </p:spTree>
    <p:extLst>
      <p:ext uri="{BB962C8B-B14F-4D97-AF65-F5344CB8AC3E}">
        <p14:creationId xmlns:p14="http://schemas.microsoft.com/office/powerpoint/2010/main" val="218135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PET Degradation</a:t>
            </a:r>
            <a:endParaRPr lang="en-US" b="1" dirty="0"/>
          </a:p>
        </p:txBody>
      </p:sp>
      <p:pic>
        <p:nvPicPr>
          <p:cNvPr id="4" name="Content Placeholder 3"/>
          <p:cNvPicPr>
            <a:picLocks noGrp="1" noChangeAspect="1"/>
          </p:cNvPicPr>
          <p:nvPr>
            <p:ph idx="1"/>
          </p:nvPr>
        </p:nvPicPr>
        <p:blipFill>
          <a:blip r:embed="rId2"/>
          <a:stretch>
            <a:fillRect/>
          </a:stretch>
        </p:blipFill>
        <p:spPr>
          <a:xfrm>
            <a:off x="1097667" y="1545137"/>
            <a:ext cx="9525178" cy="4711610"/>
          </a:xfrm>
          <a:prstGeom prst="rect">
            <a:avLst/>
          </a:prstGeom>
        </p:spPr>
      </p:pic>
    </p:spTree>
    <p:extLst>
      <p:ext uri="{BB962C8B-B14F-4D97-AF65-F5344CB8AC3E}">
        <p14:creationId xmlns:p14="http://schemas.microsoft.com/office/powerpoint/2010/main" val="1564600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Effects of PET Degradation</a:t>
            </a:r>
            <a:endParaRPr lang="en-US" b="1" dirty="0"/>
          </a:p>
        </p:txBody>
      </p:sp>
      <p:sp>
        <p:nvSpPr>
          <p:cNvPr id="3" name="Content Placeholder 2"/>
          <p:cNvSpPr>
            <a:spLocks noGrp="1"/>
          </p:cNvSpPr>
          <p:nvPr>
            <p:ph idx="1"/>
          </p:nvPr>
        </p:nvSpPr>
        <p:spPr>
          <a:xfrm>
            <a:off x="440268" y="1853248"/>
            <a:ext cx="9609586" cy="4395151"/>
          </a:xfrm>
        </p:spPr>
        <p:txBody>
          <a:bodyPr/>
          <a:lstStyle/>
          <a:p>
            <a:pPr marL="0" indent="0">
              <a:buNone/>
            </a:pPr>
            <a:r>
              <a:rPr lang="en-US" b="1" dirty="0"/>
              <a:t>Thermal degradation of PET results in </a:t>
            </a:r>
            <a:r>
              <a:rPr lang="en-US" b="1" dirty="0" smtClean="0"/>
              <a:t>:</a:t>
            </a:r>
          </a:p>
          <a:p>
            <a:pPr marL="0" indent="0">
              <a:buNone/>
            </a:pPr>
            <a:endParaRPr lang="en-US" b="1" dirty="0"/>
          </a:p>
          <a:p>
            <a:r>
              <a:rPr lang="en-US" b="1" dirty="0"/>
              <a:t>Decrease in weight and viscosity</a:t>
            </a:r>
          </a:p>
          <a:p>
            <a:r>
              <a:rPr lang="en-US" b="1" dirty="0"/>
              <a:t>Increase in carboxyl content</a:t>
            </a:r>
          </a:p>
          <a:p>
            <a:r>
              <a:rPr lang="en-US" b="1" dirty="0"/>
              <a:t>Color becomes less white</a:t>
            </a:r>
          </a:p>
          <a:p>
            <a:r>
              <a:rPr lang="en-US" b="1" dirty="0"/>
              <a:t>Evolution of toxic and highly flammable gases</a:t>
            </a:r>
          </a:p>
          <a:p>
            <a:r>
              <a:rPr lang="en-US" b="1" dirty="0"/>
              <a:t>Formation of gels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577" y="1853248"/>
            <a:ext cx="5238045" cy="3870678"/>
          </a:xfrm>
          <a:prstGeom prst="rect">
            <a:avLst/>
          </a:prstGeom>
        </p:spPr>
      </p:pic>
    </p:spTree>
    <p:extLst>
      <p:ext uri="{BB962C8B-B14F-4D97-AF65-F5344CB8AC3E}">
        <p14:creationId xmlns:p14="http://schemas.microsoft.com/office/powerpoint/2010/main" val="2506205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312" y="1196622"/>
            <a:ext cx="9451542" cy="5051777"/>
          </a:xfrm>
        </p:spPr>
        <p:txBody>
          <a:bodyPr/>
          <a:lstStyle/>
          <a:p>
            <a:endParaRPr lang="en-US" dirty="0" smtClean="0"/>
          </a:p>
          <a:p>
            <a:r>
              <a:rPr lang="en-US" sz="2400" dirty="0" smtClean="0"/>
              <a:t>Degradation </a:t>
            </a:r>
            <a:r>
              <a:rPr lang="en-US" sz="2400" dirty="0"/>
              <a:t>of PET is a direct function of temperature, hold up time, and the presence of oxygen.</a:t>
            </a:r>
          </a:p>
          <a:p>
            <a:endParaRPr lang="en-US" sz="2400" dirty="0"/>
          </a:p>
          <a:p>
            <a:r>
              <a:rPr lang="en-US" sz="2400" dirty="0"/>
              <a:t>Polymer hold‐up time and temperature are kept as low as </a:t>
            </a:r>
            <a:r>
              <a:rPr lang="en-US" sz="2400" dirty="0" smtClean="0"/>
              <a:t>possible but in the operable range.</a:t>
            </a:r>
            <a:endParaRPr lang="en-US" sz="2400" dirty="0"/>
          </a:p>
          <a:p>
            <a:endParaRPr lang="en-US" sz="2400" dirty="0"/>
          </a:p>
          <a:p>
            <a:r>
              <a:rPr lang="en-US" sz="2400" dirty="0"/>
              <a:t>All vessels and pipelines are designed to eliminate or reduce potential stagnation of polymer.</a:t>
            </a:r>
          </a:p>
          <a:p>
            <a:pPr marL="0" indent="0">
              <a:buNone/>
            </a:pPr>
            <a:endParaRPr lang="en-US" dirty="0"/>
          </a:p>
        </p:txBody>
      </p:sp>
    </p:spTree>
    <p:extLst>
      <p:ext uri="{BB962C8B-B14F-4D97-AF65-F5344CB8AC3E}">
        <p14:creationId xmlns:p14="http://schemas.microsoft.com/office/powerpoint/2010/main" val="83334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Loss in Transfer Lines</a:t>
            </a:r>
            <a:endParaRPr lang="en-US" b="1" dirty="0"/>
          </a:p>
        </p:txBody>
      </p:sp>
      <p:sp>
        <p:nvSpPr>
          <p:cNvPr id="3" name="Content Placeholder 2"/>
          <p:cNvSpPr>
            <a:spLocks noGrp="1"/>
          </p:cNvSpPr>
          <p:nvPr>
            <p:ph idx="1"/>
          </p:nvPr>
        </p:nvSpPr>
        <p:spPr>
          <a:xfrm>
            <a:off x="733778" y="1569156"/>
            <a:ext cx="9572978" cy="4679244"/>
          </a:xfrm>
        </p:spPr>
        <p:txBody>
          <a:bodyPr>
            <a:normAutofit fontScale="92500"/>
          </a:bodyPr>
          <a:lstStyle/>
          <a:p>
            <a:r>
              <a:rPr lang="en-US" sz="2400" dirty="0" smtClean="0"/>
              <a:t>In transfer lines due to sudden drop in temperature it is possible that the polymer may solidify and block the line. To deal with this problem the lines have to be heated by external sources.</a:t>
            </a:r>
          </a:p>
          <a:p>
            <a:endParaRPr lang="en-US" sz="2400" dirty="0" smtClean="0"/>
          </a:p>
          <a:p>
            <a:r>
              <a:rPr lang="en-US" sz="2400" dirty="0" smtClean="0"/>
              <a:t>Issues with using steam as a utility are that is results in rusting of pipelines and also a whole system has to be setup to convert water to steam.</a:t>
            </a:r>
          </a:p>
          <a:p>
            <a:endParaRPr lang="en-US" sz="2400" dirty="0" smtClean="0"/>
          </a:p>
          <a:p>
            <a:r>
              <a:rPr lang="en-US" sz="2400" dirty="0" smtClean="0"/>
              <a:t>Instead of using steam, the drawn fibers and filaments and the catalyst preparation vessel can also be heated using DOWTHERM supplied at the required temperature and pressure. </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56357" y="1185333"/>
            <a:ext cx="10748256" cy="5076921"/>
          </a:xfrm>
        </p:spPr>
        <p:txBody>
          <a:bodyPr>
            <a:normAutofit lnSpcReduction="10000"/>
          </a:bodyPr>
          <a:lstStyle/>
          <a:p>
            <a:endParaRPr lang="en-US" dirty="0" smtClean="0"/>
          </a:p>
          <a:p>
            <a:r>
              <a:rPr lang="en-US" dirty="0" smtClean="0"/>
              <a:t>DOWTHERM is already supplied in the reactors for the very specific purpose of heating, the coal losses incurred will be less as it is being used for the same purpose.</a:t>
            </a:r>
          </a:p>
          <a:p>
            <a:endParaRPr lang="en-US" dirty="0" smtClean="0"/>
          </a:p>
          <a:p>
            <a:r>
              <a:rPr lang="en-US" dirty="0" smtClean="0"/>
              <a:t>Therefore, the required temperature of around 200°C will be produced at a much lower vapor pressure of DOWTHERM resulting in cost savings. </a:t>
            </a:r>
          </a:p>
          <a:p>
            <a:endParaRPr lang="en-US" dirty="0" smtClean="0"/>
          </a:p>
          <a:p>
            <a:r>
              <a:rPr lang="en-US" dirty="0" smtClean="0"/>
              <a:t>DOWTHERM reduces the chances of any rusting of the machines, equipment and transfer lines.</a:t>
            </a:r>
          </a:p>
          <a:p>
            <a:endParaRPr lang="en-US" dirty="0" smtClean="0"/>
          </a:p>
          <a:p>
            <a:r>
              <a:rPr lang="en-US" dirty="0" smtClean="0"/>
              <a:t>It reduces any chance of oxidation of the fibers and filaments (Oxidation of polymer results in cross-linking and Chain scission, thereby causing breakages an hence, waste production.)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00" y="181785"/>
            <a:ext cx="9404723" cy="1400530"/>
          </a:xfrm>
        </p:spPr>
        <p:txBody>
          <a:bodyPr/>
          <a:lstStyle/>
          <a:p>
            <a:pPr algn="ctr"/>
            <a:r>
              <a:rPr lang="en-US" b="1" dirty="0" smtClean="0"/>
              <a:t> Conclusion </a:t>
            </a:r>
            <a:r>
              <a:rPr lang="en-US" b="1" dirty="0"/>
              <a:t>and Future Aspects </a:t>
            </a:r>
            <a:r>
              <a:rPr lang="en-US" b="1" dirty="0" smtClean="0"/>
              <a:t> Future Scope  </a:t>
            </a:r>
            <a:br>
              <a:rPr lang="en-US" b="1" dirty="0" smtClean="0"/>
            </a:br>
            <a:r>
              <a:rPr lang="en-US" b="1" dirty="0" smtClean="0"/>
              <a:t>                                 </a:t>
            </a:r>
            <a:r>
              <a:rPr lang="en-US" dirty="0" smtClean="0"/>
              <a:t>-</a:t>
            </a:r>
            <a:r>
              <a:rPr lang="en-US" sz="3600" dirty="0" smtClean="0"/>
              <a:t>Rishu Garg</a:t>
            </a:r>
            <a:endParaRPr lang="en-US" sz="3600" dirty="0"/>
          </a:p>
        </p:txBody>
      </p:sp>
      <p:sp>
        <p:nvSpPr>
          <p:cNvPr id="3" name="Content Placeholder 2"/>
          <p:cNvSpPr>
            <a:spLocks noGrp="1"/>
          </p:cNvSpPr>
          <p:nvPr>
            <p:ph idx="1"/>
          </p:nvPr>
        </p:nvSpPr>
        <p:spPr>
          <a:xfrm>
            <a:off x="801510" y="2191914"/>
            <a:ext cx="9584267" cy="4769555"/>
          </a:xfrm>
        </p:spPr>
        <p:txBody>
          <a:bodyPr/>
          <a:lstStyle/>
          <a:p>
            <a:r>
              <a:rPr lang="en-US" sz="2400" dirty="0" smtClean="0"/>
              <a:t>A major concerned faced by the industry is that PET products are non-biodegradable</a:t>
            </a:r>
          </a:p>
          <a:p>
            <a:endParaRPr lang="en-US" sz="2400" dirty="0" smtClean="0"/>
          </a:p>
          <a:p>
            <a:r>
              <a:rPr lang="en-US" sz="2400" dirty="0" smtClean="0"/>
              <a:t>Incineration of PET leads to release of harmful toxins whereas dumping it in land fills leads to soil pollution</a:t>
            </a:r>
          </a:p>
          <a:p>
            <a:endParaRPr lang="en-US" sz="2400" dirty="0" smtClean="0"/>
          </a:p>
          <a:p>
            <a:r>
              <a:rPr lang="en-US" sz="2400" dirty="0" smtClean="0"/>
              <a:t>rPET or Recyclable PET can be the solution to this problem</a:t>
            </a:r>
          </a:p>
          <a:p>
            <a:endParaRPr lang="en-US" sz="2400" dirty="0" smtClean="0"/>
          </a:p>
          <a:p>
            <a:r>
              <a:rPr lang="en-US" sz="2400" dirty="0" smtClean="0"/>
              <a:t>Production of rPET  is less energy consuming than to produce virgin polymer</a:t>
            </a:r>
          </a:p>
          <a:p>
            <a:endParaRPr lang="en-US" dirty="0" smtClean="0"/>
          </a:p>
          <a:p>
            <a:endParaRPr lang="en-US" dirty="0"/>
          </a:p>
        </p:txBody>
      </p:sp>
    </p:spTree>
    <p:extLst>
      <p:ext uri="{BB962C8B-B14F-4D97-AF65-F5344CB8AC3E}">
        <p14:creationId xmlns:p14="http://schemas.microsoft.com/office/powerpoint/2010/main" val="151490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00" y="652388"/>
            <a:ext cx="9404723" cy="1400530"/>
          </a:xfrm>
        </p:spPr>
        <p:txBody>
          <a:bodyPr/>
          <a:lstStyle/>
          <a:p>
            <a:r>
              <a:rPr lang="en-US" dirty="0" smtClean="0"/>
              <a:t>                     </a:t>
            </a:r>
            <a:r>
              <a:rPr lang="en-US" b="1" dirty="0" smtClean="0"/>
              <a:t>Production</a:t>
            </a:r>
            <a:endParaRPr lang="en-US" b="1" dirty="0"/>
          </a:p>
        </p:txBody>
      </p:sp>
      <p:sp>
        <p:nvSpPr>
          <p:cNvPr id="4" name="Content Placeholder 3"/>
          <p:cNvSpPr>
            <a:spLocks noGrp="1"/>
          </p:cNvSpPr>
          <p:nvPr>
            <p:ph idx="1"/>
          </p:nvPr>
        </p:nvSpPr>
        <p:spPr/>
        <p:txBody>
          <a:bodyPr/>
          <a:lstStyle/>
          <a:p>
            <a:r>
              <a:rPr lang="en-US" dirty="0" smtClean="0"/>
              <a:t>It is produced in two major steps as discussed below:</a:t>
            </a:r>
          </a:p>
          <a:p>
            <a:endParaRPr lang="en-US" dirty="0" smtClean="0"/>
          </a:p>
          <a:p>
            <a:r>
              <a:rPr lang="en-US" dirty="0" smtClean="0"/>
              <a:t>Esterification: The reactants i.e. ethylene glycol and terephthalic acid combine to form intermediate product BHET.</a:t>
            </a:r>
          </a:p>
          <a:p>
            <a:endParaRPr lang="en-US" dirty="0" smtClean="0"/>
          </a:p>
          <a:p>
            <a:r>
              <a:rPr lang="en-US" dirty="0" smtClean="0"/>
              <a:t>Polycondensation: The intermediate product BHET undergoes polycondensation and gives the final polymer PET which is our final product.</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4348" y="193322"/>
            <a:ext cx="2619375" cy="1752600"/>
          </a:xfrm>
          <a:prstGeom prst="rect">
            <a:avLst/>
          </a:prstGeom>
        </p:spPr>
      </p:pic>
    </p:spTree>
    <p:extLst>
      <p:ext uri="{BB962C8B-B14F-4D97-AF65-F5344CB8AC3E}">
        <p14:creationId xmlns:p14="http://schemas.microsoft.com/office/powerpoint/2010/main" val="340701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16290" y="811141"/>
            <a:ext cx="10196866" cy="6069437"/>
          </a:xfrm>
        </p:spPr>
        <p:txBody>
          <a:bodyPr>
            <a:normAutofit/>
          </a:bodyPr>
          <a:lstStyle/>
          <a:p>
            <a:r>
              <a:rPr lang="en-US" sz="2400" dirty="0" smtClean="0"/>
              <a:t>Another problem is caused by the metal catalysts used in the production process of PET</a:t>
            </a:r>
          </a:p>
          <a:p>
            <a:endParaRPr lang="en-US" sz="2400" dirty="0" smtClean="0"/>
          </a:p>
          <a:p>
            <a:r>
              <a:rPr lang="en-US" sz="2400" dirty="0" smtClean="0"/>
              <a:t>Antimony Trioxide, the catalyst used is harmful even in trace amounts</a:t>
            </a:r>
          </a:p>
          <a:p>
            <a:endParaRPr lang="en-US" sz="2400" dirty="0" smtClean="0"/>
          </a:p>
          <a:p>
            <a:r>
              <a:rPr lang="en-US" sz="2400" dirty="0" smtClean="0"/>
              <a:t>IBM and Stanford report having demonstrated that organic catalysts can rival metal-based catalysts(Antimony Trioxide)</a:t>
            </a:r>
          </a:p>
          <a:p>
            <a:endParaRPr lang="en-US" sz="2400" dirty="0" smtClean="0"/>
          </a:p>
          <a:p>
            <a:r>
              <a:rPr lang="en-US" sz="2400" dirty="0" smtClean="0"/>
              <a:t>IBM plans to launch a pilot PET recycling project that will help determine whether the new organic catalysts can help develop cheap and easily recyclable plastic products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310" y="378149"/>
            <a:ext cx="9404723" cy="1400530"/>
          </a:xfrm>
        </p:spPr>
        <p:txBody>
          <a:bodyPr/>
          <a:lstStyle/>
          <a:p>
            <a:r>
              <a:rPr lang="en-US" b="1" dirty="0" smtClean="0"/>
              <a:t>PET Demand</a:t>
            </a:r>
            <a:endParaRPr lang="en-US" b="1" dirty="0"/>
          </a:p>
        </p:txBody>
      </p:sp>
      <p:sp>
        <p:nvSpPr>
          <p:cNvPr id="4" name="Content Placeholder 3"/>
          <p:cNvSpPr>
            <a:spLocks noGrp="1"/>
          </p:cNvSpPr>
          <p:nvPr>
            <p:ph idx="1"/>
          </p:nvPr>
        </p:nvSpPr>
        <p:spPr/>
        <p:txBody>
          <a:bodyPr/>
          <a:lstStyle/>
          <a:p>
            <a:pPr marL="0" indent="0">
              <a:buNone/>
            </a:pPr>
            <a:r>
              <a:rPr lang="en-US" dirty="0" smtClean="0"/>
              <a:t> </a:t>
            </a:r>
            <a:endParaRPr lang="en-US" dirty="0"/>
          </a:p>
        </p:txBody>
      </p:sp>
      <p:pic>
        <p:nvPicPr>
          <p:cNvPr id="5" name="Picture 2" descr="http://www.6wresearch.com/images/india-pet-resin-demand.png"/>
          <p:cNvPicPr>
            <a:picLocks noChangeAspect="1" noChangeArrowheads="1"/>
          </p:cNvPicPr>
          <p:nvPr/>
        </p:nvPicPr>
        <p:blipFill>
          <a:blip r:embed="rId2"/>
          <a:srcRect/>
          <a:stretch>
            <a:fillRect/>
          </a:stretch>
        </p:blipFill>
        <p:spPr bwMode="auto">
          <a:xfrm>
            <a:off x="1374455" y="1333563"/>
            <a:ext cx="8096923" cy="4914836"/>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78377" y="869245"/>
            <a:ext cx="9999311" cy="5271911"/>
          </a:xfrm>
        </p:spPr>
        <p:txBody>
          <a:bodyPr/>
          <a:lstStyle/>
          <a:p>
            <a:pPr marL="0" lvl="0" indent="0" defTabSz="914400">
              <a:lnSpc>
                <a:spcPct val="90000"/>
              </a:lnSpc>
              <a:buClrTx/>
              <a:buNone/>
              <a:defRPr/>
            </a:pPr>
            <a:endParaRPr lang="en-US" dirty="0" smtClean="0">
              <a:solidFill>
                <a:schemeClr val="tx1"/>
              </a:solidFill>
            </a:endParaRPr>
          </a:p>
          <a:p>
            <a:pPr marL="228600" lvl="0" indent="-228600" defTabSz="914400">
              <a:lnSpc>
                <a:spcPct val="90000"/>
              </a:lnSpc>
              <a:buClrTx/>
              <a:buFont typeface="Arial" panose="020B0604020202020204" pitchFamily="34" charset="0"/>
              <a:buChar char="•"/>
              <a:defRPr/>
            </a:pPr>
            <a:r>
              <a:rPr lang="en-US" sz="2400" dirty="0" smtClean="0">
                <a:solidFill>
                  <a:schemeClr val="tx1"/>
                </a:solidFill>
              </a:rPr>
              <a:t>At present, the production is not at par with the consumption of PET.</a:t>
            </a:r>
          </a:p>
          <a:p>
            <a:pPr marL="228600" lvl="0" indent="-228600" defTabSz="914400">
              <a:lnSpc>
                <a:spcPct val="90000"/>
              </a:lnSpc>
              <a:buClrTx/>
              <a:buFont typeface="Arial" panose="020B0604020202020204" pitchFamily="34" charset="0"/>
              <a:buChar char="•"/>
              <a:defRPr/>
            </a:pPr>
            <a:endParaRPr lang="en-US" sz="2400" dirty="0" smtClean="0">
              <a:solidFill>
                <a:schemeClr val="tx1"/>
              </a:solidFill>
            </a:endParaRPr>
          </a:p>
          <a:p>
            <a:pPr marL="228600" lvl="0" indent="-228600" defTabSz="914400">
              <a:lnSpc>
                <a:spcPct val="90000"/>
              </a:lnSpc>
              <a:buClrTx/>
              <a:buFont typeface="Arial" panose="020B0604020202020204" pitchFamily="34" charset="0"/>
              <a:buChar char="•"/>
              <a:defRPr/>
            </a:pPr>
            <a:r>
              <a:rPr lang="en-US" sz="2400" dirty="0" smtClean="0">
                <a:solidFill>
                  <a:schemeClr val="tx1"/>
                </a:solidFill>
              </a:rPr>
              <a:t>Since the demand of PET is rapidly increasing, there is scope for new players to enter the market.</a:t>
            </a:r>
          </a:p>
          <a:p>
            <a:pPr marL="228600" lvl="0" indent="-228600" defTabSz="914400">
              <a:lnSpc>
                <a:spcPct val="90000"/>
              </a:lnSpc>
              <a:buClrTx/>
              <a:buFont typeface="Arial" panose="020B0604020202020204" pitchFamily="34" charset="0"/>
              <a:buChar char="•"/>
              <a:defRPr/>
            </a:pPr>
            <a:endParaRPr lang="en-US" sz="2400" dirty="0" smtClean="0"/>
          </a:p>
          <a:p>
            <a:pPr marL="228600" lvl="0" indent="-228600" defTabSz="914400">
              <a:lnSpc>
                <a:spcPct val="90000"/>
              </a:lnSpc>
              <a:buClrTx/>
              <a:buFont typeface="Arial" panose="020B0604020202020204" pitchFamily="34" charset="0"/>
              <a:buChar char="•"/>
              <a:defRPr/>
            </a:pPr>
            <a:r>
              <a:rPr lang="en-US" sz="2400" dirty="0" smtClean="0"/>
              <a:t>Substitutes for the product have  come up in the last decade. The best example is that of PEN (polyethylene naphthalene)  which is superior to PET in various aspects but costs 3 to 4 times more.</a:t>
            </a:r>
            <a:endParaRPr lang="en-US" sz="2400" dirty="0" smtClean="0">
              <a:solidFill>
                <a:schemeClr val="tx1"/>
              </a:solidFill>
            </a:endParaRPr>
          </a:p>
          <a:p>
            <a:pPr marL="228600" lvl="0" indent="-228600" defTabSz="914400">
              <a:lnSpc>
                <a:spcPct val="90000"/>
              </a:lnSpc>
              <a:buClrTx/>
              <a:buFont typeface="Arial" panose="020B0604020202020204" pitchFamily="34" charset="0"/>
              <a:buChar char="•"/>
              <a:defRPr/>
            </a:pPr>
            <a:endParaRPr lang="en-US" dirty="0" smtClean="0">
              <a:solidFill>
                <a:schemeClr val="tx1"/>
              </a:solidFill>
            </a:endParaRPr>
          </a:p>
          <a:p>
            <a:pPr marL="228600" lvl="0" indent="-228600" defTabSz="914400">
              <a:lnSpc>
                <a:spcPct val="90000"/>
              </a:lnSpc>
              <a:buClrTx/>
              <a:buFont typeface="Arial" panose="020B0604020202020204" pitchFamily="34" charset="0"/>
              <a:buChar char="•"/>
              <a:defRPr/>
            </a:pPr>
            <a:endParaRPr lang="en-US" dirty="0" smtClean="0">
              <a:solidFill>
                <a:schemeClr val="tx1"/>
              </a:solidFill>
            </a:endParaRPr>
          </a:p>
          <a:p>
            <a:pPr marL="228600" lvl="0" indent="-228600" defTabSz="914400">
              <a:lnSpc>
                <a:spcPct val="90000"/>
              </a:lnSpc>
              <a:buClrTx/>
              <a:buFont typeface="Arial" panose="020B0604020202020204" pitchFamily="34" charset="0"/>
              <a:buChar char="•"/>
              <a:defRPr/>
            </a:pPr>
            <a:endParaRPr lang="en-US" dirty="0" smtClean="0">
              <a:solidFill>
                <a:schemeClr val="tx1"/>
              </a:solidFill>
            </a:endParaRPr>
          </a:p>
          <a:p>
            <a:pPr marL="228600" lvl="0" indent="-228600" defTabSz="914400">
              <a:lnSpc>
                <a:spcPct val="90000"/>
              </a:lnSpc>
              <a:buClrTx/>
              <a:buFont typeface="Arial" panose="020B0604020202020204" pitchFamily="34" charset="0"/>
              <a:buChar char="•"/>
              <a:defRPr/>
            </a:pP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Raw Material and Economics</a:t>
            </a:r>
            <a:endParaRPr lang="en-US" b="1"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The PET industry uses two major raw material:</a:t>
            </a:r>
          </a:p>
          <a:p>
            <a:endParaRPr lang="en-US" dirty="0" smtClean="0"/>
          </a:p>
          <a:p>
            <a:pPr marL="844550" indent="-514350">
              <a:buFont typeface="+mj-lt"/>
              <a:buAutoNum type="arabicPeriod"/>
            </a:pPr>
            <a:r>
              <a:rPr lang="en-US" dirty="0" smtClean="0"/>
              <a:t>Ethylene Glycol </a:t>
            </a:r>
          </a:p>
          <a:p>
            <a:pPr marL="844550" indent="-514350">
              <a:buFont typeface="+mj-lt"/>
              <a:buAutoNum type="arabicPeriod"/>
            </a:pPr>
            <a:endParaRPr lang="en-US" dirty="0" smtClean="0"/>
          </a:p>
          <a:p>
            <a:pPr marL="844550" indent="-514350">
              <a:buFont typeface="+mj-lt"/>
              <a:buAutoNum type="arabicPeriod"/>
            </a:pPr>
            <a:r>
              <a:rPr lang="en-US" dirty="0" smtClean="0"/>
              <a:t>Purified Terepthalic Acid</a:t>
            </a:r>
          </a:p>
          <a:p>
            <a:pPr marL="514350" indent="-514350">
              <a:buFont typeface="+mj-lt"/>
              <a:buAutoNum type="arabicPeriod"/>
            </a:pPr>
            <a:endParaRPr lang="en-US" dirty="0" smtClean="0"/>
          </a:p>
          <a:p>
            <a:pPr marL="236538" indent="-236538"/>
            <a:r>
              <a:rPr lang="en-US" dirty="0" smtClean="0"/>
              <a:t>Both raw materials are easily available</a:t>
            </a:r>
          </a:p>
          <a:p>
            <a:pPr marL="236538" indent="-236538"/>
            <a:endParaRPr lang="en-US" dirty="0" smtClean="0"/>
          </a:p>
          <a:p>
            <a:pPr marL="236538" indent="-236538">
              <a:buNone/>
            </a:pPr>
            <a:r>
              <a:rPr lang="en-US" dirty="0" smtClean="0"/>
              <a:t> </a:t>
            </a:r>
          </a:p>
        </p:txBody>
      </p:sp>
    </p:spTree>
    <p:extLst>
      <p:ext uri="{BB962C8B-B14F-4D97-AF65-F5344CB8AC3E}">
        <p14:creationId xmlns:p14="http://schemas.microsoft.com/office/powerpoint/2010/main" val="3955476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55" y="440773"/>
            <a:ext cx="9404723" cy="1400530"/>
          </a:xfrm>
        </p:spPr>
        <p:txBody>
          <a:bodyPr/>
          <a:lstStyle/>
          <a:p>
            <a:r>
              <a:rPr lang="en-US" dirty="0"/>
              <a:t> </a:t>
            </a:r>
            <a:r>
              <a:rPr lang="en-US" dirty="0" smtClean="0"/>
              <a:t>             </a:t>
            </a:r>
            <a:r>
              <a:rPr lang="en-US" b="1" dirty="0" smtClean="0"/>
              <a:t>Ethylene </a:t>
            </a:r>
            <a:r>
              <a:rPr lang="en-US" b="1" dirty="0"/>
              <a:t>glycol</a:t>
            </a:r>
          </a:p>
        </p:txBody>
      </p:sp>
      <p:sp>
        <p:nvSpPr>
          <p:cNvPr id="3" name="Content Placeholder 2"/>
          <p:cNvSpPr>
            <a:spLocks noGrp="1"/>
          </p:cNvSpPr>
          <p:nvPr>
            <p:ph idx="1"/>
          </p:nvPr>
        </p:nvSpPr>
        <p:spPr>
          <a:xfrm>
            <a:off x="646112" y="1411112"/>
            <a:ext cx="9403742" cy="4837288"/>
          </a:xfrm>
        </p:spPr>
        <p:txBody>
          <a:bodyPr>
            <a:normAutofit lnSpcReduction="10000"/>
          </a:bodyPr>
          <a:lstStyle/>
          <a:p>
            <a:r>
              <a:rPr lang="en-US" sz="2400" dirty="0" smtClean="0"/>
              <a:t>MEG is a colourless, odourless, non-volatile liquid. It is completely miscible in water and many organic solvents</a:t>
            </a:r>
          </a:p>
          <a:p>
            <a:endParaRPr lang="en-US" sz="2400" dirty="0" smtClean="0"/>
          </a:p>
          <a:p>
            <a:r>
              <a:rPr lang="en-US" sz="2400" dirty="0" smtClean="0"/>
              <a:t>It was first prepared ethylene glycol in 1856</a:t>
            </a:r>
          </a:p>
          <a:p>
            <a:endParaRPr lang="en-US" sz="2400" dirty="0" smtClean="0"/>
          </a:p>
          <a:p>
            <a:r>
              <a:rPr lang="en-US" sz="2400" dirty="0" smtClean="0"/>
              <a:t>Ethylene glycol is produced from ethylene (ethene), via the intermediate ethylene oxide. Ethylene oxide reacts with water to produce ethylene glycol according to the chemical equation:</a:t>
            </a:r>
          </a:p>
          <a:p>
            <a:pPr>
              <a:buNone/>
            </a:pPr>
            <a:r>
              <a:rPr lang="en-US" sz="2400" dirty="0" smtClean="0"/>
              <a:t>                          C</a:t>
            </a:r>
            <a:r>
              <a:rPr lang="en-US" sz="2400" baseline="-25000" dirty="0" smtClean="0"/>
              <a:t>2</a:t>
            </a:r>
            <a:r>
              <a:rPr lang="en-US" sz="2400" dirty="0" smtClean="0"/>
              <a:t>H</a:t>
            </a:r>
            <a:r>
              <a:rPr lang="en-US" sz="2400" baseline="-25000" dirty="0" smtClean="0"/>
              <a:t>4</a:t>
            </a:r>
            <a:r>
              <a:rPr lang="en-US" sz="2400" dirty="0" smtClean="0"/>
              <a:t>O + H</a:t>
            </a:r>
            <a:r>
              <a:rPr lang="en-US" sz="2400" baseline="-25000" dirty="0" smtClean="0"/>
              <a:t>2</a:t>
            </a:r>
            <a:r>
              <a:rPr lang="en-US" sz="2400" dirty="0" smtClean="0"/>
              <a:t>O → HO–CH</a:t>
            </a:r>
            <a:r>
              <a:rPr lang="en-US" sz="2400" baseline="-25000" dirty="0" smtClean="0"/>
              <a:t>2</a:t>
            </a:r>
            <a:r>
              <a:rPr lang="en-US" sz="2400" dirty="0" smtClean="0"/>
              <a:t>CH</a:t>
            </a:r>
            <a:r>
              <a:rPr lang="en-US" sz="2400" baseline="-25000" dirty="0" smtClean="0"/>
              <a:t>2</a:t>
            </a:r>
            <a:r>
              <a:rPr lang="en-US" sz="2400" dirty="0" smtClean="0"/>
              <a:t>–OH </a:t>
            </a:r>
          </a:p>
          <a:p>
            <a:r>
              <a:rPr lang="en-US" sz="2400" dirty="0" smtClean="0"/>
              <a:t>I kg costs about 40 USD</a:t>
            </a:r>
          </a:p>
          <a:p>
            <a:endParaRPr lang="en-US" dirty="0" smtClean="0"/>
          </a:p>
          <a:p>
            <a:endParaRPr lang="en-US" dirty="0"/>
          </a:p>
        </p:txBody>
      </p:sp>
      <p:sp>
        <p:nvSpPr>
          <p:cNvPr id="2050" name="AutoShape 2" descr="data:image/png;base64,iVBORw0KGgoAAAANSUhEUgAAAbgAAAByCAMAAAAWEDTnAAAAflBMVEX///8AAABCQkLm5uZra2vy8vLAwMAeHh78/Py0tLSOjo739/eEhIRYWFheXl7q6uq6urrW1tYxMTGurq5OTk7Hx8fe3t4ODg6ZmZmRkZHOzs4jIyM6OjobGxuFhYWfn598fHxFRUVlZWVxcXFTU1OdnZ0qKioVFRU2NjYLCwsJf0QcAAAIr0lEQVR4nO2d63qiMBCGiwpST6h4qIcqitXu/d/gFjIJIDkQCBB48v4Tsm7kIzPJzCT9+DAYDAaDwWAwGAz6YzvXcDGfL+6Bv5qyGrkxzO8Q3DYoZ3dYW2kWn3TtbtZ+v7c+Gd9iR3f31rC+fhoyrOZWnolNaTmIb7GFizHCNYM9osgW8ZVva4TThy1Dtj8GOQmMcNpwTQm1CQ+HWXhLXVm9tTbC6cIX0ShY4eng1LmTq9tscyOcJpDxNsnOIofE72XHnBFOD46gzjr/rB2sXEZRI5wWuP/Qk77TbnovdPOWvmiE04IQPegR/a4Hsjqpa0Y4HdjBpJ91fwXGMnXJCKcDMHf0mA0OqIGfXDHCaYAH80lOE9TilFwwwmkALOFoIUmMj5ocyQUjnAac2TNKzBQpMSMXjHDtA5ZyyW2E5p3/yGcjXPssxZaSNCJS9Fo4/qPQhsn7xIPG+7Dss3A/1uA9pq4lG7GL+wMtwg/444BrXt0OC+ecrJdlhey1kTashYuBiFtWXiTcYEFn3lnhdo+/fn9Hnadkj/Viuo8f8lXQLIhbPfFHJJyAzglno18ZC2e9+NO11rGLTCqxJ3zhj70U7vrW/5vWrg6mHY6gGUS98MceCuc8odvP4wH/glDjCSYItxU0++q5cLFzi4mchkdS//q6uirCDeZ0Hl0TbhpgoWaQL179woVvkS1qC/BxxUzlm4/ry3KAOLd5qss+vrjZtdczDgWFm8Wt1vhjnxbgW+zcTlmz406wdFq6OndMLDsPtDR7W8f1Qbghqd7OPwJvge/9tNAzEShyEghaodUeWab3RTh3hqUJqJskjng0jvVzdZe4Yzd+o/fVXk+ES/wYs6/6ujoI/DN3VMVAfTrpey+EO55AkxdvTu1e+IOyNQqFTmC6TD73QDiP49yy8Nxgm9ziPs25bVC/e5QBT8ZRkSkjmXh+i9a7TQJWnJfI+ERNkl53XThpz0WWeo/Wf5U9Ah1gucwoh41BS4beVHkd8bZbibBIPrjSEj/JchqsxpHZFuJdPamrLBuI3Ong6pzvlBLwnJkTy15VMleJhxBX92zJ1e020AHoOhjwM701hKH7sXfgEzZClEy2UaOaTWETa33B7xwqrbQGtBMuhnvwyumLHRVuBT+0fHo79fCadnU/+H9eJA8WD6p9/jVc4uYZw9JJ4TyyS7NKli3J3PnixupwcLRgnZmLkJ37s6zh35Ewa3ba3EHh3CSvXbGEa0t/hnXCflvIxlMrOGLtbIfI1v094J+wP1NJ0STNatUIdymSPi3jPA+C8JE+Y6jrpy6scK3Fi9VnORp1dYIZkceuI9nkbEu3hEuc20HZAWNkZl63q2PleVMkR2ZkoejTKeHI7xoprU92sPH9rdHVFVv12xMrx/5Ke0k7JNwSljPWWXmZZOLqaqpYT5ybKKXkLpP5SNyeMTw3r/F4zEwF2dY4uq1D/f2OOAA1zi2LHeJvF5Xwl6JAnjfNbjkJwjAMvhw9hkwFUg+2ptMza3wx9MwlNQJxbnWZsggSoVgrNcW6Zm8bgCxN614nk/fjrqyMT1TE1GMSG1Z/ZCo56fMgblwEfSuU6mZKnNulkaOhSfRauO2pAGXyvPrjbf3LLJwdrluOXUpiDY3NbEm+qOqqQ9sq3O168MeGNRCu57+75xn95jHA8d2YkD7dcsZw/9lYEDiCBLFHFVydxnXvaM7wYgmHOk4rgHH9byvHV853NxaLyqEgbUSc200/54aEG0sL5+wtKlmDYrda01MxUXske7t03MZcTjiXdUR79qhv4tyaybfkqVAaoftuylLCeWnfdt7cN7e02cSTLxfHGtbtxRrKOqnUv9MhVEihjHBDotH6a4dMoOt9EmdGwk0wP2g31lBq5FQsYmqCEsLh+kHrnB1JO/KIsE+IBmb7sQbiq4puzkryvDo6N6CEcHhBmh9JJG8Pk7Cl9dBiOiYV+vBUB17qQV44PFGkGREbnN8Jvq/RlRuH4ptKkiImtXle5UgLh8/Wp/+sKShXS0KsCsNiEZClyiKmWpEW7jdjDHPgmlD9kock5nhiurpVrXletcgK57D8GwYSYqHabipB4OqSrEJdeV6VyAqH3skx5xvhrdUtthcx5eXVkjye3s4NkBRuKLYkK9GYbJNh5qypFKSISW3mvD4khYPXkmtKkC9hbDZqnSNOVoxTq9B6i5hqQVK49bvppAARSm0NTq5aK5XnbbdnMsgJBwfn8zM0Bcxpu6TqI6PfXXs9Zi3ICQeLOEH8Aa2FAmV9VE/i6vwtXrk1t9lHCSAc6/YhKxxYQcF3IssjOB2pZbaZ5L3QiugHEm4/o3PZZIVDkaMn7ws/sNq8JYMOwEuI5irNFDGpxLEKQIRD8X/+6TkF/+hF+yBXFwnXVp63CnLCoVqAQPCdkCTQ39VHBTHfbeZ5KyAnHHIMogjysSvCRSVor645N0BOOKuQcPA3J7VIxYlwdTfoLEC4f3TF6MKJEoyr7oy47gLLAXtK5X0d1ztT2V3kFuBociIKDMEo7qoR6gZywhVbDqBg4L/Wq4R6jZxwaGkt+Ot2cLg+8+9hG1QgJxwYQcFYmmf/kaEO5ISDwL8gHIsa6ZlJ7Q2S+bhXgWllsRSCoRqSwqEo8577lUEhR2iohqRwsLbmRfcg2Roo7KQhj2yVFyqr/OV848FYyiaQFQ5SNuzILFTEPpgNDEqQrmSGIilmBusmNqYGBUgLB8m2MWMtB3U4C9X9NLwhv1sHDkdaU5XDpcImwFw38sK5UBZFOerbxVtiOpqc7BIlNjZCnjR/ji45AI1xLopBIWX2gOMtcpY1SSb9tk9Ojb5/GGqn1KkLK6KcdVpMfN//GZ2TS2a8NUG5c068m8XE+LdGKHuyEOuo74eZTzZDWeE+7AtNtm7V33cZmAmyhEPq0JfTtr/JqPacmPhkc7hQzlXutr29jhab82Bxnyw7WMZtMBgMBoPBYKjCf0iLZz9cNHrkAAAAAElFTkSuQmCC"/>
          <p:cNvSpPr>
            <a:spLocks noChangeAspect="1" noChangeArrowheads="1"/>
          </p:cNvSpPr>
          <p:nvPr/>
        </p:nvSpPr>
        <p:spPr bwMode="auto">
          <a:xfrm>
            <a:off x="155575" y="-974725"/>
            <a:ext cx="7810500" cy="20383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bgAAAByCAMAAAAWEDTnAAAAflBMVEX///8AAABCQkLm5uZra2vy8vLAwMAeHh78/Py0tLSOjo739/eEhIRYWFheXl7q6uq6urrW1tYxMTGurq5OTk7Hx8fe3t4ODg6ZmZmRkZHOzs4jIyM6OjobGxuFhYWfn598fHxFRUVlZWVxcXFTU1OdnZ0qKioVFRU2NjYLCwsJf0QcAAAIr0lEQVR4nO2d63qiMBCGiwpST6h4qIcqitXu/d/gFjIJIDkQCBB48v4Tsm7kIzPJzCT9+DAYDAaDwWAwGAz6YzvXcDGfL+6Bv5qyGrkxzO8Q3DYoZ3dYW2kWn3TtbtZ+v7c+Gd9iR3f31rC+fhoyrOZWnolNaTmIb7GFizHCNYM9osgW8ZVva4TThy1Dtj8GOQmMcNpwTQm1CQ+HWXhLXVm9tTbC6cIX0ShY4eng1LmTq9tscyOcJpDxNsnOIofE72XHnBFOD46gzjr/rB2sXEZRI5wWuP/Qk77TbnovdPOWvmiE04IQPegR/a4Hsjqpa0Y4HdjBpJ91fwXGMnXJCKcDMHf0mA0OqIGfXDHCaYAH80lOE9TilFwwwmkALOFoIUmMj5ocyQUjnAac2TNKzBQpMSMXjHDtA5ZyyW2E5p3/yGcjXPssxZaSNCJS9Fo4/qPQhsn7xIPG+7Dss3A/1uA9pq4lG7GL+wMtwg/444BrXt0OC+ecrJdlhey1kTashYuBiFtWXiTcYEFn3lnhdo+/fn9Hnadkj/Viuo8f8lXQLIhbPfFHJJyAzglno18ZC2e9+NO11rGLTCqxJ3zhj70U7vrW/5vWrg6mHY6gGUS98MceCuc8odvP4wH/glDjCSYItxU0++q5cLFzi4mchkdS//q6uirCDeZ0Hl0TbhpgoWaQL179woVvkS1qC/BxxUzlm4/ry3KAOLd5qss+vrjZtdczDgWFm8Wt1vhjnxbgW+zcTlmz406wdFq6OndMLDsPtDR7W8f1Qbghqd7OPwJvge/9tNAzEShyEghaodUeWab3RTh3hqUJqJskjng0jvVzdZe4Yzd+o/fVXk+ES/wYs6/6ujoI/DN3VMVAfTrpey+EO55AkxdvTu1e+IOyNQqFTmC6TD73QDiP49yy8Nxgm9ziPs25bVC/e5QBT8ZRkSkjmXh+i9a7TQJWnJfI+ERNkl53XThpz0WWeo/Wf5U9Ah1gucwoh41BS4beVHkd8bZbibBIPrjSEj/JchqsxpHZFuJdPamrLBuI3Ong6pzvlBLwnJkTy15VMleJhxBX92zJ1e020AHoOhjwM701hKH7sXfgEzZClEy2UaOaTWETa33B7xwqrbQGtBMuhnvwyumLHRVuBT+0fHo79fCadnU/+H9eJA8WD6p9/jVc4uYZw9JJ4TyyS7NKli3J3PnixupwcLRgnZmLkJ37s6zh35Ewa3ba3EHh3CSvXbGEa0t/hnXCflvIxlMrOGLtbIfI1v094J+wP1NJ0STNatUIdymSPi3jPA+C8JE+Y6jrpy6scK3Fi9VnORp1dYIZkceuI9nkbEu3hEuc20HZAWNkZl63q2PleVMkR2ZkoejTKeHI7xoprU92sPH9rdHVFVv12xMrx/5Ke0k7JNwSljPWWXmZZOLqaqpYT5ybKKXkLpP5SNyeMTw3r/F4zEwF2dY4uq1D/f2OOAA1zi2LHeJvF5Xwl6JAnjfNbjkJwjAMvhw9hkwFUg+2ptMza3wx9MwlNQJxbnWZsggSoVgrNcW6Zm8bgCxN614nk/fjrqyMT1TE1GMSG1Z/ZCo56fMgblwEfSuU6mZKnNulkaOhSfRauO2pAGXyvPrjbf3LLJwdrluOXUpiDY3NbEm+qOqqQ9sq3O168MeGNRCu57+75xn95jHA8d2YkD7dcsZw/9lYEDiCBLFHFVydxnXvaM7wYgmHOk4rgHH9byvHV853NxaLyqEgbUSc200/54aEG0sL5+wtKlmDYrda01MxUXske7t03MZcTjiXdUR79qhv4tyaybfkqVAaoftuylLCeWnfdt7cN7e02cSTLxfHGtbtxRrKOqnUv9MhVEihjHBDotH6a4dMoOt9EmdGwk0wP2g31lBq5FQsYmqCEsLh+kHrnB1JO/KIsE+IBmb7sQbiq4puzkryvDo6N6CEcHhBmh9JJG8Pk7Cl9dBiOiYV+vBUB17qQV44PFGkGREbnN8Jvq/RlRuH4ptKkiImtXle5UgLh8/Wp/+sKShXS0KsCsNiEZClyiKmWpEW7jdjDHPgmlD9kock5nhiurpVrXletcgK57D8GwYSYqHabipB4OqSrEJdeV6VyAqH3skx5xvhrdUtthcx5eXVkjye3s4NkBRuKLYkK9GYbJNh5qypFKSISW3mvD4khYPXkmtKkC9hbDZqnSNOVoxTq9B6i5hqQVK49bvppAARSm0NTq5aK5XnbbdnMsgJBwfn8zM0Bcxpu6TqI6PfXXs9Zi3ICQeLOEH8Aa2FAmV9VE/i6vwtXrk1t9lHCSAc6/YhKxxYQcF3IssjOB2pZbaZ5L3QiugHEm4/o3PZZIVDkaMn7ws/sNq8JYMOwEuI5irNFDGpxLEKQIRD8X/+6TkF/+hF+yBXFwnXVp63CnLCoVqAQPCdkCTQ39VHBTHfbeZ5KyAnHHIMogjysSvCRSVor645N0BOOKuQcPA3J7VIxYlwdTfoLEC4f3TF6MKJEoyr7oy47gLLAXtK5X0d1ztT2V3kFuBociIKDMEo7qoR6gZywhVbDqBg4L/Wq4R6jZxwaGkt+Ot2cLg+8+9hG1QgJxwYQcFYmmf/kaEO5ISDwL8gHIsa6ZlJ7Q2S+bhXgWllsRSCoRqSwqEo8577lUEhR2iohqRwsLbmRfcg2Roo7KQhj2yVFyqr/OV848FYyiaQFQ5SNuzILFTEPpgNDEqQrmSGIilmBusmNqYGBUgLB8m2MWMtB3U4C9X9NLwhv1sHDkdaU5XDpcImwFw38sK5UBZFOerbxVtiOpqc7BIlNjZCnjR/ji45AI1xLopBIWX2gOMtcpY1SSb9tk9Ojb5/GGqn1KkLK6KcdVpMfN//GZ2TS2a8NUG5c068m8XE+LdGKHuyEOuo74eZTzZDWeE+7AtNtm7V33cZmAmyhEPq0JfTtr/JqPacmPhkc7hQzlXutr29jhab82Bxnyw7WMZtMBgMBoPBYKjCf0iLZz9cNHrkAAAAAElFTkSuQmCC"/>
          <p:cNvSpPr>
            <a:spLocks noChangeAspect="1" noChangeArrowheads="1"/>
          </p:cNvSpPr>
          <p:nvPr/>
        </p:nvSpPr>
        <p:spPr bwMode="auto">
          <a:xfrm>
            <a:off x="155575" y="-974725"/>
            <a:ext cx="7810500" cy="20383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descr="http://upload.wikimedia.org/wikipedia/commons/2/28/Ethylene_glycol_chemical_structure.png"/>
          <p:cNvPicPr>
            <a:picLocks noChangeAspect="1" noChangeArrowheads="1"/>
          </p:cNvPicPr>
          <p:nvPr/>
        </p:nvPicPr>
        <p:blipFill>
          <a:blip r:embed="rId2"/>
          <a:srcRect/>
          <a:stretch>
            <a:fillRect/>
          </a:stretch>
        </p:blipFill>
        <p:spPr bwMode="auto">
          <a:xfrm>
            <a:off x="6224022" y="182304"/>
            <a:ext cx="3993165" cy="1042119"/>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733" y="464007"/>
            <a:ext cx="9404723" cy="1400530"/>
          </a:xfrm>
        </p:spPr>
        <p:txBody>
          <a:bodyPr/>
          <a:lstStyle/>
          <a:p>
            <a:r>
              <a:rPr lang="en-US" b="1" dirty="0"/>
              <a:t>Purified Terepthalic Acid</a:t>
            </a:r>
            <a:br>
              <a:rPr lang="en-US" b="1" dirty="0"/>
            </a:br>
            <a:endParaRPr lang="en-US" b="1" dirty="0"/>
          </a:p>
        </p:txBody>
      </p:sp>
      <p:sp>
        <p:nvSpPr>
          <p:cNvPr id="3" name="Content Placeholder 2"/>
          <p:cNvSpPr>
            <a:spLocks noGrp="1"/>
          </p:cNvSpPr>
          <p:nvPr>
            <p:ph idx="1"/>
          </p:nvPr>
        </p:nvSpPr>
        <p:spPr>
          <a:xfrm>
            <a:off x="425979" y="1714500"/>
            <a:ext cx="8946541" cy="4195481"/>
          </a:xfrm>
        </p:spPr>
        <p:txBody>
          <a:bodyPr>
            <a:noAutofit/>
          </a:bodyPr>
          <a:lstStyle/>
          <a:p>
            <a:r>
              <a:rPr lang="en-US" sz="2400" dirty="0" smtClean="0"/>
              <a:t>This white solid is a commodity chemical, used as a precursor to the polyester</a:t>
            </a:r>
          </a:p>
          <a:p>
            <a:endParaRPr lang="en-US" sz="2400" dirty="0" smtClean="0"/>
          </a:p>
          <a:p>
            <a:r>
              <a:rPr lang="en-US" sz="2400" dirty="0" smtClean="0"/>
              <a:t>The first companies to commercialize the use polyethylene terephthalate were Imperial Chemical Industries in the UK in 1949 and DuPont in the US in 1953</a:t>
            </a:r>
          </a:p>
          <a:p>
            <a:endParaRPr lang="en-US" sz="2400" dirty="0" smtClean="0"/>
          </a:p>
          <a:p>
            <a:r>
              <a:rPr lang="en-US" sz="2400" dirty="0" smtClean="0"/>
              <a:t>In the Amoco process, terephthalic acid is produced by oxidation of </a:t>
            </a:r>
            <a:r>
              <a:rPr lang="en-US" sz="2400" i="1" dirty="0" smtClean="0"/>
              <a:t>p</a:t>
            </a:r>
            <a:r>
              <a:rPr lang="en-US" sz="2400" dirty="0" smtClean="0"/>
              <a:t>-xylene by oxygen in air</a:t>
            </a:r>
          </a:p>
          <a:p>
            <a:r>
              <a:rPr lang="en-US" sz="2400" dirty="0" smtClean="0"/>
              <a:t>Cost 1200USD / MT</a:t>
            </a:r>
            <a:endParaRPr lang="en-US" sz="2400" dirty="0"/>
          </a:p>
        </p:txBody>
      </p:sp>
      <p:pic>
        <p:nvPicPr>
          <p:cNvPr id="1026" name="Picture 2" descr="Skeletal formula"/>
          <p:cNvPicPr>
            <a:picLocks noChangeAspect="1" noChangeArrowheads="1"/>
          </p:cNvPicPr>
          <p:nvPr/>
        </p:nvPicPr>
        <p:blipFill>
          <a:blip r:embed="rId2"/>
          <a:srcRect/>
          <a:stretch>
            <a:fillRect/>
          </a:stretch>
        </p:blipFill>
        <p:spPr bwMode="auto">
          <a:xfrm>
            <a:off x="6149002" y="0"/>
            <a:ext cx="4667250" cy="17145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46112" y="1853248"/>
            <a:ext cx="9403742" cy="4395151"/>
          </a:xfrm>
        </p:spPr>
        <p:txBody>
          <a:bodyPr/>
          <a:lstStyle/>
          <a:p>
            <a:r>
              <a:rPr lang="nl-NL" dirty="0"/>
              <a:t>A.K. van der Vegt &amp; L.E. Govaert, Polymeren, van keten tot </a:t>
            </a:r>
            <a:r>
              <a:rPr lang="nl-NL" dirty="0" smtClean="0"/>
              <a:t>kunstof</a:t>
            </a:r>
          </a:p>
          <a:p>
            <a:r>
              <a:rPr lang="en-US" dirty="0"/>
              <a:t>J. G. Speight, Norbert Adolph </a:t>
            </a:r>
            <a:r>
              <a:rPr lang="en-US" dirty="0" smtClean="0"/>
              <a:t>Lange</a:t>
            </a:r>
          </a:p>
          <a:p>
            <a:r>
              <a:rPr lang="en-US" dirty="0" err="1"/>
              <a:t>Chetna</a:t>
            </a:r>
            <a:r>
              <a:rPr lang="en-US" dirty="0"/>
              <a:t> Sharon; </a:t>
            </a:r>
            <a:r>
              <a:rPr lang="en-US" dirty="0" err="1"/>
              <a:t>Madhuri</a:t>
            </a:r>
            <a:r>
              <a:rPr lang="en-US" dirty="0"/>
              <a:t> Sharon (2012). </a:t>
            </a:r>
            <a:r>
              <a:rPr lang="en-US" dirty="0" smtClean="0"/>
              <a:t>Studies </a:t>
            </a:r>
            <a:r>
              <a:rPr lang="en-US" dirty="0"/>
              <a:t>on Biodegradation of Polyethylene </a:t>
            </a:r>
            <a:r>
              <a:rPr lang="en-US" dirty="0" smtClean="0"/>
              <a:t>terephthalate</a:t>
            </a:r>
          </a:p>
          <a:p>
            <a:r>
              <a:rPr lang="en-US" dirty="0"/>
              <a:t>Ulrich K. Thiele (2007) </a:t>
            </a:r>
            <a:r>
              <a:rPr lang="en-US" i="1" dirty="0"/>
              <a:t>Polyester Bottle Resins Production, Processing, Properties and </a:t>
            </a:r>
            <a:r>
              <a:rPr lang="en-US" i="1" dirty="0" smtClean="0"/>
              <a:t>Recycling</a:t>
            </a:r>
          </a:p>
          <a:p>
            <a:r>
              <a:rPr lang="en-US" dirty="0"/>
              <a:t>Frank Boos, Ulrich </a:t>
            </a:r>
            <a:r>
              <a:rPr lang="en-US" dirty="0" err="1"/>
              <a:t>Dr</a:t>
            </a:r>
            <a:r>
              <a:rPr lang="en-US" dirty="0"/>
              <a:t> Thiele, "Reprocessing </a:t>
            </a:r>
            <a:r>
              <a:rPr lang="en-US" dirty="0" err="1"/>
              <a:t>pulverised</a:t>
            </a:r>
            <a:r>
              <a:rPr lang="en-US" dirty="0"/>
              <a:t> polyester waste without </a:t>
            </a:r>
            <a:r>
              <a:rPr lang="en-US" dirty="0" smtClean="0"/>
              <a:t>yellowing“</a:t>
            </a:r>
          </a:p>
          <a:p>
            <a:r>
              <a:rPr lang="en-US" dirty="0"/>
              <a:t>John Rex </a:t>
            </a:r>
            <a:r>
              <a:rPr lang="en-US" dirty="0" err="1"/>
              <a:t>Whinfield</a:t>
            </a:r>
            <a:r>
              <a:rPr lang="en-US" dirty="0"/>
              <a:t> and James Tennant Dickson (1941) "Improvements Relating to the Manufacture of Highly Polymeric Substances</a:t>
            </a:r>
            <a:endParaRPr lang="en-US" dirty="0" smtClean="0"/>
          </a:p>
        </p:txBody>
      </p:sp>
    </p:spTree>
    <p:extLst>
      <p:ext uri="{BB962C8B-B14F-4D97-AF65-F5344CB8AC3E}">
        <p14:creationId xmlns:p14="http://schemas.microsoft.com/office/powerpoint/2010/main" val="2928277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3266" y="1941688"/>
            <a:ext cx="8825658" cy="1243959"/>
          </a:xfrm>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4133" y="1951044"/>
            <a:ext cx="10453511" cy="4704080"/>
          </a:xfrm>
          <a:prstGeom prst="rect">
            <a:avLst/>
          </a:prstGeom>
        </p:spPr>
      </p:pic>
      <p:sp>
        <p:nvSpPr>
          <p:cNvPr id="3" name="Title 2"/>
          <p:cNvSpPr>
            <a:spLocks noGrp="1"/>
          </p:cNvSpPr>
          <p:nvPr>
            <p:ph type="ctrTitle"/>
          </p:nvPr>
        </p:nvSpPr>
        <p:spPr>
          <a:xfrm>
            <a:off x="895311" y="0"/>
            <a:ext cx="8825658" cy="1650359"/>
          </a:xfrm>
        </p:spPr>
        <p:txBody>
          <a:bodyPr/>
          <a:lstStyle/>
          <a:p>
            <a:r>
              <a:rPr lang="en-US" sz="5400" b="1" dirty="0" smtClean="0"/>
              <a:t>Reactions</a:t>
            </a:r>
            <a:r>
              <a:rPr lang="en-US" dirty="0" smtClean="0"/>
              <a:t> </a:t>
            </a:r>
            <a:endParaRPr lang="en-US" dirty="0"/>
          </a:p>
        </p:txBody>
      </p:sp>
    </p:spTree>
    <p:extLst>
      <p:ext uri="{BB962C8B-B14F-4D97-AF65-F5344CB8AC3E}">
        <p14:creationId xmlns:p14="http://schemas.microsoft.com/office/powerpoint/2010/main" val="2875263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t>Uses of PET</a:t>
            </a:r>
            <a:endParaRPr lang="en-US" sz="4800" b="1" dirty="0"/>
          </a:p>
        </p:txBody>
      </p:sp>
      <p:sp>
        <p:nvSpPr>
          <p:cNvPr id="4" name="Content Placeholder 3"/>
          <p:cNvSpPr>
            <a:spLocks noGrp="1"/>
          </p:cNvSpPr>
          <p:nvPr>
            <p:ph idx="1"/>
          </p:nvPr>
        </p:nvSpPr>
        <p:spPr>
          <a:xfrm>
            <a:off x="1103312" y="1749778"/>
            <a:ext cx="9124421" cy="4498621"/>
          </a:xfrm>
        </p:spPr>
        <p:txBody>
          <a:bodyPr>
            <a:normAutofit/>
          </a:bodyPr>
          <a:lstStyle/>
          <a:p>
            <a:r>
              <a:rPr lang="en-US" dirty="0" smtClean="0"/>
              <a:t>It is used in the manufacture of plastic bottles which are commonly used in soft drink packaging. This is because it is an exceptionally good moisture barrier material.</a:t>
            </a:r>
          </a:p>
          <a:p>
            <a:endParaRPr lang="en-US" dirty="0" smtClean="0"/>
          </a:p>
          <a:p>
            <a:r>
              <a:rPr lang="en-US" dirty="0" smtClean="0"/>
              <a:t>PET on treatment can be converted to ‘Mylar’ which on further treatment with metal gives MPET. </a:t>
            </a:r>
          </a:p>
          <a:p>
            <a:r>
              <a:rPr lang="en-US" dirty="0" smtClean="0"/>
              <a:t>MPET has reduced permeability and is reflective and opaque. These properties are useful in applications like food packaging and thermal insulation (Eg: Space Blankets).</a:t>
            </a:r>
          </a:p>
          <a:p>
            <a:r>
              <a:rPr lang="en-US" dirty="0" smtClean="0"/>
              <a:t>Its further uses include its involvement in clothing industry and as an engineering resin on combination with glass fiber.</a:t>
            </a:r>
          </a:p>
          <a:p>
            <a:endParaRPr lang="en-US" dirty="0"/>
          </a:p>
        </p:txBody>
      </p:sp>
    </p:spTree>
    <p:extLst>
      <p:ext uri="{BB962C8B-B14F-4D97-AF65-F5344CB8AC3E}">
        <p14:creationId xmlns:p14="http://schemas.microsoft.com/office/powerpoint/2010/main" val="3697528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Indorama Nagpur Plant</a:t>
            </a:r>
            <a:endParaRPr lang="en-US" dirty="0"/>
          </a:p>
        </p:txBody>
      </p:sp>
      <p:pic>
        <p:nvPicPr>
          <p:cNvPr id="6" name="Content Placeholder 5"/>
          <p:cNvPicPr>
            <a:picLocks noGrp="1" noChangeAspect="1"/>
          </p:cNvPicPr>
          <p:nvPr>
            <p:ph idx="1"/>
          </p:nvPr>
        </p:nvPicPr>
        <p:blipFill>
          <a:blip r:embed="rId2"/>
          <a:stretch>
            <a:fillRect/>
          </a:stretch>
        </p:blipFill>
        <p:spPr>
          <a:xfrm>
            <a:off x="1464990" y="1368022"/>
            <a:ext cx="8161129" cy="4533364"/>
          </a:xfrm>
          <a:prstGeom prst="rect">
            <a:avLst/>
          </a:prstGeom>
        </p:spPr>
      </p:pic>
      <p:sp>
        <p:nvSpPr>
          <p:cNvPr id="3" name="TextBox 2"/>
          <p:cNvSpPr txBox="1"/>
          <p:nvPr/>
        </p:nvSpPr>
        <p:spPr>
          <a:xfrm>
            <a:off x="7727324" y="6233375"/>
            <a:ext cx="3979572" cy="369332"/>
          </a:xfrm>
          <a:prstGeom prst="rect">
            <a:avLst/>
          </a:prstGeom>
          <a:noFill/>
        </p:spPr>
        <p:txBody>
          <a:bodyPr wrap="square" rtlCol="0">
            <a:spAutoFit/>
          </a:bodyPr>
          <a:lstStyle/>
          <a:p>
            <a:r>
              <a:rPr lang="en-US" dirty="0" smtClean="0"/>
              <a:t>Courtesy : INDORAMA (Nagpur)</a:t>
            </a:r>
            <a:endParaRPr lang="en-US" dirty="0"/>
          </a:p>
        </p:txBody>
      </p:sp>
    </p:spTree>
    <p:extLst>
      <p:ext uri="{BB962C8B-B14F-4D97-AF65-F5344CB8AC3E}">
        <p14:creationId xmlns:p14="http://schemas.microsoft.com/office/powerpoint/2010/main" val="1775352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 and World Market Scenario</a:t>
            </a:r>
            <a:endParaRPr lang="en-US" dirty="0"/>
          </a:p>
        </p:txBody>
      </p:sp>
      <p:sp>
        <p:nvSpPr>
          <p:cNvPr id="6" name="Content Placeholder 5"/>
          <p:cNvSpPr>
            <a:spLocks noGrp="1"/>
          </p:cNvSpPr>
          <p:nvPr>
            <p:ph idx="1"/>
          </p:nvPr>
        </p:nvSpPr>
        <p:spPr>
          <a:xfrm>
            <a:off x="1103312" y="2052918"/>
            <a:ext cx="4338483" cy="4169462"/>
          </a:xfrm>
        </p:spPr>
        <p:txBody>
          <a:bodyPr>
            <a:normAutofit/>
          </a:bodyPr>
          <a:lstStyle/>
          <a:p>
            <a:r>
              <a:rPr lang="en-US" dirty="0" smtClean="0"/>
              <a:t>Reliance is an major producer in India with four major plants. The biggest plant (Dahej) installed for PET production has a production capacity of 650 kiloton/year.   (Courtesy: Business Standard)</a:t>
            </a:r>
          </a:p>
          <a:p>
            <a:pPr marL="0" indent="0">
              <a:buNone/>
            </a:pPr>
            <a:endParaRPr lang="en-US" dirty="0"/>
          </a:p>
          <a:p>
            <a:r>
              <a:rPr lang="en-US" dirty="0" smtClean="0"/>
              <a:t>Dhunseri tea and petrochem plant in Haldia produces 410 kiloton/year. (Courtesy : Dhunseri Tea )</a:t>
            </a:r>
          </a:p>
          <a:p>
            <a:endParaRPr lang="en-US" dirty="0" smtClean="0"/>
          </a:p>
          <a:p>
            <a:pPr>
              <a:buNone/>
            </a:pPr>
            <a:endParaRPr lang="en-US" dirty="0"/>
          </a:p>
          <a:p>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7140" y="1853247"/>
            <a:ext cx="4871845" cy="4726331"/>
          </a:xfrm>
          <a:prstGeom prst="rect">
            <a:avLst/>
          </a:prstGeom>
        </p:spPr>
      </p:pic>
    </p:spTree>
    <p:extLst>
      <p:ext uri="{BB962C8B-B14F-4D97-AF65-F5344CB8AC3E}">
        <p14:creationId xmlns:p14="http://schemas.microsoft.com/office/powerpoint/2010/main" val="1664678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t>          PROCESS EQUIPMENTS</a:t>
            </a:r>
            <a:br>
              <a:rPr lang="en-IN" sz="4000" b="1" dirty="0" smtClean="0"/>
            </a:br>
            <a:r>
              <a:rPr lang="en-IN" sz="4000" b="1" dirty="0"/>
              <a:t> </a:t>
            </a:r>
            <a:r>
              <a:rPr lang="en-IN" sz="4000" b="1" dirty="0" smtClean="0"/>
              <a:t>                             - </a:t>
            </a:r>
            <a:r>
              <a:rPr lang="en-IN" sz="3600" dirty="0" smtClean="0"/>
              <a:t>Shivam Srivastava</a:t>
            </a:r>
            <a:endParaRPr lang="en-US" sz="3600" dirty="0"/>
          </a:p>
        </p:txBody>
      </p:sp>
      <p:sp>
        <p:nvSpPr>
          <p:cNvPr id="3" name="Content Placeholder 2"/>
          <p:cNvSpPr>
            <a:spLocks noGrp="1"/>
          </p:cNvSpPr>
          <p:nvPr>
            <p:ph idx="1"/>
          </p:nvPr>
        </p:nvSpPr>
        <p:spPr/>
        <p:txBody>
          <a:bodyPr>
            <a:noAutofit/>
          </a:bodyPr>
          <a:lstStyle/>
          <a:p>
            <a:r>
              <a:rPr lang="en-US" sz="2400" b="1" dirty="0" smtClean="0"/>
              <a:t>CSTR</a:t>
            </a:r>
          </a:p>
          <a:p>
            <a:endParaRPr lang="en-US" sz="2400" b="1" dirty="0" smtClean="0"/>
          </a:p>
          <a:p>
            <a:r>
              <a:rPr lang="en-US" sz="2400" b="1" dirty="0" smtClean="0"/>
              <a:t>DRR</a:t>
            </a:r>
            <a:endParaRPr lang="en-US" sz="2400" b="1" dirty="0"/>
          </a:p>
          <a:p>
            <a:endParaRPr lang="en-US" sz="2400" b="1" dirty="0"/>
          </a:p>
          <a:p>
            <a:r>
              <a:rPr lang="en-US" sz="2400" b="1" dirty="0" smtClean="0"/>
              <a:t>HEAT </a:t>
            </a:r>
            <a:r>
              <a:rPr lang="en-US" sz="2400" b="1" dirty="0"/>
              <a:t>EXCHANGER</a:t>
            </a:r>
          </a:p>
          <a:p>
            <a:endParaRPr lang="en-US" sz="2400" b="1" dirty="0"/>
          </a:p>
          <a:p>
            <a:r>
              <a:rPr lang="en-US" sz="2400" b="1" dirty="0"/>
              <a:t>Jet Ejector</a:t>
            </a:r>
          </a:p>
          <a:p>
            <a:pPr>
              <a:buNone/>
            </a:pPr>
            <a:endParaRPr lang="en-US" sz="2400" b="1" dirty="0"/>
          </a:p>
          <a:p>
            <a:r>
              <a:rPr lang="en-US" sz="2400" b="1" dirty="0"/>
              <a:t>Liquid ring pump</a:t>
            </a:r>
          </a:p>
          <a:p>
            <a:endParaRPr lang="en-US" sz="2400" b="1" dirty="0"/>
          </a:p>
        </p:txBody>
      </p:sp>
    </p:spTree>
    <p:extLst>
      <p:ext uri="{BB962C8B-B14F-4D97-AF65-F5344CB8AC3E}">
        <p14:creationId xmlns:p14="http://schemas.microsoft.com/office/powerpoint/2010/main" val="185798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CSTR</a:t>
            </a:r>
            <a:endParaRPr lang="en-US" b="1" dirty="0"/>
          </a:p>
        </p:txBody>
      </p:sp>
      <p:sp>
        <p:nvSpPr>
          <p:cNvPr id="5" name="Content Placeholder 4"/>
          <p:cNvSpPr>
            <a:spLocks noGrp="1"/>
          </p:cNvSpPr>
          <p:nvPr>
            <p:ph idx="1"/>
          </p:nvPr>
        </p:nvSpPr>
        <p:spPr>
          <a:xfrm>
            <a:off x="825322" y="2211991"/>
            <a:ext cx="7159580" cy="4351338"/>
          </a:xfrm>
        </p:spPr>
        <p:txBody>
          <a:bodyPr/>
          <a:lstStyle/>
          <a:p>
            <a:r>
              <a:rPr lang="en-US" sz="2400" dirty="0" smtClean="0"/>
              <a:t>A CSTR uses a continuous agitated-tank reactor to reach a specified output.</a:t>
            </a:r>
          </a:p>
          <a:p>
            <a:r>
              <a:rPr lang="en-US" sz="2400" dirty="0" smtClean="0"/>
              <a:t>In the modelling process, we assume that the composition remains uniform inside</a:t>
            </a:r>
          </a:p>
          <a:p>
            <a:r>
              <a:rPr lang="en-US" sz="2400" dirty="0" smtClean="0"/>
              <a:t>However the mean residence time of each molecule is not the same</a:t>
            </a:r>
          </a:p>
          <a:p>
            <a:r>
              <a:rPr lang="en-US" sz="2400" dirty="0" smtClean="0"/>
              <a:t>The Esterifier 1, Esterifier 2 and prepolycondensor are CSTR type reactors</a:t>
            </a:r>
          </a:p>
          <a:p>
            <a:endParaRPr lang="en-US" dirty="0"/>
          </a:p>
        </p:txBody>
      </p:sp>
      <p:pic>
        <p:nvPicPr>
          <p:cNvPr id="8" name="Content Placeholder 5"/>
          <p:cNvPicPr>
            <a:picLocks noChangeAspect="1"/>
          </p:cNvPicPr>
          <p:nvPr/>
        </p:nvPicPr>
        <p:blipFill>
          <a:blip r:embed="rId2"/>
          <a:stretch>
            <a:fillRect/>
          </a:stretch>
        </p:blipFill>
        <p:spPr>
          <a:xfrm>
            <a:off x="8293251" y="1853248"/>
            <a:ext cx="3074074" cy="4242844"/>
          </a:xfrm>
          <a:prstGeom prst="rect">
            <a:avLst/>
          </a:prstGeom>
        </p:spPr>
      </p:pic>
    </p:spTree>
    <p:extLst>
      <p:ext uri="{BB962C8B-B14F-4D97-AF65-F5344CB8AC3E}">
        <p14:creationId xmlns:p14="http://schemas.microsoft.com/office/powerpoint/2010/main" val="3039032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607</TotalTime>
  <Words>1609</Words>
  <Application>Microsoft Office PowerPoint</Application>
  <PresentationFormat>Custom</PresentationFormat>
  <Paragraphs>224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Ion</vt:lpstr>
      <vt:lpstr>      Polyethylene terephthalate     Production</vt:lpstr>
      <vt:lpstr>                        Introduction                                         -Arnabh Kumar</vt:lpstr>
      <vt:lpstr>                     Production</vt:lpstr>
      <vt:lpstr>Reactions </vt:lpstr>
      <vt:lpstr>         Uses of PET</vt:lpstr>
      <vt:lpstr>            Indorama Nagpur Plant</vt:lpstr>
      <vt:lpstr>India and World Market Scenario</vt:lpstr>
      <vt:lpstr>          PROCESS EQUIPMENTS                               - Shivam Srivastava</vt:lpstr>
      <vt:lpstr>                            CSTR</vt:lpstr>
      <vt:lpstr>Disc Ring Reactor</vt:lpstr>
      <vt:lpstr> </vt:lpstr>
      <vt:lpstr>             Heat exchangers</vt:lpstr>
      <vt:lpstr>    Shell and Tube Heat Exchanger</vt:lpstr>
      <vt:lpstr>Plate and Frame heat exchanger</vt:lpstr>
      <vt:lpstr>    Phase Change Heat Exchanger</vt:lpstr>
      <vt:lpstr>                  Jet Ejector</vt:lpstr>
      <vt:lpstr>              Liquid Ring Pump</vt:lpstr>
      <vt:lpstr>                    Flowsheet</vt:lpstr>
      <vt:lpstr>PowerPoint Presentation</vt:lpstr>
      <vt:lpstr> </vt:lpstr>
      <vt:lpstr>Arguments in Flowsheet                                   -Priyanshu Lilha</vt:lpstr>
      <vt:lpstr>                 Side Reactions</vt:lpstr>
      <vt:lpstr>PowerPoint Presentation</vt:lpstr>
      <vt:lpstr>            PET Degradation</vt:lpstr>
      <vt:lpstr>        Effects of PET Degradation</vt:lpstr>
      <vt:lpstr>PowerPoint Presentation</vt:lpstr>
      <vt:lpstr>           Loss in Transfer Lines</vt:lpstr>
      <vt:lpstr> </vt:lpstr>
      <vt:lpstr> Conclusion and Future Aspects  Future Scope                                    -Rishu Garg</vt:lpstr>
      <vt:lpstr> </vt:lpstr>
      <vt:lpstr>PET Demand</vt:lpstr>
      <vt:lpstr>PowerPoint Presentation</vt:lpstr>
      <vt:lpstr>Raw Material and Economics</vt:lpstr>
      <vt:lpstr>              Ethylene glycol</vt:lpstr>
      <vt:lpstr>Purified Terepthalic Acid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Production</dc:title>
  <dc:creator>purul</dc:creator>
  <cp:lastModifiedBy>Jegatha</cp:lastModifiedBy>
  <cp:revision>66</cp:revision>
  <dcterms:created xsi:type="dcterms:W3CDTF">2015-04-21T16:30:04Z</dcterms:created>
  <dcterms:modified xsi:type="dcterms:W3CDTF">2016-04-25T12:37:44Z</dcterms:modified>
</cp:coreProperties>
</file>