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55"/>
  </p:notesMasterIdLst>
  <p:sldIdLst>
    <p:sldId id="256" r:id="rId2"/>
    <p:sldId id="330" r:id="rId3"/>
    <p:sldId id="257" r:id="rId4"/>
    <p:sldId id="297" r:id="rId5"/>
    <p:sldId id="317" r:id="rId6"/>
    <p:sldId id="319" r:id="rId7"/>
    <p:sldId id="320" r:id="rId8"/>
    <p:sldId id="321" r:id="rId9"/>
    <p:sldId id="322" r:id="rId10"/>
    <p:sldId id="298" r:id="rId11"/>
    <p:sldId id="299" r:id="rId12"/>
    <p:sldId id="315" r:id="rId13"/>
    <p:sldId id="324" r:id="rId14"/>
    <p:sldId id="316" r:id="rId15"/>
    <p:sldId id="331" r:id="rId16"/>
    <p:sldId id="325" r:id="rId17"/>
    <p:sldId id="270" r:id="rId18"/>
    <p:sldId id="310" r:id="rId19"/>
    <p:sldId id="261" r:id="rId20"/>
    <p:sldId id="262" r:id="rId21"/>
    <p:sldId id="263" r:id="rId22"/>
    <p:sldId id="301" r:id="rId23"/>
    <p:sldId id="266" r:id="rId24"/>
    <p:sldId id="267" r:id="rId25"/>
    <p:sldId id="312" r:id="rId26"/>
    <p:sldId id="268" r:id="rId27"/>
    <p:sldId id="332" r:id="rId28"/>
    <p:sldId id="278" r:id="rId29"/>
    <p:sldId id="279" r:id="rId30"/>
    <p:sldId id="280" r:id="rId31"/>
    <p:sldId id="326" r:id="rId32"/>
    <p:sldId id="281" r:id="rId33"/>
    <p:sldId id="282" r:id="rId34"/>
    <p:sldId id="283" r:id="rId35"/>
    <p:sldId id="284" r:id="rId36"/>
    <p:sldId id="285" r:id="rId37"/>
    <p:sldId id="290" r:id="rId38"/>
    <p:sldId id="291" r:id="rId39"/>
    <p:sldId id="292" r:id="rId40"/>
    <p:sldId id="328" r:id="rId41"/>
    <p:sldId id="293" r:id="rId42"/>
    <p:sldId id="294" r:id="rId43"/>
    <p:sldId id="296" r:id="rId44"/>
    <p:sldId id="333" r:id="rId45"/>
    <p:sldId id="304" r:id="rId46"/>
    <p:sldId id="308" r:id="rId47"/>
    <p:sldId id="309" r:id="rId48"/>
    <p:sldId id="311" r:id="rId49"/>
    <p:sldId id="300" r:id="rId50"/>
    <p:sldId id="303" r:id="rId51"/>
    <p:sldId id="313" r:id="rId52"/>
    <p:sldId id="314" r:id="rId53"/>
    <p:sldId id="30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3154" autoAdjust="0"/>
  </p:normalViewPr>
  <p:slideViewPr>
    <p:cSldViewPr>
      <p:cViewPr>
        <p:scale>
          <a:sx n="81" d="100"/>
          <a:sy n="81" d="100"/>
        </p:scale>
        <p:origin x="-104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229940-600E-4B8C-A038-345082F019B8}" type="datetimeFigureOut">
              <a:rPr lang="en-US" smtClean="0"/>
              <a:pPr/>
              <a:t>4/27/2016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C4B48C-09C7-4817-82FE-1C9D6B490C22}" type="slidenum">
              <a:rPr lang="en-US" smtClean="0"/>
              <a:pPr/>
              <a:t>‹#›</a:t>
            </a:fld>
            <a:endParaRPr lang="en-US"/>
          </a:p>
        </p:txBody>
      </p:sp>
    </p:spTree>
    <p:extLst>
      <p:ext uri="{BB962C8B-B14F-4D97-AF65-F5344CB8AC3E}">
        <p14:creationId xmlns:p14="http://schemas.microsoft.com/office/powerpoint/2010/main" xmlns="" val="538631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which consists of a hard steel block with a wedge shaped channel </a:t>
            </a:r>
            <a:r>
              <a:rPr lang="en-US" dirty="0" err="1" smtClean="0"/>
              <a:t>i</a:t>
            </a:r>
            <a:r>
              <a:rPr lang="en-US" dirty="0" smtClean="0"/>
              <a:t> inch wide and ranging from zero to 0.005 inches deep. A linear 1A scale is imprinted along the side of the channel </a:t>
            </a:r>
            <a:r>
              <a:rPr lang="en-US" dirty="0" err="1" smtClean="0"/>
              <a:t>rangi-ng</a:t>
            </a:r>
            <a:r>
              <a:rPr lang="en-US" dirty="0" smtClean="0"/>
              <a:t> from 0 at a point 0.004 inches deep to 8 at zero. The length of the channel is 5 inches.</a:t>
            </a:r>
            <a:endParaRPr lang="en-US" dirty="0"/>
          </a:p>
        </p:txBody>
      </p:sp>
      <p:sp>
        <p:nvSpPr>
          <p:cNvPr id="4" name="Slide Number Placeholder 3"/>
          <p:cNvSpPr>
            <a:spLocks noGrp="1"/>
          </p:cNvSpPr>
          <p:nvPr>
            <p:ph type="sldNum" sz="quarter" idx="10"/>
          </p:nvPr>
        </p:nvSpPr>
        <p:spPr/>
        <p:txBody>
          <a:bodyPr/>
          <a:lstStyle/>
          <a:p>
            <a:fld id="{DFC4B48C-09C7-4817-82FE-1C9D6B490C22}"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B86D331-7268-4789-93E5-DA79FFC56FB3}" type="datetimeFigureOut">
              <a:rPr lang="en-US" smtClean="0"/>
              <a:pPr/>
              <a:t>4/27/2016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E779442-03CD-437A-BF2F-CEB200A0CB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86D331-7268-4789-93E5-DA79FFC56FB3}"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79442-03CD-437A-BF2F-CEB200A0CB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B86D331-7268-4789-93E5-DA79FFC56FB3}" type="datetimeFigureOut">
              <a:rPr lang="en-US" smtClean="0"/>
              <a:pPr/>
              <a:t>4/27/2016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E779442-03CD-437A-BF2F-CEB200A0CB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B86D331-7268-4789-93E5-DA79FFC56FB3}"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E779442-03CD-437A-BF2F-CEB200A0CBE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B86D331-7268-4789-93E5-DA79FFC56FB3}" type="datetimeFigureOut">
              <a:rPr lang="en-US" smtClean="0"/>
              <a:pPr/>
              <a:t>4/27/2016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E779442-03CD-437A-BF2F-CEB200A0CBE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B86D331-7268-4789-93E5-DA79FFC56FB3}" type="datetimeFigureOut">
              <a:rPr lang="en-US" smtClean="0"/>
              <a:pPr/>
              <a:t>4/27/2016</a:t>
            </a:fld>
            <a:endParaRPr lang="en-US"/>
          </a:p>
        </p:txBody>
      </p:sp>
      <p:sp>
        <p:nvSpPr>
          <p:cNvPr id="10" name="Slide Number Placeholder 9"/>
          <p:cNvSpPr>
            <a:spLocks noGrp="1"/>
          </p:cNvSpPr>
          <p:nvPr>
            <p:ph type="sldNum" sz="quarter" idx="16"/>
          </p:nvPr>
        </p:nvSpPr>
        <p:spPr/>
        <p:txBody>
          <a:bodyPr rtlCol="0"/>
          <a:lstStyle/>
          <a:p>
            <a:fld id="{7E779442-03CD-437A-BF2F-CEB200A0CBE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B86D331-7268-4789-93E5-DA79FFC56FB3}" type="datetimeFigureOut">
              <a:rPr lang="en-US" smtClean="0"/>
              <a:pPr/>
              <a:t>4/27/2016</a:t>
            </a:fld>
            <a:endParaRPr lang="en-US"/>
          </a:p>
        </p:txBody>
      </p:sp>
      <p:sp>
        <p:nvSpPr>
          <p:cNvPr id="12" name="Slide Number Placeholder 11"/>
          <p:cNvSpPr>
            <a:spLocks noGrp="1"/>
          </p:cNvSpPr>
          <p:nvPr>
            <p:ph type="sldNum" sz="quarter" idx="16"/>
          </p:nvPr>
        </p:nvSpPr>
        <p:spPr/>
        <p:txBody>
          <a:bodyPr rtlCol="0"/>
          <a:lstStyle/>
          <a:p>
            <a:fld id="{7E779442-03CD-437A-BF2F-CEB200A0CBE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86D331-7268-4789-93E5-DA79FFC56FB3}" type="datetimeFigureOut">
              <a:rPr lang="en-US" smtClean="0"/>
              <a:pPr/>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E779442-03CD-437A-BF2F-CEB200A0CB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6D331-7268-4789-93E5-DA79FFC56FB3}" type="datetimeFigureOut">
              <a:rPr lang="en-US" smtClean="0"/>
              <a:pPr/>
              <a:t>4/27/2016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E779442-03CD-437A-BF2F-CEB200A0CB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B86D331-7268-4789-93E5-DA79FFC56FB3}"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E779442-03CD-437A-BF2F-CEB200A0CBE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B86D331-7268-4789-93E5-DA79FFC56FB3}" type="datetimeFigureOut">
              <a:rPr lang="en-US" smtClean="0"/>
              <a:pPr/>
              <a:t>4/27/2016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E779442-03CD-437A-BF2F-CEB200A0CBE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B86D331-7268-4789-93E5-DA79FFC56FB3}" type="datetimeFigureOut">
              <a:rPr lang="en-US" smtClean="0"/>
              <a:pPr/>
              <a:t>4/27/2016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E779442-03CD-437A-BF2F-CEB200A0CB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990600"/>
            <a:ext cx="7315200" cy="2514600"/>
          </a:xfrm>
        </p:spPr>
        <p:txBody>
          <a:bodyPr>
            <a:normAutofit/>
          </a:bodyPr>
          <a:lstStyle/>
          <a:p>
            <a:pPr algn="ctr"/>
            <a:r>
              <a:rPr lang="en-US" dirty="0" smtClean="0"/>
              <a:t>Manufacture </a:t>
            </a:r>
            <a:br>
              <a:rPr lang="en-US" dirty="0" smtClean="0"/>
            </a:br>
            <a:r>
              <a:rPr lang="en-US" dirty="0" smtClean="0"/>
              <a:t>of</a:t>
            </a:r>
            <a:br>
              <a:rPr lang="en-US" dirty="0" smtClean="0"/>
            </a:br>
            <a:r>
              <a:rPr lang="en-US" dirty="0" smtClean="0"/>
              <a:t> </a:t>
            </a:r>
            <a:r>
              <a:rPr lang="en-US" sz="6000" dirty="0" smtClean="0"/>
              <a:t>Paint</a:t>
            </a:r>
            <a:endParaRPr lang="en-US" dirty="0"/>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4302369" y="4114800"/>
            <a:ext cx="47244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a:r>
              <a:rPr lang="en-IN" dirty="0">
                <a:solidFill>
                  <a:srgbClr val="FF0000"/>
                </a:solidFill>
              </a:rPr>
              <a:t>AARZOO SIDDIQUI        2012A1PS261G</a:t>
            </a:r>
          </a:p>
          <a:p>
            <a:pPr algn="r"/>
            <a:r>
              <a:rPr lang="en-IN" dirty="0">
                <a:solidFill>
                  <a:srgbClr val="FF0000"/>
                </a:solidFill>
              </a:rPr>
              <a:t>PREETHAM M S             2012B1A1698G</a:t>
            </a:r>
          </a:p>
          <a:p>
            <a:pPr algn="r"/>
            <a:r>
              <a:rPr lang="en-IN" dirty="0">
                <a:solidFill>
                  <a:srgbClr val="FF0000"/>
                </a:solidFill>
              </a:rPr>
              <a:t>ARUSHI PANDEY            2012B1A1695G</a:t>
            </a:r>
          </a:p>
          <a:p>
            <a:pPr algn="r"/>
            <a:r>
              <a:rPr lang="en-IN" dirty="0">
                <a:solidFill>
                  <a:srgbClr val="FF0000"/>
                </a:solidFill>
              </a:rPr>
              <a:t>SACHIN KALAKONDA    2013A1PS761G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IN" sz="2400" dirty="0" smtClean="0"/>
              <a:t>Paint is generally custom-made to fit the needs of industrial customers.</a:t>
            </a:r>
          </a:p>
          <a:p>
            <a:pPr>
              <a:buFont typeface="Wingdings" pitchFamily="2" charset="2"/>
              <a:buChar char="q"/>
            </a:pPr>
            <a:r>
              <a:rPr lang="en-IN" sz="2400" dirty="0" smtClean="0"/>
              <a:t>Paint intended for the consumer can also be custom-made. Paint manufacturers provide such a wide range of colours that it is impossible to keep large quantities of each on hand.</a:t>
            </a:r>
          </a:p>
          <a:p>
            <a:pPr>
              <a:buFont typeface="Wingdings" pitchFamily="2" charset="2"/>
              <a:buChar char="q"/>
            </a:pPr>
            <a:r>
              <a:rPr lang="en-IN" sz="2400" dirty="0" smtClean="0"/>
              <a:t>To meet a request for "aquamarine," "canary yellow," or "maroon," the manufacturer will select a base that is appropriate for the deepness of colour required.</a:t>
            </a:r>
          </a:p>
          <a:p>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Font typeface="Wingdings" pitchFamily="2" charset="2"/>
              <a:buChar char="q"/>
            </a:pPr>
            <a:r>
              <a:rPr lang="en-IN" sz="2400" dirty="0" smtClean="0"/>
              <a:t>Pastel paint bases will have high amounts of titanium dioxide, the white pigment, while darker tones will have less.</a:t>
            </a:r>
          </a:p>
          <a:p>
            <a:pPr>
              <a:buFont typeface="Wingdings" pitchFamily="2" charset="2"/>
              <a:buChar char="q"/>
            </a:pPr>
            <a:r>
              <a:rPr lang="en-IN" sz="2400" dirty="0" smtClean="0"/>
              <a:t>Then, according to a predetermined formula, the manufacturer can introduce various pigments from calibrated cylinders to obtain the proper colour.</a:t>
            </a:r>
          </a:p>
          <a:p>
            <a:endParaRPr lang="en-US" sz="2400" dirty="0"/>
          </a:p>
        </p:txBody>
      </p:sp>
      <p:pic>
        <p:nvPicPr>
          <p:cNvPr id="4" name="Picture 3" descr="emm1.PNG"/>
          <p:cNvPicPr>
            <a:picLocks noChangeAspect="1"/>
          </p:cNvPicPr>
          <p:nvPr/>
        </p:nvPicPr>
        <p:blipFill>
          <a:blip r:embed="rId2" cstate="print"/>
          <a:stretch>
            <a:fillRect/>
          </a:stretch>
        </p:blipFill>
        <p:spPr>
          <a:xfrm>
            <a:off x="990600" y="3810000"/>
            <a:ext cx="2572152" cy="2665839"/>
          </a:xfrm>
          <a:prstGeom prst="rect">
            <a:avLst/>
          </a:prstGeom>
        </p:spPr>
      </p:pic>
      <p:pic>
        <p:nvPicPr>
          <p:cNvPr id="5" name="Picture 4" descr="emm2.PNG"/>
          <p:cNvPicPr>
            <a:picLocks noChangeAspect="1"/>
          </p:cNvPicPr>
          <p:nvPr/>
        </p:nvPicPr>
        <p:blipFill>
          <a:blip r:embed="rId3" cstate="print"/>
          <a:stretch>
            <a:fillRect/>
          </a:stretch>
        </p:blipFill>
        <p:spPr>
          <a:xfrm>
            <a:off x="5562600" y="3733800"/>
            <a:ext cx="2581646" cy="285924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Paints</a:t>
            </a:r>
            <a:endParaRPr lang="en-US" dirty="0"/>
          </a:p>
        </p:txBody>
      </p:sp>
      <p:sp>
        <p:nvSpPr>
          <p:cNvPr id="3" name="Content Placeholder 2"/>
          <p:cNvSpPr>
            <a:spLocks noGrp="1"/>
          </p:cNvSpPr>
          <p:nvPr>
            <p:ph sz="quarter" idx="1"/>
          </p:nvPr>
        </p:nvSpPr>
        <p:spPr>
          <a:xfrm>
            <a:off x="612648" y="1600200"/>
            <a:ext cx="8226552" cy="5029200"/>
          </a:xfrm>
        </p:spPr>
        <p:txBody>
          <a:bodyPr>
            <a:normAutofit lnSpcReduction="10000"/>
          </a:bodyPr>
          <a:lstStyle/>
          <a:p>
            <a:r>
              <a:rPr lang="en-US" b="1" dirty="0" smtClean="0"/>
              <a:t>Primers</a:t>
            </a:r>
            <a:r>
              <a:rPr lang="en-US" dirty="0" smtClean="0"/>
              <a:t> : They are basecoats applied to a surface to improve the adhesion of subsequent coats of paints and ensure durability.(RED OXIDE)</a:t>
            </a:r>
          </a:p>
          <a:p>
            <a:endParaRPr lang="en-US" dirty="0" smtClean="0"/>
          </a:p>
          <a:p>
            <a:r>
              <a:rPr lang="en-US" altLang="en-US" b="1" dirty="0"/>
              <a:t>E</a:t>
            </a:r>
            <a:r>
              <a:rPr lang="en-US" altLang="en-US" b="1" dirty="0" smtClean="0"/>
              <a:t>namel Paint </a:t>
            </a:r>
            <a:r>
              <a:rPr lang="en-US" altLang="en-US" dirty="0" smtClean="0"/>
              <a:t>: Dries </a:t>
            </a:r>
            <a:r>
              <a:rPr lang="en-US" altLang="en-US" dirty="0"/>
              <a:t>to an especially hard, usually glossy, finish. </a:t>
            </a:r>
          </a:p>
          <a:p>
            <a:r>
              <a:rPr lang="en-US" altLang="en-US" dirty="0"/>
              <a:t>C</a:t>
            </a:r>
            <a:r>
              <a:rPr lang="en-US" altLang="en-US" dirty="0" smtClean="0"/>
              <a:t>ontain </a:t>
            </a:r>
            <a:r>
              <a:rPr lang="en-US" altLang="en-US" dirty="0"/>
              <a:t>either glass powder or tiny metal flake fragments instead of the color pigments found in standard oil-based paints</a:t>
            </a:r>
            <a:r>
              <a:rPr lang="en-US" altLang="en-US" dirty="0" smtClean="0"/>
              <a:t>.</a:t>
            </a:r>
          </a:p>
          <a:p>
            <a:r>
              <a:rPr lang="en-US" altLang="en-US" dirty="0" smtClean="0"/>
              <a:t> </a:t>
            </a:r>
            <a:r>
              <a:rPr lang="en-US" altLang="en-US" dirty="0"/>
              <a:t>Enamel paint is also mixed with varnish to increase shine as well as assist its hardening process</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589566"/>
            <a:ext cx="3962400" cy="4887433"/>
          </a:xfrm>
        </p:spPr>
        <p:txBody>
          <a:bodyPr>
            <a:normAutofit fontScale="92500" lnSpcReduction="20000"/>
          </a:bodyPr>
          <a:lstStyle/>
          <a:p>
            <a:r>
              <a:rPr lang="en-GB" dirty="0" smtClean="0"/>
              <a:t>WOOD STAIN</a:t>
            </a:r>
          </a:p>
          <a:p>
            <a:endParaRPr lang="en-GB" dirty="0"/>
          </a:p>
          <a:p>
            <a:endParaRPr lang="en-GB" dirty="0" smtClean="0"/>
          </a:p>
          <a:p>
            <a:endParaRPr lang="en-GB" dirty="0"/>
          </a:p>
          <a:p>
            <a:endParaRPr lang="en-GB" dirty="0" smtClean="0"/>
          </a:p>
          <a:p>
            <a:endParaRPr lang="en-GB" dirty="0"/>
          </a:p>
          <a:p>
            <a:endParaRPr lang="en-GB" dirty="0" smtClean="0"/>
          </a:p>
          <a:p>
            <a:pPr marL="0" indent="0">
              <a:buNone/>
            </a:pPr>
            <a:endParaRPr lang="en-GB" dirty="0" smtClean="0"/>
          </a:p>
          <a:p>
            <a:pPr marL="0" indent="0">
              <a:buNone/>
            </a:pPr>
            <a:endParaRPr lang="en-GB" dirty="0" smtClean="0"/>
          </a:p>
          <a:p>
            <a:pPr marL="0" indent="0">
              <a:buNone/>
            </a:pPr>
            <a:endParaRPr lang="en-GB" dirty="0"/>
          </a:p>
          <a:p>
            <a:pPr marL="0" indent="0">
              <a:buNone/>
            </a:pPr>
            <a:r>
              <a:rPr lang="en-GB" dirty="0" smtClean="0"/>
              <a:t>Thin, Low viscosity.</a:t>
            </a:r>
            <a:endParaRPr lang="en-GB" dirty="0"/>
          </a:p>
        </p:txBody>
      </p:sp>
      <p:sp>
        <p:nvSpPr>
          <p:cNvPr id="4" name="Content Placeholder 3"/>
          <p:cNvSpPr>
            <a:spLocks noGrp="1"/>
          </p:cNvSpPr>
          <p:nvPr>
            <p:ph sz="quarter" idx="2"/>
          </p:nvPr>
        </p:nvSpPr>
        <p:spPr>
          <a:xfrm>
            <a:off x="4844900" y="1589566"/>
            <a:ext cx="3765700" cy="4658834"/>
          </a:xfrm>
        </p:spPr>
        <p:txBody>
          <a:bodyPr>
            <a:normAutofit fontScale="92500" lnSpcReduction="20000"/>
          </a:bodyPr>
          <a:lstStyle/>
          <a:p>
            <a:r>
              <a:rPr lang="en-GB" dirty="0" smtClean="0"/>
              <a:t>EPOXY STAIN</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pPr marL="0" indent="0" algn="ctr">
              <a:buNone/>
            </a:pPr>
            <a:r>
              <a:rPr lang="en-US" altLang="en-US" dirty="0" smtClean="0">
                <a:latin typeface="Arial" charset="0"/>
              </a:rPr>
              <a:t>High </a:t>
            </a:r>
            <a:r>
              <a:rPr lang="en-US" altLang="en-US" dirty="0">
                <a:latin typeface="Arial" charset="0"/>
              </a:rPr>
              <a:t>quality, </a:t>
            </a:r>
            <a:r>
              <a:rPr lang="en-US" altLang="en-US" dirty="0" smtClean="0">
                <a:latin typeface="Arial" charset="0"/>
              </a:rPr>
              <a:t>two- component</a:t>
            </a:r>
            <a:r>
              <a:rPr lang="en-US" altLang="en-US" dirty="0">
                <a:latin typeface="Arial" charset="0"/>
              </a:rPr>
              <a:t>, epoxy-polyamide </a:t>
            </a:r>
            <a:r>
              <a:rPr lang="en-US" altLang="en-US" dirty="0" smtClean="0">
                <a:latin typeface="Arial" charset="0"/>
              </a:rPr>
              <a:t>system.</a:t>
            </a:r>
            <a:endParaRPr lang="en-GB" dirty="0"/>
          </a:p>
        </p:txBody>
      </p:sp>
      <p:pic>
        <p:nvPicPr>
          <p:cNvPr id="7"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2133600"/>
            <a:ext cx="3286125" cy="316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57800" y="2133600"/>
            <a:ext cx="2819400" cy="2684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9915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Paint Classification</a:t>
            </a:r>
            <a:endParaRPr lang="en-US" dirty="0"/>
          </a:p>
        </p:txBody>
      </p:sp>
      <p:sp>
        <p:nvSpPr>
          <p:cNvPr id="3" name="Content Placeholder 2"/>
          <p:cNvSpPr>
            <a:spLocks noGrp="1"/>
          </p:cNvSpPr>
          <p:nvPr>
            <p:ph sz="quarter" idx="1"/>
          </p:nvPr>
        </p:nvSpPr>
        <p:spPr/>
        <p:txBody>
          <a:bodyPr>
            <a:normAutofit fontScale="92500"/>
          </a:bodyPr>
          <a:lstStyle/>
          <a:p>
            <a:r>
              <a:rPr lang="en-US" b="1" dirty="0" smtClean="0"/>
              <a:t>Architectural Paints :</a:t>
            </a:r>
            <a:r>
              <a:rPr lang="en-US" dirty="0" smtClean="0"/>
              <a:t> These are air drying materials applied by brush or spray to architectural and structural surfaces and forms for decorative and protective purposes.</a:t>
            </a:r>
          </a:p>
          <a:p>
            <a:r>
              <a:rPr lang="en-US" b="1" dirty="0" smtClean="0"/>
              <a:t>Commercial Paints : </a:t>
            </a:r>
            <a:r>
              <a:rPr lang="en-US" dirty="0" smtClean="0"/>
              <a:t>Air drying or baking cured materials applied by brush spray to kitchen and laundry appliances, automobiles, machinery etc</a:t>
            </a:r>
          </a:p>
          <a:p>
            <a:r>
              <a:rPr lang="en-US" b="1" dirty="0" smtClean="0"/>
              <a:t>Industrial Paints : </a:t>
            </a:r>
            <a:r>
              <a:rPr lang="en-US" dirty="0" smtClean="0"/>
              <a:t>It is subdivided by their intended service. Corrosion resistant coatings, high temperature coatings and coatings for immersion service.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PROCESS FLOW SHEET</a:t>
            </a:r>
            <a:endParaRPr lang="en-GB" dirty="0"/>
          </a:p>
        </p:txBody>
      </p:sp>
      <p:sp>
        <p:nvSpPr>
          <p:cNvPr id="3" name="Content Placeholder 2"/>
          <p:cNvSpPr>
            <a:spLocks noGrp="1"/>
          </p:cNvSpPr>
          <p:nvPr>
            <p:ph sz="quarter" idx="1"/>
          </p:nvPr>
        </p:nvSpPr>
        <p:spPr>
          <a:xfrm>
            <a:off x="5486400" y="4343400"/>
            <a:ext cx="3279648" cy="1752600"/>
          </a:xfrm>
        </p:spPr>
        <p:txBody>
          <a:bodyPr/>
          <a:lstStyle/>
          <a:p>
            <a:pPr marL="0" indent="0">
              <a:buNone/>
            </a:pPr>
            <a:r>
              <a:rPr lang="en-GB" dirty="0" smtClean="0"/>
              <a:t>ARUSHI PANDEY</a:t>
            </a:r>
            <a:endParaRPr lang="en-GB" dirty="0"/>
          </a:p>
        </p:txBody>
      </p:sp>
    </p:spTree>
    <p:extLst>
      <p:ext uri="{BB962C8B-B14F-4D97-AF65-F5344CB8AC3E}">
        <p14:creationId xmlns:p14="http://schemas.microsoft.com/office/powerpoint/2010/main" xmlns="" val="4077624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Failures of Paints</a:t>
            </a:r>
            <a:endParaRPr lang="en-GB" dirty="0"/>
          </a:p>
        </p:txBody>
      </p:sp>
      <p:sp>
        <p:nvSpPr>
          <p:cNvPr id="3" name="Content Placeholder 2"/>
          <p:cNvSpPr>
            <a:spLocks noGrp="1"/>
          </p:cNvSpPr>
          <p:nvPr>
            <p:ph sz="quarter" idx="1"/>
          </p:nvPr>
        </p:nvSpPr>
        <p:spPr/>
        <p:txBody>
          <a:bodyPr/>
          <a:lstStyle/>
          <a:p>
            <a:r>
              <a:rPr lang="en-GB" dirty="0" smtClean="0"/>
              <a:t>Dilution</a:t>
            </a:r>
          </a:p>
          <a:p>
            <a:r>
              <a:rPr lang="en-GB" dirty="0" smtClean="0"/>
              <a:t>Contamination</a:t>
            </a:r>
          </a:p>
          <a:p>
            <a:r>
              <a:rPr lang="en-GB" dirty="0" smtClean="0"/>
              <a:t>Cracking</a:t>
            </a:r>
          </a:p>
          <a:p>
            <a:r>
              <a:rPr lang="en-GB" dirty="0" smtClean="0"/>
              <a:t>Erosion</a:t>
            </a:r>
          </a:p>
          <a:p>
            <a:r>
              <a:rPr lang="en-GB" dirty="0" smtClean="0"/>
              <a:t>Peeling</a:t>
            </a:r>
            <a:endParaRPr lang="en-GB" dirty="0"/>
          </a:p>
        </p:txBody>
      </p:sp>
    </p:spTree>
    <p:extLst>
      <p:ext uri="{BB962C8B-B14F-4D97-AF65-F5344CB8AC3E}">
        <p14:creationId xmlns:p14="http://schemas.microsoft.com/office/powerpoint/2010/main" xmlns="" val="356149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Simple Block Diagram</a:t>
            </a:r>
            <a:endParaRPr lang="en-US" b="1" dirty="0">
              <a:solidFill>
                <a:schemeClr val="tx1"/>
              </a:solidFill>
            </a:endParaRPr>
          </a:p>
        </p:txBody>
      </p:sp>
      <p:pic>
        <p:nvPicPr>
          <p:cNvPr id="6" name="Content Placeholder 5" descr="block diagram.PNG"/>
          <p:cNvPicPr>
            <a:picLocks noGrp="1" noChangeAspect="1"/>
          </p:cNvPicPr>
          <p:nvPr>
            <p:ph sz="quarter" idx="1"/>
          </p:nvPr>
        </p:nvPicPr>
        <p:blipFill>
          <a:blip r:embed="rId2" cstate="print"/>
          <a:stretch>
            <a:fillRect/>
          </a:stretch>
        </p:blipFill>
        <p:spPr>
          <a:xfrm>
            <a:off x="838200" y="1600200"/>
            <a:ext cx="6764929" cy="521918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a:t>
            </a:r>
            <a:r>
              <a:rPr lang="en-US" dirty="0" err="1" smtClean="0"/>
              <a:t>FlowSheet</a:t>
            </a:r>
            <a:r>
              <a:rPr lang="en-US" dirty="0" smtClean="0"/>
              <a:t> </a:t>
            </a:r>
            <a:endParaRPr lang="en-US" dirty="0"/>
          </a:p>
        </p:txBody>
      </p:sp>
      <p:pic>
        <p:nvPicPr>
          <p:cNvPr id="4" name="Content Placeholder 3" descr="flowsheet111.PNG"/>
          <p:cNvPicPr>
            <a:picLocks noGrp="1" noChangeAspect="1"/>
          </p:cNvPicPr>
          <p:nvPr>
            <p:ph sz="quarter" idx="1"/>
          </p:nvPr>
        </p:nvPicPr>
        <p:blipFill>
          <a:blip r:embed="rId2" cstate="print"/>
          <a:stretch>
            <a:fillRect/>
          </a:stretch>
        </p:blipFill>
        <p:spPr>
          <a:xfrm>
            <a:off x="914400" y="1828800"/>
            <a:ext cx="7373376" cy="4191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Sheet</a:t>
            </a:r>
            <a:endParaRPr lang="en-US" dirty="0"/>
          </a:p>
        </p:txBody>
      </p:sp>
      <p:pic>
        <p:nvPicPr>
          <p:cNvPr id="4" name="Content Placeholder 3" descr="Flowchart_of_paints_Manufacturing_Steps.jpg"/>
          <p:cNvPicPr>
            <a:picLocks noGrp="1" noChangeAspect="1"/>
          </p:cNvPicPr>
          <p:nvPr>
            <p:ph sz="quarter" idx="1"/>
          </p:nvPr>
        </p:nvPicPr>
        <p:blipFill>
          <a:blip r:embed="rId2" cstate="print"/>
          <a:stretch>
            <a:fillRect/>
          </a:stretch>
        </p:blipFill>
        <p:spPr>
          <a:xfrm>
            <a:off x="289067" y="1600200"/>
            <a:ext cx="8854933" cy="487182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INTRODUCTION  TO PAINTS</a:t>
            </a:r>
            <a:endParaRPr lang="en-GB" dirty="0"/>
          </a:p>
        </p:txBody>
      </p:sp>
      <p:sp>
        <p:nvSpPr>
          <p:cNvPr id="3" name="Content Placeholder 2"/>
          <p:cNvSpPr>
            <a:spLocks noGrp="1"/>
          </p:cNvSpPr>
          <p:nvPr>
            <p:ph sz="quarter" idx="1"/>
          </p:nvPr>
        </p:nvSpPr>
        <p:spPr>
          <a:xfrm>
            <a:off x="4343400" y="4419600"/>
            <a:ext cx="4422648" cy="1676400"/>
          </a:xfrm>
        </p:spPr>
        <p:txBody>
          <a:bodyPr/>
          <a:lstStyle/>
          <a:p>
            <a:pPr marL="0" indent="0">
              <a:buNone/>
            </a:pPr>
            <a:r>
              <a:rPr lang="en-GB" dirty="0" smtClean="0"/>
              <a:t>    M S PREETHAM</a:t>
            </a:r>
          </a:p>
          <a:p>
            <a:pPr marL="0" indent="0">
              <a:buNone/>
            </a:pPr>
            <a:r>
              <a:rPr lang="en-GB" dirty="0" smtClean="0"/>
              <a:t>    </a:t>
            </a:r>
            <a:endParaRPr lang="en-GB" dirty="0"/>
          </a:p>
        </p:txBody>
      </p:sp>
    </p:spTree>
    <p:extLst>
      <p:ext uri="{BB962C8B-B14F-4D97-AF65-F5344CB8AC3E}">
        <p14:creationId xmlns:p14="http://schemas.microsoft.com/office/powerpoint/2010/main" xmlns="" val="3168425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Manufacturing Process</a:t>
            </a:r>
            <a:endParaRPr lang="en-US" b="1" dirty="0">
              <a:solidFill>
                <a:schemeClr val="tx1"/>
              </a:solidFill>
            </a:endParaRPr>
          </a:p>
        </p:txBody>
      </p:sp>
      <p:sp>
        <p:nvSpPr>
          <p:cNvPr id="3" name="Content Placeholder 2"/>
          <p:cNvSpPr>
            <a:spLocks noGrp="1"/>
          </p:cNvSpPr>
          <p:nvPr>
            <p:ph sz="quarter" idx="1"/>
          </p:nvPr>
        </p:nvSpPr>
        <p:spPr>
          <a:xfrm>
            <a:off x="304800" y="1600200"/>
            <a:ext cx="8503920" cy="4572000"/>
          </a:xfrm>
        </p:spPr>
        <p:txBody>
          <a:bodyPr>
            <a:noAutofit/>
          </a:bodyPr>
          <a:lstStyle/>
          <a:p>
            <a:r>
              <a:rPr lang="en-US" sz="2000" dirty="0" smtClean="0"/>
              <a:t>Ingredients are typically measured by weight on scales, and in some cases even by volume. </a:t>
            </a:r>
            <a:endParaRPr lang="en-US" sz="2000" b="1" dirty="0" smtClean="0"/>
          </a:p>
          <a:p>
            <a:r>
              <a:rPr lang="en-US" sz="2000" b="1" dirty="0" smtClean="0"/>
              <a:t>Making the paste</a:t>
            </a:r>
          </a:p>
          <a:p>
            <a:pPr>
              <a:buNone/>
            </a:pPr>
            <a:r>
              <a:rPr lang="en-US" sz="2000" dirty="0" smtClean="0"/>
              <a:t>     After all the ingredients are mixed they are sent to the mixer, where the initial ingredients are mixed thoroughly. The main purpose of this is to obtain a uniform paste and to wet the pigments with the vehicle. This is done until we receive a smooth and uniform mixture. Here the pigment is gradually added to the vehicle.</a:t>
            </a:r>
            <a:endParaRPr lang="en-US" sz="2000" b="1" dirty="0" smtClean="0"/>
          </a:p>
          <a:p>
            <a:r>
              <a:rPr lang="en-US" sz="2000" b="1" dirty="0" smtClean="0"/>
              <a:t>Milling/ Grinding </a:t>
            </a:r>
          </a:p>
          <a:p>
            <a:pPr>
              <a:buNone/>
            </a:pPr>
            <a:r>
              <a:rPr lang="en-US" sz="2000" dirty="0" smtClean="0"/>
              <a:t>    The paste mixture for paints is routed into a sand mill, a large cylinder that agitates tiny particles of sand or silica to grind the pigment particles, making them smaller and dispersing them throughout the mixture. The mixture is then filtered to remove the sand particles.</a:t>
            </a:r>
          </a:p>
          <a:p>
            <a:pPr>
              <a:buNone/>
            </a:pPr>
            <a:r>
              <a:rPr lang="en-US" sz="2000" dirty="0" smtClean="0"/>
              <a:t/>
            </a:r>
            <a:br>
              <a:rPr lang="en-US" sz="2000" dirty="0" smtClean="0"/>
            </a:br>
            <a:r>
              <a:rPr lang="en-US" sz="2000" dirty="0" smtClean="0"/>
              <a:t/>
            </a:r>
            <a:br>
              <a:rPr lang="en-US" sz="2000" dirty="0" smtClean="0"/>
            </a:b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2000" b="1" dirty="0" smtClean="0"/>
              <a:t>Thinning the paste</a:t>
            </a:r>
          </a:p>
          <a:p>
            <a:pPr>
              <a:buNone/>
            </a:pPr>
            <a:r>
              <a:rPr lang="en-US" sz="2000" dirty="0" smtClean="0"/>
              <a:t>     The paste is now to be thinned to produce the final product. In this process we add oils driers and thinners. The consistency of the paste is reduced by this gradual addition of liquids with simultaneous mixing. Transferred to large kettles, it is agitated with the proper amount of solvent for the type of paint desired.</a:t>
            </a:r>
          </a:p>
          <a:p>
            <a:r>
              <a:rPr lang="en-US" sz="2000" b="1" dirty="0" smtClean="0"/>
              <a:t>Tinting </a:t>
            </a:r>
          </a:p>
          <a:p>
            <a:pPr>
              <a:buNone/>
            </a:pPr>
            <a:r>
              <a:rPr lang="en-US" sz="2000" b="1" dirty="0" smtClean="0"/>
              <a:t>      </a:t>
            </a:r>
            <a:r>
              <a:rPr lang="en-US" sz="2000" dirty="0" smtClean="0"/>
              <a:t>The colors previously ground in the oil are added in small portions to the batch and then to the complete batch and stirred well to ensure uniform distribution.  </a:t>
            </a:r>
          </a:p>
          <a:p>
            <a:pPr>
              <a:buNone/>
            </a:pPr>
            <a:r>
              <a:rPr lang="en-US" sz="2000" b="1" dirty="0" smtClean="0"/>
              <a:t>     After this step we send the sample to the lab for approval</a:t>
            </a:r>
          </a:p>
          <a:p>
            <a:pPr>
              <a:buNone/>
            </a:pPr>
            <a:endParaRPr lang="en-US" sz="2000" dirty="0" smtClean="0"/>
          </a:p>
          <a:p>
            <a:pPr>
              <a:buNone/>
            </a:pPr>
            <a:endParaRPr lang="en-US" sz="2000" dirty="0" smtClean="0"/>
          </a:p>
          <a:p>
            <a:pPr>
              <a:buNone/>
            </a:pPr>
            <a:endParaRPr lang="en-US" sz="2000" dirty="0" smtClean="0"/>
          </a:p>
          <a:p>
            <a:pPr>
              <a:buNone/>
            </a:pPr>
            <a:r>
              <a:rPr lang="en-US" sz="2000" dirty="0" smtClean="0"/>
              <a:t/>
            </a:r>
            <a:br>
              <a:rPr lang="en-US" sz="2000" dirty="0" smtClean="0"/>
            </a:br>
            <a:r>
              <a:rPr lang="en-US" sz="2000" dirty="0" smtClean="0"/>
              <a:t/>
            </a:r>
            <a:br>
              <a:rPr lang="en-US" sz="2000" dirty="0" smtClean="0"/>
            </a:br>
            <a:endParaRPr lang="en-US" sz="2000" dirty="0" smtClean="0"/>
          </a:p>
          <a:p>
            <a:endParaRPr lang="en-US" sz="2000" dirty="0" smtClean="0"/>
          </a:p>
          <a:p>
            <a:endParaRPr lang="en-US" sz="2000" dirty="0" smtClean="0"/>
          </a:p>
          <a:p>
            <a:pPr>
              <a:buNone/>
            </a:pPr>
            <a:endParaRPr lang="en-US" sz="2000" dirty="0" smtClean="0"/>
          </a:p>
          <a:p>
            <a:endParaRPr lang="en-US" sz="2000"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400" b="1" dirty="0" smtClean="0"/>
              <a:t>Straining and Canning the paint</a:t>
            </a:r>
          </a:p>
          <a:p>
            <a:pPr>
              <a:buNone/>
            </a:pPr>
            <a:r>
              <a:rPr lang="en-US" sz="2400" dirty="0" smtClean="0"/>
              <a:t>  The batch is passed through a series of filters to remove any foreign particle that might be present. The finished paint product is then pumped into the canning room. A certain number of cans (usually four) are then boxed and stacked before being sent to the warehouse.</a:t>
            </a:r>
          </a:p>
          <a:p>
            <a:pPr>
              <a:buNone/>
            </a:pPr>
            <a:endParaRPr lang="en-US" sz="2400" dirty="0" smtClean="0"/>
          </a:p>
          <a:p>
            <a:endParaRPr lang="en-US" sz="2400"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05400" y="4343400"/>
            <a:ext cx="2971800" cy="178295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1.PNG"/>
          <p:cNvPicPr>
            <a:picLocks noGrp="1" noChangeAspect="1"/>
          </p:cNvPicPr>
          <p:nvPr>
            <p:ph sz="quarter" idx="1"/>
          </p:nvPr>
        </p:nvPicPr>
        <p:blipFill>
          <a:blip r:embed="rId2" cstate="print"/>
          <a:stretch>
            <a:fillRect/>
          </a:stretch>
        </p:blipFill>
        <p:spPr>
          <a:xfrm>
            <a:off x="686791" y="1600200"/>
            <a:ext cx="8005368" cy="44958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2.PNG"/>
          <p:cNvPicPr>
            <a:picLocks noGrp="1" noChangeAspect="1"/>
          </p:cNvPicPr>
          <p:nvPr>
            <p:ph sz="quarter" idx="1"/>
          </p:nvPr>
        </p:nvPicPr>
        <p:blipFill>
          <a:blip r:embed="rId2" cstate="print"/>
          <a:stretch>
            <a:fillRect/>
          </a:stretch>
        </p:blipFill>
        <p:spPr>
          <a:xfrm>
            <a:off x="741408" y="1600200"/>
            <a:ext cx="7896133" cy="44958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Testing</a:t>
            </a:r>
            <a:endParaRPr lang="en-US" dirty="0"/>
          </a:p>
        </p:txBody>
      </p:sp>
      <p:sp>
        <p:nvSpPr>
          <p:cNvPr id="3" name="Content Placeholder 2"/>
          <p:cNvSpPr>
            <a:spLocks noGrp="1"/>
          </p:cNvSpPr>
          <p:nvPr>
            <p:ph sz="quarter" idx="1"/>
          </p:nvPr>
        </p:nvSpPr>
        <p:spPr/>
        <p:txBody>
          <a:bodyPr>
            <a:normAutofit/>
          </a:bodyPr>
          <a:lstStyle/>
          <a:p>
            <a:r>
              <a:rPr lang="en-US" sz="2400" b="1" dirty="0" smtClean="0"/>
              <a:t>First Lab Sample : </a:t>
            </a:r>
            <a:r>
              <a:rPr lang="en-US" sz="2400" dirty="0" smtClean="0"/>
              <a:t>The first lab sample is taken from the first portion of the batch through the grinding operation. Here, the fineness of the grind is measured. </a:t>
            </a:r>
          </a:p>
          <a:p>
            <a:endParaRPr lang="en-US" sz="2400" b="1" dirty="0" smtClean="0"/>
          </a:p>
          <a:p>
            <a:endParaRPr lang="en-US" sz="2400" b="1" dirty="0" smtClean="0"/>
          </a:p>
          <a:p>
            <a:endParaRPr lang="en-US" sz="2400" b="1" dirty="0" smtClean="0"/>
          </a:p>
          <a:p>
            <a:r>
              <a:rPr lang="en-US" sz="2400" b="1" dirty="0" smtClean="0"/>
              <a:t>Second Lab Sample : </a:t>
            </a:r>
            <a:r>
              <a:rPr lang="en-US" sz="2400" dirty="0" smtClean="0"/>
              <a:t>The second sample is taken after the thinning and tinting operation. This sample is tested for gloss, hiding power, color, consistency, brush ability, weight per gallon, drying time, leveling.</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Machinery Used</a:t>
            </a:r>
            <a:endParaRPr lang="en-US" dirty="0"/>
          </a:p>
        </p:txBody>
      </p:sp>
      <p:sp>
        <p:nvSpPr>
          <p:cNvPr id="3" name="Content Placeholder 2"/>
          <p:cNvSpPr>
            <a:spLocks noGrp="1"/>
          </p:cNvSpPr>
          <p:nvPr>
            <p:ph sz="quarter" idx="1"/>
          </p:nvPr>
        </p:nvSpPr>
        <p:spPr/>
        <p:txBody>
          <a:bodyPr>
            <a:normAutofit/>
          </a:bodyPr>
          <a:lstStyle/>
          <a:p>
            <a:r>
              <a:rPr lang="en-US" sz="2000" b="1" dirty="0" smtClean="0"/>
              <a:t>Mixers : </a:t>
            </a:r>
            <a:r>
              <a:rPr lang="en-US" sz="2000" dirty="0" smtClean="0"/>
              <a:t>The mixer normally has a vertical tank with an impeller driven by an electric motor. Axial propellers are the most common in the paint industry. They are used to achieve homogeneity. </a:t>
            </a:r>
          </a:p>
          <a:p>
            <a:endParaRPr lang="en-US" sz="2000" dirty="0" smtClean="0"/>
          </a:p>
          <a:p>
            <a:r>
              <a:rPr lang="en-US" sz="2000" b="1" dirty="0" smtClean="0"/>
              <a:t>Mills: </a:t>
            </a:r>
            <a:r>
              <a:rPr lang="en-US" sz="2000" dirty="0" smtClean="0"/>
              <a:t>The most common type of mills used in this industry are roller mills or ball mills. In larger factories sand mills or </a:t>
            </a:r>
            <a:r>
              <a:rPr lang="en-US" sz="2000" dirty="0" err="1" smtClean="0"/>
              <a:t>dyno</a:t>
            </a:r>
            <a:r>
              <a:rPr lang="en-US" sz="2000" dirty="0" smtClean="0"/>
              <a:t> mills are used. </a:t>
            </a:r>
          </a:p>
          <a:p>
            <a:pPr>
              <a:buNone/>
            </a:pPr>
            <a:r>
              <a:rPr lang="en-US" sz="2000" dirty="0" smtClean="0"/>
              <a:t>    This is roll mill with three rollers arranged one after the other, and they all rotate in different directions with a speed in the ratio of 1:3:9 </a:t>
            </a:r>
          </a:p>
        </p:txBody>
      </p:sp>
      <p:pic>
        <p:nvPicPr>
          <p:cNvPr id="4" name="Picture 3" descr="Capture111.PNG"/>
          <p:cNvPicPr>
            <a:picLocks noChangeAspect="1"/>
          </p:cNvPicPr>
          <p:nvPr/>
        </p:nvPicPr>
        <p:blipFill>
          <a:blip r:embed="rId2" cstate="print"/>
          <a:stretch>
            <a:fillRect/>
          </a:stretch>
        </p:blipFill>
        <p:spPr>
          <a:xfrm>
            <a:off x="2667000" y="4572000"/>
            <a:ext cx="3057952" cy="172426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MACHINERY USED</a:t>
            </a:r>
            <a:endParaRPr lang="en-GB" dirty="0"/>
          </a:p>
        </p:txBody>
      </p:sp>
      <p:sp>
        <p:nvSpPr>
          <p:cNvPr id="3" name="Content Placeholder 2"/>
          <p:cNvSpPr>
            <a:spLocks noGrp="1"/>
          </p:cNvSpPr>
          <p:nvPr>
            <p:ph sz="quarter" idx="1"/>
          </p:nvPr>
        </p:nvSpPr>
        <p:spPr>
          <a:xfrm>
            <a:off x="5181600" y="3962400"/>
            <a:ext cx="3584448" cy="2133600"/>
          </a:xfrm>
        </p:spPr>
        <p:txBody>
          <a:bodyPr/>
          <a:lstStyle/>
          <a:p>
            <a:pPr marL="0" indent="0">
              <a:buNone/>
            </a:pPr>
            <a:r>
              <a:rPr lang="en-GB" dirty="0" smtClean="0"/>
              <a:t>Sachin </a:t>
            </a:r>
            <a:r>
              <a:rPr lang="en-GB" dirty="0" err="1" smtClean="0"/>
              <a:t>kalakonda</a:t>
            </a:r>
            <a:endParaRPr lang="en-GB" dirty="0"/>
          </a:p>
        </p:txBody>
      </p:sp>
    </p:spTree>
    <p:extLst>
      <p:ext uri="{BB962C8B-B14F-4D97-AF65-F5344CB8AC3E}">
        <p14:creationId xmlns:p14="http://schemas.microsoft.com/office/powerpoint/2010/main" xmlns="" val="2212928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2"/>
          </p:nvPr>
        </p:nvPicPr>
        <p:blipFill>
          <a:blip r:embed="rId2" cstate="print">
            <a:extLst>
              <a:ext uri="{28A0092B-C50C-407E-A947-70E740481C1C}">
                <a14:useLocalDpi xmlns:a14="http://schemas.microsoft.com/office/drawing/2010/main" xmlns="" val="0"/>
              </a:ext>
            </a:extLst>
          </a:blip>
          <a:stretch>
            <a:fillRect/>
          </a:stretch>
        </p:blipFill>
        <p:spPr>
          <a:xfrm>
            <a:off x="533400" y="2362200"/>
            <a:ext cx="3860523" cy="2642555"/>
          </a:xfrm>
        </p:spPr>
      </p:pic>
      <p:sp>
        <p:nvSpPr>
          <p:cNvPr id="5" name="Content Placeholder 4"/>
          <p:cNvSpPr>
            <a:spLocks noGrp="1"/>
          </p:cNvSpPr>
          <p:nvPr>
            <p:ph sz="quarter" idx="4"/>
          </p:nvPr>
        </p:nvSpPr>
        <p:spPr/>
        <p:txBody>
          <a:bodyPr>
            <a:normAutofit fontScale="92500" lnSpcReduction="10000"/>
          </a:bodyPr>
          <a:lstStyle/>
          <a:p>
            <a:r>
              <a:rPr lang="en-GB" dirty="0"/>
              <a:t>Conveyor Engineering &amp; Manufacturing </a:t>
            </a:r>
            <a:r>
              <a:rPr lang="en-GB" dirty="0" smtClean="0"/>
              <a:t>,USA</a:t>
            </a:r>
          </a:p>
          <a:p>
            <a:endParaRPr lang="en-GB" dirty="0"/>
          </a:p>
          <a:p>
            <a:r>
              <a:rPr lang="en-GB" dirty="0" err="1" smtClean="0"/>
              <a:t>Supreet</a:t>
            </a:r>
            <a:r>
              <a:rPr lang="en-GB" dirty="0" smtClean="0"/>
              <a:t> Engineers Private Limited, PUNE</a:t>
            </a:r>
          </a:p>
          <a:p>
            <a:endParaRPr lang="en-GB" dirty="0" smtClean="0"/>
          </a:p>
          <a:p>
            <a:r>
              <a:rPr lang="en-GB" dirty="0" err="1" smtClean="0"/>
              <a:t>Neelam</a:t>
            </a:r>
            <a:r>
              <a:rPr lang="en-GB" dirty="0" smtClean="0"/>
              <a:t> </a:t>
            </a:r>
            <a:r>
              <a:rPr lang="en-GB" dirty="0" err="1" smtClean="0"/>
              <a:t>Industries,Ahmedabad</a:t>
            </a:r>
            <a:endParaRPr lang="en-GB" dirty="0" smtClean="0"/>
          </a:p>
          <a:p>
            <a:endParaRPr lang="en-GB" dirty="0"/>
          </a:p>
        </p:txBody>
      </p:sp>
      <p:sp>
        <p:nvSpPr>
          <p:cNvPr id="6" name="Title 5"/>
          <p:cNvSpPr>
            <a:spLocks noGrp="1"/>
          </p:cNvSpPr>
          <p:nvPr>
            <p:ph type="title"/>
          </p:nvPr>
        </p:nvSpPr>
        <p:spPr>
          <a:xfrm>
            <a:off x="0" y="273050"/>
            <a:ext cx="9144000" cy="869950"/>
          </a:xfrm>
        </p:spPr>
        <p:txBody>
          <a:bodyPr>
            <a:normAutofit/>
          </a:bodyPr>
          <a:lstStyle/>
          <a:p>
            <a:r>
              <a:rPr lang="en-GB" sz="3600" dirty="0" smtClean="0"/>
              <a:t>   Powder </a:t>
            </a:r>
            <a:r>
              <a:rPr lang="en-GB" sz="3600" dirty="0"/>
              <a:t>conveying screws on </a:t>
            </a:r>
            <a:r>
              <a:rPr lang="en-GB" sz="3600" dirty="0" smtClean="0"/>
              <a:t>metering hopper</a:t>
            </a:r>
            <a:endParaRPr lang="en-GB" sz="3600" dirty="0"/>
          </a:p>
        </p:txBody>
      </p:sp>
      <p:sp>
        <p:nvSpPr>
          <p:cNvPr id="8" name="TextBox 7"/>
          <p:cNvSpPr txBox="1"/>
          <p:nvPr/>
        </p:nvSpPr>
        <p:spPr>
          <a:xfrm>
            <a:off x="152400" y="6019800"/>
            <a:ext cx="3886200" cy="369332"/>
          </a:xfrm>
          <a:prstGeom prst="rect">
            <a:avLst/>
          </a:prstGeom>
          <a:noFill/>
        </p:spPr>
        <p:txBody>
          <a:bodyPr wrap="square" rtlCol="0">
            <a:spAutoFit/>
          </a:bodyPr>
          <a:lstStyle/>
          <a:p>
            <a:r>
              <a:rPr lang="en-GB" dirty="0"/>
              <a:t>http://scrubbersandbagfilters.com/</a:t>
            </a:r>
          </a:p>
        </p:txBody>
      </p:sp>
    </p:spTree>
    <p:extLst>
      <p:ext uri="{BB962C8B-B14F-4D97-AF65-F5344CB8AC3E}">
        <p14:creationId xmlns:p14="http://schemas.microsoft.com/office/powerpoint/2010/main" xmlns="" val="743086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a:t>
            </a:r>
            <a:endParaRPr lang="en-GB" dirty="0"/>
          </a:p>
        </p:txBody>
      </p:sp>
      <p:sp>
        <p:nvSpPr>
          <p:cNvPr id="3" name="Content Placeholder 2"/>
          <p:cNvSpPr>
            <a:spLocks noGrp="1"/>
          </p:cNvSpPr>
          <p:nvPr>
            <p:ph sz="quarter" idx="1"/>
          </p:nvPr>
        </p:nvSpPr>
        <p:spPr/>
        <p:txBody>
          <a:bodyPr>
            <a:normAutofit fontScale="85000" lnSpcReduction="20000"/>
          </a:bodyPr>
          <a:lstStyle/>
          <a:p>
            <a:pPr fontAlgn="base"/>
            <a:r>
              <a:rPr lang="en-GB" dirty="0"/>
              <a:t> </a:t>
            </a:r>
            <a:r>
              <a:rPr lang="en-GB" dirty="0" smtClean="0"/>
              <a:t>Minimizes </a:t>
            </a:r>
            <a:r>
              <a:rPr lang="en-GB" dirty="0"/>
              <a:t>Product Breakage and </a:t>
            </a:r>
            <a:r>
              <a:rPr lang="en-GB" dirty="0" smtClean="0"/>
              <a:t>Degradation.</a:t>
            </a:r>
          </a:p>
          <a:p>
            <a:pPr marL="0" indent="0" fontAlgn="base">
              <a:buNone/>
            </a:pPr>
            <a:endParaRPr lang="en-GB" dirty="0"/>
          </a:p>
          <a:p>
            <a:pPr fontAlgn="base"/>
            <a:r>
              <a:rPr lang="en-GB" dirty="0"/>
              <a:t>Combines Bi-directional Transport with Multiple Inlets and Discharges in One </a:t>
            </a:r>
            <a:r>
              <a:rPr lang="en-GB" dirty="0" smtClean="0"/>
              <a:t>System.</a:t>
            </a:r>
          </a:p>
          <a:p>
            <a:pPr fontAlgn="base"/>
            <a:endParaRPr lang="en-GB" dirty="0"/>
          </a:p>
          <a:p>
            <a:pPr fontAlgn="base"/>
            <a:r>
              <a:rPr lang="en-GB" dirty="0"/>
              <a:t>Standard Construction Provides a Dust-Tight and Air-Tight </a:t>
            </a:r>
            <a:r>
              <a:rPr lang="en-GB" dirty="0" smtClean="0"/>
              <a:t>Environment.</a:t>
            </a:r>
          </a:p>
          <a:p>
            <a:pPr marL="0" indent="0" fontAlgn="base">
              <a:buNone/>
            </a:pPr>
            <a:endParaRPr lang="en-GB" dirty="0"/>
          </a:p>
          <a:p>
            <a:pPr fontAlgn="base"/>
            <a:r>
              <a:rPr lang="en-GB" dirty="0"/>
              <a:t>Sanitary Ultra High-Strength Hardened Alloy or Stainless Steel </a:t>
            </a:r>
            <a:r>
              <a:rPr lang="en-GB" dirty="0" smtClean="0"/>
              <a:t>Chain.</a:t>
            </a:r>
          </a:p>
          <a:p>
            <a:pPr fontAlgn="base"/>
            <a:endParaRPr lang="en-GB" dirty="0" smtClean="0"/>
          </a:p>
          <a:p>
            <a:pPr fontAlgn="base"/>
            <a:r>
              <a:rPr lang="en-GB" dirty="0"/>
              <a:t>Very low bulk density material can be handled</a:t>
            </a:r>
          </a:p>
          <a:p>
            <a:pPr fontAlgn="base"/>
            <a:endParaRPr lang="en-GB" dirty="0"/>
          </a:p>
          <a:p>
            <a:endParaRPr lang="en-GB" dirty="0"/>
          </a:p>
        </p:txBody>
      </p:sp>
    </p:spTree>
    <p:extLst>
      <p:ext uri="{BB962C8B-B14F-4D97-AF65-F5344CB8AC3E}">
        <p14:creationId xmlns:p14="http://schemas.microsoft.com/office/powerpoint/2010/main" xmlns="" val="2533723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What is Paint?</a:t>
            </a:r>
            <a:endParaRPr lang="en-US" dirty="0">
              <a:solidFill>
                <a:schemeClr val="tx1"/>
              </a:solidFill>
            </a:endParaRPr>
          </a:p>
        </p:txBody>
      </p:sp>
      <p:sp>
        <p:nvSpPr>
          <p:cNvPr id="2" name="Content Placeholder 1"/>
          <p:cNvSpPr>
            <a:spLocks noGrp="1"/>
          </p:cNvSpPr>
          <p:nvPr>
            <p:ph sz="quarter" idx="1"/>
          </p:nvPr>
        </p:nvSpPr>
        <p:spPr>
          <a:xfrm>
            <a:off x="304800" y="1676400"/>
            <a:ext cx="8503920" cy="4572000"/>
          </a:xfrm>
        </p:spPr>
        <p:txBody>
          <a:bodyPr>
            <a:noAutofit/>
          </a:bodyPr>
          <a:lstStyle/>
          <a:p>
            <a:r>
              <a:rPr lang="en-US" altLang="en-US" sz="2400" dirty="0" smtClean="0"/>
              <a:t>A paint is a Solution or suspension of  pigment, binder and mineral solvent.</a:t>
            </a:r>
          </a:p>
          <a:p>
            <a:r>
              <a:rPr lang="en-US" altLang="en-US" sz="2400" dirty="0" smtClean="0"/>
              <a:t>Thin dry film  formed by this Solution is then applied to a surface which is used as a decorative or protective coating.</a:t>
            </a:r>
          </a:p>
          <a:p>
            <a:r>
              <a:rPr lang="en-US" sz="2400" dirty="0" smtClean="0"/>
              <a:t>Paint was first used as a protective coating by the Egyptians and Hebrews, who applied pitches and balsams to the exposed wood of their ships.</a:t>
            </a:r>
          </a:p>
          <a:p>
            <a:r>
              <a:rPr lang="en-US" sz="2400" dirty="0" smtClean="0"/>
              <a:t>But today, its usage is not just limited to protection but it is also widely used for its appeal.</a:t>
            </a:r>
          </a:p>
          <a:p>
            <a:pPr lvl="0"/>
            <a:endParaRPr lang="en-US" sz="2400" dirty="0" smtClean="0"/>
          </a:p>
          <a:p>
            <a:pPr lvl="0">
              <a:spcBef>
                <a:spcPts val="0"/>
              </a:spcBef>
              <a:buNone/>
            </a:pPr>
            <a:endParaRPr lang="en" sz="2400" dirty="0" smtClean="0"/>
          </a:p>
          <a:p>
            <a:endParaRPr lang="en-US" sz="2400" dirty="0"/>
          </a:p>
        </p:txBody>
      </p:sp>
      <p:pic>
        <p:nvPicPr>
          <p:cNvPr id="4" name="Picture 3" descr="Paint Can.png"/>
          <p:cNvPicPr>
            <a:picLocks noChangeAspect="1"/>
          </p:cNvPicPr>
          <p:nvPr/>
        </p:nvPicPr>
        <p:blipFill>
          <a:blip r:embed="rId2" cstate="print"/>
          <a:stretch>
            <a:fillRect/>
          </a:stretch>
        </p:blipFill>
        <p:spPr>
          <a:xfrm>
            <a:off x="7391400" y="4648200"/>
            <a:ext cx="1339769" cy="204852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2"/>
          </p:nvPr>
        </p:nvPicPr>
        <p:blipFill>
          <a:blip r:embed="rId2" cstate="print">
            <a:extLst>
              <a:ext uri="{28A0092B-C50C-407E-A947-70E740481C1C}">
                <a14:useLocalDpi xmlns:a14="http://schemas.microsoft.com/office/drawing/2010/main" xmlns="" val="0"/>
              </a:ext>
            </a:extLst>
          </a:blip>
          <a:stretch>
            <a:fillRect/>
          </a:stretch>
        </p:blipFill>
        <p:spPr>
          <a:xfrm>
            <a:off x="381000" y="2667000"/>
            <a:ext cx="3896235" cy="2667000"/>
          </a:xfrm>
        </p:spPr>
      </p:pic>
      <p:sp>
        <p:nvSpPr>
          <p:cNvPr id="5" name="Content Placeholder 4"/>
          <p:cNvSpPr>
            <a:spLocks noGrp="1"/>
          </p:cNvSpPr>
          <p:nvPr>
            <p:ph sz="quarter" idx="4"/>
          </p:nvPr>
        </p:nvSpPr>
        <p:spPr>
          <a:xfrm>
            <a:off x="4648200" y="2438400"/>
            <a:ext cx="4191000" cy="3855175"/>
          </a:xfrm>
        </p:spPr>
        <p:txBody>
          <a:bodyPr/>
          <a:lstStyle/>
          <a:p>
            <a:r>
              <a:rPr lang="en-GB" dirty="0" smtClean="0"/>
              <a:t> FMC </a:t>
            </a:r>
            <a:r>
              <a:rPr lang="en-GB" dirty="0" err="1" smtClean="0"/>
              <a:t>Technologies,USA</a:t>
            </a:r>
            <a:endParaRPr lang="en-GB" dirty="0" smtClean="0"/>
          </a:p>
          <a:p>
            <a:endParaRPr lang="en-GB" dirty="0"/>
          </a:p>
          <a:p>
            <a:endParaRPr lang="en-GB" dirty="0" smtClean="0"/>
          </a:p>
          <a:p>
            <a:r>
              <a:rPr lang="en-GB" dirty="0"/>
              <a:t>Wei-Pack Engineering </a:t>
            </a:r>
            <a:r>
              <a:rPr lang="en-GB" dirty="0" err="1"/>
              <a:t>Pvt.</a:t>
            </a:r>
            <a:r>
              <a:rPr lang="en-GB" dirty="0"/>
              <a:t> Ltd. </a:t>
            </a:r>
            <a:r>
              <a:rPr lang="en-GB" dirty="0" smtClean="0"/>
              <a:t>MUMBAI</a:t>
            </a:r>
          </a:p>
          <a:p>
            <a:pPr marL="0" indent="0">
              <a:buNone/>
            </a:pPr>
            <a:endParaRPr lang="en-GB" dirty="0"/>
          </a:p>
        </p:txBody>
      </p:sp>
      <p:sp>
        <p:nvSpPr>
          <p:cNvPr id="6" name="Title 5"/>
          <p:cNvSpPr>
            <a:spLocks noGrp="1"/>
          </p:cNvSpPr>
          <p:nvPr>
            <p:ph type="title"/>
          </p:nvPr>
        </p:nvSpPr>
        <p:spPr/>
        <p:txBody>
          <a:bodyPr>
            <a:normAutofit fontScale="90000"/>
          </a:bodyPr>
          <a:lstStyle/>
          <a:p>
            <a:r>
              <a:rPr lang="en-GB" dirty="0" err="1"/>
              <a:t>Piggable</a:t>
            </a:r>
            <a:r>
              <a:rPr lang="en-GB" dirty="0"/>
              <a:t> manifold with pig loading </a:t>
            </a:r>
            <a:r>
              <a:rPr lang="en-GB" dirty="0" smtClean="0"/>
              <a:t>stations.</a:t>
            </a:r>
            <a:endParaRPr lang="en-GB" dirty="0"/>
          </a:p>
        </p:txBody>
      </p:sp>
      <p:sp>
        <p:nvSpPr>
          <p:cNvPr id="8" name="TextBox 7"/>
          <p:cNvSpPr txBox="1"/>
          <p:nvPr/>
        </p:nvSpPr>
        <p:spPr>
          <a:xfrm>
            <a:off x="381000" y="5867400"/>
            <a:ext cx="3810000" cy="369332"/>
          </a:xfrm>
          <a:prstGeom prst="rect">
            <a:avLst/>
          </a:prstGeom>
          <a:noFill/>
        </p:spPr>
        <p:txBody>
          <a:bodyPr wrap="square" rtlCol="0">
            <a:spAutoFit/>
          </a:bodyPr>
          <a:lstStyle/>
          <a:p>
            <a:r>
              <a:rPr lang="en-GB" dirty="0"/>
              <a:t>http://www.fmctechnologies.com/</a:t>
            </a:r>
          </a:p>
        </p:txBody>
      </p:sp>
    </p:spTree>
    <p:extLst>
      <p:ext uri="{BB962C8B-B14F-4D97-AF65-F5344CB8AC3E}">
        <p14:creationId xmlns:p14="http://schemas.microsoft.com/office/powerpoint/2010/main" xmlns="" val="1303374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Content Placeholder 3"/>
          <p:cNvSpPr>
            <a:spLocks noGrp="1"/>
          </p:cNvSpPr>
          <p:nvPr>
            <p:ph sz="quarter" idx="4"/>
          </p:nvPr>
        </p:nvSpPr>
        <p:spPr/>
        <p:txBody>
          <a:bodyPr/>
          <a:lstStyle/>
          <a:p>
            <a:r>
              <a:rPr lang="en-GB" dirty="0" smtClean="0"/>
              <a:t>PIG ELEMENT</a:t>
            </a:r>
            <a:endParaRPr lang="en-GB" dirty="0"/>
          </a:p>
        </p:txBody>
      </p:sp>
      <p:sp>
        <p:nvSpPr>
          <p:cNvPr id="5" name="Text Placeholder 4"/>
          <p:cNvSpPr>
            <a:spLocks noGrp="1"/>
          </p:cNvSpPr>
          <p:nvPr>
            <p:ph type="body" sz="quarter" idx="1"/>
          </p:nvPr>
        </p:nvSpPr>
        <p:spPr/>
        <p:txBody>
          <a:bodyPr/>
          <a:lstStyle/>
          <a:p>
            <a:endParaRPr lang="en-GB"/>
          </a:p>
        </p:txBody>
      </p:sp>
      <p:sp>
        <p:nvSpPr>
          <p:cNvPr id="6" name="Text Placeholder 5"/>
          <p:cNvSpPr>
            <a:spLocks noGrp="1"/>
          </p:cNvSpPr>
          <p:nvPr>
            <p:ph type="body" sz="quarter" idx="3"/>
          </p:nvPr>
        </p:nvSpPr>
        <p:spPr/>
        <p:txBody>
          <a:bodyPr/>
          <a:lstStyle/>
          <a:p>
            <a:endParaRPr lang="en-GB"/>
          </a:p>
        </p:txBody>
      </p:sp>
      <p:pic>
        <p:nvPicPr>
          <p:cNvPr id="1026" name="Picture 2" descr="https://upload.wikimedia.org/wikipedia/commons/thumb/2/22/Six_inch_pipeline_pig.JPG/220px-Six_inch_pipeline_pig.JPG"/>
          <p:cNvPicPr>
            <a:picLocks noGrp="1" noChangeAspect="1" noChangeArrowheads="1"/>
          </p:cNvPicPr>
          <p:nvPr>
            <p:ph sz="quarter" idx="2"/>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09943" y="2438400"/>
            <a:ext cx="2485514" cy="3581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17459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a:bodyPr>
          <a:lstStyle/>
          <a:p>
            <a:r>
              <a:rPr lang="en-GB" dirty="0" smtClean="0"/>
              <a:t>Minimize </a:t>
            </a:r>
            <a:r>
              <a:rPr lang="en-GB" dirty="0"/>
              <a:t>product </a:t>
            </a:r>
            <a:r>
              <a:rPr lang="en-GB" dirty="0" smtClean="0"/>
              <a:t>loss.</a:t>
            </a:r>
          </a:p>
          <a:p>
            <a:endParaRPr lang="en-GB" dirty="0"/>
          </a:p>
          <a:p>
            <a:r>
              <a:rPr lang="en-GB" dirty="0"/>
              <a:t>Avoid product contamination and hence increased product </a:t>
            </a:r>
            <a:r>
              <a:rPr lang="en-GB" dirty="0" smtClean="0"/>
              <a:t>quality.</a:t>
            </a:r>
          </a:p>
          <a:p>
            <a:endParaRPr lang="en-GB" dirty="0"/>
          </a:p>
          <a:p>
            <a:r>
              <a:rPr lang="en-GB" dirty="0"/>
              <a:t>Minimal capital investment in fabrication of pipelines in process </a:t>
            </a:r>
            <a:r>
              <a:rPr lang="en-GB" dirty="0" smtClean="0"/>
              <a:t>plants.</a:t>
            </a:r>
          </a:p>
          <a:p>
            <a:endParaRPr lang="en-GB" dirty="0"/>
          </a:p>
          <a:p>
            <a:pPr marL="0" indent="0">
              <a:buNone/>
            </a:pPr>
            <a:endParaRPr lang="en-GB" dirty="0"/>
          </a:p>
        </p:txBody>
      </p:sp>
    </p:spTree>
    <p:extLst>
      <p:ext uri="{BB962C8B-B14F-4D97-AF65-F5344CB8AC3E}">
        <p14:creationId xmlns:p14="http://schemas.microsoft.com/office/powerpoint/2010/main" xmlns="" val="3056067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fontScale="92500" lnSpcReduction="10000"/>
          </a:bodyPr>
          <a:lstStyle/>
          <a:p>
            <a:r>
              <a:rPr lang="en-GB" dirty="0"/>
              <a:t>Reduced plot space requirements</a:t>
            </a:r>
            <a:r>
              <a:rPr lang="en-GB" dirty="0" smtClean="0"/>
              <a:t>.</a:t>
            </a:r>
          </a:p>
          <a:p>
            <a:endParaRPr lang="en-GB" dirty="0"/>
          </a:p>
          <a:p>
            <a:r>
              <a:rPr lang="en-GB" dirty="0"/>
              <a:t>Fully Automated system and hence </a:t>
            </a:r>
            <a:r>
              <a:rPr lang="en-GB" dirty="0" smtClean="0"/>
              <a:t>ease</a:t>
            </a:r>
            <a:r>
              <a:rPr lang="en-GB" dirty="0"/>
              <a:t> of operation</a:t>
            </a:r>
            <a:r>
              <a:rPr lang="en-GB" dirty="0" smtClean="0"/>
              <a:t>.</a:t>
            </a:r>
          </a:p>
          <a:p>
            <a:endParaRPr lang="en-GB" dirty="0"/>
          </a:p>
          <a:p>
            <a:r>
              <a:rPr lang="en-GB" dirty="0"/>
              <a:t>Lower Operating cost</a:t>
            </a:r>
            <a:r>
              <a:rPr lang="en-GB" dirty="0" smtClean="0"/>
              <a:t>.</a:t>
            </a:r>
          </a:p>
          <a:p>
            <a:endParaRPr lang="en-GB" dirty="0"/>
          </a:p>
          <a:p>
            <a:r>
              <a:rPr lang="en-GB" dirty="0"/>
              <a:t>Enhanced safety of plant, personnel</a:t>
            </a:r>
            <a:r>
              <a:rPr lang="en-GB" dirty="0" smtClean="0"/>
              <a:t>.</a:t>
            </a:r>
          </a:p>
          <a:p>
            <a:endParaRPr lang="en-GB" dirty="0"/>
          </a:p>
          <a:p>
            <a:r>
              <a:rPr lang="en-GB" dirty="0"/>
              <a:t>Improved environment cleanliness</a:t>
            </a:r>
          </a:p>
        </p:txBody>
      </p:sp>
    </p:spTree>
    <p:extLst>
      <p:ext uri="{BB962C8B-B14F-4D97-AF65-F5344CB8AC3E}">
        <p14:creationId xmlns:p14="http://schemas.microsoft.com/office/powerpoint/2010/main" xmlns="" val="2984505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2"/>
          </p:nvPr>
        </p:nvPicPr>
        <p:blipFill>
          <a:blip r:embed="rId2" cstate="print">
            <a:extLst>
              <a:ext uri="{28A0092B-C50C-407E-A947-70E740481C1C}">
                <a14:useLocalDpi xmlns:a14="http://schemas.microsoft.com/office/drawing/2010/main" xmlns="" val="0"/>
              </a:ext>
            </a:extLst>
          </a:blip>
          <a:stretch>
            <a:fillRect/>
          </a:stretch>
        </p:blipFill>
        <p:spPr>
          <a:xfrm>
            <a:off x="353868" y="2879436"/>
            <a:ext cx="3913332" cy="2649194"/>
          </a:xfrm>
        </p:spPr>
      </p:pic>
      <p:sp>
        <p:nvSpPr>
          <p:cNvPr id="5" name="Content Placeholder 4"/>
          <p:cNvSpPr>
            <a:spLocks noGrp="1"/>
          </p:cNvSpPr>
          <p:nvPr>
            <p:ph sz="quarter" idx="4"/>
          </p:nvPr>
        </p:nvSpPr>
        <p:spPr/>
        <p:txBody>
          <a:bodyPr/>
          <a:lstStyle/>
          <a:p>
            <a:r>
              <a:rPr lang="en-GB" dirty="0" err="1" smtClean="0"/>
              <a:t>Omkar</a:t>
            </a:r>
            <a:r>
              <a:rPr lang="en-GB" dirty="0" smtClean="0"/>
              <a:t> India Private </a:t>
            </a:r>
            <a:r>
              <a:rPr lang="en-GB" dirty="0" err="1" smtClean="0"/>
              <a:t>Limited,Gujarat</a:t>
            </a:r>
            <a:r>
              <a:rPr lang="en-GB" dirty="0" smtClean="0"/>
              <a:t>.</a:t>
            </a:r>
          </a:p>
          <a:p>
            <a:endParaRPr lang="en-GB" dirty="0" smtClean="0"/>
          </a:p>
          <a:p>
            <a:r>
              <a:rPr lang="en-GB" dirty="0" smtClean="0"/>
              <a:t>Federal Equipment </a:t>
            </a:r>
            <a:r>
              <a:rPr lang="en-GB" dirty="0" err="1" smtClean="0"/>
              <a:t>Company,USA</a:t>
            </a:r>
            <a:endParaRPr lang="en-GB" dirty="0" smtClean="0"/>
          </a:p>
        </p:txBody>
      </p:sp>
      <p:sp>
        <p:nvSpPr>
          <p:cNvPr id="6" name="Title 5"/>
          <p:cNvSpPr>
            <a:spLocks noGrp="1"/>
          </p:cNvSpPr>
          <p:nvPr>
            <p:ph type="title"/>
          </p:nvPr>
        </p:nvSpPr>
        <p:spPr/>
        <p:txBody>
          <a:bodyPr>
            <a:normAutofit/>
          </a:bodyPr>
          <a:lstStyle/>
          <a:p>
            <a:r>
              <a:rPr lang="en-GB" dirty="0"/>
              <a:t>Storage </a:t>
            </a:r>
            <a:r>
              <a:rPr lang="en-GB" dirty="0" smtClean="0"/>
              <a:t>tanks</a:t>
            </a:r>
            <a:endParaRPr lang="en-GB" dirty="0"/>
          </a:p>
        </p:txBody>
      </p:sp>
    </p:spTree>
    <p:extLst>
      <p:ext uri="{BB962C8B-B14F-4D97-AF65-F5344CB8AC3E}">
        <p14:creationId xmlns:p14="http://schemas.microsoft.com/office/powerpoint/2010/main" xmlns="" val="3871683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2"/>
          </p:nvPr>
        </p:nvPicPr>
        <p:blipFill>
          <a:blip r:embed="rId2" cstate="print">
            <a:extLst>
              <a:ext uri="{28A0092B-C50C-407E-A947-70E740481C1C}">
                <a14:useLocalDpi xmlns:a14="http://schemas.microsoft.com/office/drawing/2010/main" xmlns="" val="0"/>
              </a:ext>
            </a:extLst>
          </a:blip>
          <a:stretch>
            <a:fillRect/>
          </a:stretch>
        </p:blipFill>
        <p:spPr>
          <a:xfrm>
            <a:off x="342970" y="2928458"/>
            <a:ext cx="3848029" cy="2590645"/>
          </a:xfrm>
        </p:spPr>
      </p:pic>
      <p:sp>
        <p:nvSpPr>
          <p:cNvPr id="5" name="Content Placeholder 4"/>
          <p:cNvSpPr>
            <a:spLocks noGrp="1"/>
          </p:cNvSpPr>
          <p:nvPr>
            <p:ph sz="quarter" idx="4"/>
          </p:nvPr>
        </p:nvSpPr>
        <p:spPr/>
        <p:txBody>
          <a:bodyPr/>
          <a:lstStyle/>
          <a:p>
            <a:r>
              <a:rPr lang="en-GB" dirty="0"/>
              <a:t>FMC </a:t>
            </a:r>
            <a:r>
              <a:rPr lang="en-GB" dirty="0" err="1"/>
              <a:t>Technologies,USA</a:t>
            </a:r>
            <a:endParaRPr lang="en-GB" dirty="0"/>
          </a:p>
          <a:p>
            <a:endParaRPr lang="en-GB" dirty="0"/>
          </a:p>
          <a:p>
            <a:endParaRPr lang="en-GB" dirty="0"/>
          </a:p>
          <a:p>
            <a:r>
              <a:rPr lang="en-GB" dirty="0"/>
              <a:t>Wei-Pack Engineering </a:t>
            </a:r>
            <a:r>
              <a:rPr lang="en-GB" dirty="0" err="1"/>
              <a:t>Pvt.</a:t>
            </a:r>
            <a:r>
              <a:rPr lang="en-GB" dirty="0"/>
              <a:t> Ltd. MUMBAI</a:t>
            </a:r>
          </a:p>
          <a:p>
            <a:pPr marL="0" indent="0">
              <a:buNone/>
            </a:pPr>
            <a:endParaRPr lang="en-GB" dirty="0"/>
          </a:p>
          <a:p>
            <a:endParaRPr lang="en-GB" dirty="0"/>
          </a:p>
        </p:txBody>
      </p:sp>
      <p:sp>
        <p:nvSpPr>
          <p:cNvPr id="6" name="Title 5"/>
          <p:cNvSpPr>
            <a:spLocks noGrp="1"/>
          </p:cNvSpPr>
          <p:nvPr>
            <p:ph type="title"/>
          </p:nvPr>
        </p:nvSpPr>
        <p:spPr>
          <a:xfrm>
            <a:off x="457200" y="457200"/>
            <a:ext cx="8378952" cy="609600"/>
          </a:xfrm>
        </p:spPr>
        <p:txBody>
          <a:bodyPr>
            <a:normAutofit fontScale="90000"/>
          </a:bodyPr>
          <a:lstStyle/>
          <a:p>
            <a:r>
              <a:rPr lang="en-GB" dirty="0" err="1"/>
              <a:t>Piggable</a:t>
            </a:r>
            <a:r>
              <a:rPr lang="en-GB" dirty="0"/>
              <a:t> </a:t>
            </a:r>
            <a:r>
              <a:rPr lang="en-GB" dirty="0" smtClean="0"/>
              <a:t>Collectors</a:t>
            </a:r>
            <a:endParaRPr lang="en-GB" dirty="0"/>
          </a:p>
        </p:txBody>
      </p:sp>
    </p:spTree>
    <p:extLst>
      <p:ext uri="{BB962C8B-B14F-4D97-AF65-F5344CB8AC3E}">
        <p14:creationId xmlns:p14="http://schemas.microsoft.com/office/powerpoint/2010/main" xmlns="" val="139362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Advantages</a:t>
            </a:r>
            <a:endParaRPr lang="en-GB" dirty="0"/>
          </a:p>
        </p:txBody>
      </p:sp>
      <p:sp>
        <p:nvSpPr>
          <p:cNvPr id="8" name="Content Placeholder 7"/>
          <p:cNvSpPr>
            <a:spLocks noGrp="1"/>
          </p:cNvSpPr>
          <p:nvPr>
            <p:ph sz="quarter" idx="1"/>
          </p:nvPr>
        </p:nvSpPr>
        <p:spPr/>
        <p:txBody>
          <a:bodyPr>
            <a:normAutofit/>
          </a:bodyPr>
          <a:lstStyle/>
          <a:p>
            <a:r>
              <a:rPr lang="en-GB" sz="2800" dirty="0" smtClean="0"/>
              <a:t>Precisely </a:t>
            </a:r>
            <a:r>
              <a:rPr lang="en-GB" sz="2800" dirty="0"/>
              <a:t>dose liquid materials through mass-flow meters </a:t>
            </a:r>
            <a:r>
              <a:rPr lang="en-GB" sz="2800" dirty="0" smtClean="0"/>
              <a:t>.</a:t>
            </a:r>
          </a:p>
          <a:p>
            <a:r>
              <a:rPr lang="en-GB" sz="2800" dirty="0"/>
              <a:t> A </a:t>
            </a:r>
            <a:r>
              <a:rPr lang="en-GB" sz="2800" dirty="0" err="1"/>
              <a:t>piggable</a:t>
            </a:r>
            <a:r>
              <a:rPr lang="en-GB" sz="2800" dirty="0"/>
              <a:t> wye is a Y-shaped fitting that has two inlets, one for each incoming pipeline, and a single outlet that merges the flow of the two converging </a:t>
            </a:r>
            <a:r>
              <a:rPr lang="en-GB" sz="2800" dirty="0" smtClean="0"/>
              <a:t>pipelines.</a:t>
            </a:r>
            <a:endParaRPr lang="en-GB" sz="28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62400" y="4038600"/>
            <a:ext cx="3200400" cy="2451999"/>
          </a:xfrm>
          <a:prstGeom prst="rect">
            <a:avLst/>
          </a:prstGeom>
        </p:spPr>
      </p:pic>
    </p:spTree>
    <p:extLst>
      <p:ext uri="{BB962C8B-B14F-4D97-AF65-F5344CB8AC3E}">
        <p14:creationId xmlns:p14="http://schemas.microsoft.com/office/powerpoint/2010/main" xmlns="" val="2527927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Environmental Concerns </a:t>
            </a:r>
            <a:endParaRPr lang="en-IN" dirty="0"/>
          </a:p>
        </p:txBody>
      </p:sp>
      <p:sp>
        <p:nvSpPr>
          <p:cNvPr id="3" name="Content Placeholder 2"/>
          <p:cNvSpPr>
            <a:spLocks noGrp="1"/>
          </p:cNvSpPr>
          <p:nvPr>
            <p:ph idx="1"/>
          </p:nvPr>
        </p:nvSpPr>
        <p:spPr>
          <a:xfrm>
            <a:off x="152400" y="1676400"/>
            <a:ext cx="8763000" cy="5334000"/>
          </a:xfrm>
        </p:spPr>
        <p:txBody>
          <a:bodyPr>
            <a:normAutofit/>
          </a:bodyPr>
          <a:lstStyle/>
          <a:p>
            <a:pPr>
              <a:buFont typeface="Wingdings" pitchFamily="2" charset="2"/>
              <a:buChar char="q"/>
            </a:pPr>
            <a:r>
              <a:rPr lang="en-IN" sz="2400" dirty="0"/>
              <a:t>A recent </a:t>
            </a:r>
            <a:r>
              <a:rPr lang="en-IN" sz="2400" dirty="0" smtClean="0"/>
              <a:t>regulation concerning </a:t>
            </a:r>
            <a:r>
              <a:rPr lang="en-IN" sz="2400" dirty="0"/>
              <a:t>the emission of volatile organic compounds (VOCs) affects the paint industry, especially manufacturers of industrial oil-based paints</a:t>
            </a:r>
            <a:r>
              <a:rPr lang="en-IN" sz="2400" dirty="0" smtClean="0"/>
              <a:t>.</a:t>
            </a:r>
          </a:p>
          <a:p>
            <a:pPr>
              <a:buFont typeface="Wingdings" pitchFamily="2" charset="2"/>
              <a:buChar char="q"/>
            </a:pPr>
            <a:r>
              <a:rPr lang="en-IN" sz="2400" dirty="0"/>
              <a:t>It is estimated that all coatings, including stains and varnishes, are responsible for 1.8 percent of the 2.3 million metric tons of VOCs released per year. </a:t>
            </a:r>
          </a:p>
          <a:p>
            <a:pPr>
              <a:buFont typeface="Wingdings" pitchFamily="2" charset="2"/>
              <a:buChar char="q"/>
            </a:pPr>
            <a:r>
              <a:rPr lang="en-IN" sz="2400" dirty="0" smtClean="0"/>
              <a:t>The </a:t>
            </a:r>
            <a:r>
              <a:rPr lang="en-IN" sz="2400" dirty="0"/>
              <a:t>new regulation permits each </a:t>
            </a:r>
            <a:r>
              <a:rPr lang="en-IN" sz="2400" dirty="0" smtClean="0"/>
              <a:t>litre </a:t>
            </a:r>
            <a:r>
              <a:rPr lang="en-IN" sz="2400" dirty="0"/>
              <a:t>of paint to contain no more than 250 grams (8.75 ounces) of solvent</a:t>
            </a:r>
            <a:r>
              <a:rPr lang="en-IN" sz="2400" dirty="0" smtClean="0"/>
              <a:t>.</a:t>
            </a:r>
            <a:endParaRPr lang="en-IN" sz="2400" dirty="0"/>
          </a:p>
        </p:txBody>
      </p:sp>
    </p:spTree>
    <p:extLst>
      <p:ext uri="{BB962C8B-B14F-4D97-AF65-F5344CB8AC3E}">
        <p14:creationId xmlns:p14="http://schemas.microsoft.com/office/powerpoint/2010/main" xmlns="" val="1177777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Effects on the environment </a:t>
            </a:r>
            <a:endParaRPr lang="en-GB" dirty="0"/>
          </a:p>
        </p:txBody>
      </p:sp>
      <p:sp>
        <p:nvSpPr>
          <p:cNvPr id="3" name="Content Placeholder 2"/>
          <p:cNvSpPr>
            <a:spLocks noGrp="1"/>
          </p:cNvSpPr>
          <p:nvPr>
            <p:ph sz="quarter" idx="1"/>
          </p:nvPr>
        </p:nvSpPr>
        <p:spPr/>
        <p:txBody>
          <a:bodyPr>
            <a:normAutofit/>
          </a:bodyPr>
          <a:lstStyle/>
          <a:p>
            <a:r>
              <a:rPr lang="en-GB" sz="2400" dirty="0"/>
              <a:t>W</a:t>
            </a:r>
            <a:r>
              <a:rPr lang="en-GB" sz="2400" dirty="0" smtClean="0"/>
              <a:t>hen </a:t>
            </a:r>
            <a:r>
              <a:rPr lang="en-GB" sz="2400" dirty="0"/>
              <a:t>VOC’s react with oxygen, they can form ‘bad’ ozone in the presence of sunlight. </a:t>
            </a:r>
            <a:endParaRPr lang="en-GB" sz="2400" dirty="0" smtClean="0"/>
          </a:p>
          <a:p>
            <a:endParaRPr lang="en-GB" sz="2400" dirty="0" smtClean="0"/>
          </a:p>
          <a:p>
            <a:r>
              <a:rPr lang="en-GB" sz="2400" dirty="0" smtClean="0"/>
              <a:t>This </a:t>
            </a:r>
            <a:r>
              <a:rPr lang="en-GB" sz="2400" dirty="0"/>
              <a:t>is a contributory factor to the greenhouse effect and a cause of global warming</a:t>
            </a:r>
            <a:r>
              <a:rPr lang="en-GB" sz="2400" dirty="0" smtClean="0"/>
              <a:t>.</a:t>
            </a:r>
          </a:p>
          <a:p>
            <a:endParaRPr lang="en-GB" sz="2400" dirty="0" smtClean="0"/>
          </a:p>
          <a:p>
            <a:r>
              <a:rPr lang="en-GB" sz="2400" dirty="0" smtClean="0"/>
              <a:t> </a:t>
            </a:r>
            <a:r>
              <a:rPr lang="en-GB" sz="2400" dirty="0"/>
              <a:t>One study by C.E.P.E. attributes paints and varnishes to causing as much as five percent of all VOC emissions.</a:t>
            </a:r>
          </a:p>
        </p:txBody>
      </p:sp>
    </p:spTree>
    <p:extLst>
      <p:ext uri="{BB962C8B-B14F-4D97-AF65-F5344CB8AC3E}">
        <p14:creationId xmlns:p14="http://schemas.microsoft.com/office/powerpoint/2010/main" xmlns="" val="4012635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Toxic Boat Paint</a:t>
            </a:r>
            <a:endParaRPr lang="en-GB" dirty="0"/>
          </a:p>
        </p:txBody>
      </p:sp>
      <p:sp>
        <p:nvSpPr>
          <p:cNvPr id="3" name="Content Placeholder 2"/>
          <p:cNvSpPr>
            <a:spLocks noGrp="1"/>
          </p:cNvSpPr>
          <p:nvPr>
            <p:ph sz="quarter" idx="1"/>
          </p:nvPr>
        </p:nvSpPr>
        <p:spPr/>
        <p:txBody>
          <a:bodyPr>
            <a:noAutofit/>
          </a:bodyPr>
          <a:lstStyle/>
          <a:p>
            <a:r>
              <a:rPr lang="en-GB" sz="2400" dirty="0" smtClean="0"/>
              <a:t>Paint </a:t>
            </a:r>
            <a:r>
              <a:rPr lang="en-GB" sz="2400" dirty="0"/>
              <a:t>used to deter limpets, mussels, and other sea organisms from sticking to the bottom of boats has been labelled as the most toxic substance ever to be unleashed on the marine environment</a:t>
            </a:r>
            <a:r>
              <a:rPr lang="en-GB" sz="2400" dirty="0" smtClean="0"/>
              <a:t>.</a:t>
            </a:r>
          </a:p>
          <a:p>
            <a:endParaRPr lang="en-GB" sz="2400" dirty="0"/>
          </a:p>
          <a:p>
            <a:r>
              <a:rPr lang="en-GB" sz="2400" dirty="0"/>
              <a:t>Tributyltin - or TBT – was condemned as much as forty years ago when its harm as an endocrine-disrupter were first noted. </a:t>
            </a:r>
            <a:endParaRPr lang="en-GB" sz="2400" dirty="0" smtClean="0"/>
          </a:p>
          <a:p>
            <a:endParaRPr lang="en-GB" sz="2400" dirty="0" smtClean="0"/>
          </a:p>
          <a:p>
            <a:r>
              <a:rPr lang="en-GB" sz="2400" dirty="0" smtClean="0"/>
              <a:t>Since </a:t>
            </a:r>
            <a:r>
              <a:rPr lang="en-GB" sz="2400" dirty="0"/>
              <a:t>then, it has done untold harm to such sea creatures as oysters, harbour porpoises, mussels, clams, abalone, gastropods, and skipjack tuna, as well as generally polluting the </a:t>
            </a:r>
            <a:r>
              <a:rPr lang="en-GB" sz="2400" dirty="0" smtClean="0"/>
              <a:t>sea</a:t>
            </a:r>
            <a:r>
              <a:rPr lang="en-GB" sz="2400" dirty="0"/>
              <a:t>.</a:t>
            </a:r>
          </a:p>
          <a:p>
            <a:endParaRPr lang="en-GB" sz="2400" dirty="0"/>
          </a:p>
        </p:txBody>
      </p:sp>
    </p:spTree>
    <p:extLst>
      <p:ext uri="{BB962C8B-B14F-4D97-AF65-F5344CB8AC3E}">
        <p14:creationId xmlns:p14="http://schemas.microsoft.com/office/powerpoint/2010/main" xmlns="" val="206203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use.PNG"/>
          <p:cNvPicPr>
            <a:picLocks noChangeAspect="1"/>
          </p:cNvPicPr>
          <p:nvPr/>
        </p:nvPicPr>
        <p:blipFill>
          <a:blip r:embed="rId2" cstate="print"/>
          <a:stretch>
            <a:fillRect/>
          </a:stretch>
        </p:blipFill>
        <p:spPr>
          <a:xfrm>
            <a:off x="6400800" y="3657600"/>
            <a:ext cx="1819412" cy="1642771"/>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600200"/>
            <a:ext cx="8385048" cy="4953000"/>
          </a:xfrm>
        </p:spPr>
        <p:txBody>
          <a:bodyPr>
            <a:noAutofit/>
          </a:bodyPr>
          <a:lstStyle/>
          <a:p>
            <a:r>
              <a:rPr lang="en-US" altLang="en-US" sz="2400" dirty="0" smtClean="0"/>
              <a:t> Paint is used to protect, preserve, decorate, or add functionality to an object or surface by covering it with a pigmented coating. </a:t>
            </a:r>
          </a:p>
          <a:p>
            <a:r>
              <a:rPr lang="en-US" altLang="en-US" sz="2400" dirty="0" smtClean="0"/>
              <a:t>An example of </a:t>
            </a:r>
            <a:r>
              <a:rPr lang="en-US" altLang="en-US" sz="2400" b="1" dirty="0" smtClean="0"/>
              <a:t>protection</a:t>
            </a:r>
            <a:r>
              <a:rPr lang="en-US" altLang="en-US" sz="2400" dirty="0" smtClean="0"/>
              <a:t> is to retard corrosion of metal. </a:t>
            </a:r>
          </a:p>
          <a:p>
            <a:r>
              <a:rPr lang="en-US" altLang="en-US" sz="2400" dirty="0" smtClean="0"/>
              <a:t>An example of </a:t>
            </a:r>
            <a:r>
              <a:rPr lang="en-US" altLang="en-US" sz="2400" b="1" dirty="0" smtClean="0"/>
              <a:t>decoration</a:t>
            </a:r>
            <a:r>
              <a:rPr lang="en-US" altLang="en-US" sz="2400" dirty="0" smtClean="0"/>
              <a:t> is to add festive trim to a room's interior.</a:t>
            </a:r>
          </a:p>
          <a:p>
            <a:r>
              <a:rPr lang="en-US" altLang="en-US" sz="2400" dirty="0" smtClean="0"/>
              <a:t>An example of added </a:t>
            </a:r>
            <a:r>
              <a:rPr lang="en-US" altLang="en-US" sz="2400" b="1" dirty="0" smtClean="0"/>
              <a:t>functionality</a:t>
            </a:r>
            <a:r>
              <a:rPr lang="en-US" altLang="en-US" sz="2400" dirty="0" smtClean="0"/>
              <a:t> is to                                             modify or heat radiation of a surface.                                   Also the use of color to identify hazards or to                                                                   identify the function of equipment and                                              pipelines.</a:t>
            </a:r>
          </a:p>
          <a:p>
            <a:endParaRPr lang="en-GB" sz="2400" dirty="0" smtClean="0"/>
          </a:p>
          <a:p>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752600"/>
            <a:ext cx="3124200" cy="2343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762000" y="4368085"/>
            <a:ext cx="2971800" cy="369332"/>
          </a:xfrm>
          <a:prstGeom prst="rect">
            <a:avLst/>
          </a:prstGeom>
          <a:noFill/>
        </p:spPr>
        <p:txBody>
          <a:bodyPr wrap="square" rtlCol="0">
            <a:spAutoFit/>
          </a:bodyPr>
          <a:lstStyle/>
          <a:p>
            <a:r>
              <a:rPr lang="en-IN" dirty="0" smtClean="0"/>
              <a:t>Limpets</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40696" y="1752600"/>
            <a:ext cx="3460304" cy="23535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5181600" y="4374594"/>
            <a:ext cx="1981200" cy="369332"/>
          </a:xfrm>
          <a:prstGeom prst="rect">
            <a:avLst/>
          </a:prstGeom>
          <a:noFill/>
        </p:spPr>
        <p:txBody>
          <a:bodyPr wrap="square" rtlCol="0">
            <a:spAutoFit/>
          </a:bodyPr>
          <a:lstStyle/>
          <a:p>
            <a:r>
              <a:rPr lang="en-IN" dirty="0" smtClean="0"/>
              <a:t>Mussels</a:t>
            </a:r>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81200" y="4743926"/>
            <a:ext cx="2743200" cy="18236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5410200" y="5791200"/>
            <a:ext cx="2743200" cy="369332"/>
          </a:xfrm>
          <a:prstGeom prst="rect">
            <a:avLst/>
          </a:prstGeom>
          <a:noFill/>
        </p:spPr>
        <p:txBody>
          <a:bodyPr wrap="square" rtlCol="0">
            <a:spAutoFit/>
          </a:bodyPr>
          <a:lstStyle/>
          <a:p>
            <a:r>
              <a:rPr lang="en-IN" dirty="0" err="1" smtClean="0"/>
              <a:t>TriButyltin</a:t>
            </a:r>
            <a:endParaRPr lang="en-IN" dirty="0"/>
          </a:p>
        </p:txBody>
      </p:sp>
    </p:spTree>
    <p:extLst>
      <p:ext uri="{BB962C8B-B14F-4D97-AF65-F5344CB8AC3E}">
        <p14:creationId xmlns:p14="http://schemas.microsoft.com/office/powerpoint/2010/main" xmlns="" val="1288779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normAutofit/>
          </a:bodyPr>
          <a:lstStyle/>
          <a:p>
            <a:r>
              <a:rPr lang="en-GB" sz="2400" dirty="0"/>
              <a:t>Although concern over tributyltin has been shared by countries the world over and its use is mainly restricted to unscrupulous practitioners, ratification of a ban has been slow to take effect. </a:t>
            </a:r>
          </a:p>
          <a:p>
            <a:r>
              <a:rPr lang="en-GB" sz="2400" dirty="0"/>
              <a:t>However, from 2008 the use of TBT will finally be outlawed in Europe and any boats or ships entering EU waters using TBT will be turned away.</a:t>
            </a:r>
          </a:p>
          <a:p>
            <a:endParaRPr lang="en-GB" sz="2400" dirty="0"/>
          </a:p>
        </p:txBody>
      </p:sp>
      <p:pic>
        <p:nvPicPr>
          <p:cNvPr id="4" name="Picture 3" descr="download (1).jpg"/>
          <p:cNvPicPr>
            <a:picLocks noChangeAspect="1"/>
          </p:cNvPicPr>
          <p:nvPr/>
        </p:nvPicPr>
        <p:blipFill>
          <a:blip r:embed="rId2" cstate="print"/>
          <a:stretch>
            <a:fillRect/>
          </a:stretch>
        </p:blipFill>
        <p:spPr>
          <a:xfrm>
            <a:off x="3657600" y="4191000"/>
            <a:ext cx="2590800" cy="2477453"/>
          </a:xfrm>
          <a:prstGeom prst="rect">
            <a:avLst/>
          </a:prstGeom>
        </p:spPr>
      </p:pic>
    </p:spTree>
    <p:extLst>
      <p:ext uri="{BB962C8B-B14F-4D97-AF65-F5344CB8AC3E}">
        <p14:creationId xmlns:p14="http://schemas.microsoft.com/office/powerpoint/2010/main" xmlns="" val="1554395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Lead based Paints</a:t>
            </a:r>
            <a:endParaRPr lang="en-GB"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GB" sz="2400" b="1" dirty="0"/>
              <a:t>Paint with lead additives is still manufactured and sold in many areas of the world</a:t>
            </a:r>
            <a:r>
              <a:rPr lang="en-GB" sz="2400" dirty="0"/>
              <a:t>. Lead or lead compounds may have been added by the manufacturer to give paint its </a:t>
            </a:r>
            <a:r>
              <a:rPr lang="en-GB" sz="2400" dirty="0" err="1"/>
              <a:t>color</a:t>
            </a:r>
            <a:r>
              <a:rPr lang="en-GB" sz="2400" dirty="0"/>
              <a:t>, to allow the paint to reduce cor­rosion on metal surfaces, or to help the paint dry more quickly. </a:t>
            </a:r>
            <a:endParaRPr lang="en-GB" sz="2400" dirty="0" smtClean="0"/>
          </a:p>
          <a:p>
            <a:endParaRPr lang="en-GB" sz="2400" dirty="0" smtClean="0"/>
          </a:p>
          <a:p>
            <a:endParaRPr lang="en-GB" sz="2400" dirty="0" smtClean="0"/>
          </a:p>
          <a:p>
            <a:endParaRPr lang="en-GB" sz="2400" dirty="0" smtClean="0"/>
          </a:p>
          <a:p>
            <a:endParaRPr lang="en-GB" sz="2400" dirty="0" smtClean="0"/>
          </a:p>
          <a:p>
            <a:r>
              <a:rPr lang="en-GB" sz="2400" dirty="0" smtClean="0"/>
              <a:t>Lead </a:t>
            </a:r>
            <a:r>
              <a:rPr lang="en-GB" sz="2400" dirty="0"/>
              <a:t>compounds may also be present in other coatings such as varnishes, lacquers, stains, enamels, glazes or primers.  However alternatives to lead exist that are currently available on the market to paint manufacturers.</a:t>
            </a:r>
          </a:p>
        </p:txBody>
      </p:sp>
      <p:pic>
        <p:nvPicPr>
          <p:cNvPr id="4" name="Picture 3" descr="download.jpg"/>
          <p:cNvPicPr>
            <a:picLocks noChangeAspect="1"/>
          </p:cNvPicPr>
          <p:nvPr/>
        </p:nvPicPr>
        <p:blipFill>
          <a:blip r:embed="rId2" cstate="print"/>
          <a:stretch>
            <a:fillRect/>
          </a:stretch>
        </p:blipFill>
        <p:spPr>
          <a:xfrm>
            <a:off x="5638800" y="3352800"/>
            <a:ext cx="1933575" cy="1448315"/>
          </a:xfrm>
          <a:prstGeom prst="rect">
            <a:avLst/>
          </a:prstGeom>
        </p:spPr>
      </p:pic>
    </p:spTree>
    <p:extLst>
      <p:ext uri="{BB962C8B-B14F-4D97-AF65-F5344CB8AC3E}">
        <p14:creationId xmlns:p14="http://schemas.microsoft.com/office/powerpoint/2010/main" xmlns="" val="1797973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Waste Water Treatment</a:t>
            </a:r>
            <a:endParaRPr lang="en-IN" dirty="0"/>
          </a:p>
        </p:txBody>
      </p:sp>
      <p:sp>
        <p:nvSpPr>
          <p:cNvPr id="3" name="Content Placeholder 2"/>
          <p:cNvSpPr>
            <a:spLocks noGrp="1"/>
          </p:cNvSpPr>
          <p:nvPr>
            <p:ph idx="1"/>
          </p:nvPr>
        </p:nvSpPr>
        <p:spPr>
          <a:xfrm>
            <a:off x="685800" y="1600200"/>
            <a:ext cx="8077200" cy="5486400"/>
          </a:xfrm>
        </p:spPr>
        <p:txBody>
          <a:bodyPr>
            <a:normAutofit/>
          </a:bodyPr>
          <a:lstStyle/>
          <a:p>
            <a:pPr>
              <a:buFont typeface="Wingdings" pitchFamily="2" charset="2"/>
              <a:buChar char="q"/>
            </a:pPr>
            <a:r>
              <a:rPr lang="en-IN" sz="2400" dirty="0"/>
              <a:t>A large paint manufacturer will have </a:t>
            </a:r>
            <a:r>
              <a:rPr lang="en-IN" sz="2400" dirty="0" smtClean="0"/>
              <a:t>an in house </a:t>
            </a:r>
            <a:r>
              <a:rPr lang="en-IN" sz="2400" dirty="0"/>
              <a:t> wastewater treatment facility that treats all liquids generated </a:t>
            </a:r>
            <a:r>
              <a:rPr lang="en-IN" sz="2400" dirty="0" smtClean="0"/>
              <a:t>on-site. </a:t>
            </a:r>
          </a:p>
          <a:p>
            <a:pPr>
              <a:buFont typeface="Wingdings" pitchFamily="2" charset="2"/>
              <a:buChar char="q"/>
            </a:pPr>
            <a:r>
              <a:rPr lang="en-IN" sz="2400" dirty="0" smtClean="0"/>
              <a:t> </a:t>
            </a:r>
            <a:r>
              <a:rPr lang="en-IN" sz="2400" dirty="0"/>
              <a:t>The liquid portion of the waste is treated on-site to the standards of the local publicly owned wastewater treatment facility; it can be used to make low-quality paint</a:t>
            </a:r>
            <a:r>
              <a:rPr lang="en-IN" sz="2400" dirty="0" smtClean="0"/>
              <a:t>.</a:t>
            </a:r>
          </a:p>
          <a:p>
            <a:pPr>
              <a:buFont typeface="Wingdings" pitchFamily="2" charset="2"/>
              <a:buChar char="q"/>
            </a:pPr>
            <a:r>
              <a:rPr lang="en-IN" sz="2400" dirty="0" smtClean="0"/>
              <a:t> </a:t>
            </a:r>
            <a:r>
              <a:rPr lang="en-IN" sz="2400" dirty="0"/>
              <a:t>Latex sludge can be </a:t>
            </a:r>
            <a:r>
              <a:rPr lang="en-IN" sz="2400" dirty="0" smtClean="0"/>
              <a:t>used </a:t>
            </a:r>
            <a:r>
              <a:rPr lang="en-IN" sz="2400" dirty="0"/>
              <a:t>as fillers in other industrial products</a:t>
            </a:r>
            <a:r>
              <a:rPr lang="en-IN" sz="2400" dirty="0" smtClean="0"/>
              <a:t>.</a:t>
            </a:r>
          </a:p>
          <a:p>
            <a:pPr>
              <a:buFont typeface="Wingdings" pitchFamily="2" charset="2"/>
              <a:buChar char="q"/>
            </a:pPr>
            <a:r>
              <a:rPr lang="en-IN" sz="2400" dirty="0" smtClean="0"/>
              <a:t> </a:t>
            </a:r>
            <a:r>
              <a:rPr lang="en-IN" sz="2400" dirty="0"/>
              <a:t>Waste solvents can be recovered and used as fuels for other industries. </a:t>
            </a:r>
          </a:p>
        </p:txBody>
      </p:sp>
    </p:spTree>
    <p:extLst>
      <p:ext uri="{BB962C8B-B14F-4D97-AF65-F5344CB8AC3E}">
        <p14:creationId xmlns:p14="http://schemas.microsoft.com/office/powerpoint/2010/main" xmlns="" val="2586271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Future Aspects</a:t>
            </a:r>
            <a:endParaRPr lang="en-GB" dirty="0"/>
          </a:p>
        </p:txBody>
      </p:sp>
      <p:sp>
        <p:nvSpPr>
          <p:cNvPr id="3" name="Content Placeholder 2"/>
          <p:cNvSpPr>
            <a:spLocks noGrp="1"/>
          </p:cNvSpPr>
          <p:nvPr>
            <p:ph sz="quarter" idx="1"/>
          </p:nvPr>
        </p:nvSpPr>
        <p:spPr>
          <a:xfrm>
            <a:off x="5105400" y="3657600"/>
            <a:ext cx="3660648" cy="2438400"/>
          </a:xfrm>
        </p:spPr>
        <p:txBody>
          <a:bodyPr/>
          <a:lstStyle/>
          <a:p>
            <a:pPr marL="0" indent="0">
              <a:buNone/>
            </a:pPr>
            <a:r>
              <a:rPr lang="en-GB" dirty="0" smtClean="0"/>
              <a:t>ARZOO SIDDIQUI</a:t>
            </a:r>
            <a:endParaRPr lang="en-GB" dirty="0"/>
          </a:p>
        </p:txBody>
      </p:sp>
    </p:spTree>
    <p:extLst>
      <p:ext uri="{BB962C8B-B14F-4D97-AF65-F5344CB8AC3E}">
        <p14:creationId xmlns:p14="http://schemas.microsoft.com/office/powerpoint/2010/main" xmlns="" val="1868155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Quality Control</a:t>
            </a:r>
            <a:endParaRPr lang="en-IN" dirty="0"/>
          </a:p>
        </p:txBody>
      </p:sp>
      <p:sp>
        <p:nvSpPr>
          <p:cNvPr id="3" name="Content Placeholder 2"/>
          <p:cNvSpPr>
            <a:spLocks noGrp="1"/>
          </p:cNvSpPr>
          <p:nvPr>
            <p:ph idx="1"/>
          </p:nvPr>
        </p:nvSpPr>
        <p:spPr/>
        <p:txBody>
          <a:bodyPr>
            <a:noAutofit/>
          </a:bodyPr>
          <a:lstStyle/>
          <a:p>
            <a:pPr>
              <a:buFont typeface="Wingdings" pitchFamily="2" charset="2"/>
              <a:buChar char="q"/>
            </a:pPr>
            <a:r>
              <a:rPr lang="en-IN" sz="2400" dirty="0"/>
              <a:t>Paint manufacturers utilize an extensive array of quality control measures. </a:t>
            </a:r>
            <a:r>
              <a:rPr lang="en-IN" sz="2400" dirty="0" smtClean="0"/>
              <a:t>The </a:t>
            </a:r>
            <a:r>
              <a:rPr lang="en-IN" sz="2400" dirty="0"/>
              <a:t>ingredients and the manufacturing process undergo stringent tests, and the finished product is checked to e</a:t>
            </a:r>
            <a:r>
              <a:rPr lang="en-IN" sz="2400" dirty="0" smtClean="0"/>
              <a:t>nsure</a:t>
            </a:r>
            <a:r>
              <a:rPr lang="en-IN" sz="2400" dirty="0"/>
              <a:t> that it is of high quality. </a:t>
            </a:r>
            <a:r>
              <a:rPr lang="en-IN" sz="2400" dirty="0" smtClean="0"/>
              <a:t>Some common properties that determine its quality are</a:t>
            </a:r>
          </a:p>
          <a:p>
            <a:pPr>
              <a:buFont typeface="Wingdings" pitchFamily="2" charset="2"/>
              <a:buChar char="ü"/>
            </a:pPr>
            <a:r>
              <a:rPr lang="en-US" sz="2400" dirty="0" smtClean="0"/>
              <a:t>Consistency</a:t>
            </a:r>
          </a:p>
          <a:p>
            <a:pPr>
              <a:buFont typeface="Wingdings" pitchFamily="2" charset="2"/>
              <a:buChar char="ü"/>
            </a:pPr>
            <a:r>
              <a:rPr lang="en-US" sz="2400" dirty="0" smtClean="0"/>
              <a:t>fineness of grind</a:t>
            </a:r>
          </a:p>
          <a:p>
            <a:pPr>
              <a:buFont typeface="Wingdings" pitchFamily="2" charset="2"/>
              <a:buChar char="ü"/>
            </a:pPr>
            <a:r>
              <a:rPr lang="en-US" sz="2400" dirty="0" smtClean="0"/>
              <a:t>Color</a:t>
            </a:r>
          </a:p>
          <a:p>
            <a:pPr>
              <a:buFont typeface="Wingdings" pitchFamily="2" charset="2"/>
              <a:buChar char="ü"/>
            </a:pPr>
            <a:r>
              <a:rPr lang="en-US" sz="2400" dirty="0" smtClean="0"/>
              <a:t>hiding power</a:t>
            </a:r>
          </a:p>
          <a:p>
            <a:pPr>
              <a:buFont typeface="Wingdings" pitchFamily="2" charset="2"/>
              <a:buChar char="ü"/>
            </a:pPr>
            <a:r>
              <a:rPr lang="en-US" sz="2400" dirty="0" smtClean="0"/>
              <a:t>Brush ability</a:t>
            </a:r>
          </a:p>
          <a:p>
            <a:pPr>
              <a:buFont typeface="Wingdings" pitchFamily="2" charset="2"/>
              <a:buChar char="ü"/>
            </a:pPr>
            <a:r>
              <a:rPr lang="en-US" sz="2400" dirty="0" smtClean="0"/>
              <a:t>Durability</a:t>
            </a:r>
          </a:p>
          <a:p>
            <a:pPr>
              <a:buFont typeface="Wingdings" pitchFamily="2" charset="2"/>
              <a:buChar char="ü"/>
            </a:pPr>
            <a:r>
              <a:rPr lang="en-US" sz="2400" dirty="0" smtClean="0"/>
              <a:t>drying time</a:t>
            </a:r>
            <a:endParaRPr lang="en-IN" sz="2400" dirty="0"/>
          </a:p>
        </p:txBody>
      </p:sp>
      <p:pic>
        <p:nvPicPr>
          <p:cNvPr id="4" name="Picture 3" descr="download.jpg"/>
          <p:cNvPicPr>
            <a:picLocks noChangeAspect="1"/>
          </p:cNvPicPr>
          <p:nvPr/>
        </p:nvPicPr>
        <p:blipFill>
          <a:blip r:embed="rId2" cstate="print"/>
          <a:stretch>
            <a:fillRect/>
          </a:stretch>
        </p:blipFill>
        <p:spPr>
          <a:xfrm>
            <a:off x="4267200" y="4267200"/>
            <a:ext cx="3857625" cy="2264544"/>
          </a:xfrm>
          <a:prstGeom prst="rect">
            <a:avLst/>
          </a:prstGeom>
        </p:spPr>
      </p:pic>
    </p:spTree>
    <p:extLst>
      <p:ext uri="{BB962C8B-B14F-4D97-AF65-F5344CB8AC3E}">
        <p14:creationId xmlns:p14="http://schemas.microsoft.com/office/powerpoint/2010/main" xmlns="" val="2816638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2400" b="1" dirty="0" smtClean="0"/>
              <a:t>Fineness of Grind : </a:t>
            </a:r>
            <a:r>
              <a:rPr lang="en-US" sz="2400" dirty="0" smtClean="0"/>
              <a:t>To measure the fineness of grind a grind gauge is used. A sample of paint is placed at the deep end of the channel and drawn down the block with a scraper. Holding the block horizontal in the plane of the eye, the point where coarse particles appear on the surface of the paint indicates the fineness of grind.</a:t>
            </a:r>
          </a:p>
          <a:p>
            <a:endParaRPr lang="en-US" sz="2400" dirty="0" smtClean="0"/>
          </a:p>
          <a:p>
            <a:r>
              <a:rPr lang="en-US" sz="2400" b="1" dirty="0" smtClean="0"/>
              <a:t>Consistency : </a:t>
            </a:r>
            <a:r>
              <a:rPr lang="en-US" sz="2400" dirty="0" smtClean="0"/>
              <a:t>This property of paint is measured by an apparatus consisting of a paddle connected by a pulley system to a falling weight. The consistency is measured by the </a:t>
            </a:r>
            <a:r>
              <a:rPr lang="en-US" sz="2400" dirty="0" err="1" smtClean="0"/>
              <a:t>tiime</a:t>
            </a:r>
            <a:r>
              <a:rPr lang="en-US" sz="2400" dirty="0" smtClean="0"/>
              <a:t> required for 200 revolutions of the standard paddle </a:t>
            </a:r>
            <a:r>
              <a:rPr lang="en-US" sz="2400" dirty="0" err="1" smtClean="0"/>
              <a:t>imersed</a:t>
            </a:r>
            <a:r>
              <a:rPr lang="en-US" sz="2400" dirty="0" smtClean="0"/>
              <a:t> a given distance in the paint at a constant temperature of 250C</a:t>
            </a:r>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400" b="1" dirty="0" smtClean="0"/>
              <a:t>Durability:</a:t>
            </a:r>
            <a:r>
              <a:rPr lang="en-US" sz="2400" dirty="0" smtClean="0"/>
              <a:t> The durability of a paint is assessed by preparing painted panels. These are exposed to the weather for extended periods of time The durability of the paint is then evaluated by its resistance to fading, cracking, peeling, erosion mildew and moisture failure.</a:t>
            </a:r>
          </a:p>
          <a:p>
            <a:endParaRPr lang="en-US" sz="2400" dirty="0" smtClean="0"/>
          </a:p>
          <a:p>
            <a:r>
              <a:rPr lang="en-US" sz="2400" b="1" dirty="0" smtClean="0"/>
              <a:t>Drying Time : </a:t>
            </a:r>
            <a:r>
              <a:rPr lang="en-US" sz="2400" dirty="0" smtClean="0"/>
              <a:t>The time required for a paint to dry is determined by spreading a sample on a glass plate placed vertically in a well ventilated room and making a qualitative measurement of time required to dry as determined by a finger touch of the surface.</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b="1" dirty="0" smtClean="0"/>
              <a:t>Hiding Power : </a:t>
            </a:r>
            <a:r>
              <a:rPr lang="en-US" sz="2400" dirty="0" smtClean="0"/>
              <a:t>A </a:t>
            </a:r>
            <a:r>
              <a:rPr lang="en-US" sz="2400" dirty="0" err="1" smtClean="0"/>
              <a:t>brushout</a:t>
            </a:r>
            <a:r>
              <a:rPr lang="en-US" sz="2400" dirty="0" smtClean="0"/>
              <a:t> on a panel composed of a checkerboard of white and black spaces is used to judge the relative hiding power of a paint.</a:t>
            </a:r>
          </a:p>
          <a:p>
            <a:pPr>
              <a:buFont typeface="Wingdings" pitchFamily="2" charset="2"/>
              <a:buChar char="q"/>
            </a:pPr>
            <a:r>
              <a:rPr lang="en-IN" sz="2400" dirty="0" smtClean="0"/>
              <a:t>Paint is then applied to a surface and studied for bleed resistance, rate of drying, and texture.</a:t>
            </a:r>
          </a:p>
          <a:p>
            <a:pPr>
              <a:buFont typeface="Wingdings" pitchFamily="2" charset="2"/>
              <a:buChar char="q"/>
            </a:pPr>
            <a:r>
              <a:rPr lang="en-IN" sz="2400" dirty="0" smtClean="0"/>
              <a:t>In terms of the paint's aesthetic components, colour is checked by an experienced observer and by spectral analysis to see if it matches a standard desired colour.</a:t>
            </a:r>
          </a:p>
          <a:p>
            <a:pPr>
              <a:buFont typeface="Wingdings" pitchFamily="2" charset="2"/>
              <a:buChar char="q"/>
            </a:pPr>
            <a:r>
              <a:rPr lang="en-IN" sz="2400" dirty="0" smtClean="0"/>
              <a:t>Resistance of the colour to fading caused by the elements is determined by exposing a portion of a painted surface to an arc light and comparing the amount of fading to a painted surface that was not so exposed.</a:t>
            </a:r>
          </a:p>
          <a:p>
            <a:endParaRPr lang="en-US" sz="2400" dirty="0" smtClean="0"/>
          </a:p>
          <a:p>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Analysis</a:t>
            </a:r>
            <a:endParaRPr lang="en-US" dirty="0"/>
          </a:p>
        </p:txBody>
      </p:sp>
      <p:sp>
        <p:nvSpPr>
          <p:cNvPr id="3" name="Content Placeholder 2"/>
          <p:cNvSpPr>
            <a:spLocks noGrp="1"/>
          </p:cNvSpPr>
          <p:nvPr>
            <p:ph sz="quarter" idx="1"/>
          </p:nvPr>
        </p:nvSpPr>
        <p:spPr/>
        <p:txBody>
          <a:bodyPr>
            <a:noAutofit/>
          </a:bodyPr>
          <a:lstStyle/>
          <a:p>
            <a:r>
              <a:rPr lang="en-US" sz="2400" dirty="0" smtClean="0"/>
              <a:t>The market for paints in India is expected to grow at 1.5 times to 2 times GDP in the next five years. </a:t>
            </a:r>
          </a:p>
          <a:p>
            <a:r>
              <a:rPr lang="en-US" sz="2400" dirty="0" smtClean="0"/>
              <a:t>The market size of the paint industry in India is estimated at around Rs 350 bn. Industry players expect close to 12% growth in business volume and 10-12% rise in sales in FY16. </a:t>
            </a:r>
          </a:p>
          <a:p>
            <a:r>
              <a:rPr lang="en-US" sz="2400" dirty="0" smtClean="0"/>
              <a:t>Decorative paints segment is expected to witness higher growth going forward. The fiscal incentives given by the government to the housing sector have immensely benefited the housing sector. This will benefit key players in the long term. </a:t>
            </a:r>
          </a:p>
          <a:p>
            <a:r>
              <a:rPr lang="en-US" sz="2400" dirty="0" smtClean="0"/>
              <a:t>Although the demand for industrial paints is lukewarm it is expected to increase going forward. This is on account of increasing investments in infrastructure.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COMPOSITION OF PAINTS</a:t>
            </a:r>
            <a:endParaRPr lang="en-GB" dirty="0"/>
          </a:p>
        </p:txBody>
      </p:sp>
      <p:sp>
        <p:nvSpPr>
          <p:cNvPr id="6" name="Content Placeholder 5"/>
          <p:cNvSpPr>
            <a:spLocks noGrp="1"/>
          </p:cNvSpPr>
          <p:nvPr>
            <p:ph sz="quarter" idx="1"/>
          </p:nvPr>
        </p:nvSpPr>
        <p:spPr/>
        <p:txBody>
          <a:bodyPr/>
          <a:lstStyle/>
          <a:p>
            <a:endParaRPr lang="en-GB" dirty="0" smtClean="0"/>
          </a:p>
          <a:p>
            <a:pPr marL="0" indent="0">
              <a:buNone/>
            </a:pPr>
            <a:r>
              <a:rPr lang="en-GB" dirty="0" smtClean="0"/>
              <a:t> </a:t>
            </a:r>
            <a:endParaRPr lang="en-GB" dirty="0"/>
          </a:p>
          <a:p>
            <a:r>
              <a:rPr lang="en-GB" dirty="0" smtClean="0"/>
              <a:t>PIGMENT</a:t>
            </a:r>
            <a:endParaRPr lang="en-GB" dirty="0"/>
          </a:p>
          <a:p>
            <a:r>
              <a:rPr lang="en-GB" dirty="0" smtClean="0"/>
              <a:t>BINDER</a:t>
            </a:r>
          </a:p>
          <a:p>
            <a:r>
              <a:rPr lang="en-GB" dirty="0" smtClean="0"/>
              <a:t>SOLVENT</a:t>
            </a:r>
          </a:p>
          <a:p>
            <a:r>
              <a:rPr lang="en-GB" dirty="0" smtClean="0"/>
              <a:t>ADDITIVE</a:t>
            </a:r>
          </a:p>
          <a:p>
            <a:endParaRPr lang="en-GB" dirty="0" smtClean="0"/>
          </a:p>
          <a:p>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67200" y="2209800"/>
            <a:ext cx="3505200" cy="3464910"/>
          </a:xfrm>
          <a:prstGeom prst="rect">
            <a:avLst/>
          </a:prstGeom>
        </p:spPr>
      </p:pic>
    </p:spTree>
    <p:extLst>
      <p:ext uri="{BB962C8B-B14F-4D97-AF65-F5344CB8AC3E}">
        <p14:creationId xmlns:p14="http://schemas.microsoft.com/office/powerpoint/2010/main" xmlns="" val="21215959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Paint Industry in India</a:t>
            </a:r>
            <a:endParaRPr lang="en-US" dirty="0"/>
          </a:p>
        </p:txBody>
      </p:sp>
      <p:pic>
        <p:nvPicPr>
          <p:cNvPr id="4" name="Content Placeholder 3" descr="paint ind.PNG"/>
          <p:cNvPicPr>
            <a:picLocks noGrp="1" noChangeAspect="1"/>
          </p:cNvPicPr>
          <p:nvPr>
            <p:ph sz="quarter" idx="1"/>
          </p:nvPr>
        </p:nvPicPr>
        <p:blipFill>
          <a:blip r:embed="rId2" cstate="print"/>
          <a:stretch>
            <a:fillRect/>
          </a:stretch>
        </p:blipFill>
        <p:spPr>
          <a:xfrm>
            <a:off x="1752600" y="2209800"/>
            <a:ext cx="6174624" cy="32004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Scenario of Paint </a:t>
            </a:r>
            <a:endParaRPr lang="en-US" dirty="0"/>
          </a:p>
        </p:txBody>
      </p:sp>
      <p:pic>
        <p:nvPicPr>
          <p:cNvPr id="6" name="Content Placeholder 5" descr="Capture.PNG"/>
          <p:cNvPicPr>
            <a:picLocks noGrp="1" noChangeAspect="1"/>
          </p:cNvPicPr>
          <p:nvPr>
            <p:ph sz="quarter" idx="1"/>
          </p:nvPr>
        </p:nvPicPr>
        <p:blipFill>
          <a:blip r:embed="rId2" cstate="print"/>
          <a:stretch>
            <a:fillRect/>
          </a:stretch>
        </p:blipFill>
        <p:spPr>
          <a:xfrm>
            <a:off x="1600200" y="1905000"/>
            <a:ext cx="6163503" cy="3143386"/>
          </a:xfrm>
        </p:spPr>
      </p:pic>
      <p:sp>
        <p:nvSpPr>
          <p:cNvPr id="7" name="TextBox 6"/>
          <p:cNvSpPr txBox="1"/>
          <p:nvPr/>
        </p:nvSpPr>
        <p:spPr>
          <a:xfrm>
            <a:off x="838200" y="5410200"/>
            <a:ext cx="7391400" cy="646331"/>
          </a:xfrm>
          <a:prstGeom prst="rect">
            <a:avLst/>
          </a:prstGeom>
          <a:noFill/>
        </p:spPr>
        <p:txBody>
          <a:bodyPr wrap="square" rtlCol="0">
            <a:spAutoFit/>
          </a:bodyPr>
          <a:lstStyle/>
          <a:p>
            <a:r>
              <a:rPr lang="en-US" dirty="0" smtClean="0"/>
              <a:t>The Asia Pacific is still the world’s largest paint consumer. China accounts for more than half of this consumption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Paint Market Analysis</a:t>
            </a:r>
            <a:endParaRPr lang="en-US" dirty="0"/>
          </a:p>
        </p:txBody>
      </p:sp>
      <p:pic>
        <p:nvPicPr>
          <p:cNvPr id="4" name="Content Placeholder 3" descr="Capture11.PNG"/>
          <p:cNvPicPr>
            <a:picLocks noGrp="1" noChangeAspect="1"/>
          </p:cNvPicPr>
          <p:nvPr>
            <p:ph sz="quarter" idx="1"/>
          </p:nvPr>
        </p:nvPicPr>
        <p:blipFill>
          <a:blip r:embed="rId2" cstate="print"/>
          <a:stretch>
            <a:fillRect/>
          </a:stretch>
        </p:blipFill>
        <p:spPr>
          <a:xfrm>
            <a:off x="838200" y="1905000"/>
            <a:ext cx="7372649" cy="3781597"/>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1308011548130691.jpg"/>
          <p:cNvPicPr>
            <a:picLocks noGrp="1" noChangeAspect="1"/>
          </p:cNvPicPr>
          <p:nvPr>
            <p:ph sz="quarter" idx="1"/>
          </p:nvPr>
        </p:nvPicPr>
        <p:blipFill>
          <a:blip r:embed="rId2" cstate="print"/>
          <a:stretch>
            <a:fillRect/>
          </a:stretch>
        </p:blipFill>
        <p:spPr>
          <a:xfrm>
            <a:off x="1447800" y="1752600"/>
            <a:ext cx="6085685" cy="4495800"/>
          </a:xfrm>
        </p:spPr>
      </p:pic>
      <p:sp>
        <p:nvSpPr>
          <p:cNvPr id="2" name="Title 1"/>
          <p:cNvSpPr>
            <a:spLocks noGrp="1"/>
          </p:cNvSpPr>
          <p:nvPr>
            <p:ph type="title"/>
          </p:nvPr>
        </p:nvSpPr>
        <p:spPr/>
        <p:txBody>
          <a:bodyPr/>
          <a:lstStyle/>
          <a:p>
            <a:pPr algn="ctr"/>
            <a:r>
              <a:rPr lang="en-US" b="1" dirty="0" smtClean="0"/>
              <a:t>Thank You</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PIGMENTS</a:t>
            </a:r>
            <a:endParaRPr lang="en-GB" dirty="0"/>
          </a:p>
        </p:txBody>
      </p:sp>
      <p:sp>
        <p:nvSpPr>
          <p:cNvPr id="3" name="Content Placeholder 2"/>
          <p:cNvSpPr>
            <a:spLocks noGrp="1"/>
          </p:cNvSpPr>
          <p:nvPr>
            <p:ph sz="quarter" idx="1"/>
          </p:nvPr>
        </p:nvSpPr>
        <p:spPr>
          <a:xfrm>
            <a:off x="381000" y="1600200"/>
            <a:ext cx="8385048" cy="4724400"/>
          </a:xfrm>
        </p:spPr>
        <p:txBody>
          <a:bodyPr/>
          <a:lstStyle/>
          <a:p>
            <a:r>
              <a:rPr lang="en-US" altLang="en-US" dirty="0" smtClean="0"/>
              <a:t>Granular </a:t>
            </a:r>
            <a:r>
              <a:rPr lang="en-US" altLang="en-US" dirty="0"/>
              <a:t>solids incorporated in the paint to contribute color</a:t>
            </a:r>
            <a:r>
              <a:rPr lang="en-US" altLang="en-US" dirty="0" smtClean="0"/>
              <a:t>.</a:t>
            </a:r>
          </a:p>
          <a:p>
            <a:r>
              <a:rPr lang="en-US" altLang="en-US" dirty="0"/>
              <a:t>Pigments can be classified as natural and synthetic </a:t>
            </a:r>
            <a:r>
              <a:rPr lang="en-US" altLang="en-US" dirty="0" smtClean="0"/>
              <a:t>types.</a:t>
            </a:r>
          </a:p>
          <a:p>
            <a:r>
              <a:rPr lang="en-US" dirty="0" smtClean="0"/>
              <a:t>Pigment results into a </a:t>
            </a:r>
          </a:p>
          <a:p>
            <a:pPr marL="0" indent="0">
              <a:buNone/>
            </a:pPr>
            <a:r>
              <a:rPr lang="en-US" dirty="0" smtClean="0"/>
              <a:t>    suspension whereas dye </a:t>
            </a:r>
          </a:p>
          <a:p>
            <a:pPr marL="0" indent="0">
              <a:buNone/>
            </a:pPr>
            <a:r>
              <a:rPr lang="en-US" dirty="0" smtClean="0"/>
              <a:t>    results into a solution.</a:t>
            </a:r>
          </a:p>
          <a:p>
            <a:pPr marL="0" indent="0">
              <a:buNone/>
            </a:pPr>
            <a:r>
              <a:rPr lang="en-US" sz="2400" dirty="0" smtClean="0"/>
              <a:t>White Pigment : Titanium Dioxide</a:t>
            </a:r>
          </a:p>
          <a:p>
            <a:pPr marL="0" indent="0">
              <a:buNone/>
            </a:pPr>
            <a:r>
              <a:rPr lang="en-US" sz="2400" dirty="0" smtClean="0"/>
              <a:t> Black Pigment : Carbon Black</a:t>
            </a:r>
            <a:endParaRPr lang="en-GB"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53000" y="3124200"/>
            <a:ext cx="3757874"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98850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BINDER</a:t>
            </a:r>
            <a:endParaRPr lang="en-GB" dirty="0"/>
          </a:p>
        </p:txBody>
      </p:sp>
      <p:sp>
        <p:nvSpPr>
          <p:cNvPr id="3" name="Content Placeholder 2"/>
          <p:cNvSpPr>
            <a:spLocks noGrp="1"/>
          </p:cNvSpPr>
          <p:nvPr>
            <p:ph sz="quarter" idx="1"/>
          </p:nvPr>
        </p:nvSpPr>
        <p:spPr>
          <a:xfrm>
            <a:off x="304800" y="1371600"/>
            <a:ext cx="8461248" cy="4724400"/>
          </a:xfrm>
        </p:spPr>
        <p:txBody>
          <a:bodyPr/>
          <a:lstStyle/>
          <a:p>
            <a:r>
              <a:rPr lang="en-US" altLang="en-US" dirty="0"/>
              <a:t>The binder, or resin, is the actual film forming component of paint. </a:t>
            </a:r>
            <a:endParaRPr lang="en-US" altLang="en-US" dirty="0" smtClean="0"/>
          </a:p>
          <a:p>
            <a:r>
              <a:rPr lang="en-US" dirty="0"/>
              <a:t>Binders are chosen according to the paint properties required and can thus greatly affect the ability of the paint to withstand the weather, wear and </a:t>
            </a:r>
            <a:r>
              <a:rPr lang="en-US" dirty="0" smtClean="0"/>
              <a:t>tear.</a:t>
            </a:r>
            <a:endParaRPr lang="en-US" dirty="0"/>
          </a:p>
          <a:p>
            <a:endParaRPr lang="en-US" altLang="en-US"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00800" y="4038600"/>
            <a:ext cx="2362200" cy="2587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0" y="3902868"/>
            <a:ext cx="2057400" cy="285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17973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SOLVENTS</a:t>
            </a:r>
            <a:endParaRPr lang="en-GB" dirty="0"/>
          </a:p>
        </p:txBody>
      </p:sp>
      <p:sp>
        <p:nvSpPr>
          <p:cNvPr id="3" name="Content Placeholder 2"/>
          <p:cNvSpPr>
            <a:spLocks noGrp="1"/>
          </p:cNvSpPr>
          <p:nvPr>
            <p:ph sz="quarter" idx="1"/>
          </p:nvPr>
        </p:nvSpPr>
        <p:spPr>
          <a:xfrm>
            <a:off x="457200" y="1676400"/>
            <a:ext cx="8308848" cy="4419600"/>
          </a:xfrm>
        </p:spPr>
        <p:txBody>
          <a:bodyPr/>
          <a:lstStyle/>
          <a:p>
            <a:pPr marL="457200" indent="-228600"/>
            <a:r>
              <a:rPr lang="en-US" dirty="0" smtClean="0"/>
              <a:t>Mostly </a:t>
            </a:r>
            <a:r>
              <a:rPr lang="en-US" dirty="0"/>
              <a:t>volatile and has low viscosity.</a:t>
            </a:r>
            <a:r>
              <a:rPr lang="en-IN" dirty="0"/>
              <a:t> </a:t>
            </a:r>
            <a:endParaRPr lang="en-IN" dirty="0" smtClean="0"/>
          </a:p>
          <a:p>
            <a:pPr marL="457200" indent="-228600"/>
            <a:endParaRPr lang="en-IN" dirty="0"/>
          </a:p>
          <a:p>
            <a:pPr marL="457200" indent="-228600"/>
            <a:r>
              <a:rPr lang="en-IN" dirty="0" smtClean="0"/>
              <a:t>Includes </a:t>
            </a:r>
            <a:r>
              <a:rPr lang="en-IN" dirty="0"/>
              <a:t>petroleum mineral spirits and aromatic solvents such as </a:t>
            </a:r>
            <a:r>
              <a:rPr lang="en-IN" dirty="0" err="1" smtClean="0"/>
              <a:t>benzol</a:t>
            </a:r>
            <a:r>
              <a:rPr lang="en-IN" dirty="0" smtClean="0"/>
              <a:t>, </a:t>
            </a:r>
            <a:r>
              <a:rPr lang="en-IN" dirty="0"/>
              <a:t>alcohols, esters, ketones, and acetone</a:t>
            </a:r>
            <a:r>
              <a:rPr lang="en-IN" dirty="0" smtClean="0"/>
              <a:t>.</a:t>
            </a:r>
          </a:p>
          <a:p>
            <a:pPr marL="457200" indent="-228600"/>
            <a:endParaRPr lang="en-IN" dirty="0" smtClean="0"/>
          </a:p>
          <a:p>
            <a:pPr marL="457200" indent="-228600"/>
            <a:r>
              <a:rPr lang="en-US" altLang="en-US" dirty="0"/>
              <a:t>C</a:t>
            </a:r>
            <a:r>
              <a:rPr lang="en-US" altLang="en-US" dirty="0" smtClean="0"/>
              <a:t>ontrols flow </a:t>
            </a:r>
            <a:r>
              <a:rPr lang="en-US" altLang="en-US" dirty="0"/>
              <a:t>and application properties, and affect the stability of the paint while in liquid </a:t>
            </a:r>
            <a:r>
              <a:rPr lang="en-US" altLang="en-US" dirty="0" smtClean="0"/>
              <a:t>state</a:t>
            </a:r>
            <a:r>
              <a:rPr lang="en-US" altLang="en-US" dirty="0" smtClean="0">
                <a:latin typeface="Arial" charset="0"/>
              </a:rPr>
              <a:t>.</a:t>
            </a:r>
            <a:endParaRPr lang="en-IN" dirty="0"/>
          </a:p>
          <a:p>
            <a:pPr marL="457200" indent="-228600">
              <a:buFont typeface="Arial" pitchFamily="34" charset="0"/>
              <a:buChar char="•"/>
            </a:pPr>
            <a:endParaRPr lang="en-US" sz="3200" dirty="0"/>
          </a:p>
          <a:p>
            <a:endParaRPr lang="en-GB" dirty="0"/>
          </a:p>
        </p:txBody>
      </p:sp>
    </p:spTree>
    <p:extLst>
      <p:ext uri="{BB962C8B-B14F-4D97-AF65-F5344CB8AC3E}">
        <p14:creationId xmlns:p14="http://schemas.microsoft.com/office/powerpoint/2010/main" xmlns="" val="3179835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ADDITIVES</a:t>
            </a:r>
            <a:endParaRPr lang="en-GB" dirty="0"/>
          </a:p>
        </p:txBody>
      </p:sp>
      <p:sp>
        <p:nvSpPr>
          <p:cNvPr id="3" name="Content Placeholder 2"/>
          <p:cNvSpPr>
            <a:spLocks noGrp="1"/>
          </p:cNvSpPr>
          <p:nvPr>
            <p:ph sz="quarter" idx="1"/>
          </p:nvPr>
        </p:nvSpPr>
        <p:spPr/>
        <p:txBody>
          <a:bodyPr>
            <a:normAutofit fontScale="92500" lnSpcReduction="20000"/>
          </a:bodyPr>
          <a:lstStyle/>
          <a:p>
            <a:r>
              <a:rPr lang="en-US" sz="3100" dirty="0"/>
              <a:t>They serve as everything from fillers to anti-fungicidal agents. </a:t>
            </a:r>
            <a:r>
              <a:rPr lang="en-IN" sz="3100" dirty="0"/>
              <a:t>Additives serve many purposes. Some, like calcium carbonate and aluminium silicate, are simply fillers that give the paint body and substance without changing its properties. </a:t>
            </a:r>
            <a:endParaRPr lang="en-IN" sz="3100" dirty="0" smtClean="0"/>
          </a:p>
          <a:p>
            <a:endParaRPr lang="en-IN" dirty="0">
              <a:effectLst>
                <a:outerShdw blurRad="38100" dist="38100" dir="2700000" algn="tl">
                  <a:srgbClr val="000000">
                    <a:alpha val="43137"/>
                  </a:srgbClr>
                </a:outerShdw>
              </a:effectLst>
            </a:endParaRPr>
          </a:p>
          <a:p>
            <a:r>
              <a:rPr lang="en-IN" sz="3100" dirty="0" smtClean="0"/>
              <a:t>Others produce </a:t>
            </a:r>
            <a:r>
              <a:rPr lang="en-IN" sz="3100" dirty="0"/>
              <a:t>certain desired characteristics in paint, such as the thixotropic agents that give paint its smooth texture, driers, anti-settling agents, anti-skinning agents, </a:t>
            </a:r>
            <a:r>
              <a:rPr lang="en-IN" sz="3100" dirty="0" err="1"/>
              <a:t>defoamers</a:t>
            </a:r>
            <a:r>
              <a:rPr lang="en-IN" sz="3100" dirty="0"/>
              <a:t>, and a host of others that enable paint to cover well and last long.</a:t>
            </a:r>
          </a:p>
          <a:p>
            <a:endParaRPr lang="en-IN" dirty="0"/>
          </a:p>
          <a:p>
            <a:endParaRPr lang="en-GB" dirty="0"/>
          </a:p>
        </p:txBody>
      </p:sp>
    </p:spTree>
    <p:extLst>
      <p:ext uri="{BB962C8B-B14F-4D97-AF65-F5344CB8AC3E}">
        <p14:creationId xmlns:p14="http://schemas.microsoft.com/office/powerpoint/2010/main" xmlns="" val="4605790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1866</TotalTime>
  <Words>2130</Words>
  <Application>Microsoft Office PowerPoint</Application>
  <PresentationFormat>On-screen Show (4:3)</PresentationFormat>
  <Paragraphs>244</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Median</vt:lpstr>
      <vt:lpstr>Manufacture  of  Paint</vt:lpstr>
      <vt:lpstr>     INTRODUCTION  TO PAINTS</vt:lpstr>
      <vt:lpstr>What is Paint?</vt:lpstr>
      <vt:lpstr>Slide 4</vt:lpstr>
      <vt:lpstr>   COMPOSITION OF PAINTS</vt:lpstr>
      <vt:lpstr>PIGMENTS</vt:lpstr>
      <vt:lpstr>                   BINDER</vt:lpstr>
      <vt:lpstr>             SOLVENTS</vt:lpstr>
      <vt:lpstr>               ADDITIVES</vt:lpstr>
      <vt:lpstr>Design</vt:lpstr>
      <vt:lpstr>Slide 11</vt:lpstr>
      <vt:lpstr>Types of Paints</vt:lpstr>
      <vt:lpstr>Slide 13</vt:lpstr>
      <vt:lpstr>          Paint Classification</vt:lpstr>
      <vt:lpstr>     PROCESS FLOW SHEET</vt:lpstr>
      <vt:lpstr>           Failures of Paints</vt:lpstr>
      <vt:lpstr>Simple Block Diagram</vt:lpstr>
      <vt:lpstr>Simplified FlowSheet </vt:lpstr>
      <vt:lpstr>Flow Sheet</vt:lpstr>
      <vt:lpstr>Manufacturing Process</vt:lpstr>
      <vt:lpstr>Slide 21</vt:lpstr>
      <vt:lpstr>Slide 22</vt:lpstr>
      <vt:lpstr>Slide 23</vt:lpstr>
      <vt:lpstr>Slide 24</vt:lpstr>
      <vt:lpstr>Sample Testing</vt:lpstr>
      <vt:lpstr>Machinery Used</vt:lpstr>
      <vt:lpstr>        MACHINERY USED</vt:lpstr>
      <vt:lpstr>   Powder conveying screws on metering hopper</vt:lpstr>
      <vt:lpstr>Advantages</vt:lpstr>
      <vt:lpstr>Piggable manifold with pig loading stations.</vt:lpstr>
      <vt:lpstr>Slide 31</vt:lpstr>
      <vt:lpstr>Slide 32</vt:lpstr>
      <vt:lpstr>Slide 33</vt:lpstr>
      <vt:lpstr>Storage tanks</vt:lpstr>
      <vt:lpstr>Piggable Collectors</vt:lpstr>
      <vt:lpstr>Advantages</vt:lpstr>
      <vt:lpstr>Environmental Concerns </vt:lpstr>
      <vt:lpstr>Effects on the environment </vt:lpstr>
      <vt:lpstr>Toxic Boat Paint</vt:lpstr>
      <vt:lpstr>Slide 40</vt:lpstr>
      <vt:lpstr>Slide 41</vt:lpstr>
      <vt:lpstr>Lead based Paints</vt:lpstr>
      <vt:lpstr>Waste Water Treatment</vt:lpstr>
      <vt:lpstr>              Future Aspects</vt:lpstr>
      <vt:lpstr>Quality Control</vt:lpstr>
      <vt:lpstr>Slide 46</vt:lpstr>
      <vt:lpstr>Slide 47</vt:lpstr>
      <vt:lpstr>Slide 48</vt:lpstr>
      <vt:lpstr>Market Analysis</vt:lpstr>
      <vt:lpstr>Paint Industry in India</vt:lpstr>
      <vt:lpstr>Global Scenario of Paint </vt:lpstr>
      <vt:lpstr>Paint Market Analysis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Alka Pandey</dc:creator>
  <cp:lastModifiedBy>user</cp:lastModifiedBy>
  <cp:revision>25</cp:revision>
  <dcterms:created xsi:type="dcterms:W3CDTF">2016-04-15T11:40:27Z</dcterms:created>
  <dcterms:modified xsi:type="dcterms:W3CDTF">2016-04-27T04:58:41Z</dcterms:modified>
</cp:coreProperties>
</file>