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8" r:id="rId2"/>
    <p:sldId id="289" r:id="rId3"/>
    <p:sldId id="290" r:id="rId4"/>
    <p:sldId id="291" r:id="rId5"/>
    <p:sldId id="292" r:id="rId6"/>
    <p:sldId id="293" r:id="rId7"/>
    <p:sldId id="294" r:id="rId8"/>
    <p:sldId id="295" r:id="rId9"/>
    <p:sldId id="296" r:id="rId10"/>
    <p:sldId id="297" r:id="rId11"/>
    <p:sldId id="298" r:id="rId12"/>
    <p:sldId id="256" r:id="rId13"/>
    <p:sldId id="257" r:id="rId14"/>
    <p:sldId id="258" r:id="rId15"/>
    <p:sldId id="268" r:id="rId16"/>
    <p:sldId id="259" r:id="rId17"/>
    <p:sldId id="260" r:id="rId18"/>
    <p:sldId id="262" r:id="rId19"/>
    <p:sldId id="263" r:id="rId20"/>
    <p:sldId id="309" r:id="rId21"/>
    <p:sldId id="312" r:id="rId22"/>
    <p:sldId id="310" r:id="rId23"/>
    <p:sldId id="311" r:id="rId24"/>
    <p:sldId id="282" r:id="rId25"/>
    <p:sldId id="314" r:id="rId26"/>
    <p:sldId id="315" r:id="rId27"/>
    <p:sldId id="261" r:id="rId28"/>
    <p:sldId id="264" r:id="rId29"/>
    <p:sldId id="265" r:id="rId30"/>
    <p:sldId id="266" r:id="rId31"/>
    <p:sldId id="267" r:id="rId32"/>
    <p:sldId id="283" r:id="rId33"/>
    <p:sldId id="269" r:id="rId34"/>
    <p:sldId id="299" r:id="rId35"/>
    <p:sldId id="300" r:id="rId36"/>
    <p:sldId id="301" r:id="rId37"/>
    <p:sldId id="302" r:id="rId38"/>
    <p:sldId id="303" r:id="rId39"/>
    <p:sldId id="304" r:id="rId40"/>
    <p:sldId id="313" r:id="rId41"/>
    <p:sldId id="305" r:id="rId42"/>
    <p:sldId id="306" r:id="rId43"/>
    <p:sldId id="307" r:id="rId44"/>
    <p:sldId id="308" r:id="rId45"/>
    <p:sldId id="270" r:id="rId46"/>
    <p:sldId id="272" r:id="rId47"/>
    <p:sldId id="273" r:id="rId48"/>
    <p:sldId id="274" r:id="rId49"/>
    <p:sldId id="275" r:id="rId50"/>
    <p:sldId id="276" r:id="rId51"/>
    <p:sldId id="277" r:id="rId52"/>
    <p:sldId id="278" r:id="rId53"/>
    <p:sldId id="280" r:id="rId54"/>
    <p:sldId id="28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showGuides="1">
      <p:cViewPr varScale="1">
        <p:scale>
          <a:sx n="72" d="100"/>
          <a:sy n="72" d="100"/>
        </p:scale>
        <p:origin x="64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12820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329549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EB7A-E4CF-4FF9-846E-0639B228D142}"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2746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1696158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EB7A-E4CF-4FF9-846E-0639B228D14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4691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2240813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4211076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302401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36724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333321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281451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227600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260971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233677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310764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1C4289-51CF-4D7A-BBF7-F656957CCF39}" type="datetimeFigureOut">
              <a:rPr lang="en-IN" smtClean="0"/>
              <a:pPr/>
              <a:t>28-04-2016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E7EB7A-E4CF-4FF9-846E-0639B228D142}" type="slidenum">
              <a:rPr lang="en-IN" smtClean="0"/>
              <a:pPr/>
              <a:t>‹#›</a:t>
            </a:fld>
            <a:endParaRPr lang="en-IN"/>
          </a:p>
        </p:txBody>
      </p:sp>
    </p:spTree>
    <p:extLst>
      <p:ext uri="{BB962C8B-B14F-4D97-AF65-F5344CB8AC3E}">
        <p14:creationId xmlns:p14="http://schemas.microsoft.com/office/powerpoint/2010/main" val="73852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1C4289-51CF-4D7A-BBF7-F656957CCF39}" type="datetimeFigureOut">
              <a:rPr lang="en-IN" smtClean="0"/>
              <a:pPr/>
              <a:t>28-04-2016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E7EB7A-E4CF-4FF9-846E-0639B228D142}" type="slidenum">
              <a:rPr lang="en-IN" smtClean="0"/>
              <a:pPr/>
              <a:t>‹#›</a:t>
            </a:fld>
            <a:endParaRPr lang="en-IN"/>
          </a:p>
        </p:txBody>
      </p:sp>
    </p:spTree>
    <p:extLst>
      <p:ext uri="{BB962C8B-B14F-4D97-AF65-F5344CB8AC3E}">
        <p14:creationId xmlns:p14="http://schemas.microsoft.com/office/powerpoint/2010/main" val="22095136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ina-To-Reduce-Dioxin-Pollution-From-Pulp-And-Paper-Industry-With-GEF-Grant1.jpg"/>
          <p:cNvPicPr>
            <a:picLocks noChangeAspect="1"/>
          </p:cNvPicPr>
          <p:nvPr/>
        </p:nvPicPr>
        <p:blipFill>
          <a:blip r:embed="rId2" cstate="print"/>
          <a:stretch>
            <a:fillRect/>
          </a:stretch>
        </p:blipFill>
        <p:spPr>
          <a:xfrm>
            <a:off x="0" y="0"/>
            <a:ext cx="5249333" cy="3810000"/>
          </a:xfrm>
          <a:prstGeom prst="rect">
            <a:avLst/>
          </a:prstGeom>
        </p:spPr>
      </p:pic>
      <p:pic>
        <p:nvPicPr>
          <p:cNvPr id="4" name="Picture 3" descr="images (1).jpg"/>
          <p:cNvPicPr>
            <a:picLocks noChangeAspect="1"/>
          </p:cNvPicPr>
          <p:nvPr/>
        </p:nvPicPr>
        <p:blipFill>
          <a:blip r:embed="rId3" cstate="print"/>
          <a:stretch>
            <a:fillRect/>
          </a:stretch>
        </p:blipFill>
        <p:spPr>
          <a:xfrm>
            <a:off x="4673600" y="4025901"/>
            <a:ext cx="2870200" cy="2832100"/>
          </a:xfrm>
          <a:prstGeom prst="rect">
            <a:avLst/>
          </a:prstGeom>
        </p:spPr>
      </p:pic>
      <p:pic>
        <p:nvPicPr>
          <p:cNvPr id="5" name="Picture 4" descr="images (2).jpg"/>
          <p:cNvPicPr>
            <a:picLocks noChangeAspect="1"/>
          </p:cNvPicPr>
          <p:nvPr/>
        </p:nvPicPr>
        <p:blipFill>
          <a:blip r:embed="rId4" cstate="print"/>
          <a:stretch>
            <a:fillRect/>
          </a:stretch>
        </p:blipFill>
        <p:spPr>
          <a:xfrm>
            <a:off x="0" y="2413001"/>
            <a:ext cx="4673600" cy="3500689"/>
          </a:xfrm>
          <a:prstGeom prst="rect">
            <a:avLst/>
          </a:prstGeom>
        </p:spPr>
      </p:pic>
      <p:pic>
        <p:nvPicPr>
          <p:cNvPr id="9" name="Picture 8" descr="paper-employment.jpg"/>
          <p:cNvPicPr>
            <a:picLocks noChangeAspect="1"/>
          </p:cNvPicPr>
          <p:nvPr/>
        </p:nvPicPr>
        <p:blipFill>
          <a:blip r:embed="rId5" cstate="print"/>
          <a:stretch>
            <a:fillRect/>
          </a:stretch>
        </p:blipFill>
        <p:spPr>
          <a:xfrm>
            <a:off x="8737600" y="1295401"/>
            <a:ext cx="3454400" cy="2441111"/>
          </a:xfrm>
          <a:prstGeom prst="rect">
            <a:avLst/>
          </a:prstGeom>
        </p:spPr>
      </p:pic>
      <p:pic>
        <p:nvPicPr>
          <p:cNvPr id="13" name="Picture 12" descr="72AF4B3A06A34FDFF1ACCE96646.jpg"/>
          <p:cNvPicPr>
            <a:picLocks noChangeAspect="1"/>
          </p:cNvPicPr>
          <p:nvPr/>
        </p:nvPicPr>
        <p:blipFill>
          <a:blip r:embed="rId6" cstate="print"/>
          <a:srcRect l="1918" t="51799"/>
          <a:stretch>
            <a:fillRect/>
          </a:stretch>
        </p:blipFill>
        <p:spPr>
          <a:xfrm>
            <a:off x="1" y="5461000"/>
            <a:ext cx="5194300" cy="1701800"/>
          </a:xfrm>
          <a:prstGeom prst="rect">
            <a:avLst/>
          </a:prstGeom>
        </p:spPr>
      </p:pic>
      <p:pic>
        <p:nvPicPr>
          <p:cNvPr id="15" name="Picture 14" descr="images (3).jpg"/>
          <p:cNvPicPr>
            <a:picLocks noChangeAspect="1"/>
          </p:cNvPicPr>
          <p:nvPr/>
        </p:nvPicPr>
        <p:blipFill>
          <a:blip r:embed="rId7" cstate="print"/>
          <a:stretch>
            <a:fillRect/>
          </a:stretch>
        </p:blipFill>
        <p:spPr>
          <a:xfrm>
            <a:off x="6477000" y="0"/>
            <a:ext cx="5715000" cy="1422400"/>
          </a:xfrm>
          <a:prstGeom prst="rect">
            <a:avLst/>
          </a:prstGeom>
        </p:spPr>
      </p:pic>
      <p:pic>
        <p:nvPicPr>
          <p:cNvPr id="14" name="Picture 13" descr="Florida_Pulp_and_Paper_Company_mill,_Cantonment,_Florida.jpg"/>
          <p:cNvPicPr>
            <a:picLocks noChangeAspect="1"/>
          </p:cNvPicPr>
          <p:nvPr/>
        </p:nvPicPr>
        <p:blipFill>
          <a:blip r:embed="rId8" cstate="print"/>
          <a:stretch>
            <a:fillRect/>
          </a:stretch>
        </p:blipFill>
        <p:spPr>
          <a:xfrm>
            <a:off x="4064000" y="-228600"/>
            <a:ext cx="3841136" cy="2976880"/>
          </a:xfrm>
          <a:prstGeom prst="rect">
            <a:avLst/>
          </a:prstGeom>
        </p:spPr>
      </p:pic>
      <p:pic>
        <p:nvPicPr>
          <p:cNvPr id="8" name="Picture 7" descr="paper-chemical-pulp-kemira-large.jpg"/>
          <p:cNvPicPr>
            <a:picLocks noChangeAspect="1"/>
          </p:cNvPicPr>
          <p:nvPr/>
        </p:nvPicPr>
        <p:blipFill>
          <a:blip r:embed="rId9" cstate="print"/>
          <a:stretch>
            <a:fillRect/>
          </a:stretch>
        </p:blipFill>
        <p:spPr>
          <a:xfrm>
            <a:off x="3048001" y="2413000"/>
            <a:ext cx="5291327" cy="2133600"/>
          </a:xfrm>
          <a:prstGeom prst="rect">
            <a:avLst/>
          </a:prstGeom>
        </p:spPr>
      </p:pic>
      <p:pic>
        <p:nvPicPr>
          <p:cNvPr id="7" name="Picture 6" descr="paper.jpg"/>
          <p:cNvPicPr>
            <a:picLocks noChangeAspect="1"/>
          </p:cNvPicPr>
          <p:nvPr/>
        </p:nvPicPr>
        <p:blipFill>
          <a:blip r:embed="rId10" cstate="print"/>
          <a:stretch>
            <a:fillRect/>
          </a:stretch>
        </p:blipFill>
        <p:spPr>
          <a:xfrm>
            <a:off x="7620000" y="3688080"/>
            <a:ext cx="4572000" cy="3169920"/>
          </a:xfrm>
          <a:prstGeom prst="rect">
            <a:avLst/>
          </a:prstGeom>
        </p:spPr>
      </p:pic>
      <p:sp>
        <p:nvSpPr>
          <p:cNvPr id="16" name="TextBox 15"/>
          <p:cNvSpPr txBox="1"/>
          <p:nvPr/>
        </p:nvSpPr>
        <p:spPr>
          <a:xfrm>
            <a:off x="609600" y="685800"/>
            <a:ext cx="7315200" cy="2554545"/>
          </a:xfrm>
          <a:prstGeom prst="rect">
            <a:avLst/>
          </a:prstGeom>
          <a:noFill/>
        </p:spPr>
        <p:txBody>
          <a:bodyPr wrap="square" rtlCol="0">
            <a:spAutoFit/>
          </a:bodyPr>
          <a:lstStyle/>
          <a:p>
            <a:r>
              <a:rPr lang="en-IN" sz="8000" dirty="0">
                <a:solidFill>
                  <a:srgbClr val="92D050"/>
                </a:solidFill>
                <a:effectLst>
                  <a:outerShdw blurRad="38100" dist="38100" dir="2700000" algn="tl">
                    <a:srgbClr val="000000">
                      <a:alpha val="43137"/>
                    </a:srgbClr>
                  </a:outerShdw>
                </a:effectLst>
                <a:latin typeface="AR CHRISTY" pitchFamily="2" charset="0"/>
              </a:rPr>
              <a:t>PAPER AND PULP</a:t>
            </a:r>
          </a:p>
          <a:p>
            <a:r>
              <a:rPr lang="en-IN" sz="8000" dirty="0">
                <a:solidFill>
                  <a:srgbClr val="92D050"/>
                </a:solidFill>
                <a:effectLst>
                  <a:outerShdw blurRad="38100" dist="38100" dir="2700000" algn="tl">
                    <a:srgbClr val="000000">
                      <a:alpha val="43137"/>
                    </a:srgbClr>
                  </a:outerShdw>
                </a:effectLst>
                <a:latin typeface="AR CHRISTY" pitchFamily="2" charset="0"/>
              </a:rPr>
              <a:t> INDUSTRIES </a:t>
            </a:r>
          </a:p>
        </p:txBody>
      </p:sp>
    </p:spTree>
    <p:extLst>
      <p:ext uri="{BB962C8B-B14F-4D97-AF65-F5344CB8AC3E}">
        <p14:creationId xmlns:p14="http://schemas.microsoft.com/office/powerpoint/2010/main" val="536505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solidFill>
                  <a:schemeClr val="accent2">
                    <a:lumMod val="60000"/>
                    <a:lumOff val="40000"/>
                  </a:schemeClr>
                </a:solidFill>
              </a:rPr>
              <a:t>Non fibrous raw materials</a:t>
            </a:r>
            <a:endParaRPr lang="en-IN" i="1" dirty="0">
              <a:solidFill>
                <a:schemeClr val="accent2">
                  <a:lumMod val="60000"/>
                  <a:lumOff val="40000"/>
                </a:schemeClr>
              </a:solidFill>
            </a:endParaRPr>
          </a:p>
        </p:txBody>
      </p:sp>
      <p:sp>
        <p:nvSpPr>
          <p:cNvPr id="3" name="Content Placeholder 2"/>
          <p:cNvSpPr>
            <a:spLocks noGrp="1"/>
          </p:cNvSpPr>
          <p:nvPr>
            <p:ph idx="1"/>
          </p:nvPr>
        </p:nvSpPr>
        <p:spPr/>
        <p:txBody>
          <a:bodyPr>
            <a:normAutofit/>
          </a:bodyPr>
          <a:lstStyle/>
          <a:p>
            <a:r>
              <a:rPr lang="en-IN" sz="2400" dirty="0">
                <a:latin typeface="Calibri" panose="020F0502020204030204" pitchFamily="34" charset="0"/>
              </a:rPr>
              <a:t>For fillers, sizing and coating, finishing processes</a:t>
            </a:r>
          </a:p>
          <a:p>
            <a:pPr>
              <a:buNone/>
            </a:pPr>
            <a:r>
              <a:rPr lang="en-IN" sz="2400" dirty="0">
                <a:latin typeface="Calibri" panose="020F0502020204030204" pitchFamily="34" charset="0"/>
              </a:rPr>
              <a:t>Inorganic:</a:t>
            </a:r>
          </a:p>
          <a:p>
            <a:r>
              <a:rPr lang="en-IN" sz="2400" dirty="0">
                <a:latin typeface="Calibri" panose="020F0502020204030204" pitchFamily="34" charset="0"/>
              </a:rPr>
              <a:t>Clay, talc, titanium dioxide, zinc </a:t>
            </a:r>
            <a:r>
              <a:rPr lang="en-IN" sz="2400" dirty="0" err="1">
                <a:latin typeface="Calibri" panose="020F0502020204030204" pitchFamily="34" charset="0"/>
              </a:rPr>
              <a:t>sulfide</a:t>
            </a:r>
            <a:r>
              <a:rPr lang="en-IN" sz="2400" dirty="0">
                <a:latin typeface="Calibri" panose="020F0502020204030204" pitchFamily="34" charset="0"/>
              </a:rPr>
              <a:t>, calcium carbonate, calcium sulphate, barium sulphate, alum etc..</a:t>
            </a:r>
          </a:p>
          <a:p>
            <a:pPr>
              <a:buNone/>
            </a:pPr>
            <a:r>
              <a:rPr lang="en-IN" sz="2400" dirty="0">
                <a:latin typeface="Calibri" panose="020F0502020204030204" pitchFamily="34" charset="0"/>
              </a:rPr>
              <a:t>Organic:</a:t>
            </a:r>
          </a:p>
          <a:p>
            <a:r>
              <a:rPr lang="en-IN" sz="2400" dirty="0">
                <a:latin typeface="Calibri" panose="020F0502020204030204" pitchFamily="34" charset="0"/>
              </a:rPr>
              <a:t>Rosin, glue, </a:t>
            </a:r>
            <a:r>
              <a:rPr lang="en-IN" sz="2400" dirty="0" err="1">
                <a:latin typeface="Calibri" panose="020F0502020204030204" pitchFamily="34" charset="0"/>
              </a:rPr>
              <a:t>caesin</a:t>
            </a:r>
            <a:r>
              <a:rPr lang="en-IN" sz="2400" dirty="0">
                <a:latin typeface="Calibri" panose="020F0502020204030204" pitchFamily="34" charset="0"/>
              </a:rPr>
              <a:t>, waxes, glycerol, dyestuffs etc..</a:t>
            </a:r>
          </a:p>
          <a:p>
            <a:pPr>
              <a:buNone/>
            </a:pPr>
            <a:endParaRPr lang="en-IN" b="1" dirty="0">
              <a:latin typeface="Bradley Hand ITC" pitchFamily="66" charset="0"/>
            </a:endParaRPr>
          </a:p>
        </p:txBody>
      </p:sp>
    </p:spTree>
    <p:extLst>
      <p:ext uri="{BB962C8B-B14F-4D97-AF65-F5344CB8AC3E}">
        <p14:creationId xmlns:p14="http://schemas.microsoft.com/office/powerpoint/2010/main" val="46832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6).jpg"/>
          <p:cNvPicPr>
            <a:picLocks noChangeAspect="1"/>
          </p:cNvPicPr>
          <p:nvPr/>
        </p:nvPicPr>
        <p:blipFill>
          <a:blip r:embed="rId2" cstate="print"/>
          <a:stretch>
            <a:fillRect/>
          </a:stretch>
        </p:blipFill>
        <p:spPr>
          <a:xfrm>
            <a:off x="8534400" y="889003"/>
            <a:ext cx="3505200" cy="2324100"/>
          </a:xfrm>
          <a:prstGeom prst="rect">
            <a:avLst/>
          </a:prstGeom>
        </p:spPr>
      </p:pic>
      <p:pic>
        <p:nvPicPr>
          <p:cNvPr id="6" name="Picture 5" descr="download (7).jpg"/>
          <p:cNvPicPr>
            <a:picLocks noChangeAspect="1"/>
          </p:cNvPicPr>
          <p:nvPr/>
        </p:nvPicPr>
        <p:blipFill>
          <a:blip r:embed="rId3" cstate="print"/>
          <a:stretch>
            <a:fillRect/>
          </a:stretch>
        </p:blipFill>
        <p:spPr>
          <a:xfrm>
            <a:off x="6908809" y="4140201"/>
            <a:ext cx="4000500" cy="2463800"/>
          </a:xfrm>
          <a:prstGeom prst="rect">
            <a:avLst/>
          </a:prstGeom>
        </p:spPr>
      </p:pic>
      <p:pic>
        <p:nvPicPr>
          <p:cNvPr id="10" name="Content Placeholder 9" descr="images (8).jpg"/>
          <p:cNvPicPr>
            <a:picLocks noGrp="1" noChangeAspect="1"/>
          </p:cNvPicPr>
          <p:nvPr>
            <p:ph idx="1"/>
          </p:nvPr>
        </p:nvPicPr>
        <p:blipFill>
          <a:blip r:embed="rId4" cstate="print"/>
          <a:stretch>
            <a:fillRect/>
          </a:stretch>
        </p:blipFill>
        <p:spPr>
          <a:xfrm>
            <a:off x="203209" y="1092203"/>
            <a:ext cx="2527300" cy="1790700"/>
          </a:xfrm>
        </p:spPr>
      </p:pic>
      <p:pic>
        <p:nvPicPr>
          <p:cNvPr id="11" name="Picture 10" descr="images (7).jpg"/>
          <p:cNvPicPr>
            <a:picLocks noChangeAspect="1"/>
          </p:cNvPicPr>
          <p:nvPr/>
        </p:nvPicPr>
        <p:blipFill>
          <a:blip r:embed="rId5" cstate="print"/>
          <a:stretch>
            <a:fillRect/>
          </a:stretch>
        </p:blipFill>
        <p:spPr>
          <a:xfrm>
            <a:off x="1524009" y="4241801"/>
            <a:ext cx="3594100" cy="2260600"/>
          </a:xfrm>
          <a:prstGeom prst="rect">
            <a:avLst/>
          </a:prstGeom>
        </p:spPr>
      </p:pic>
      <p:pic>
        <p:nvPicPr>
          <p:cNvPr id="12" name="Picture 11" descr="images (9).jpg"/>
          <p:cNvPicPr>
            <a:picLocks noChangeAspect="1"/>
          </p:cNvPicPr>
          <p:nvPr/>
        </p:nvPicPr>
        <p:blipFill>
          <a:blip r:embed="rId6" cstate="print"/>
          <a:stretch>
            <a:fillRect/>
          </a:stretch>
        </p:blipFill>
        <p:spPr>
          <a:xfrm>
            <a:off x="4064009" y="990603"/>
            <a:ext cx="3492500" cy="2324100"/>
          </a:xfrm>
          <a:prstGeom prst="rect">
            <a:avLst/>
          </a:prstGeom>
        </p:spPr>
      </p:pic>
      <p:sp>
        <p:nvSpPr>
          <p:cNvPr id="19" name="Right Arrow 18"/>
          <p:cNvSpPr/>
          <p:nvPr/>
        </p:nvSpPr>
        <p:spPr>
          <a:xfrm>
            <a:off x="2743200" y="2006600"/>
            <a:ext cx="1320800" cy="304800"/>
          </a:xfrm>
          <a:prstGeom prst="rightArrow">
            <a:avLst/>
          </a:prstGeom>
          <a:solidFill>
            <a:srgbClr val="4D59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Right Arrow 19"/>
          <p:cNvSpPr/>
          <p:nvPr/>
        </p:nvSpPr>
        <p:spPr>
          <a:xfrm>
            <a:off x="7620000" y="2006600"/>
            <a:ext cx="812800" cy="304800"/>
          </a:xfrm>
          <a:prstGeom prst="rightArrow">
            <a:avLst/>
          </a:prstGeom>
          <a:solidFill>
            <a:srgbClr val="4D59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Down Arrow 20"/>
          <p:cNvSpPr/>
          <p:nvPr/>
        </p:nvSpPr>
        <p:spPr>
          <a:xfrm>
            <a:off x="10261600" y="3327400"/>
            <a:ext cx="406400" cy="711200"/>
          </a:xfrm>
          <a:prstGeom prst="downArrow">
            <a:avLst/>
          </a:prstGeom>
          <a:solidFill>
            <a:srgbClr val="4D59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Left Arrow 21"/>
          <p:cNvSpPr/>
          <p:nvPr/>
        </p:nvSpPr>
        <p:spPr>
          <a:xfrm>
            <a:off x="5384800" y="5156200"/>
            <a:ext cx="1304544" cy="646176"/>
          </a:xfrm>
          <a:prstGeom prst="leftArrow">
            <a:avLst/>
          </a:prstGeom>
          <a:solidFill>
            <a:srgbClr val="4D59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78544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Production of pulp</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309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Digestion of wood-base material</a:t>
            </a:r>
          </a:p>
        </p:txBody>
      </p:sp>
      <p:sp>
        <p:nvSpPr>
          <p:cNvPr id="3" name="Content Placeholder 2"/>
          <p:cNvSpPr>
            <a:spLocks noGrp="1"/>
          </p:cNvSpPr>
          <p:nvPr>
            <p:ph idx="1"/>
          </p:nvPr>
        </p:nvSpPr>
        <p:spPr/>
        <p:txBody>
          <a:bodyPr/>
          <a:lstStyle/>
          <a:p>
            <a:r>
              <a:rPr lang="en-IN" sz="2000" dirty="0"/>
              <a:t>Logs with barks are debarked using tumbling and rubbing actions.</a:t>
            </a:r>
          </a:p>
          <a:p>
            <a:r>
              <a:rPr lang="en-IN" sz="2000" dirty="0"/>
              <a:t>With the bark removed the logs are conveyed to chippers where large rotary disks with many heavy knives reduce the wood to 2-5 cm flat chips.</a:t>
            </a:r>
          </a:p>
          <a:p>
            <a:r>
              <a:rPr lang="en-IN" sz="2000" dirty="0"/>
              <a:t>Chips are sent to deaerator-preheater after which the chips are discharged into the lift line where the recirculating digestion liquor at 12atms transfer the chips to the upper soaking zone of the </a:t>
            </a:r>
            <a:r>
              <a:rPr lang="en-IN" sz="2000" dirty="0" err="1"/>
              <a:t>digestor</a:t>
            </a:r>
            <a:r>
              <a:rPr lang="en-IN" sz="2000" dirty="0"/>
              <a:t> tower</a:t>
            </a:r>
          </a:p>
          <a:p>
            <a:r>
              <a:rPr lang="en-IN" sz="2000" dirty="0"/>
              <a:t>The length of a </a:t>
            </a:r>
            <a:r>
              <a:rPr lang="en-IN" sz="2000" dirty="0" err="1"/>
              <a:t>digestor</a:t>
            </a:r>
            <a:r>
              <a:rPr lang="en-IN" sz="2000" dirty="0"/>
              <a:t> tower is 25-30 m.</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1651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a:t>The chips flow down a series of circumferential screen plates.</a:t>
            </a:r>
          </a:p>
          <a:p>
            <a:r>
              <a:rPr lang="en-IN" sz="2000" dirty="0"/>
              <a:t>The cooking liquor is used as a side streams and is used to normalize the temperature through external heat exchangers</a:t>
            </a:r>
          </a:p>
          <a:p>
            <a:r>
              <a:rPr lang="en-IN" sz="2000" dirty="0"/>
              <a:t>The digestion time and temperature is adjusted so that maximum lignin could be removed. Apart from that cellulose hydrolysis is also minimized.</a:t>
            </a:r>
          </a:p>
          <a:p>
            <a:r>
              <a:rPr lang="en-IN" sz="2000" dirty="0"/>
              <a:t>The digested chips are cooled at the bottom of the </a:t>
            </a:r>
            <a:r>
              <a:rPr lang="en-IN" sz="2000" dirty="0" err="1"/>
              <a:t>digestor</a:t>
            </a:r>
            <a:r>
              <a:rPr lang="en-IN" sz="2000" dirty="0"/>
              <a:t> by injection of cold black liquor.</a:t>
            </a:r>
          </a:p>
          <a:p>
            <a:r>
              <a:rPr lang="en-IN" sz="2000" dirty="0"/>
              <a:t>Pulp liquor slurry is passed to the blow tank where residual heat is recovered and sent in the form of steam to the pre-heater.</a:t>
            </a:r>
          </a:p>
        </p:txBody>
      </p:sp>
    </p:spTree>
    <p:extLst>
      <p:ext uri="{BB962C8B-B14F-4D97-AF65-F5344CB8AC3E}">
        <p14:creationId xmlns:p14="http://schemas.microsoft.com/office/powerpoint/2010/main" val="165816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pSp>
        <p:nvGrpSpPr>
          <p:cNvPr id="4" name="Group588"/>
          <p:cNvGrpSpPr/>
          <p:nvPr/>
        </p:nvGrpSpPr>
        <p:grpSpPr>
          <a:xfrm>
            <a:off x="648418" y="30687"/>
            <a:ext cx="12622015" cy="5941205"/>
            <a:chOff x="1791413" y="2062267"/>
            <a:chExt cx="6954507" cy="2723840"/>
          </a:xfrm>
        </p:grpSpPr>
        <p:cxnSp>
          <p:nvCxnSpPr>
            <p:cNvPr id="5" name="Line"/>
            <p:cNvCxnSpPr/>
            <p:nvPr/>
          </p:nvCxnSpPr>
          <p:spPr>
            <a:xfrm rot="5400000">
              <a:off x="2787520" y="2736133"/>
              <a:ext cx="152000" cy="0"/>
            </a:xfrm>
            <a:prstGeom prst="line">
              <a:avLst/>
            </a:prstGeom>
            <a:ln w="7600" cap="flat">
              <a:solidFill>
                <a:srgbClr val="4C4C4C"/>
              </a:solidFill>
              <a:bevel/>
            </a:ln>
          </p:spPr>
        </p:cxnSp>
        <p:cxnSp>
          <p:nvCxnSpPr>
            <p:cNvPr id="6" name="Line"/>
            <p:cNvCxnSpPr/>
            <p:nvPr/>
          </p:nvCxnSpPr>
          <p:spPr>
            <a:xfrm>
              <a:off x="2863520" y="2660133"/>
              <a:ext cx="304000" cy="0"/>
            </a:xfrm>
            <a:prstGeom prst="line">
              <a:avLst/>
            </a:prstGeom>
            <a:ln w="7600" cap="flat">
              <a:solidFill>
                <a:srgbClr val="4C4C4C"/>
              </a:solidFill>
              <a:bevel/>
            </a:ln>
          </p:spPr>
        </p:cxnSp>
        <p:cxnSp>
          <p:nvCxnSpPr>
            <p:cNvPr id="7" name="Line"/>
            <p:cNvCxnSpPr/>
            <p:nvPr/>
          </p:nvCxnSpPr>
          <p:spPr>
            <a:xfrm rot="5400000">
              <a:off x="3091520" y="2736133"/>
              <a:ext cx="152000" cy="0"/>
            </a:xfrm>
            <a:prstGeom prst="line">
              <a:avLst/>
            </a:prstGeom>
            <a:ln w="7600" cap="flat">
              <a:solidFill>
                <a:srgbClr val="4C4C4C"/>
              </a:solidFill>
              <a:bevel/>
            </a:ln>
          </p:spPr>
        </p:cxnSp>
        <p:sp>
          <p:nvSpPr>
            <p:cNvPr id="8" name="Ellipse"/>
            <p:cNvSpPr/>
            <p:nvPr/>
          </p:nvSpPr>
          <p:spPr>
            <a:xfrm>
              <a:off x="2939520" y="2812133"/>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4" y="0"/>
                    <a:pt x="152000" y="34026"/>
                    <a:pt x="152000" y="76000"/>
                  </a:cubicBezTo>
                  <a:cubicBezTo>
                    <a:pt x="152000" y="117974"/>
                    <a:pt x="117974" y="152000"/>
                    <a:pt x="76000" y="152000"/>
                  </a:cubicBezTo>
                  <a:cubicBezTo>
                    <a:pt x="34026" y="152000"/>
                    <a:pt x="0" y="117974"/>
                    <a:pt x="0" y="76000"/>
                  </a:cubicBezTo>
                  <a:close/>
                </a:path>
              </a:pathLst>
            </a:custGeom>
            <a:solidFill>
              <a:srgbClr val="FFFFFF"/>
            </a:solidFill>
            <a:ln w="7600" cap="flat">
              <a:solidFill>
                <a:srgbClr val="4C4C4C"/>
              </a:solidFill>
              <a:bevel/>
            </a:ln>
          </p:spPr>
        </p:sp>
        <p:cxnSp>
          <p:nvCxnSpPr>
            <p:cNvPr id="9" name="Line"/>
            <p:cNvCxnSpPr>
              <a:endCxn id="8" idx="0"/>
            </p:cNvCxnSpPr>
            <p:nvPr/>
          </p:nvCxnSpPr>
          <p:spPr>
            <a:xfrm rot="2700005">
              <a:off x="2847780" y="2850133"/>
              <a:ext cx="107481" cy="0"/>
            </a:xfrm>
            <a:prstGeom prst="line">
              <a:avLst/>
            </a:prstGeom>
            <a:ln w="7600" cap="flat">
              <a:solidFill>
                <a:srgbClr val="4C4C4C"/>
              </a:solidFill>
              <a:bevel/>
            </a:ln>
          </p:spPr>
        </p:cxnSp>
        <p:cxnSp>
          <p:nvCxnSpPr>
            <p:cNvPr id="10" name="Line"/>
            <p:cNvCxnSpPr>
              <a:endCxn id="8" idx="2"/>
            </p:cNvCxnSpPr>
            <p:nvPr/>
          </p:nvCxnSpPr>
          <p:spPr>
            <a:xfrm rot="8099984">
              <a:off x="3075780" y="2850133"/>
              <a:ext cx="107480" cy="0"/>
            </a:xfrm>
            <a:prstGeom prst="line">
              <a:avLst/>
            </a:prstGeom>
            <a:ln w="7600" cap="flat">
              <a:solidFill>
                <a:srgbClr val="4C4C4C"/>
              </a:solidFill>
              <a:bevel/>
            </a:ln>
          </p:spPr>
        </p:cxnSp>
        <p:cxnSp>
          <p:nvCxnSpPr>
            <p:cNvPr id="11" name="Line"/>
            <p:cNvCxnSpPr>
              <a:stCxn id="8" idx="1"/>
              <a:endCxn id="8" idx="3"/>
            </p:cNvCxnSpPr>
            <p:nvPr/>
          </p:nvCxnSpPr>
          <p:spPr>
            <a:xfrm rot="5400000">
              <a:off x="2939520" y="2888133"/>
              <a:ext cx="152000" cy="0"/>
            </a:xfrm>
            <a:prstGeom prst="line">
              <a:avLst/>
            </a:prstGeom>
            <a:ln w="7600" cap="flat">
              <a:solidFill>
                <a:srgbClr val="4C4C4C"/>
              </a:solidFill>
              <a:bevel/>
            </a:ln>
          </p:spPr>
        </p:cxnSp>
        <p:cxnSp>
          <p:nvCxnSpPr>
            <p:cNvPr id="12" name="Line"/>
            <p:cNvCxnSpPr/>
            <p:nvPr/>
          </p:nvCxnSpPr>
          <p:spPr>
            <a:xfrm rot="2700000">
              <a:off x="2951032" y="2888133"/>
              <a:ext cx="128976" cy="0"/>
            </a:xfrm>
            <a:prstGeom prst="line">
              <a:avLst/>
            </a:prstGeom>
            <a:ln w="7600" cap="flat">
              <a:solidFill>
                <a:srgbClr val="4C4C4C"/>
              </a:solidFill>
              <a:bevel/>
            </a:ln>
          </p:spPr>
        </p:cxnSp>
        <p:cxnSp>
          <p:nvCxnSpPr>
            <p:cNvPr id="13" name="Line"/>
            <p:cNvCxnSpPr/>
            <p:nvPr/>
          </p:nvCxnSpPr>
          <p:spPr>
            <a:xfrm rot="-2700000">
              <a:off x="2951032" y="2888133"/>
              <a:ext cx="128976" cy="0"/>
            </a:xfrm>
            <a:prstGeom prst="line">
              <a:avLst/>
            </a:prstGeom>
            <a:ln w="7600" cap="flat">
              <a:solidFill>
                <a:srgbClr val="4C4C4C"/>
              </a:solidFill>
              <a:bevel/>
            </a:ln>
          </p:spPr>
        </p:cxnSp>
        <p:cxnSp>
          <p:nvCxnSpPr>
            <p:cNvPr id="14" name="Line"/>
            <p:cNvCxnSpPr/>
            <p:nvPr/>
          </p:nvCxnSpPr>
          <p:spPr>
            <a:xfrm rot="5400000">
              <a:off x="2916720" y="2986933"/>
              <a:ext cx="106400" cy="0"/>
            </a:xfrm>
            <a:prstGeom prst="line">
              <a:avLst/>
            </a:prstGeom>
            <a:ln w="7600" cap="flat">
              <a:solidFill>
                <a:srgbClr val="4C4C4C"/>
              </a:solidFill>
              <a:bevel/>
            </a:ln>
          </p:spPr>
        </p:cxnSp>
        <p:cxnSp>
          <p:nvCxnSpPr>
            <p:cNvPr id="15" name="Line"/>
            <p:cNvCxnSpPr>
              <a:endCxn id="17" idx="3"/>
            </p:cNvCxnSpPr>
            <p:nvPr/>
          </p:nvCxnSpPr>
          <p:spPr>
            <a:xfrm rot="5399995">
              <a:off x="2969920" y="3024933"/>
              <a:ext cx="182400" cy="0"/>
            </a:xfrm>
            <a:prstGeom prst="line">
              <a:avLst/>
            </a:prstGeom>
            <a:ln w="7600" cap="flat">
              <a:solidFill>
                <a:srgbClr val="4C4C4C"/>
              </a:solidFill>
              <a:bevel/>
            </a:ln>
          </p:spPr>
        </p:cxnSp>
        <p:cxnSp>
          <p:nvCxnSpPr>
            <p:cNvPr id="16" name="Line"/>
            <p:cNvCxnSpPr/>
            <p:nvPr/>
          </p:nvCxnSpPr>
          <p:spPr>
            <a:xfrm rot="5400000">
              <a:off x="2931919" y="3078133"/>
              <a:ext cx="76000" cy="0"/>
            </a:xfrm>
            <a:prstGeom prst="line">
              <a:avLst/>
            </a:prstGeom>
            <a:ln w="7600" cap="flat">
              <a:solidFill>
                <a:srgbClr val="4C4C4C"/>
              </a:solidFill>
              <a:bevel/>
            </a:ln>
          </p:spPr>
        </p:cxnSp>
        <p:sp>
          <p:nvSpPr>
            <p:cNvPr id="17" name="U-Tube heat exchanger"/>
            <p:cNvSpPr/>
            <p:nvPr/>
          </p:nvSpPr>
          <p:spPr>
            <a:xfrm>
              <a:off x="2802720" y="3051533"/>
              <a:ext cx="516800" cy="258400"/>
            </a:xfrm>
            <a:custGeom>
              <a:avLst/>
              <a:gdLst>
                <a:gd name="connsiteX0" fmla="*/ 258400 w 516800"/>
                <a:gd name="connsiteY0" fmla="*/ 129200 h 258400"/>
                <a:gd name="connsiteX1" fmla="*/ 516800 w 516800"/>
                <a:gd name="connsiteY1" fmla="*/ 129200 h 258400"/>
                <a:gd name="connsiteX2" fmla="*/ 0 w 516800"/>
                <a:gd name="connsiteY2" fmla="*/ 129200 h 258400"/>
                <a:gd name="connsiteX3" fmla="*/ 258400 w 516800"/>
                <a:gd name="connsiteY3" fmla="*/ 64600 h 258400"/>
                <a:gd name="connsiteX4" fmla="*/ 258400 w 516800"/>
                <a:gd name="connsiteY4" fmla="*/ 193800 h 258400"/>
                <a:gd name="connsiteX5" fmla="*/ 83600 w 516800"/>
                <a:gd name="connsiteY5" fmla="*/ 0 h 258400"/>
                <a:gd name="connsiteX6" fmla="*/ 83600 w 516800"/>
                <a:gd name="connsiteY6" fmla="*/ 258400 h 258400"/>
                <a:gd name="connsiteX7" fmla="*/ 15200 w 516800"/>
                <a:gd name="connsiteY7" fmla="*/ 40533 h 258400"/>
                <a:gd name="connsiteX8" fmla="*/ 17733 w 516800"/>
                <a:gd name="connsiteY8" fmla="*/ 220400 h 2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516800" h="258400" fill="none">
                  <a:moveTo>
                    <a:pt x="0" y="129200"/>
                  </a:moveTo>
                  <a:lnTo>
                    <a:pt x="129200" y="129200"/>
                  </a:lnTo>
                </a:path>
                <a:path w="516800" h="258400">
                  <a:moveTo>
                    <a:pt x="129200" y="193800"/>
                  </a:moveTo>
                  <a:lnTo>
                    <a:pt x="452200" y="193800"/>
                  </a:lnTo>
                  <a:cubicBezTo>
                    <a:pt x="487878" y="193800"/>
                    <a:pt x="516800" y="164878"/>
                    <a:pt x="516800" y="129200"/>
                  </a:cubicBezTo>
                  <a:cubicBezTo>
                    <a:pt x="516800" y="93522"/>
                    <a:pt x="487878" y="64600"/>
                    <a:pt x="452200" y="64600"/>
                  </a:cubicBezTo>
                  <a:lnTo>
                    <a:pt x="129200" y="64600"/>
                  </a:lnTo>
                  <a:lnTo>
                    <a:pt x="129200" y="193800"/>
                  </a:lnTo>
                  <a:close/>
                </a:path>
                <a:path w="516800" h="258400">
                  <a:moveTo>
                    <a:pt x="41344" y="258400"/>
                  </a:moveTo>
                  <a:lnTo>
                    <a:pt x="129200" y="258400"/>
                  </a:lnTo>
                  <a:lnTo>
                    <a:pt x="129200" y="0"/>
                  </a:lnTo>
                  <a:lnTo>
                    <a:pt x="41344" y="0"/>
                  </a:lnTo>
                  <a:cubicBezTo>
                    <a:pt x="-13781" y="77313"/>
                    <a:pt x="-13781" y="181087"/>
                    <a:pt x="41344" y="258400"/>
                  </a:cubicBezTo>
                  <a:close/>
                </a:path>
              </a:pathLst>
            </a:custGeom>
            <a:solidFill>
              <a:schemeClr val="accent2">
                <a:lumMod val="75000"/>
              </a:schemeClr>
            </a:solidFill>
            <a:ln w="7600" cap="flat">
              <a:solidFill>
                <a:srgbClr val="000000"/>
              </a:solidFill>
              <a:bevel/>
            </a:ln>
          </p:spPr>
        </p:sp>
        <p:cxnSp>
          <p:nvCxnSpPr>
            <p:cNvPr id="18" name="Line"/>
            <p:cNvCxnSpPr>
              <a:endCxn id="17" idx="0"/>
            </p:cNvCxnSpPr>
            <p:nvPr/>
          </p:nvCxnSpPr>
          <p:spPr>
            <a:xfrm>
              <a:off x="2931920" y="3180733"/>
              <a:ext cx="129200" cy="0"/>
            </a:xfrm>
            <a:prstGeom prst="line">
              <a:avLst/>
            </a:prstGeom>
            <a:ln w="7600" cap="flat">
              <a:solidFill>
                <a:srgbClr val="4C4C4C"/>
              </a:solidFill>
              <a:bevel/>
            </a:ln>
          </p:spPr>
        </p:cxnSp>
        <p:cxnSp>
          <p:nvCxnSpPr>
            <p:cNvPr id="19" name="Line"/>
            <p:cNvCxnSpPr>
              <a:stCxn id="17" idx="0"/>
            </p:cNvCxnSpPr>
            <p:nvPr/>
          </p:nvCxnSpPr>
          <p:spPr>
            <a:xfrm>
              <a:off x="3061120" y="3180733"/>
              <a:ext cx="106400" cy="0"/>
            </a:xfrm>
            <a:prstGeom prst="line">
              <a:avLst/>
            </a:prstGeom>
            <a:ln w="7600" cap="flat">
              <a:solidFill>
                <a:srgbClr val="4C4C4C"/>
              </a:solidFill>
              <a:bevel/>
            </a:ln>
          </p:spPr>
        </p:cxnSp>
        <p:cxnSp>
          <p:nvCxnSpPr>
            <p:cNvPr id="20" name="Line"/>
            <p:cNvCxnSpPr/>
            <p:nvPr/>
          </p:nvCxnSpPr>
          <p:spPr>
            <a:xfrm>
              <a:off x="3167520" y="3180733"/>
              <a:ext cx="106400" cy="0"/>
            </a:xfrm>
            <a:prstGeom prst="line">
              <a:avLst/>
            </a:prstGeom>
            <a:ln w="7600" cap="flat">
              <a:solidFill>
                <a:srgbClr val="4C4C4C"/>
              </a:solidFill>
              <a:bevel/>
            </a:ln>
          </p:spPr>
        </p:cxnSp>
        <p:cxnSp>
          <p:nvCxnSpPr>
            <p:cNvPr id="21" name="Line"/>
            <p:cNvCxnSpPr>
              <a:endCxn id="17" idx="1"/>
            </p:cNvCxnSpPr>
            <p:nvPr/>
          </p:nvCxnSpPr>
          <p:spPr>
            <a:xfrm>
              <a:off x="3273920" y="3180733"/>
              <a:ext cx="45600" cy="0"/>
            </a:xfrm>
            <a:prstGeom prst="line">
              <a:avLst/>
            </a:prstGeom>
            <a:ln w="7600" cap="flat">
              <a:solidFill>
                <a:srgbClr val="4C4C4C"/>
              </a:solidFill>
              <a:bevel/>
            </a:ln>
          </p:spPr>
        </p:cxnSp>
        <p:sp>
          <p:nvSpPr>
            <p:cNvPr id="22" name="Process connection"/>
            <p:cNvSpPr/>
            <p:nvPr/>
          </p:nvSpPr>
          <p:spPr>
            <a:xfrm>
              <a:off x="3061120" y="3116133"/>
              <a:ext cx="182400" cy="608000"/>
            </a:xfrm>
            <a:custGeom>
              <a:avLst/>
              <a:gdLst/>
              <a:ahLst/>
              <a:cxnLst/>
              <a:rect l="0" t="0" r="0" b="0"/>
              <a:pathLst>
                <a:path w="182400" h="608000" fill="none">
                  <a:moveTo>
                    <a:pt x="0" y="0"/>
                  </a:moveTo>
                  <a:lnTo>
                    <a:pt x="182400" y="0"/>
                  </a:lnTo>
                  <a:lnTo>
                    <a:pt x="182400" y="-608000"/>
                  </a:lnTo>
                </a:path>
              </a:pathLst>
            </a:custGeom>
            <a:solidFill>
              <a:srgbClr val="EFEFEF"/>
            </a:solidFill>
            <a:ln w="7600" cap="flat">
              <a:solidFill>
                <a:srgbClr val="000000"/>
              </a:solidFill>
              <a:bevel/>
              <a:tailEnd type="triangle" w="med" len="med"/>
            </a:ln>
          </p:spPr>
        </p:sp>
        <p:cxnSp>
          <p:nvCxnSpPr>
            <p:cNvPr id="23" name="Straight line pipe"/>
            <p:cNvCxnSpPr>
              <a:stCxn id="24" idx="3"/>
            </p:cNvCxnSpPr>
            <p:nvPr/>
          </p:nvCxnSpPr>
          <p:spPr>
            <a:xfrm rot="-5400000">
              <a:off x="3080880" y="3409493"/>
              <a:ext cx="325280" cy="0"/>
            </a:xfrm>
            <a:prstGeom prst="line">
              <a:avLst/>
            </a:prstGeom>
            <a:ln w="7600" cap="flat">
              <a:solidFill>
                <a:srgbClr val="3F3F3F"/>
              </a:solidFill>
              <a:bevel/>
            </a:ln>
          </p:spPr>
        </p:cxnSp>
        <p:sp>
          <p:nvSpPr>
            <p:cNvPr id="24" name="Ellipse"/>
            <p:cNvSpPr/>
            <p:nvPr/>
          </p:nvSpPr>
          <p:spPr>
            <a:xfrm>
              <a:off x="3167520" y="3420133"/>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4" y="0"/>
                    <a:pt x="152000" y="34026"/>
                    <a:pt x="152000" y="76000"/>
                  </a:cubicBezTo>
                  <a:cubicBezTo>
                    <a:pt x="152000" y="117974"/>
                    <a:pt x="117974" y="152000"/>
                    <a:pt x="76000" y="152000"/>
                  </a:cubicBezTo>
                  <a:cubicBezTo>
                    <a:pt x="34026" y="152000"/>
                    <a:pt x="0" y="117974"/>
                    <a:pt x="0" y="76000"/>
                  </a:cubicBezTo>
                  <a:close/>
                </a:path>
              </a:pathLst>
            </a:custGeom>
            <a:noFill/>
            <a:ln w="7600" cap="flat">
              <a:solidFill>
                <a:srgbClr val="4C4C4C"/>
              </a:solidFill>
              <a:bevel/>
            </a:ln>
          </p:spPr>
        </p:sp>
        <p:sp>
          <p:nvSpPr>
            <p:cNvPr id="25" name="Process connection"/>
            <p:cNvSpPr/>
            <p:nvPr/>
          </p:nvSpPr>
          <p:spPr>
            <a:xfrm>
              <a:off x="3319520" y="3496133"/>
              <a:ext cx="465120" cy="0"/>
            </a:xfrm>
            <a:custGeom>
              <a:avLst/>
              <a:gdLst/>
              <a:ahLst/>
              <a:cxnLst/>
              <a:rect l="0" t="0" r="0" b="0"/>
              <a:pathLst>
                <a:path w="465120" fill="none">
                  <a:moveTo>
                    <a:pt x="0" y="0"/>
                  </a:moveTo>
                  <a:lnTo>
                    <a:pt x="465120" y="0"/>
                  </a:lnTo>
                </a:path>
              </a:pathLst>
            </a:custGeom>
            <a:solidFill>
              <a:srgbClr val="EFEFEF"/>
            </a:solidFill>
            <a:ln w="7600" cap="flat">
              <a:solidFill>
                <a:srgbClr val="000000"/>
              </a:solidFill>
              <a:bevel/>
              <a:tailEnd type="triangle" w="med" len="med"/>
            </a:ln>
          </p:spPr>
        </p:sp>
        <p:sp>
          <p:nvSpPr>
            <p:cNvPr id="26" name="Connect pipeline"/>
            <p:cNvSpPr/>
            <p:nvPr/>
          </p:nvSpPr>
          <p:spPr>
            <a:xfrm>
              <a:off x="3015520" y="3496133"/>
              <a:ext cx="152000" cy="0"/>
            </a:xfrm>
            <a:custGeom>
              <a:avLst/>
              <a:gdLst/>
              <a:ahLst/>
              <a:cxnLst/>
              <a:rect l="0" t="0" r="0" b="0"/>
              <a:pathLst>
                <a:path w="152000" fill="none">
                  <a:moveTo>
                    <a:pt x="0" y="0"/>
                  </a:moveTo>
                  <a:lnTo>
                    <a:pt x="152000" y="0"/>
                  </a:lnTo>
                </a:path>
              </a:pathLst>
            </a:custGeom>
            <a:solidFill>
              <a:srgbClr val="EFEFEF"/>
            </a:solidFill>
            <a:ln w="7600" cap="flat">
              <a:solidFill>
                <a:srgbClr val="3F3F3F"/>
              </a:solidFill>
              <a:bevel/>
            </a:ln>
          </p:spPr>
        </p:sp>
        <p:sp>
          <p:nvSpPr>
            <p:cNvPr id="27" name="Connect pipeline"/>
            <p:cNvSpPr/>
            <p:nvPr/>
          </p:nvSpPr>
          <p:spPr>
            <a:xfrm>
              <a:off x="3015520" y="3724133"/>
              <a:ext cx="0" cy="228000"/>
            </a:xfrm>
            <a:custGeom>
              <a:avLst/>
              <a:gdLst/>
              <a:ahLst/>
              <a:cxnLst/>
              <a:rect l="0" t="0" r="0" b="0"/>
              <a:pathLst>
                <a:path h="228000" fill="none">
                  <a:moveTo>
                    <a:pt x="0" y="0"/>
                  </a:moveTo>
                  <a:lnTo>
                    <a:pt x="0" y="-228000"/>
                  </a:lnTo>
                </a:path>
              </a:pathLst>
            </a:custGeom>
            <a:solidFill>
              <a:srgbClr val="EFEFEF"/>
            </a:solidFill>
            <a:ln w="7600" cap="flat">
              <a:solidFill>
                <a:srgbClr val="3F3F3F"/>
              </a:solidFill>
              <a:bevel/>
            </a:ln>
          </p:spPr>
        </p:sp>
        <p:sp>
          <p:nvSpPr>
            <p:cNvPr id="28" name="Ellipse"/>
            <p:cNvSpPr/>
            <p:nvPr/>
          </p:nvSpPr>
          <p:spPr>
            <a:xfrm>
              <a:off x="3623520" y="3708933"/>
              <a:ext cx="76000" cy="76000"/>
            </a:xfrm>
            <a:custGeom>
              <a:avLst/>
              <a:gdLst>
                <a:gd name="connsiteX0" fmla="*/ 0 w 76000"/>
                <a:gd name="connsiteY0" fmla="*/ 38000 h 76000"/>
                <a:gd name="connsiteX1" fmla="*/ 38000 w 76000"/>
                <a:gd name="connsiteY1" fmla="*/ 0 h 76000"/>
                <a:gd name="connsiteX2" fmla="*/ 76000 w 76000"/>
                <a:gd name="connsiteY2" fmla="*/ 38000 h 76000"/>
                <a:gd name="connsiteX3" fmla="*/ 38000 w 76000"/>
                <a:gd name="connsiteY3" fmla="*/ 76000 h 76000"/>
              </a:gdLst>
              <a:ahLst/>
              <a:cxnLst>
                <a:cxn ang="0">
                  <a:pos x="connsiteX0" y="connsiteY0"/>
                </a:cxn>
                <a:cxn ang="0">
                  <a:pos x="connsiteX1" y="connsiteY1"/>
                </a:cxn>
                <a:cxn ang="0">
                  <a:pos x="connsiteX2" y="connsiteY2"/>
                </a:cxn>
                <a:cxn ang="0">
                  <a:pos x="connsiteX3" y="connsiteY3"/>
                </a:cxn>
              </a:cxnLst>
              <a:rect l="0" t="0" r="0" b="0"/>
              <a:pathLst>
                <a:path w="76000" h="76000">
                  <a:moveTo>
                    <a:pt x="0" y="38000"/>
                  </a:moveTo>
                  <a:cubicBezTo>
                    <a:pt x="0" y="17013"/>
                    <a:pt x="17013" y="0"/>
                    <a:pt x="38000" y="0"/>
                  </a:cubicBezTo>
                  <a:cubicBezTo>
                    <a:pt x="58987" y="0"/>
                    <a:pt x="76000" y="17013"/>
                    <a:pt x="76000" y="38000"/>
                  </a:cubicBezTo>
                  <a:cubicBezTo>
                    <a:pt x="76000" y="58987"/>
                    <a:pt x="58987" y="76000"/>
                    <a:pt x="38000" y="76000"/>
                  </a:cubicBezTo>
                  <a:cubicBezTo>
                    <a:pt x="17013" y="76000"/>
                    <a:pt x="0" y="58987"/>
                    <a:pt x="0" y="38000"/>
                  </a:cubicBezTo>
                  <a:close/>
                </a:path>
              </a:pathLst>
            </a:custGeom>
            <a:solidFill>
              <a:srgbClr val="FFFFFF"/>
            </a:solidFill>
            <a:ln w="7600" cap="flat">
              <a:solidFill>
                <a:srgbClr val="4C4C4C"/>
              </a:solidFill>
              <a:bevel/>
            </a:ln>
          </p:spPr>
        </p:sp>
        <p:cxnSp>
          <p:nvCxnSpPr>
            <p:cNvPr id="29" name="Line"/>
            <p:cNvCxnSpPr/>
            <p:nvPr/>
          </p:nvCxnSpPr>
          <p:spPr>
            <a:xfrm rot="-5400000">
              <a:off x="3532320" y="3708933"/>
              <a:ext cx="121600" cy="0"/>
            </a:xfrm>
            <a:prstGeom prst="line">
              <a:avLst/>
            </a:prstGeom>
            <a:ln w="7600" cap="flat">
              <a:solidFill>
                <a:srgbClr val="4C4C4C"/>
              </a:solidFill>
              <a:bevel/>
            </a:ln>
          </p:spPr>
        </p:cxnSp>
        <p:cxnSp>
          <p:nvCxnSpPr>
            <p:cNvPr id="30" name="Line"/>
            <p:cNvCxnSpPr/>
            <p:nvPr/>
          </p:nvCxnSpPr>
          <p:spPr>
            <a:xfrm rot="-5400000">
              <a:off x="3669120" y="3708933"/>
              <a:ext cx="121600" cy="0"/>
            </a:xfrm>
            <a:prstGeom prst="line">
              <a:avLst/>
            </a:prstGeom>
            <a:ln w="7600" cap="flat">
              <a:solidFill>
                <a:srgbClr val="4C4C4C"/>
              </a:solidFill>
              <a:bevel/>
            </a:ln>
          </p:spPr>
        </p:cxnSp>
        <p:sp>
          <p:nvSpPr>
            <p:cNvPr id="31" name="Ellipse"/>
            <p:cNvSpPr/>
            <p:nvPr/>
          </p:nvSpPr>
          <p:spPr>
            <a:xfrm>
              <a:off x="3623520" y="3617733"/>
              <a:ext cx="76000" cy="76000"/>
            </a:xfrm>
            <a:custGeom>
              <a:avLst/>
              <a:gdLst>
                <a:gd name="connsiteX0" fmla="*/ 0 w 76000"/>
                <a:gd name="connsiteY0" fmla="*/ 38000 h 76000"/>
                <a:gd name="connsiteX1" fmla="*/ 38000 w 76000"/>
                <a:gd name="connsiteY1" fmla="*/ 0 h 76000"/>
                <a:gd name="connsiteX2" fmla="*/ 76000 w 76000"/>
                <a:gd name="connsiteY2" fmla="*/ 38000 h 76000"/>
                <a:gd name="connsiteX3" fmla="*/ 38000 w 76000"/>
                <a:gd name="connsiteY3" fmla="*/ 76000 h 76000"/>
              </a:gdLst>
              <a:ahLst/>
              <a:cxnLst>
                <a:cxn ang="0">
                  <a:pos x="connsiteX0" y="connsiteY0"/>
                </a:cxn>
                <a:cxn ang="0">
                  <a:pos x="connsiteX1" y="connsiteY1"/>
                </a:cxn>
                <a:cxn ang="0">
                  <a:pos x="connsiteX2" y="connsiteY2"/>
                </a:cxn>
                <a:cxn ang="0">
                  <a:pos x="connsiteX3" y="connsiteY3"/>
                </a:cxn>
              </a:cxnLst>
              <a:rect l="0" t="0" r="0" b="0"/>
              <a:pathLst>
                <a:path w="76000" h="76000">
                  <a:moveTo>
                    <a:pt x="0" y="38000"/>
                  </a:moveTo>
                  <a:cubicBezTo>
                    <a:pt x="0" y="17013"/>
                    <a:pt x="17013" y="0"/>
                    <a:pt x="38000" y="0"/>
                  </a:cubicBezTo>
                  <a:cubicBezTo>
                    <a:pt x="58987" y="0"/>
                    <a:pt x="76000" y="17013"/>
                    <a:pt x="76000" y="38000"/>
                  </a:cubicBezTo>
                  <a:cubicBezTo>
                    <a:pt x="76000" y="58987"/>
                    <a:pt x="58987" y="76000"/>
                    <a:pt x="38000" y="76000"/>
                  </a:cubicBezTo>
                  <a:cubicBezTo>
                    <a:pt x="17013" y="76000"/>
                    <a:pt x="0" y="58987"/>
                    <a:pt x="0" y="38000"/>
                  </a:cubicBezTo>
                  <a:close/>
                </a:path>
              </a:pathLst>
            </a:custGeom>
            <a:solidFill>
              <a:srgbClr val="FFFFFF"/>
            </a:solidFill>
            <a:ln w="7600" cap="flat">
              <a:solidFill>
                <a:srgbClr val="4C4C4C"/>
              </a:solidFill>
              <a:bevel/>
            </a:ln>
          </p:spPr>
        </p:sp>
        <p:cxnSp>
          <p:nvCxnSpPr>
            <p:cNvPr id="32" name="Line"/>
            <p:cNvCxnSpPr/>
            <p:nvPr/>
          </p:nvCxnSpPr>
          <p:spPr>
            <a:xfrm>
              <a:off x="3593120" y="3648133"/>
              <a:ext cx="136800" cy="0"/>
            </a:xfrm>
            <a:prstGeom prst="line">
              <a:avLst/>
            </a:prstGeom>
            <a:ln w="7600" cap="flat">
              <a:solidFill>
                <a:srgbClr val="4C4C4C"/>
              </a:solidFill>
              <a:bevel/>
            </a:ln>
          </p:spPr>
        </p:cxnSp>
        <p:cxnSp>
          <p:nvCxnSpPr>
            <p:cNvPr id="33" name="Line"/>
            <p:cNvCxnSpPr/>
            <p:nvPr/>
          </p:nvCxnSpPr>
          <p:spPr>
            <a:xfrm>
              <a:off x="3593120" y="3769733"/>
              <a:ext cx="136800" cy="0"/>
            </a:xfrm>
            <a:prstGeom prst="line">
              <a:avLst/>
            </a:prstGeom>
            <a:ln w="7600" cap="flat">
              <a:solidFill>
                <a:srgbClr val="4C4C4C"/>
              </a:solidFill>
              <a:bevel/>
            </a:ln>
          </p:spPr>
        </p:cxnSp>
        <p:sp>
          <p:nvSpPr>
            <p:cNvPr id="34" name="Connect pipeline"/>
            <p:cNvSpPr/>
            <p:nvPr/>
          </p:nvSpPr>
          <p:spPr>
            <a:xfrm>
              <a:off x="3015520" y="3724133"/>
              <a:ext cx="577600" cy="0"/>
            </a:xfrm>
            <a:custGeom>
              <a:avLst/>
              <a:gdLst/>
              <a:ahLst/>
              <a:cxnLst/>
              <a:rect l="0" t="0" r="0" b="0"/>
              <a:pathLst>
                <a:path w="577600" fill="none">
                  <a:moveTo>
                    <a:pt x="0" y="0"/>
                  </a:moveTo>
                  <a:lnTo>
                    <a:pt x="577600" y="0"/>
                  </a:lnTo>
                </a:path>
              </a:pathLst>
            </a:custGeom>
            <a:solidFill>
              <a:srgbClr val="EFEFEF"/>
            </a:solidFill>
            <a:ln w="7600" cap="flat">
              <a:solidFill>
                <a:srgbClr val="3F3F3F"/>
              </a:solidFill>
              <a:bevel/>
            </a:ln>
          </p:spPr>
        </p:sp>
        <p:sp>
          <p:nvSpPr>
            <p:cNvPr id="35" name="Connect pipeline"/>
            <p:cNvSpPr/>
            <p:nvPr/>
          </p:nvSpPr>
          <p:spPr>
            <a:xfrm>
              <a:off x="3775520" y="3496133"/>
              <a:ext cx="0" cy="836000"/>
            </a:xfrm>
            <a:custGeom>
              <a:avLst/>
              <a:gdLst/>
              <a:ahLst/>
              <a:cxnLst/>
              <a:rect l="0" t="0" r="0" b="0"/>
              <a:pathLst>
                <a:path h="836000" fill="none">
                  <a:moveTo>
                    <a:pt x="0" y="0"/>
                  </a:moveTo>
                  <a:lnTo>
                    <a:pt x="0" y="-836000"/>
                  </a:lnTo>
                </a:path>
              </a:pathLst>
            </a:custGeom>
            <a:solidFill>
              <a:srgbClr val="EFEFEF"/>
            </a:solidFill>
            <a:ln w="7600" cap="flat">
              <a:solidFill>
                <a:srgbClr val="3F3F3F"/>
              </a:solidFill>
              <a:bevel/>
            </a:ln>
          </p:spPr>
        </p:sp>
        <p:sp>
          <p:nvSpPr>
            <p:cNvPr id="36" name="Process connection"/>
            <p:cNvSpPr/>
            <p:nvPr/>
          </p:nvSpPr>
          <p:spPr>
            <a:xfrm>
              <a:off x="3775520" y="2660133"/>
              <a:ext cx="152000" cy="0"/>
            </a:xfrm>
            <a:custGeom>
              <a:avLst/>
              <a:gdLst/>
              <a:ahLst/>
              <a:cxnLst/>
              <a:rect l="0" t="0" r="0" b="0"/>
              <a:pathLst>
                <a:path w="152000" fill="none">
                  <a:moveTo>
                    <a:pt x="0" y="0"/>
                  </a:moveTo>
                  <a:lnTo>
                    <a:pt x="152000" y="0"/>
                  </a:lnTo>
                </a:path>
              </a:pathLst>
            </a:custGeom>
            <a:solidFill>
              <a:srgbClr val="EFEFEF"/>
            </a:solidFill>
            <a:ln w="7600" cap="flat">
              <a:solidFill>
                <a:srgbClr val="000000"/>
              </a:solidFill>
              <a:bevel/>
              <a:tailEnd type="triangle" w="med" len="med"/>
            </a:ln>
          </p:spPr>
        </p:sp>
        <p:cxnSp>
          <p:nvCxnSpPr>
            <p:cNvPr id="37" name="Line"/>
            <p:cNvCxnSpPr/>
            <p:nvPr/>
          </p:nvCxnSpPr>
          <p:spPr>
            <a:xfrm rot="5400000">
              <a:off x="3281520" y="3230133"/>
              <a:ext cx="1292000" cy="0"/>
            </a:xfrm>
            <a:prstGeom prst="line">
              <a:avLst/>
            </a:prstGeom>
            <a:ln w="7600" cap="flat">
              <a:solidFill>
                <a:srgbClr val="4C4C4C"/>
              </a:solidFill>
              <a:bevel/>
            </a:ln>
          </p:spPr>
        </p:cxnSp>
        <p:cxnSp>
          <p:nvCxnSpPr>
            <p:cNvPr id="38" name="Line"/>
            <p:cNvCxnSpPr/>
            <p:nvPr/>
          </p:nvCxnSpPr>
          <p:spPr>
            <a:xfrm>
              <a:off x="3927520" y="2584133"/>
              <a:ext cx="228000" cy="0"/>
            </a:xfrm>
            <a:prstGeom prst="line">
              <a:avLst/>
            </a:prstGeom>
            <a:ln w="7600" cap="flat">
              <a:solidFill>
                <a:srgbClr val="4C4C4C"/>
              </a:solidFill>
              <a:bevel/>
            </a:ln>
          </p:spPr>
        </p:cxnSp>
        <p:cxnSp>
          <p:nvCxnSpPr>
            <p:cNvPr id="39" name="Line"/>
            <p:cNvCxnSpPr/>
            <p:nvPr/>
          </p:nvCxnSpPr>
          <p:spPr>
            <a:xfrm rot="5400000">
              <a:off x="3509520" y="3230133"/>
              <a:ext cx="1292000" cy="0"/>
            </a:xfrm>
            <a:prstGeom prst="line">
              <a:avLst/>
            </a:prstGeom>
            <a:ln w="7600" cap="flat">
              <a:solidFill>
                <a:srgbClr val="4C4C4C"/>
              </a:solidFill>
              <a:bevel/>
            </a:ln>
          </p:spPr>
        </p:cxnSp>
        <p:cxnSp>
          <p:nvCxnSpPr>
            <p:cNvPr id="40" name="Line"/>
            <p:cNvCxnSpPr/>
            <p:nvPr/>
          </p:nvCxnSpPr>
          <p:spPr>
            <a:xfrm>
              <a:off x="3927520" y="3876133"/>
              <a:ext cx="228000" cy="0"/>
            </a:xfrm>
            <a:prstGeom prst="line">
              <a:avLst/>
            </a:prstGeom>
            <a:ln w="7600" cap="flat">
              <a:solidFill>
                <a:srgbClr val="4C4C4C"/>
              </a:solidFill>
              <a:bevel/>
            </a:ln>
          </p:spPr>
        </p:cxnSp>
        <p:cxnSp>
          <p:nvCxnSpPr>
            <p:cNvPr id="41" name="Line"/>
            <p:cNvCxnSpPr/>
            <p:nvPr/>
          </p:nvCxnSpPr>
          <p:spPr>
            <a:xfrm rot="8100000">
              <a:off x="4063780" y="2926133"/>
              <a:ext cx="107480" cy="0"/>
            </a:xfrm>
            <a:prstGeom prst="line">
              <a:avLst/>
            </a:prstGeom>
            <a:ln w="7600" cap="flat">
              <a:solidFill>
                <a:srgbClr val="4C4C4C"/>
              </a:solidFill>
              <a:bevel/>
            </a:ln>
          </p:spPr>
        </p:cxnSp>
        <p:cxnSp>
          <p:nvCxnSpPr>
            <p:cNvPr id="42" name="Line"/>
            <p:cNvCxnSpPr/>
            <p:nvPr/>
          </p:nvCxnSpPr>
          <p:spPr>
            <a:xfrm rot="8100000">
              <a:off x="4063780" y="3002133"/>
              <a:ext cx="107480" cy="0"/>
            </a:xfrm>
            <a:prstGeom prst="line">
              <a:avLst/>
            </a:prstGeom>
            <a:ln w="7600" cap="flat">
              <a:solidFill>
                <a:srgbClr val="4C4C4C"/>
              </a:solidFill>
              <a:bevel/>
            </a:ln>
          </p:spPr>
        </p:cxnSp>
        <p:cxnSp>
          <p:nvCxnSpPr>
            <p:cNvPr id="43" name="Line"/>
            <p:cNvCxnSpPr/>
            <p:nvPr/>
          </p:nvCxnSpPr>
          <p:spPr>
            <a:xfrm rot="2700000">
              <a:off x="3911780" y="2926133"/>
              <a:ext cx="107480" cy="0"/>
            </a:xfrm>
            <a:prstGeom prst="line">
              <a:avLst/>
            </a:prstGeom>
            <a:ln w="7600" cap="flat">
              <a:solidFill>
                <a:srgbClr val="4C4C4C"/>
              </a:solidFill>
              <a:bevel/>
            </a:ln>
          </p:spPr>
        </p:cxnSp>
        <p:cxnSp>
          <p:nvCxnSpPr>
            <p:cNvPr id="44" name="Line"/>
            <p:cNvCxnSpPr/>
            <p:nvPr/>
          </p:nvCxnSpPr>
          <p:spPr>
            <a:xfrm rot="2700000">
              <a:off x="3911780" y="3002133"/>
              <a:ext cx="107480" cy="0"/>
            </a:xfrm>
            <a:prstGeom prst="line">
              <a:avLst/>
            </a:prstGeom>
            <a:ln w="7600" cap="flat">
              <a:solidFill>
                <a:srgbClr val="4C4C4C"/>
              </a:solidFill>
              <a:bevel/>
            </a:ln>
          </p:spPr>
        </p:cxnSp>
        <p:sp>
          <p:nvSpPr>
            <p:cNvPr id="45" name="Heat exchanger 2"/>
            <p:cNvSpPr/>
            <p:nvPr/>
          </p:nvSpPr>
          <p:spPr>
            <a:xfrm>
              <a:off x="4309990" y="2817073"/>
              <a:ext cx="147060" cy="147060"/>
            </a:xfrm>
            <a:custGeom>
              <a:avLst/>
              <a:gdLst>
                <a:gd name="connsiteX0" fmla="*/ 73530 w 147060"/>
                <a:gd name="connsiteY0" fmla="*/ 73530 h 147060"/>
                <a:gd name="connsiteX1" fmla="*/ 147060 w 147060"/>
                <a:gd name="connsiteY1" fmla="*/ 73530 h 147060"/>
                <a:gd name="connsiteX2" fmla="*/ 0 w 147060"/>
                <a:gd name="connsiteY2" fmla="*/ 73530 h 147060"/>
                <a:gd name="connsiteX3" fmla="*/ 73530 w 147060"/>
                <a:gd name="connsiteY3" fmla="*/ 0 h 147060"/>
                <a:gd name="connsiteX4" fmla="*/ 73530 w 147060"/>
                <a:gd name="connsiteY4" fmla="*/ 147060 h 14706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147060" h="147060" fill="none">
                  <a:moveTo>
                    <a:pt x="0" y="71595"/>
                  </a:moveTo>
                  <a:lnTo>
                    <a:pt x="18383" y="71595"/>
                  </a:lnTo>
                  <a:lnTo>
                    <a:pt x="55148" y="36765"/>
                  </a:lnTo>
                  <a:lnTo>
                    <a:pt x="95589" y="110295"/>
                  </a:lnTo>
                  <a:lnTo>
                    <a:pt x="128678" y="71595"/>
                  </a:lnTo>
                  <a:lnTo>
                    <a:pt x="147060" y="71595"/>
                  </a:lnTo>
                </a:path>
                <a:path w="147060" h="147060">
                  <a:moveTo>
                    <a:pt x="0" y="73530"/>
                  </a:moveTo>
                  <a:cubicBezTo>
                    <a:pt x="0" y="32921"/>
                    <a:pt x="32921" y="0"/>
                    <a:pt x="73530" y="0"/>
                  </a:cubicBezTo>
                  <a:cubicBezTo>
                    <a:pt x="114140" y="0"/>
                    <a:pt x="147060" y="32921"/>
                    <a:pt x="147060" y="73530"/>
                  </a:cubicBezTo>
                  <a:cubicBezTo>
                    <a:pt x="147060" y="114140"/>
                    <a:pt x="114140" y="147060"/>
                    <a:pt x="73530" y="147060"/>
                  </a:cubicBezTo>
                  <a:cubicBezTo>
                    <a:pt x="32921" y="147060"/>
                    <a:pt x="0" y="114140"/>
                    <a:pt x="0" y="73530"/>
                  </a:cubicBezTo>
                  <a:close/>
                </a:path>
              </a:pathLst>
            </a:custGeom>
            <a:solidFill>
              <a:schemeClr val="accent1">
                <a:lumMod val="75000"/>
              </a:schemeClr>
            </a:solidFill>
            <a:ln w="7600" cap="flat">
              <a:solidFill>
                <a:srgbClr val="000000"/>
              </a:solidFill>
              <a:bevel/>
            </a:ln>
          </p:spPr>
        </p:sp>
        <p:sp>
          <p:nvSpPr>
            <p:cNvPr id="46" name="Heat exchanger 2"/>
            <p:cNvSpPr/>
            <p:nvPr/>
          </p:nvSpPr>
          <p:spPr>
            <a:xfrm>
              <a:off x="4307520" y="3344133"/>
              <a:ext cx="152001" cy="152001"/>
            </a:xfrm>
            <a:custGeom>
              <a:avLst/>
              <a:gdLst>
                <a:gd name="connsiteX0" fmla="*/ 76000 w 152001"/>
                <a:gd name="connsiteY0" fmla="*/ 76000 h 152001"/>
                <a:gd name="connsiteX1" fmla="*/ 152001 w 152001"/>
                <a:gd name="connsiteY1" fmla="*/ 76000 h 152001"/>
                <a:gd name="connsiteX2" fmla="*/ 0 w 152001"/>
                <a:gd name="connsiteY2" fmla="*/ 76000 h 152001"/>
                <a:gd name="connsiteX3" fmla="*/ 76000 w 152001"/>
                <a:gd name="connsiteY3" fmla="*/ 0 h 152001"/>
                <a:gd name="connsiteX4" fmla="*/ 76000 w 152001"/>
                <a:gd name="connsiteY4" fmla="*/ 152001 h 152001"/>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152001" h="152001" fill="none">
                  <a:moveTo>
                    <a:pt x="0" y="74000"/>
                  </a:moveTo>
                  <a:lnTo>
                    <a:pt x="19000" y="74000"/>
                  </a:lnTo>
                  <a:lnTo>
                    <a:pt x="57000" y="38000"/>
                  </a:lnTo>
                  <a:lnTo>
                    <a:pt x="98801" y="114001"/>
                  </a:lnTo>
                  <a:lnTo>
                    <a:pt x="133001" y="74000"/>
                  </a:lnTo>
                  <a:lnTo>
                    <a:pt x="152001" y="74000"/>
                  </a:lnTo>
                </a:path>
                <a:path w="152001" h="152001">
                  <a:moveTo>
                    <a:pt x="0" y="76000"/>
                  </a:moveTo>
                  <a:cubicBezTo>
                    <a:pt x="0" y="34027"/>
                    <a:pt x="34027" y="0"/>
                    <a:pt x="76000" y="0"/>
                  </a:cubicBezTo>
                  <a:cubicBezTo>
                    <a:pt x="117974" y="0"/>
                    <a:pt x="152001" y="34027"/>
                    <a:pt x="152001" y="76000"/>
                  </a:cubicBezTo>
                  <a:cubicBezTo>
                    <a:pt x="152001" y="117974"/>
                    <a:pt x="117974" y="152001"/>
                    <a:pt x="76000" y="152001"/>
                  </a:cubicBezTo>
                  <a:cubicBezTo>
                    <a:pt x="34027" y="152001"/>
                    <a:pt x="0" y="117974"/>
                    <a:pt x="0" y="76000"/>
                  </a:cubicBezTo>
                  <a:close/>
                </a:path>
              </a:pathLst>
            </a:custGeom>
            <a:solidFill>
              <a:schemeClr val="accent1">
                <a:lumMod val="75000"/>
              </a:schemeClr>
            </a:solidFill>
            <a:ln w="7600" cap="flat">
              <a:solidFill>
                <a:srgbClr val="000000"/>
              </a:solidFill>
              <a:bevel/>
            </a:ln>
          </p:spPr>
        </p:sp>
        <p:sp>
          <p:nvSpPr>
            <p:cNvPr id="47" name="Process connection"/>
            <p:cNvSpPr/>
            <p:nvPr/>
          </p:nvSpPr>
          <p:spPr>
            <a:xfrm>
              <a:off x="4383520" y="2817073"/>
              <a:ext cx="9120" cy="176320"/>
            </a:xfrm>
            <a:custGeom>
              <a:avLst/>
              <a:gdLst/>
              <a:ahLst/>
              <a:cxnLst/>
              <a:rect l="0" t="0" r="0" b="0"/>
              <a:pathLst>
                <a:path w="9120" h="176320" fill="none">
                  <a:moveTo>
                    <a:pt x="0" y="0"/>
                  </a:moveTo>
                  <a:lnTo>
                    <a:pt x="0" y="-176320"/>
                  </a:lnTo>
                </a:path>
              </a:pathLst>
            </a:custGeom>
            <a:solidFill>
              <a:srgbClr val="EFEFEF"/>
            </a:solidFill>
            <a:ln w="7600" cap="flat">
              <a:solidFill>
                <a:srgbClr val="000000"/>
              </a:solidFill>
              <a:bevel/>
              <a:tailEnd type="triangle" w="med" len="med"/>
            </a:ln>
          </p:spPr>
        </p:sp>
        <p:sp>
          <p:nvSpPr>
            <p:cNvPr id="48" name="Connect pipeline"/>
            <p:cNvSpPr/>
            <p:nvPr/>
          </p:nvSpPr>
          <p:spPr>
            <a:xfrm>
              <a:off x="4155520" y="2660133"/>
              <a:ext cx="228000" cy="19380"/>
            </a:xfrm>
            <a:custGeom>
              <a:avLst/>
              <a:gdLst/>
              <a:ahLst/>
              <a:cxnLst/>
              <a:rect l="0" t="0" r="0" b="0"/>
              <a:pathLst>
                <a:path w="228000" h="19380" fill="none">
                  <a:moveTo>
                    <a:pt x="0" y="0"/>
                  </a:moveTo>
                  <a:lnTo>
                    <a:pt x="228000" y="0"/>
                  </a:lnTo>
                  <a:lnTo>
                    <a:pt x="228000" y="-19380"/>
                  </a:lnTo>
                </a:path>
              </a:pathLst>
            </a:custGeom>
            <a:solidFill>
              <a:srgbClr val="EFEFEF"/>
            </a:solidFill>
            <a:ln w="7600" cap="flat">
              <a:solidFill>
                <a:srgbClr val="3F3F3F"/>
              </a:solidFill>
              <a:bevel/>
            </a:ln>
          </p:spPr>
        </p:sp>
        <p:sp>
          <p:nvSpPr>
            <p:cNvPr id="49" name="Connect pipeline"/>
            <p:cNvSpPr/>
            <p:nvPr/>
          </p:nvSpPr>
          <p:spPr>
            <a:xfrm>
              <a:off x="4533050" y="2890603"/>
              <a:ext cx="76000" cy="0"/>
            </a:xfrm>
            <a:custGeom>
              <a:avLst/>
              <a:gdLst/>
              <a:ahLst/>
              <a:cxnLst/>
              <a:rect l="0" t="0" r="0" b="0"/>
              <a:pathLst>
                <a:path w="76000" fill="none">
                  <a:moveTo>
                    <a:pt x="0" y="0"/>
                  </a:moveTo>
                  <a:lnTo>
                    <a:pt x="-76000" y="0"/>
                  </a:lnTo>
                </a:path>
              </a:pathLst>
            </a:custGeom>
            <a:solidFill>
              <a:srgbClr val="EFEFEF"/>
            </a:solidFill>
            <a:ln w="7600" cap="flat">
              <a:solidFill>
                <a:srgbClr val="3F3F3F"/>
              </a:solidFill>
              <a:bevel/>
            </a:ln>
          </p:spPr>
        </p:sp>
        <p:cxnSp>
          <p:nvCxnSpPr>
            <p:cNvPr id="50" name="Line"/>
            <p:cNvCxnSpPr>
              <a:stCxn id="45" idx="2"/>
            </p:cNvCxnSpPr>
            <p:nvPr/>
          </p:nvCxnSpPr>
          <p:spPr>
            <a:xfrm rot="10800000">
              <a:off x="4231520" y="2890603"/>
              <a:ext cx="78470" cy="0"/>
            </a:xfrm>
            <a:prstGeom prst="line">
              <a:avLst/>
            </a:prstGeom>
            <a:ln w="7600" cap="flat">
              <a:solidFill>
                <a:srgbClr val="4C4C4C"/>
              </a:solidFill>
              <a:bevel/>
            </a:ln>
          </p:spPr>
        </p:cxnSp>
        <p:sp>
          <p:nvSpPr>
            <p:cNvPr id="51" name="Process connection"/>
            <p:cNvSpPr/>
            <p:nvPr/>
          </p:nvSpPr>
          <p:spPr>
            <a:xfrm>
              <a:off x="4231520" y="2888133"/>
              <a:ext cx="0" cy="91200"/>
            </a:xfrm>
            <a:custGeom>
              <a:avLst/>
              <a:gdLst/>
              <a:ahLst/>
              <a:cxnLst/>
              <a:rect l="0" t="0" r="0" b="0"/>
              <a:pathLst>
                <a:path h="91200" fill="none">
                  <a:moveTo>
                    <a:pt x="0" y="0"/>
                  </a:moveTo>
                  <a:lnTo>
                    <a:pt x="0" y="91200"/>
                  </a:lnTo>
                </a:path>
              </a:pathLst>
            </a:custGeom>
            <a:solidFill>
              <a:srgbClr val="AAD3F5"/>
            </a:solidFill>
            <a:ln w="7600" cap="flat">
              <a:solidFill>
                <a:srgbClr val="000000"/>
              </a:solidFill>
              <a:bevel/>
              <a:tailEnd type="triangle" w="med" len="med"/>
            </a:ln>
          </p:spPr>
        </p:sp>
        <p:sp>
          <p:nvSpPr>
            <p:cNvPr id="52" name="Process connection"/>
            <p:cNvSpPr/>
            <p:nvPr/>
          </p:nvSpPr>
          <p:spPr>
            <a:xfrm>
              <a:off x="4386560" y="3046213"/>
              <a:ext cx="3040" cy="82080"/>
            </a:xfrm>
            <a:custGeom>
              <a:avLst/>
              <a:gdLst/>
              <a:ahLst/>
              <a:cxnLst/>
              <a:rect l="0" t="0" r="0" b="0"/>
              <a:pathLst>
                <a:path w="3040" h="82080" fill="none">
                  <a:moveTo>
                    <a:pt x="0" y="0"/>
                  </a:moveTo>
                  <a:lnTo>
                    <a:pt x="0" y="-82080"/>
                  </a:lnTo>
                </a:path>
              </a:pathLst>
            </a:custGeom>
            <a:solidFill>
              <a:srgbClr val="EFEFEF"/>
            </a:solidFill>
            <a:ln w="7600" cap="flat">
              <a:solidFill>
                <a:srgbClr val="000000"/>
              </a:solidFill>
              <a:bevel/>
              <a:tailEnd type="triangle" w="med" len="med"/>
            </a:ln>
          </p:spPr>
        </p:sp>
        <p:cxnSp>
          <p:nvCxnSpPr>
            <p:cNvPr id="53" name="Line"/>
            <p:cNvCxnSpPr/>
            <p:nvPr/>
          </p:nvCxnSpPr>
          <p:spPr>
            <a:xfrm rot="10800000">
              <a:off x="4155520" y="3046213"/>
              <a:ext cx="231040" cy="0"/>
            </a:xfrm>
            <a:prstGeom prst="line">
              <a:avLst/>
            </a:prstGeom>
            <a:ln w="7600" cap="flat">
              <a:solidFill>
                <a:srgbClr val="4C4C4C"/>
              </a:solidFill>
              <a:bevel/>
            </a:ln>
          </p:spPr>
        </p:cxnSp>
        <p:cxnSp>
          <p:nvCxnSpPr>
            <p:cNvPr id="54" name="Straight line pipe"/>
            <p:cNvCxnSpPr>
              <a:endCxn id="46" idx="3"/>
            </p:cNvCxnSpPr>
            <p:nvPr/>
          </p:nvCxnSpPr>
          <p:spPr>
            <a:xfrm rot="5400000">
              <a:off x="4307520" y="3268133"/>
              <a:ext cx="152000" cy="0"/>
            </a:xfrm>
            <a:prstGeom prst="line">
              <a:avLst/>
            </a:prstGeom>
            <a:ln w="7600" cap="flat">
              <a:solidFill>
                <a:srgbClr val="3F3F3F"/>
              </a:solidFill>
              <a:bevel/>
            </a:ln>
          </p:spPr>
        </p:cxnSp>
        <p:sp>
          <p:nvSpPr>
            <p:cNvPr id="55" name="Process connection"/>
            <p:cNvSpPr/>
            <p:nvPr/>
          </p:nvSpPr>
          <p:spPr>
            <a:xfrm>
              <a:off x="4383520" y="3192133"/>
              <a:ext cx="228000" cy="0"/>
            </a:xfrm>
            <a:custGeom>
              <a:avLst/>
              <a:gdLst/>
              <a:ahLst/>
              <a:cxnLst/>
              <a:rect l="0" t="0" r="0" b="0"/>
              <a:pathLst>
                <a:path w="228000" fill="none">
                  <a:moveTo>
                    <a:pt x="0" y="0"/>
                  </a:moveTo>
                  <a:lnTo>
                    <a:pt x="-228000" y="0"/>
                  </a:lnTo>
                </a:path>
              </a:pathLst>
            </a:custGeom>
            <a:solidFill>
              <a:srgbClr val="EFEFEF"/>
            </a:solidFill>
            <a:ln w="7600" cap="flat">
              <a:solidFill>
                <a:srgbClr val="000000"/>
              </a:solidFill>
              <a:bevel/>
              <a:tailEnd type="triangle" w="med" len="med"/>
            </a:ln>
          </p:spPr>
        </p:sp>
        <p:cxnSp>
          <p:nvCxnSpPr>
            <p:cNvPr id="56" name="Line"/>
            <p:cNvCxnSpPr/>
            <p:nvPr/>
          </p:nvCxnSpPr>
          <p:spPr>
            <a:xfrm>
              <a:off x="4155520" y="3572133"/>
              <a:ext cx="243200" cy="0"/>
            </a:xfrm>
            <a:prstGeom prst="line">
              <a:avLst/>
            </a:prstGeom>
            <a:ln w="7600" cap="flat">
              <a:solidFill>
                <a:srgbClr val="4C4C4C"/>
              </a:solidFill>
              <a:bevel/>
            </a:ln>
          </p:spPr>
        </p:cxnSp>
        <p:sp>
          <p:nvSpPr>
            <p:cNvPr id="57" name="Process connection"/>
            <p:cNvSpPr/>
            <p:nvPr/>
          </p:nvSpPr>
          <p:spPr>
            <a:xfrm>
              <a:off x="4392640" y="3575174"/>
              <a:ext cx="9120" cy="79040"/>
            </a:xfrm>
            <a:custGeom>
              <a:avLst/>
              <a:gdLst/>
              <a:ahLst/>
              <a:cxnLst/>
              <a:rect l="0" t="0" r="0" b="0"/>
              <a:pathLst>
                <a:path w="9120" h="79040" fill="none">
                  <a:moveTo>
                    <a:pt x="0" y="0"/>
                  </a:moveTo>
                  <a:lnTo>
                    <a:pt x="0" y="-79040"/>
                  </a:lnTo>
                </a:path>
              </a:pathLst>
            </a:custGeom>
            <a:solidFill>
              <a:srgbClr val="EFEFEF"/>
            </a:solidFill>
            <a:ln w="7600" cap="flat">
              <a:solidFill>
                <a:srgbClr val="000000"/>
              </a:solidFill>
              <a:bevel/>
              <a:tailEnd type="triangle" w="med" len="med"/>
            </a:ln>
          </p:spPr>
        </p:sp>
        <p:cxnSp>
          <p:nvCxnSpPr>
            <p:cNvPr id="58" name="Straight line pipe"/>
            <p:cNvCxnSpPr>
              <a:stCxn id="46" idx="1"/>
            </p:cNvCxnSpPr>
            <p:nvPr/>
          </p:nvCxnSpPr>
          <p:spPr>
            <a:xfrm>
              <a:off x="4459521" y="3420133"/>
              <a:ext cx="72960" cy="0"/>
            </a:xfrm>
            <a:prstGeom prst="line">
              <a:avLst/>
            </a:prstGeom>
            <a:ln w="7600" cap="flat">
              <a:solidFill>
                <a:srgbClr val="3F3F3F"/>
              </a:solidFill>
              <a:bevel/>
            </a:ln>
          </p:spPr>
        </p:cxnSp>
        <p:cxnSp>
          <p:nvCxnSpPr>
            <p:cNvPr id="59" name="Line"/>
            <p:cNvCxnSpPr>
              <a:stCxn id="46" idx="2"/>
            </p:cNvCxnSpPr>
            <p:nvPr/>
          </p:nvCxnSpPr>
          <p:spPr>
            <a:xfrm rot="10800000">
              <a:off x="4231520" y="3420133"/>
              <a:ext cx="76000" cy="0"/>
            </a:xfrm>
            <a:prstGeom prst="line">
              <a:avLst/>
            </a:prstGeom>
            <a:ln w="7600" cap="flat">
              <a:solidFill>
                <a:srgbClr val="4C4C4C"/>
              </a:solidFill>
              <a:bevel/>
            </a:ln>
          </p:spPr>
        </p:cxnSp>
        <p:sp>
          <p:nvSpPr>
            <p:cNvPr id="60" name="Process connection"/>
            <p:cNvSpPr/>
            <p:nvPr/>
          </p:nvSpPr>
          <p:spPr>
            <a:xfrm>
              <a:off x="4228480" y="3420133"/>
              <a:ext cx="3040" cy="79040"/>
            </a:xfrm>
            <a:custGeom>
              <a:avLst/>
              <a:gdLst/>
              <a:ahLst/>
              <a:cxnLst/>
              <a:rect l="0" t="0" r="0" b="0"/>
              <a:pathLst>
                <a:path w="3040" h="79040" fill="none">
                  <a:moveTo>
                    <a:pt x="0" y="0"/>
                  </a:moveTo>
                  <a:lnTo>
                    <a:pt x="0" y="79040"/>
                  </a:lnTo>
                </a:path>
              </a:pathLst>
            </a:custGeom>
            <a:solidFill>
              <a:srgbClr val="EFEFEF"/>
            </a:solidFill>
            <a:ln w="7600" cap="flat">
              <a:solidFill>
                <a:srgbClr val="000000"/>
              </a:solidFill>
              <a:bevel/>
              <a:tailEnd type="triangle" w="med" len="med"/>
            </a:ln>
          </p:spPr>
        </p:sp>
        <p:sp>
          <p:nvSpPr>
            <p:cNvPr id="61" name="Process connection"/>
            <p:cNvSpPr/>
            <p:nvPr/>
          </p:nvSpPr>
          <p:spPr>
            <a:xfrm>
              <a:off x="4155520" y="3800133"/>
              <a:ext cx="684000" cy="0"/>
            </a:xfrm>
            <a:custGeom>
              <a:avLst/>
              <a:gdLst/>
              <a:ahLst/>
              <a:cxnLst/>
              <a:rect l="0" t="0" r="0" b="0"/>
              <a:pathLst>
                <a:path w="684000" fill="none">
                  <a:moveTo>
                    <a:pt x="0" y="0"/>
                  </a:moveTo>
                  <a:lnTo>
                    <a:pt x="684000" y="0"/>
                  </a:lnTo>
                </a:path>
              </a:pathLst>
            </a:custGeom>
            <a:solidFill>
              <a:srgbClr val="EFEFEF"/>
            </a:solidFill>
            <a:ln w="7600" cap="flat">
              <a:solidFill>
                <a:srgbClr val="000000"/>
              </a:solidFill>
              <a:bevel/>
              <a:tailEnd type="triangle" w="med" len="med"/>
            </a:ln>
          </p:spPr>
        </p:sp>
        <p:sp>
          <p:nvSpPr>
            <p:cNvPr id="62" name="Strainer"/>
            <p:cNvSpPr/>
            <p:nvPr/>
          </p:nvSpPr>
          <p:spPr>
            <a:xfrm>
              <a:off x="4839520" y="3720333"/>
              <a:ext cx="212800" cy="159600"/>
            </a:xfrm>
            <a:custGeom>
              <a:avLst/>
              <a:gdLst>
                <a:gd name="connsiteX0" fmla="*/ 106400 w 212800"/>
                <a:gd name="connsiteY0" fmla="*/ 79800 h 159600"/>
              </a:gdLst>
              <a:ahLst/>
              <a:cxnLst>
                <a:cxn ang="0">
                  <a:pos x="connsiteX0" y="connsiteY0"/>
                </a:cxn>
              </a:cxnLst>
              <a:rect l="0" t="0" r="0" b="0"/>
              <a:pathLst>
                <a:path w="212800" h="159600">
                  <a:moveTo>
                    <a:pt x="0" y="159600"/>
                  </a:moveTo>
                  <a:lnTo>
                    <a:pt x="212800" y="159600"/>
                  </a:lnTo>
                  <a:lnTo>
                    <a:pt x="212800" y="0"/>
                  </a:lnTo>
                  <a:lnTo>
                    <a:pt x="0" y="0"/>
                  </a:lnTo>
                  <a:lnTo>
                    <a:pt x="0" y="159600"/>
                  </a:lnTo>
                  <a:close/>
                </a:path>
                <a:path w="212800" h="159600" fill="none">
                  <a:moveTo>
                    <a:pt x="212800" y="0"/>
                  </a:moveTo>
                  <a:lnTo>
                    <a:pt x="0" y="159600"/>
                  </a:lnTo>
                </a:path>
              </a:pathLst>
            </a:custGeom>
            <a:solidFill>
              <a:srgbClr val="FFFF00"/>
            </a:solidFill>
            <a:ln w="3200" cap="flat">
              <a:solidFill>
                <a:srgbClr val="000000"/>
              </a:solidFill>
              <a:bevel/>
            </a:ln>
          </p:spPr>
        </p:sp>
        <p:cxnSp>
          <p:nvCxnSpPr>
            <p:cNvPr id="63" name="Straight line pipe"/>
            <p:cNvCxnSpPr>
              <a:endCxn id="64" idx="2"/>
            </p:cNvCxnSpPr>
            <p:nvPr/>
          </p:nvCxnSpPr>
          <p:spPr>
            <a:xfrm>
              <a:off x="5052320" y="3800133"/>
              <a:ext cx="167200" cy="0"/>
            </a:xfrm>
            <a:prstGeom prst="line">
              <a:avLst/>
            </a:prstGeom>
            <a:ln w="7600" cap="flat">
              <a:solidFill>
                <a:srgbClr val="3F3F3F"/>
              </a:solidFill>
              <a:bevel/>
            </a:ln>
          </p:spPr>
        </p:cxnSp>
        <p:sp>
          <p:nvSpPr>
            <p:cNvPr id="64" name="Control valve"/>
            <p:cNvSpPr/>
            <p:nvPr/>
          </p:nvSpPr>
          <p:spPr>
            <a:xfrm>
              <a:off x="5219520" y="3716533"/>
              <a:ext cx="167200" cy="167200"/>
            </a:xfrm>
            <a:custGeom>
              <a:avLst/>
              <a:gdLst>
                <a:gd name="connsiteX0" fmla="*/ 83600 w 167200"/>
                <a:gd name="connsiteY0" fmla="*/ 83600 h 167200"/>
                <a:gd name="connsiteX1" fmla="*/ 167200 w 167200"/>
                <a:gd name="connsiteY1" fmla="*/ 83600 h 167200"/>
                <a:gd name="connsiteX2" fmla="*/ 0 w 167200"/>
                <a:gd name="connsiteY2" fmla="*/ 83600 h 167200"/>
              </a:gdLst>
              <a:ahLst/>
              <a:cxnLst>
                <a:cxn ang="0">
                  <a:pos x="connsiteX0" y="connsiteY0"/>
                </a:cxn>
                <a:cxn ang="0">
                  <a:pos x="connsiteX1" y="connsiteY1"/>
                </a:cxn>
                <a:cxn ang="0">
                  <a:pos x="connsiteX2" y="connsiteY2"/>
                </a:cxn>
              </a:cxnLst>
              <a:rect l="0" t="0" r="0" b="0"/>
              <a:pathLst>
                <a:path w="167200" h="167200">
                  <a:moveTo>
                    <a:pt x="0" y="125400"/>
                  </a:moveTo>
                  <a:lnTo>
                    <a:pt x="0" y="41800"/>
                  </a:lnTo>
                  <a:lnTo>
                    <a:pt x="167200" y="125400"/>
                  </a:lnTo>
                  <a:lnTo>
                    <a:pt x="167200" y="41800"/>
                  </a:lnTo>
                  <a:lnTo>
                    <a:pt x="0" y="125400"/>
                  </a:lnTo>
                  <a:close/>
                </a:path>
                <a:path w="167200" h="167200" fill="none">
                  <a:moveTo>
                    <a:pt x="83600" y="83600"/>
                  </a:moveTo>
                  <a:lnTo>
                    <a:pt x="83600" y="20900"/>
                  </a:lnTo>
                </a:path>
                <a:path w="167200" h="167200">
                  <a:moveTo>
                    <a:pt x="50160" y="20900"/>
                  </a:moveTo>
                  <a:lnTo>
                    <a:pt x="117040" y="20900"/>
                  </a:lnTo>
                  <a:arcTo wR="37202" hR="37202" stAng="-1559353" swAng="-7681295"/>
                  <a:close/>
                </a:path>
              </a:pathLst>
            </a:custGeom>
            <a:solidFill>
              <a:schemeClr val="accent1"/>
            </a:solidFill>
            <a:ln w="3200" cap="flat">
              <a:solidFill>
                <a:srgbClr val="000000"/>
              </a:solidFill>
              <a:bevel/>
            </a:ln>
          </p:spPr>
        </p:sp>
        <p:sp>
          <p:nvSpPr>
            <p:cNvPr id="65" name="Connect pipeline"/>
            <p:cNvSpPr/>
            <p:nvPr/>
          </p:nvSpPr>
          <p:spPr>
            <a:xfrm>
              <a:off x="5386720" y="3800133"/>
              <a:ext cx="212800" cy="699200"/>
            </a:xfrm>
            <a:custGeom>
              <a:avLst/>
              <a:gdLst/>
              <a:ahLst/>
              <a:cxnLst/>
              <a:rect l="0" t="0" r="0" b="0"/>
              <a:pathLst>
                <a:path w="212800" h="699200" fill="none">
                  <a:moveTo>
                    <a:pt x="0" y="0"/>
                  </a:moveTo>
                  <a:lnTo>
                    <a:pt x="212800" y="0"/>
                  </a:lnTo>
                  <a:lnTo>
                    <a:pt x="212800" y="-699200"/>
                  </a:lnTo>
                </a:path>
              </a:pathLst>
            </a:custGeom>
            <a:solidFill>
              <a:srgbClr val="EFEFEF"/>
            </a:solidFill>
            <a:ln w="7600" cap="flat">
              <a:solidFill>
                <a:srgbClr val="3F3F3F"/>
              </a:solidFill>
              <a:bevel/>
            </a:ln>
          </p:spPr>
        </p:sp>
        <p:sp>
          <p:nvSpPr>
            <p:cNvPr id="66" name="Tank"/>
            <p:cNvSpPr/>
            <p:nvPr/>
          </p:nvSpPr>
          <p:spPr>
            <a:xfrm>
              <a:off x="5057640" y="2555253"/>
              <a:ext cx="323760" cy="408880"/>
            </a:xfrm>
            <a:custGeom>
              <a:avLst/>
              <a:gdLst>
                <a:gd name="connsiteX0" fmla="*/ 161880 w 323760"/>
                <a:gd name="connsiteY0" fmla="*/ 204440 h 408880"/>
                <a:gd name="connsiteX1" fmla="*/ 0 w 323760"/>
                <a:gd name="connsiteY1" fmla="*/ 204440 h 408880"/>
                <a:gd name="connsiteX2" fmla="*/ 161880 w 323760"/>
                <a:gd name="connsiteY2" fmla="*/ 0 h 408880"/>
                <a:gd name="connsiteX3" fmla="*/ 323760 w 323760"/>
                <a:gd name="connsiteY3" fmla="*/ 204440 h 408880"/>
                <a:gd name="connsiteX4" fmla="*/ 80940 w 323760"/>
                <a:gd name="connsiteY4" fmla="*/ 408880 h 408880"/>
                <a:gd name="connsiteX5" fmla="*/ 161880 w 323760"/>
                <a:gd name="connsiteY5" fmla="*/ 408880 h 408880"/>
                <a:gd name="connsiteX6" fmla="*/ 242820 w 323760"/>
                <a:gd name="connsiteY6" fmla="*/ 408880 h 408880"/>
                <a:gd name="connsiteX7" fmla="*/ 267402 w 323760"/>
                <a:gd name="connsiteY7" fmla="*/ 98434 h 408880"/>
                <a:gd name="connsiteX8" fmla="*/ 56358 w 323760"/>
                <a:gd name="connsiteY8" fmla="*/ 95405 h 40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323760" h="408880">
                  <a:moveTo>
                    <a:pt x="0" y="408880"/>
                  </a:moveTo>
                  <a:lnTo>
                    <a:pt x="323760" y="408880"/>
                  </a:lnTo>
                  <a:lnTo>
                    <a:pt x="323760" y="136280"/>
                  </a:lnTo>
                  <a:lnTo>
                    <a:pt x="202350" y="51110"/>
                  </a:lnTo>
                  <a:lnTo>
                    <a:pt x="202350" y="0"/>
                  </a:lnTo>
                  <a:lnTo>
                    <a:pt x="121410" y="0"/>
                  </a:lnTo>
                  <a:lnTo>
                    <a:pt x="121410" y="51110"/>
                  </a:lnTo>
                  <a:lnTo>
                    <a:pt x="0" y="136280"/>
                  </a:lnTo>
                  <a:lnTo>
                    <a:pt x="0" y="408880"/>
                  </a:lnTo>
                  <a:close/>
                </a:path>
              </a:pathLst>
            </a:custGeom>
            <a:solidFill>
              <a:srgbClr val="00B050"/>
            </a:solidFill>
            <a:ln w="7600" cap="flat">
              <a:solidFill>
                <a:srgbClr val="000000"/>
              </a:solidFill>
              <a:bevel/>
            </a:ln>
          </p:spPr>
        </p:sp>
        <p:sp>
          <p:nvSpPr>
            <p:cNvPr id="67" name="Connect pipeline"/>
            <p:cNvSpPr/>
            <p:nvPr/>
          </p:nvSpPr>
          <p:spPr>
            <a:xfrm>
              <a:off x="5381400" y="2759693"/>
              <a:ext cx="218120" cy="341240"/>
            </a:xfrm>
            <a:custGeom>
              <a:avLst/>
              <a:gdLst/>
              <a:ahLst/>
              <a:cxnLst/>
              <a:rect l="0" t="0" r="0" b="0"/>
              <a:pathLst>
                <a:path w="218120" h="341240" fill="none">
                  <a:moveTo>
                    <a:pt x="0" y="0"/>
                  </a:moveTo>
                  <a:lnTo>
                    <a:pt x="218120" y="0"/>
                  </a:lnTo>
                  <a:lnTo>
                    <a:pt x="218120" y="341240"/>
                  </a:lnTo>
                </a:path>
              </a:pathLst>
            </a:custGeom>
            <a:solidFill>
              <a:srgbClr val="EFEFEF"/>
            </a:solidFill>
            <a:ln w="7600" cap="flat">
              <a:solidFill>
                <a:srgbClr val="3F3F3F"/>
              </a:solidFill>
              <a:bevel/>
            </a:ln>
          </p:spPr>
        </p:sp>
        <p:sp>
          <p:nvSpPr>
            <p:cNvPr id="68" name="Connect pipeline"/>
            <p:cNvSpPr/>
            <p:nvPr/>
          </p:nvSpPr>
          <p:spPr>
            <a:xfrm>
              <a:off x="4967200" y="2204133"/>
              <a:ext cx="252320" cy="351120"/>
            </a:xfrm>
            <a:custGeom>
              <a:avLst/>
              <a:gdLst/>
              <a:ahLst/>
              <a:cxnLst/>
              <a:rect l="0" t="0" r="0" b="0"/>
              <a:pathLst>
                <a:path w="252320" h="351120" fill="none">
                  <a:moveTo>
                    <a:pt x="0" y="0"/>
                  </a:moveTo>
                  <a:lnTo>
                    <a:pt x="252320" y="0"/>
                  </a:lnTo>
                  <a:lnTo>
                    <a:pt x="252320" y="351120"/>
                  </a:lnTo>
                </a:path>
              </a:pathLst>
            </a:custGeom>
            <a:solidFill>
              <a:srgbClr val="EFEFEF"/>
            </a:solidFill>
            <a:ln w="7600" cap="flat">
              <a:solidFill>
                <a:srgbClr val="3F3F3F"/>
              </a:solidFill>
              <a:bevel/>
            </a:ln>
          </p:spPr>
        </p:sp>
        <p:sp>
          <p:nvSpPr>
            <p:cNvPr id="69" name="Process connection"/>
            <p:cNvSpPr/>
            <p:nvPr/>
          </p:nvSpPr>
          <p:spPr>
            <a:xfrm>
              <a:off x="3824160" y="3800133"/>
              <a:ext cx="103360" cy="6080"/>
            </a:xfrm>
            <a:custGeom>
              <a:avLst/>
              <a:gdLst/>
              <a:ahLst/>
              <a:cxnLst/>
              <a:rect l="0" t="0" r="0" b="0"/>
              <a:pathLst>
                <a:path w="103360" h="6080" fill="none">
                  <a:moveTo>
                    <a:pt x="0" y="0"/>
                  </a:moveTo>
                  <a:lnTo>
                    <a:pt x="103360" y="0"/>
                  </a:lnTo>
                </a:path>
              </a:pathLst>
            </a:custGeom>
            <a:solidFill>
              <a:srgbClr val="EFEFEF"/>
            </a:solidFill>
            <a:ln w="7600" cap="flat">
              <a:solidFill>
                <a:srgbClr val="000000"/>
              </a:solidFill>
              <a:bevel/>
              <a:tailEnd type="triangle" w="med" len="med"/>
            </a:ln>
          </p:spPr>
        </p:sp>
        <p:sp>
          <p:nvSpPr>
            <p:cNvPr id="70" name="Connect pipeline"/>
            <p:cNvSpPr/>
            <p:nvPr/>
          </p:nvSpPr>
          <p:spPr>
            <a:xfrm>
              <a:off x="3821120" y="4104133"/>
              <a:ext cx="0" cy="304000"/>
            </a:xfrm>
            <a:custGeom>
              <a:avLst/>
              <a:gdLst/>
              <a:ahLst/>
              <a:cxnLst/>
              <a:rect l="0" t="0" r="0" b="0"/>
              <a:pathLst>
                <a:path h="304000" fill="none">
                  <a:moveTo>
                    <a:pt x="0" y="0"/>
                  </a:moveTo>
                  <a:lnTo>
                    <a:pt x="0" y="-304000"/>
                  </a:lnTo>
                </a:path>
              </a:pathLst>
            </a:custGeom>
            <a:solidFill>
              <a:srgbClr val="EFEFEF"/>
            </a:solidFill>
            <a:ln w="7600" cap="flat">
              <a:solidFill>
                <a:srgbClr val="3F3F3F"/>
              </a:solidFill>
              <a:bevel/>
            </a:ln>
          </p:spPr>
        </p:sp>
        <p:sp>
          <p:nvSpPr>
            <p:cNvPr id="71" name="Process connection"/>
            <p:cNvSpPr/>
            <p:nvPr/>
          </p:nvSpPr>
          <p:spPr>
            <a:xfrm>
              <a:off x="4945920" y="3876133"/>
              <a:ext cx="1121760" cy="228000"/>
            </a:xfrm>
            <a:custGeom>
              <a:avLst/>
              <a:gdLst/>
              <a:ahLst/>
              <a:cxnLst/>
              <a:rect l="0" t="0" r="0" b="0"/>
              <a:pathLst>
                <a:path w="1121760" h="228000" fill="none">
                  <a:moveTo>
                    <a:pt x="0" y="0"/>
                  </a:moveTo>
                  <a:lnTo>
                    <a:pt x="0" y="228000"/>
                  </a:lnTo>
                  <a:lnTo>
                    <a:pt x="-1121760" y="228000"/>
                  </a:lnTo>
                </a:path>
              </a:pathLst>
            </a:custGeom>
            <a:solidFill>
              <a:srgbClr val="EFEFEF"/>
            </a:solidFill>
            <a:ln w="7600" cap="flat">
              <a:solidFill>
                <a:srgbClr val="000000"/>
              </a:solidFill>
              <a:bevel/>
              <a:tailEnd type="triangle" w="med" len="med"/>
            </a:ln>
          </p:spPr>
        </p:sp>
        <p:sp>
          <p:nvSpPr>
            <p:cNvPr id="72" name="Process connection"/>
            <p:cNvSpPr/>
            <p:nvPr/>
          </p:nvSpPr>
          <p:spPr>
            <a:xfrm>
              <a:off x="5219520" y="2964133"/>
              <a:ext cx="3040" cy="82080"/>
            </a:xfrm>
            <a:custGeom>
              <a:avLst/>
              <a:gdLst/>
              <a:ahLst/>
              <a:cxnLst/>
              <a:rect l="0" t="0" r="0" b="0"/>
              <a:pathLst>
                <a:path w="3040" h="82080" fill="none">
                  <a:moveTo>
                    <a:pt x="0" y="0"/>
                  </a:moveTo>
                  <a:lnTo>
                    <a:pt x="0" y="82080"/>
                  </a:lnTo>
                </a:path>
              </a:pathLst>
            </a:custGeom>
            <a:solidFill>
              <a:srgbClr val="EFEFEF"/>
            </a:solidFill>
            <a:ln w="7600" cap="flat">
              <a:solidFill>
                <a:srgbClr val="000000"/>
              </a:solidFill>
              <a:bevel/>
              <a:tailEnd type="triangle" w="med" len="med"/>
            </a:ln>
          </p:spPr>
        </p:sp>
        <p:sp>
          <p:nvSpPr>
            <p:cNvPr id="73" name="Connect pipeline"/>
            <p:cNvSpPr/>
            <p:nvPr/>
          </p:nvSpPr>
          <p:spPr>
            <a:xfrm>
              <a:off x="5219520" y="3040133"/>
              <a:ext cx="684000" cy="76000"/>
            </a:xfrm>
            <a:custGeom>
              <a:avLst/>
              <a:gdLst/>
              <a:ahLst/>
              <a:cxnLst/>
              <a:rect l="0" t="0" r="0" b="0"/>
              <a:pathLst>
                <a:path w="684000" h="76000" fill="none">
                  <a:moveTo>
                    <a:pt x="0" y="0"/>
                  </a:moveTo>
                  <a:lnTo>
                    <a:pt x="334400" y="0"/>
                  </a:lnTo>
                  <a:cubicBezTo>
                    <a:pt x="334400" y="-25184"/>
                    <a:pt x="354816" y="-45600"/>
                    <a:pt x="380000" y="-45600"/>
                  </a:cubicBezTo>
                  <a:cubicBezTo>
                    <a:pt x="405184" y="-45600"/>
                    <a:pt x="425600" y="-25184"/>
                    <a:pt x="425600" y="0"/>
                  </a:cubicBezTo>
                  <a:cubicBezTo>
                    <a:pt x="425600" y="0"/>
                    <a:pt x="425600" y="0"/>
                    <a:pt x="425600" y="0"/>
                  </a:cubicBezTo>
                  <a:lnTo>
                    <a:pt x="425600" y="0"/>
                  </a:lnTo>
                  <a:lnTo>
                    <a:pt x="684000" y="0"/>
                  </a:lnTo>
                  <a:lnTo>
                    <a:pt x="684000" y="76000"/>
                  </a:lnTo>
                </a:path>
              </a:pathLst>
            </a:custGeom>
            <a:solidFill>
              <a:srgbClr val="EFEFEF"/>
            </a:solidFill>
            <a:ln w="7600" cap="flat">
              <a:solidFill>
                <a:srgbClr val="3F3F3F"/>
              </a:solidFill>
              <a:bevel/>
            </a:ln>
          </p:spPr>
        </p:sp>
        <p:grpSp>
          <p:nvGrpSpPr>
            <p:cNvPr id="74" name="Screen"/>
            <p:cNvGrpSpPr/>
            <p:nvPr/>
          </p:nvGrpSpPr>
          <p:grpSpPr>
            <a:xfrm>
              <a:off x="5827520" y="2979333"/>
              <a:ext cx="288800" cy="288800"/>
              <a:chOff x="5827520" y="2979333"/>
              <a:chExt cx="288800" cy="288800"/>
            </a:xfrm>
          </p:grpSpPr>
          <p:sp>
            <p:nvSpPr>
              <p:cNvPr id="137" name="Freeform 136"/>
              <p:cNvSpPr/>
              <p:nvPr/>
            </p:nvSpPr>
            <p:spPr>
              <a:xfrm>
                <a:off x="5827520" y="2979333"/>
                <a:ext cx="288800" cy="288800"/>
              </a:xfrm>
              <a:custGeom>
                <a:avLst/>
                <a:gdLst/>
                <a:ahLst/>
                <a:cxnLst/>
                <a:rect l="0" t="0" r="0" b="0"/>
                <a:pathLst>
                  <a:path w="288800" h="288800">
                    <a:moveTo>
                      <a:pt x="0" y="288800"/>
                    </a:moveTo>
                    <a:lnTo>
                      <a:pt x="288800" y="288800"/>
                    </a:lnTo>
                    <a:lnTo>
                      <a:pt x="288800" y="0"/>
                    </a:lnTo>
                  </a:path>
                </a:pathLst>
              </a:custGeom>
              <a:solidFill>
                <a:srgbClr val="FFFFFF"/>
              </a:solidFill>
              <a:ln w="7600" cap="flat">
                <a:solidFill>
                  <a:srgbClr val="000000"/>
                </a:solidFill>
                <a:bevel/>
              </a:ln>
            </p:spPr>
          </p:sp>
          <p:sp>
            <p:nvSpPr>
              <p:cNvPr id="138" name="Freeform 137"/>
              <p:cNvSpPr/>
              <p:nvPr/>
            </p:nvSpPr>
            <p:spPr>
              <a:xfrm rot="-2700000">
                <a:off x="5767707" y="3123733"/>
                <a:ext cx="408425" cy="0"/>
              </a:xfrm>
              <a:custGeom>
                <a:avLst/>
                <a:gdLst/>
                <a:ahLst/>
                <a:cxnLst/>
                <a:rect l="0" t="0" r="0" b="0"/>
                <a:pathLst>
                  <a:path w="408425" fill="none">
                    <a:moveTo>
                      <a:pt x="0" y="0"/>
                    </a:moveTo>
                    <a:lnTo>
                      <a:pt x="58405" y="0"/>
                    </a:lnTo>
                    <a:moveTo>
                      <a:pt x="100473" y="0"/>
                    </a:moveTo>
                    <a:lnTo>
                      <a:pt x="175214" y="0"/>
                    </a:lnTo>
                    <a:moveTo>
                      <a:pt x="233211" y="0"/>
                    </a:moveTo>
                    <a:lnTo>
                      <a:pt x="291615" y="0"/>
                    </a:lnTo>
                    <a:moveTo>
                      <a:pt x="350020" y="0"/>
                    </a:moveTo>
                    <a:lnTo>
                      <a:pt x="408425" y="0"/>
                    </a:lnTo>
                  </a:path>
                </a:pathLst>
              </a:custGeom>
              <a:solidFill>
                <a:srgbClr val="FFFFFF"/>
              </a:solidFill>
              <a:ln w="7600" cap="flat">
                <a:solidFill>
                  <a:srgbClr val="000000"/>
                </a:solidFill>
                <a:bevel/>
              </a:ln>
            </p:spPr>
          </p:sp>
        </p:grpSp>
        <p:sp>
          <p:nvSpPr>
            <p:cNvPr id="75" name="Connect pipeline"/>
            <p:cNvSpPr/>
            <p:nvPr/>
          </p:nvSpPr>
          <p:spPr>
            <a:xfrm>
              <a:off x="6055520" y="3720333"/>
              <a:ext cx="83600" cy="452200"/>
            </a:xfrm>
            <a:custGeom>
              <a:avLst/>
              <a:gdLst/>
              <a:ahLst/>
              <a:cxnLst/>
              <a:rect l="0" t="0" r="0" b="0"/>
              <a:pathLst>
                <a:path w="83600" h="452200" fill="none">
                  <a:moveTo>
                    <a:pt x="0" y="0"/>
                  </a:moveTo>
                  <a:lnTo>
                    <a:pt x="-83600" y="0"/>
                  </a:lnTo>
                  <a:lnTo>
                    <a:pt x="-83600" y="-452200"/>
                  </a:lnTo>
                </a:path>
              </a:pathLst>
            </a:custGeom>
            <a:solidFill>
              <a:srgbClr val="EFEFEF"/>
            </a:solidFill>
            <a:ln w="7600" cap="flat">
              <a:solidFill>
                <a:srgbClr val="3F3F3F"/>
              </a:solidFill>
              <a:bevel/>
            </a:ln>
          </p:spPr>
        </p:sp>
        <p:sp>
          <p:nvSpPr>
            <p:cNvPr id="76" name="Rotary filter"/>
            <p:cNvSpPr/>
            <p:nvPr/>
          </p:nvSpPr>
          <p:spPr>
            <a:xfrm>
              <a:off x="6055520" y="3628373"/>
              <a:ext cx="183920" cy="183920"/>
            </a:xfrm>
            <a:custGeom>
              <a:avLst/>
              <a:gdLst>
                <a:gd name="connsiteX0" fmla="*/ 91960 w 183920"/>
                <a:gd name="connsiteY0" fmla="*/ 91960 h 183920"/>
                <a:gd name="connsiteX1" fmla="*/ 183920 w 183920"/>
                <a:gd name="connsiteY1" fmla="*/ 91960 h 183920"/>
                <a:gd name="connsiteX2" fmla="*/ 0 w 183920"/>
                <a:gd name="connsiteY2" fmla="*/ 91960 h 183920"/>
                <a:gd name="connsiteX3" fmla="*/ 91960 w 183920"/>
                <a:gd name="connsiteY3" fmla="*/ 0 h 183920"/>
                <a:gd name="connsiteX4" fmla="*/ 91960 w 183920"/>
                <a:gd name="connsiteY4" fmla="*/ 183920 h 18392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183920" h="183920" fill="none">
                  <a:moveTo>
                    <a:pt x="91960" y="0"/>
                  </a:moveTo>
                  <a:cubicBezTo>
                    <a:pt x="139142" y="-6376"/>
                    <a:pt x="185749" y="15135"/>
                    <a:pt x="211508" y="55176"/>
                  </a:cubicBezTo>
                </a:path>
                <a:path w="183920" h="183920" fill="none">
                  <a:moveTo>
                    <a:pt x="183920" y="203417"/>
                  </a:moveTo>
                  <a:cubicBezTo>
                    <a:pt x="132422" y="252464"/>
                    <a:pt x="51497" y="252463"/>
                    <a:pt x="0" y="203416"/>
                  </a:cubicBezTo>
                </a:path>
                <a:path w="183920" h="183920">
                  <a:moveTo>
                    <a:pt x="0" y="91960"/>
                  </a:moveTo>
                  <a:cubicBezTo>
                    <a:pt x="0" y="41172"/>
                    <a:pt x="41172" y="0"/>
                    <a:pt x="91960" y="0"/>
                  </a:cubicBezTo>
                  <a:cubicBezTo>
                    <a:pt x="142748" y="0"/>
                    <a:pt x="183920" y="41172"/>
                    <a:pt x="183920" y="91960"/>
                  </a:cubicBezTo>
                  <a:cubicBezTo>
                    <a:pt x="183920" y="142748"/>
                    <a:pt x="142748" y="183920"/>
                    <a:pt x="91960" y="183920"/>
                  </a:cubicBezTo>
                  <a:cubicBezTo>
                    <a:pt x="41172" y="183920"/>
                    <a:pt x="0" y="142748"/>
                    <a:pt x="0" y="91960"/>
                  </a:cubicBezTo>
                </a:path>
              </a:pathLst>
            </a:custGeom>
            <a:solidFill>
              <a:schemeClr val="accent1"/>
            </a:solidFill>
            <a:ln w="7600" cap="flat">
              <a:solidFill>
                <a:srgbClr val="000000"/>
              </a:solidFill>
              <a:bevel/>
              <a:tailEnd type="triangle" w="sm" len="sm"/>
            </a:ln>
          </p:spPr>
        </p:sp>
        <p:sp>
          <p:nvSpPr>
            <p:cNvPr id="77" name="Connect pipeline"/>
            <p:cNvSpPr/>
            <p:nvPr/>
          </p:nvSpPr>
          <p:spPr>
            <a:xfrm>
              <a:off x="6239440" y="3720333"/>
              <a:ext cx="196080" cy="0"/>
            </a:xfrm>
            <a:custGeom>
              <a:avLst/>
              <a:gdLst/>
              <a:ahLst/>
              <a:cxnLst/>
              <a:rect l="0" t="0" r="0" b="0"/>
              <a:pathLst>
                <a:path w="196080" fill="none">
                  <a:moveTo>
                    <a:pt x="0" y="0"/>
                  </a:moveTo>
                  <a:lnTo>
                    <a:pt x="196080" y="0"/>
                  </a:lnTo>
                </a:path>
              </a:pathLst>
            </a:custGeom>
            <a:solidFill>
              <a:srgbClr val="EFEFEF"/>
            </a:solidFill>
            <a:ln w="7600" cap="flat">
              <a:solidFill>
                <a:srgbClr val="3F3F3F"/>
              </a:solidFill>
              <a:bevel/>
            </a:ln>
          </p:spPr>
        </p:sp>
        <p:sp>
          <p:nvSpPr>
            <p:cNvPr id="78" name="Rotary filter"/>
            <p:cNvSpPr/>
            <p:nvPr/>
          </p:nvSpPr>
          <p:spPr>
            <a:xfrm>
              <a:off x="6435520" y="3628373"/>
              <a:ext cx="183920" cy="183920"/>
            </a:xfrm>
            <a:custGeom>
              <a:avLst/>
              <a:gdLst>
                <a:gd name="connsiteX0" fmla="*/ 91960 w 183920"/>
                <a:gd name="connsiteY0" fmla="*/ 91960 h 183920"/>
                <a:gd name="connsiteX1" fmla="*/ 183920 w 183920"/>
                <a:gd name="connsiteY1" fmla="*/ 91960 h 183920"/>
                <a:gd name="connsiteX2" fmla="*/ 0 w 183920"/>
                <a:gd name="connsiteY2" fmla="*/ 91960 h 183920"/>
                <a:gd name="connsiteX3" fmla="*/ 91960 w 183920"/>
                <a:gd name="connsiteY3" fmla="*/ 0 h 183920"/>
                <a:gd name="connsiteX4" fmla="*/ 91960 w 183920"/>
                <a:gd name="connsiteY4" fmla="*/ 183920 h 18392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183920" h="183920" fill="none">
                  <a:moveTo>
                    <a:pt x="91960" y="0"/>
                  </a:moveTo>
                  <a:cubicBezTo>
                    <a:pt x="139142" y="-6376"/>
                    <a:pt x="185749" y="15135"/>
                    <a:pt x="211508" y="55176"/>
                  </a:cubicBezTo>
                </a:path>
                <a:path w="183920" h="183920" fill="none">
                  <a:moveTo>
                    <a:pt x="183920" y="203417"/>
                  </a:moveTo>
                  <a:cubicBezTo>
                    <a:pt x="132422" y="252464"/>
                    <a:pt x="51497" y="252463"/>
                    <a:pt x="0" y="203416"/>
                  </a:cubicBezTo>
                </a:path>
                <a:path w="183920" h="183920">
                  <a:moveTo>
                    <a:pt x="0" y="91960"/>
                  </a:moveTo>
                  <a:cubicBezTo>
                    <a:pt x="0" y="41172"/>
                    <a:pt x="41172" y="0"/>
                    <a:pt x="91960" y="0"/>
                  </a:cubicBezTo>
                  <a:cubicBezTo>
                    <a:pt x="142748" y="0"/>
                    <a:pt x="183920" y="41172"/>
                    <a:pt x="183920" y="91960"/>
                  </a:cubicBezTo>
                  <a:cubicBezTo>
                    <a:pt x="183920" y="142748"/>
                    <a:pt x="142748" y="183920"/>
                    <a:pt x="91960" y="183920"/>
                  </a:cubicBezTo>
                  <a:cubicBezTo>
                    <a:pt x="41172" y="183920"/>
                    <a:pt x="0" y="142748"/>
                    <a:pt x="0" y="91960"/>
                  </a:cubicBezTo>
                </a:path>
              </a:pathLst>
            </a:custGeom>
            <a:solidFill>
              <a:schemeClr val="accent1"/>
            </a:solidFill>
            <a:ln w="7600" cap="flat">
              <a:solidFill>
                <a:srgbClr val="000000"/>
              </a:solidFill>
              <a:bevel/>
              <a:tailEnd type="triangle" w="sm" len="sm"/>
            </a:ln>
          </p:spPr>
        </p:sp>
        <p:sp>
          <p:nvSpPr>
            <p:cNvPr id="79" name="Connect pipeline"/>
            <p:cNvSpPr/>
            <p:nvPr/>
          </p:nvSpPr>
          <p:spPr>
            <a:xfrm>
              <a:off x="6147480" y="3720333"/>
              <a:ext cx="760" cy="535800"/>
            </a:xfrm>
            <a:custGeom>
              <a:avLst/>
              <a:gdLst/>
              <a:ahLst/>
              <a:cxnLst/>
              <a:rect l="0" t="0" r="0" b="0"/>
              <a:pathLst>
                <a:path w="760" h="535800" fill="none">
                  <a:moveTo>
                    <a:pt x="0" y="0"/>
                  </a:moveTo>
                  <a:lnTo>
                    <a:pt x="0" y="535800"/>
                  </a:lnTo>
                </a:path>
              </a:pathLst>
            </a:custGeom>
            <a:solidFill>
              <a:srgbClr val="EFEFEF"/>
            </a:solidFill>
            <a:ln w="7600" cap="flat">
              <a:solidFill>
                <a:srgbClr val="3F3F3F"/>
              </a:solidFill>
              <a:bevel/>
            </a:ln>
          </p:spPr>
        </p:sp>
        <p:sp>
          <p:nvSpPr>
            <p:cNvPr id="80" name="Connect pipeline"/>
            <p:cNvSpPr/>
            <p:nvPr/>
          </p:nvSpPr>
          <p:spPr>
            <a:xfrm>
              <a:off x="6527480" y="3720333"/>
              <a:ext cx="654360" cy="338200"/>
            </a:xfrm>
            <a:custGeom>
              <a:avLst/>
              <a:gdLst/>
              <a:ahLst/>
              <a:cxnLst/>
              <a:rect l="0" t="0" r="0" b="0"/>
              <a:pathLst>
                <a:path w="654360" h="338200" fill="none">
                  <a:moveTo>
                    <a:pt x="0" y="0"/>
                  </a:moveTo>
                  <a:lnTo>
                    <a:pt x="0" y="338200"/>
                  </a:lnTo>
                  <a:lnTo>
                    <a:pt x="-334400" y="338200"/>
                  </a:lnTo>
                  <a:cubicBezTo>
                    <a:pt x="-334400" y="313016"/>
                    <a:pt x="-354816" y="292600"/>
                    <a:pt x="-380000" y="292600"/>
                  </a:cubicBezTo>
                  <a:cubicBezTo>
                    <a:pt x="-405184" y="292600"/>
                    <a:pt x="-425600" y="313016"/>
                    <a:pt x="-425600" y="338200"/>
                  </a:cubicBezTo>
                  <a:cubicBezTo>
                    <a:pt x="-425600" y="338200"/>
                    <a:pt x="-425600" y="338200"/>
                    <a:pt x="-425600" y="338200"/>
                  </a:cubicBezTo>
                  <a:lnTo>
                    <a:pt x="-654360" y="338200"/>
                  </a:lnTo>
                </a:path>
              </a:pathLst>
            </a:custGeom>
            <a:solidFill>
              <a:srgbClr val="EFEFEF"/>
            </a:solidFill>
            <a:ln w="7600" cap="flat">
              <a:solidFill>
                <a:srgbClr val="3F3F3F"/>
              </a:solidFill>
              <a:bevel/>
            </a:ln>
          </p:spPr>
        </p:sp>
        <p:sp>
          <p:nvSpPr>
            <p:cNvPr id="81" name="Connect pipeline"/>
            <p:cNvSpPr/>
            <p:nvPr/>
          </p:nvSpPr>
          <p:spPr>
            <a:xfrm>
              <a:off x="5873120" y="3572133"/>
              <a:ext cx="9120" cy="489440"/>
            </a:xfrm>
            <a:custGeom>
              <a:avLst/>
              <a:gdLst/>
              <a:ahLst/>
              <a:cxnLst/>
              <a:rect l="0" t="0" r="0" b="0"/>
              <a:pathLst>
                <a:path w="9120" h="489440" fill="none">
                  <a:moveTo>
                    <a:pt x="0" y="0"/>
                  </a:moveTo>
                  <a:lnTo>
                    <a:pt x="0" y="489440"/>
                  </a:lnTo>
                </a:path>
              </a:pathLst>
            </a:custGeom>
            <a:solidFill>
              <a:srgbClr val="EFEFEF"/>
            </a:solidFill>
            <a:ln w="7600" cap="flat">
              <a:solidFill>
                <a:srgbClr val="3F3F3F"/>
              </a:solidFill>
              <a:bevel/>
            </a:ln>
          </p:spPr>
        </p:sp>
        <p:sp>
          <p:nvSpPr>
            <p:cNvPr id="82" name="Process connection"/>
            <p:cNvSpPr/>
            <p:nvPr/>
          </p:nvSpPr>
          <p:spPr>
            <a:xfrm>
              <a:off x="5873120" y="3572133"/>
              <a:ext cx="274360" cy="56239"/>
            </a:xfrm>
            <a:custGeom>
              <a:avLst/>
              <a:gdLst/>
              <a:ahLst/>
              <a:cxnLst/>
              <a:rect l="0" t="0" r="0" b="0"/>
              <a:pathLst>
                <a:path w="274360" h="56239" fill="none">
                  <a:moveTo>
                    <a:pt x="0" y="0"/>
                  </a:moveTo>
                  <a:lnTo>
                    <a:pt x="53200" y="0"/>
                  </a:lnTo>
                  <a:cubicBezTo>
                    <a:pt x="53200" y="-25184"/>
                    <a:pt x="73616" y="-45600"/>
                    <a:pt x="98800" y="-45600"/>
                  </a:cubicBezTo>
                  <a:cubicBezTo>
                    <a:pt x="123984" y="-45600"/>
                    <a:pt x="144400" y="-25184"/>
                    <a:pt x="144400" y="0"/>
                  </a:cubicBezTo>
                  <a:cubicBezTo>
                    <a:pt x="144400" y="0"/>
                    <a:pt x="144400" y="0"/>
                    <a:pt x="144400" y="0"/>
                  </a:cubicBezTo>
                  <a:lnTo>
                    <a:pt x="144400" y="0"/>
                  </a:lnTo>
                  <a:lnTo>
                    <a:pt x="274360" y="0"/>
                  </a:lnTo>
                  <a:lnTo>
                    <a:pt x="274360" y="56239"/>
                  </a:lnTo>
                </a:path>
              </a:pathLst>
            </a:custGeom>
            <a:solidFill>
              <a:srgbClr val="EFEFEF"/>
            </a:solidFill>
            <a:ln w="7600" cap="flat">
              <a:solidFill>
                <a:srgbClr val="000000"/>
              </a:solidFill>
              <a:bevel/>
              <a:tailEnd type="triangle" w="med" len="med"/>
            </a:ln>
          </p:spPr>
        </p:sp>
        <p:sp>
          <p:nvSpPr>
            <p:cNvPr id="83" name="Process connection"/>
            <p:cNvSpPr/>
            <p:nvPr/>
          </p:nvSpPr>
          <p:spPr>
            <a:xfrm>
              <a:off x="6146720" y="4256133"/>
              <a:ext cx="2599200" cy="0"/>
            </a:xfrm>
            <a:custGeom>
              <a:avLst/>
              <a:gdLst/>
              <a:ahLst/>
              <a:cxnLst/>
              <a:rect l="0" t="0" r="0" b="0"/>
              <a:pathLst>
                <a:path w="2599200" fill="none">
                  <a:moveTo>
                    <a:pt x="0" y="0"/>
                  </a:moveTo>
                  <a:lnTo>
                    <a:pt x="-2599200" y="0"/>
                  </a:lnTo>
                </a:path>
              </a:pathLst>
            </a:custGeom>
            <a:solidFill>
              <a:srgbClr val="EFEFEF"/>
            </a:solidFill>
            <a:ln w="7600" cap="flat">
              <a:solidFill>
                <a:srgbClr val="000000"/>
              </a:solidFill>
              <a:bevel/>
              <a:tailEnd type="triangle" w="med" len="med"/>
            </a:ln>
          </p:spPr>
        </p:sp>
        <p:sp>
          <p:nvSpPr>
            <p:cNvPr id="84" name="Process connection"/>
            <p:cNvSpPr/>
            <p:nvPr/>
          </p:nvSpPr>
          <p:spPr>
            <a:xfrm>
              <a:off x="3547520" y="4256133"/>
              <a:ext cx="0" cy="152000"/>
            </a:xfrm>
            <a:custGeom>
              <a:avLst/>
              <a:gdLst/>
              <a:ahLst/>
              <a:cxnLst/>
              <a:rect l="0" t="0" r="0" b="0"/>
              <a:pathLst>
                <a:path h="152000" fill="none">
                  <a:moveTo>
                    <a:pt x="0" y="0"/>
                  </a:moveTo>
                  <a:lnTo>
                    <a:pt x="0" y="-152000"/>
                  </a:lnTo>
                </a:path>
              </a:pathLst>
            </a:custGeom>
            <a:solidFill>
              <a:srgbClr val="EFEFEF"/>
            </a:solidFill>
            <a:ln w="7600" cap="flat">
              <a:solidFill>
                <a:srgbClr val="000000"/>
              </a:solidFill>
              <a:bevel/>
              <a:tailEnd type="triangle" w="med" len="med"/>
            </a:ln>
          </p:spPr>
        </p:sp>
        <p:sp>
          <p:nvSpPr>
            <p:cNvPr id="85" name="Connect pipeline"/>
            <p:cNvSpPr/>
            <p:nvPr/>
          </p:nvSpPr>
          <p:spPr>
            <a:xfrm>
              <a:off x="3547520" y="4104133"/>
              <a:ext cx="288800" cy="3040"/>
            </a:xfrm>
            <a:custGeom>
              <a:avLst/>
              <a:gdLst/>
              <a:ahLst/>
              <a:cxnLst/>
              <a:rect l="0" t="0" r="0" b="0"/>
              <a:pathLst>
                <a:path w="288800" h="3040" fill="none">
                  <a:moveTo>
                    <a:pt x="0" y="0"/>
                  </a:moveTo>
                  <a:lnTo>
                    <a:pt x="288800" y="0"/>
                  </a:lnTo>
                </a:path>
              </a:pathLst>
            </a:custGeom>
            <a:solidFill>
              <a:srgbClr val="EFEFEF"/>
            </a:solidFill>
            <a:ln w="7600" cap="flat">
              <a:solidFill>
                <a:srgbClr val="3F3F3F"/>
              </a:solidFill>
              <a:bevel/>
            </a:ln>
          </p:spPr>
        </p:sp>
        <p:sp>
          <p:nvSpPr>
            <p:cNvPr id="86" name="Process connection"/>
            <p:cNvSpPr/>
            <p:nvPr/>
          </p:nvSpPr>
          <p:spPr>
            <a:xfrm>
              <a:off x="3541440" y="4202427"/>
              <a:ext cx="323253" cy="0"/>
            </a:xfrm>
            <a:custGeom>
              <a:avLst/>
              <a:gdLst/>
              <a:ahLst/>
              <a:cxnLst/>
              <a:rect l="0" t="0" r="0" b="0"/>
              <a:pathLst>
                <a:path w="323253" fill="none">
                  <a:moveTo>
                    <a:pt x="0" y="0"/>
                  </a:moveTo>
                  <a:lnTo>
                    <a:pt x="-323253" y="0"/>
                  </a:lnTo>
                </a:path>
              </a:pathLst>
            </a:custGeom>
            <a:solidFill>
              <a:srgbClr val="EFEFEF"/>
            </a:solidFill>
            <a:ln w="7600" cap="flat">
              <a:solidFill>
                <a:srgbClr val="000000"/>
              </a:solidFill>
              <a:bevel/>
              <a:tailEnd type="triangle" w="med" len="med"/>
            </a:ln>
          </p:spPr>
        </p:sp>
        <p:sp>
          <p:nvSpPr>
            <p:cNvPr id="87" name="Tank 2"/>
            <p:cNvSpPr/>
            <p:nvPr/>
          </p:nvSpPr>
          <p:spPr>
            <a:xfrm>
              <a:off x="2977013" y="4079379"/>
              <a:ext cx="241174" cy="246096"/>
            </a:xfrm>
            <a:custGeom>
              <a:avLst/>
              <a:gdLst>
                <a:gd name="connsiteX0" fmla="*/ 0 w 241174"/>
                <a:gd name="connsiteY0" fmla="*/ 123048 h 246096"/>
                <a:gd name="connsiteX1" fmla="*/ 120587 w 241174"/>
                <a:gd name="connsiteY1" fmla="*/ 0 h 246096"/>
                <a:gd name="connsiteX2" fmla="*/ 241174 w 241174"/>
                <a:gd name="connsiteY2" fmla="*/ 123048 h 246096"/>
                <a:gd name="connsiteX3" fmla="*/ 120587 w 241174"/>
                <a:gd name="connsiteY3" fmla="*/ 246096 h 246096"/>
              </a:gdLst>
              <a:ahLst/>
              <a:cxnLst>
                <a:cxn ang="0">
                  <a:pos x="connsiteX0" y="connsiteY0"/>
                </a:cxn>
                <a:cxn ang="0">
                  <a:pos x="connsiteX1" y="connsiteY1"/>
                </a:cxn>
                <a:cxn ang="0">
                  <a:pos x="connsiteX2" y="connsiteY2"/>
                </a:cxn>
                <a:cxn ang="0">
                  <a:pos x="connsiteX3" y="connsiteY3"/>
                </a:cxn>
              </a:cxnLst>
              <a:rect l="0" t="0" r="0" b="0"/>
              <a:pathLst>
                <a:path w="241174" h="246096">
                  <a:moveTo>
                    <a:pt x="120587" y="0"/>
                  </a:moveTo>
                  <a:lnTo>
                    <a:pt x="0" y="39099"/>
                  </a:lnTo>
                  <a:lnTo>
                    <a:pt x="0" y="246096"/>
                  </a:lnTo>
                  <a:lnTo>
                    <a:pt x="241174" y="246096"/>
                  </a:lnTo>
                  <a:lnTo>
                    <a:pt x="241174" y="39099"/>
                  </a:lnTo>
                  <a:lnTo>
                    <a:pt x="120587" y="0"/>
                  </a:lnTo>
                  <a:close/>
                </a:path>
                <a:path w="241174" h="246096" fill="none">
                  <a:moveTo>
                    <a:pt x="0" y="39099"/>
                  </a:moveTo>
                  <a:lnTo>
                    <a:pt x="241174" y="39099"/>
                  </a:lnTo>
                </a:path>
              </a:pathLst>
            </a:custGeom>
            <a:solidFill>
              <a:srgbClr val="FFFFFF"/>
            </a:solidFill>
            <a:ln w="7600" cap="flat">
              <a:solidFill>
                <a:srgbClr val="000000"/>
              </a:solidFill>
              <a:bevel/>
            </a:ln>
          </p:spPr>
        </p:sp>
        <p:sp>
          <p:nvSpPr>
            <p:cNvPr id="88" name="Centrifugal pump"/>
            <p:cNvSpPr/>
            <p:nvPr/>
          </p:nvSpPr>
          <p:spPr>
            <a:xfrm rot="10800000">
              <a:off x="2595747" y="4070438"/>
              <a:ext cx="0" cy="0"/>
            </a:xfrm>
            <a:custGeom>
              <a:avLst/>
              <a:gdLst>
                <a:gd name="connsiteX0" fmla="*/ 0 w 0"/>
                <a:gd name="connsiteY0" fmla="*/ 0 h 0"/>
                <a:gd name="connsiteX1" fmla="*/ 0 w 0"/>
                <a:gd name="connsiteY1" fmla="*/ 0 h 0"/>
                <a:gd name="connsiteX2" fmla="*/ 0 w 0"/>
                <a:gd name="connsiteY2" fmla="*/ 0 h 0"/>
                <a:gd name="connsiteX3" fmla="*/ 0 w 0"/>
                <a:gd name="connsiteY3" fmla="*/ 0 h 0"/>
                <a:gd name="connsiteX4" fmla="*/ 0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a:moveTo>
                    <a:pt x="0" y="0"/>
                  </a:moveTo>
                  <a:lnTo>
                    <a:pt x="0" y="0"/>
                  </a:lnTo>
                  <a:lnTo>
                    <a:pt x="0" y="0"/>
                  </a:lnTo>
                  <a:close/>
                </a:path>
                <a:path fill="none">
                  <a:moveTo>
                    <a:pt x="0" y="0"/>
                  </a:moveTo>
                  <a:lnTo>
                    <a:pt x="0" y="0"/>
                  </a:lnTo>
                </a:path>
                <a:path fill="none">
                  <a:moveTo>
                    <a:pt x="0" y="0"/>
                  </a:moveTo>
                  <a:lnTo>
                    <a:pt x="0" y="0"/>
                  </a:lnTo>
                </a:path>
              </a:pathLst>
            </a:custGeom>
            <a:solidFill>
              <a:srgbClr val="FFFFFF"/>
            </a:solidFill>
            <a:ln w="7600" cap="flat">
              <a:solidFill>
                <a:srgbClr val="000000"/>
              </a:solidFill>
              <a:bevel/>
              <a:tailEnd type="triangle" w="sm" len="sm"/>
            </a:ln>
          </p:spPr>
        </p:sp>
        <p:sp>
          <p:nvSpPr>
            <p:cNvPr id="89" name="Connect pipeline"/>
            <p:cNvSpPr/>
            <p:nvPr/>
          </p:nvSpPr>
          <p:spPr>
            <a:xfrm>
              <a:off x="2731787" y="4251067"/>
              <a:ext cx="245226" cy="48640"/>
            </a:xfrm>
            <a:custGeom>
              <a:avLst/>
              <a:gdLst/>
              <a:ahLst/>
              <a:cxnLst/>
              <a:rect l="0" t="0" r="0" b="0"/>
              <a:pathLst>
                <a:path w="245226" h="48640" fill="none">
                  <a:moveTo>
                    <a:pt x="0" y="0"/>
                  </a:moveTo>
                  <a:lnTo>
                    <a:pt x="0" y="-48640"/>
                  </a:lnTo>
                  <a:lnTo>
                    <a:pt x="245226" y="-48640"/>
                  </a:lnTo>
                </a:path>
              </a:pathLst>
            </a:custGeom>
            <a:solidFill>
              <a:srgbClr val="EFEFEF"/>
            </a:solidFill>
            <a:ln w="7600" cap="flat">
              <a:solidFill>
                <a:srgbClr val="3F3F3F"/>
              </a:solidFill>
              <a:bevel/>
            </a:ln>
          </p:spPr>
        </p:sp>
        <p:sp>
          <p:nvSpPr>
            <p:cNvPr id="90" name="Centrifugal pump"/>
            <p:cNvSpPr/>
            <p:nvPr/>
          </p:nvSpPr>
          <p:spPr>
            <a:xfrm>
              <a:off x="2370533" y="4170000"/>
              <a:ext cx="199120" cy="199120"/>
            </a:xfrm>
            <a:custGeom>
              <a:avLst/>
              <a:gdLst>
                <a:gd name="connsiteX0" fmla="*/ 99560 w 199120"/>
                <a:gd name="connsiteY0" fmla="*/ 99560 h 199120"/>
                <a:gd name="connsiteX1" fmla="*/ 199120 w 199120"/>
                <a:gd name="connsiteY1" fmla="*/ 0 h 199120"/>
                <a:gd name="connsiteX2" fmla="*/ -49780 w 199120"/>
                <a:gd name="connsiteY2" fmla="*/ 99560 h 199120"/>
                <a:gd name="connsiteX3" fmla="*/ 99560 w 199120"/>
                <a:gd name="connsiteY3" fmla="*/ 0 h 199120"/>
                <a:gd name="connsiteX4" fmla="*/ 99560 w 199120"/>
                <a:gd name="connsiteY4" fmla="*/ 199120 h 19912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199120" h="199120">
                  <a:moveTo>
                    <a:pt x="0" y="99560"/>
                  </a:moveTo>
                  <a:cubicBezTo>
                    <a:pt x="-19" y="44561"/>
                    <a:pt x="44561" y="-34"/>
                    <a:pt x="99560" y="-34"/>
                  </a:cubicBezTo>
                  <a:cubicBezTo>
                    <a:pt x="154559" y="-34"/>
                    <a:pt x="199139" y="44561"/>
                    <a:pt x="199120" y="99560"/>
                  </a:cubicBezTo>
                  <a:cubicBezTo>
                    <a:pt x="199139" y="154559"/>
                    <a:pt x="154559" y="199154"/>
                    <a:pt x="99560" y="199154"/>
                  </a:cubicBezTo>
                  <a:cubicBezTo>
                    <a:pt x="44561" y="199154"/>
                    <a:pt x="-19" y="154559"/>
                    <a:pt x="0" y="99560"/>
                  </a:cubicBezTo>
                  <a:close/>
                </a:path>
                <a:path w="199120" h="199120" fill="none">
                  <a:moveTo>
                    <a:pt x="-49780" y="99560"/>
                  </a:moveTo>
                  <a:lnTo>
                    <a:pt x="99560" y="99560"/>
                  </a:lnTo>
                </a:path>
                <a:path w="199120" h="199120" fill="none">
                  <a:moveTo>
                    <a:pt x="99560" y="0"/>
                  </a:moveTo>
                  <a:lnTo>
                    <a:pt x="199120" y="0"/>
                  </a:lnTo>
                </a:path>
              </a:pathLst>
            </a:custGeom>
            <a:solidFill>
              <a:schemeClr val="accent1"/>
            </a:solidFill>
            <a:ln w="7600" cap="flat">
              <a:solidFill>
                <a:srgbClr val="000000"/>
              </a:solidFill>
              <a:bevel/>
              <a:tailEnd type="triangle" w="sm" len="sm"/>
            </a:ln>
          </p:spPr>
        </p:sp>
        <p:cxnSp>
          <p:nvCxnSpPr>
            <p:cNvPr id="91" name="Straight line pipe"/>
            <p:cNvCxnSpPr/>
            <p:nvPr/>
          </p:nvCxnSpPr>
          <p:spPr>
            <a:xfrm rot="-5450555">
              <a:off x="2626895" y="4309840"/>
              <a:ext cx="206743" cy="0"/>
            </a:xfrm>
            <a:prstGeom prst="line">
              <a:avLst/>
            </a:prstGeom>
            <a:ln w="7600" cap="flat">
              <a:solidFill>
                <a:srgbClr val="3F3F3F"/>
              </a:solidFill>
              <a:bevel/>
            </a:ln>
          </p:spPr>
        </p:cxnSp>
        <p:cxnSp>
          <p:nvCxnSpPr>
            <p:cNvPr id="92" name="Line"/>
            <p:cNvCxnSpPr/>
            <p:nvPr/>
          </p:nvCxnSpPr>
          <p:spPr>
            <a:xfrm rot="10799998">
              <a:off x="2326454" y="4413200"/>
              <a:ext cx="405333" cy="0"/>
            </a:xfrm>
            <a:prstGeom prst="line">
              <a:avLst/>
            </a:prstGeom>
            <a:ln w="7600" cap="flat">
              <a:solidFill>
                <a:srgbClr val="4C4C4C"/>
              </a:solidFill>
              <a:bevel/>
            </a:ln>
          </p:spPr>
        </p:cxnSp>
        <p:cxnSp>
          <p:nvCxnSpPr>
            <p:cNvPr id="93" name="Line"/>
            <p:cNvCxnSpPr>
              <a:endCxn id="90" idx="2"/>
            </p:cNvCxnSpPr>
            <p:nvPr/>
          </p:nvCxnSpPr>
          <p:spPr>
            <a:xfrm rot="-5536353">
              <a:off x="2251727" y="4341380"/>
              <a:ext cx="143753" cy="0"/>
            </a:xfrm>
            <a:prstGeom prst="line">
              <a:avLst/>
            </a:prstGeom>
            <a:ln w="7600" cap="flat">
              <a:solidFill>
                <a:srgbClr val="4C4C4C"/>
              </a:solidFill>
              <a:bevel/>
            </a:ln>
          </p:spPr>
        </p:cxnSp>
        <p:cxnSp>
          <p:nvCxnSpPr>
            <p:cNvPr id="94" name="Line"/>
            <p:cNvCxnSpPr>
              <a:stCxn id="90" idx="1"/>
            </p:cNvCxnSpPr>
            <p:nvPr/>
          </p:nvCxnSpPr>
          <p:spPr>
            <a:xfrm rot="-5400000">
              <a:off x="1637387" y="3237733"/>
              <a:ext cx="1864533" cy="0"/>
            </a:xfrm>
            <a:prstGeom prst="line">
              <a:avLst/>
            </a:prstGeom>
            <a:ln w="7600" cap="flat">
              <a:solidFill>
                <a:srgbClr val="4C4C4C"/>
              </a:solidFill>
              <a:bevel/>
            </a:ln>
          </p:spPr>
        </p:cxnSp>
        <p:cxnSp>
          <p:nvCxnSpPr>
            <p:cNvPr id="95" name="Line"/>
            <p:cNvCxnSpPr/>
            <p:nvPr/>
          </p:nvCxnSpPr>
          <p:spPr>
            <a:xfrm>
              <a:off x="2569653" y="2305466"/>
              <a:ext cx="1459200" cy="0"/>
            </a:xfrm>
            <a:prstGeom prst="line">
              <a:avLst/>
            </a:prstGeom>
            <a:ln w="7600" cap="flat">
              <a:solidFill>
                <a:srgbClr val="4C4C4C"/>
              </a:solidFill>
              <a:bevel/>
            </a:ln>
          </p:spPr>
        </p:cxnSp>
        <p:sp>
          <p:nvSpPr>
            <p:cNvPr id="96" name="Process connection"/>
            <p:cNvSpPr/>
            <p:nvPr/>
          </p:nvSpPr>
          <p:spPr>
            <a:xfrm>
              <a:off x="3967040" y="2305467"/>
              <a:ext cx="61813" cy="291840"/>
            </a:xfrm>
            <a:custGeom>
              <a:avLst/>
              <a:gdLst/>
              <a:ahLst/>
              <a:cxnLst/>
              <a:rect l="0" t="0" r="0" b="0"/>
              <a:pathLst>
                <a:path w="61813" h="291840" fill="none">
                  <a:moveTo>
                    <a:pt x="0" y="0"/>
                  </a:moveTo>
                  <a:lnTo>
                    <a:pt x="61813" y="0"/>
                  </a:lnTo>
                  <a:lnTo>
                    <a:pt x="61813" y="291840"/>
                  </a:lnTo>
                </a:path>
              </a:pathLst>
            </a:custGeom>
            <a:solidFill>
              <a:srgbClr val="EFEFEF"/>
            </a:solidFill>
            <a:ln w="7600" cap="flat">
              <a:solidFill>
                <a:srgbClr val="000000"/>
              </a:solidFill>
              <a:bevel/>
              <a:tailEnd type="triangle" w="med" len="med"/>
            </a:ln>
          </p:spPr>
        </p:sp>
        <p:sp>
          <p:nvSpPr>
            <p:cNvPr id="97" name="Connect pipeline"/>
            <p:cNvSpPr/>
            <p:nvPr/>
          </p:nvSpPr>
          <p:spPr>
            <a:xfrm>
              <a:off x="4596320" y="2062267"/>
              <a:ext cx="32427" cy="0"/>
            </a:xfrm>
            <a:custGeom>
              <a:avLst/>
              <a:gdLst/>
              <a:ahLst/>
              <a:cxnLst/>
              <a:rect l="0" t="0" r="0" b="0"/>
              <a:pathLst>
                <a:path w="32427" fill="none">
                  <a:moveTo>
                    <a:pt x="0" y="0"/>
                  </a:moveTo>
                  <a:lnTo>
                    <a:pt x="32427" y="0"/>
                  </a:lnTo>
                </a:path>
              </a:pathLst>
            </a:custGeom>
            <a:solidFill>
              <a:srgbClr val="EFEFEF"/>
            </a:solidFill>
            <a:ln w="7600" cap="flat">
              <a:solidFill>
                <a:srgbClr val="3F3F3F"/>
              </a:solidFill>
              <a:bevel/>
            </a:ln>
          </p:spPr>
        </p:sp>
        <p:cxnSp>
          <p:nvCxnSpPr>
            <p:cNvPr id="98" name="Line"/>
            <p:cNvCxnSpPr/>
            <p:nvPr/>
          </p:nvCxnSpPr>
          <p:spPr>
            <a:xfrm rot="10800000">
              <a:off x="3866720" y="3116133"/>
              <a:ext cx="48640" cy="0"/>
            </a:xfrm>
            <a:prstGeom prst="line">
              <a:avLst/>
            </a:prstGeom>
            <a:ln w="7600" cap="flat">
              <a:solidFill>
                <a:srgbClr val="4C4C4C"/>
              </a:solidFill>
              <a:bevel/>
            </a:ln>
          </p:spPr>
        </p:cxnSp>
        <p:cxnSp>
          <p:nvCxnSpPr>
            <p:cNvPr id="99" name="Line"/>
            <p:cNvCxnSpPr/>
            <p:nvPr/>
          </p:nvCxnSpPr>
          <p:spPr>
            <a:xfrm rot="5400000">
              <a:off x="3582987" y="3399866"/>
              <a:ext cx="567467" cy="0"/>
            </a:xfrm>
            <a:prstGeom prst="line">
              <a:avLst/>
            </a:prstGeom>
            <a:ln w="7600" cap="flat">
              <a:solidFill>
                <a:srgbClr val="4C4C4C"/>
              </a:solidFill>
              <a:bevel/>
            </a:ln>
          </p:spPr>
        </p:cxnSp>
        <p:sp>
          <p:nvSpPr>
            <p:cNvPr id="100" name="Process connection"/>
            <p:cNvSpPr/>
            <p:nvPr/>
          </p:nvSpPr>
          <p:spPr>
            <a:xfrm>
              <a:off x="3866720" y="3683600"/>
              <a:ext cx="162133" cy="0"/>
            </a:xfrm>
            <a:custGeom>
              <a:avLst/>
              <a:gdLst/>
              <a:ahLst/>
              <a:cxnLst/>
              <a:rect l="0" t="0" r="0" b="0"/>
              <a:pathLst>
                <a:path w="162133" fill="none">
                  <a:moveTo>
                    <a:pt x="0" y="0"/>
                  </a:moveTo>
                  <a:lnTo>
                    <a:pt x="-162133" y="0"/>
                  </a:lnTo>
                </a:path>
              </a:pathLst>
            </a:custGeom>
            <a:solidFill>
              <a:srgbClr val="EFEFEF"/>
            </a:solidFill>
            <a:ln w="7600" cap="flat">
              <a:solidFill>
                <a:srgbClr val="000000"/>
              </a:solidFill>
              <a:bevel/>
              <a:tailEnd type="triangle" w="med" len="med"/>
            </a:ln>
          </p:spPr>
        </p:sp>
        <p:cxnSp>
          <p:nvCxnSpPr>
            <p:cNvPr id="101" name="Line"/>
            <p:cNvCxnSpPr/>
            <p:nvPr/>
          </p:nvCxnSpPr>
          <p:spPr>
            <a:xfrm rot="10800000">
              <a:off x="2245387" y="2204133"/>
              <a:ext cx="2721813" cy="0"/>
            </a:xfrm>
            <a:prstGeom prst="line">
              <a:avLst/>
            </a:prstGeom>
            <a:ln w="7600" cap="flat">
              <a:solidFill>
                <a:srgbClr val="4C4C4C"/>
              </a:solidFill>
              <a:bevel/>
            </a:ln>
          </p:spPr>
        </p:cxnSp>
        <p:sp>
          <p:nvSpPr>
            <p:cNvPr id="102" name="Process connection"/>
            <p:cNvSpPr/>
            <p:nvPr/>
          </p:nvSpPr>
          <p:spPr>
            <a:xfrm>
              <a:off x="2245387" y="2204133"/>
              <a:ext cx="0" cy="1284907"/>
            </a:xfrm>
            <a:custGeom>
              <a:avLst/>
              <a:gdLst/>
              <a:ahLst/>
              <a:cxnLst/>
              <a:rect l="0" t="0" r="0" b="0"/>
              <a:pathLst>
                <a:path h="1284907" fill="none">
                  <a:moveTo>
                    <a:pt x="0" y="0"/>
                  </a:moveTo>
                  <a:lnTo>
                    <a:pt x="0" y="1284907"/>
                  </a:lnTo>
                </a:path>
              </a:pathLst>
            </a:custGeom>
            <a:solidFill>
              <a:srgbClr val="EFEFEF"/>
            </a:solidFill>
            <a:ln w="7600" cap="flat">
              <a:solidFill>
                <a:srgbClr val="000000"/>
              </a:solidFill>
              <a:bevel/>
              <a:tailEnd type="triangle" w="med" len="med"/>
            </a:ln>
          </p:spPr>
        </p:sp>
        <p:sp>
          <p:nvSpPr>
            <p:cNvPr id="103" name="Process connection"/>
            <p:cNvSpPr/>
            <p:nvPr/>
          </p:nvSpPr>
          <p:spPr>
            <a:xfrm>
              <a:off x="2893920" y="3521467"/>
              <a:ext cx="810667" cy="0"/>
            </a:xfrm>
            <a:custGeom>
              <a:avLst/>
              <a:gdLst/>
              <a:ahLst/>
              <a:cxnLst/>
              <a:rect l="0" t="0" r="0" b="0"/>
              <a:pathLst>
                <a:path w="810667" fill="none">
                  <a:moveTo>
                    <a:pt x="0" y="0"/>
                  </a:moveTo>
                  <a:lnTo>
                    <a:pt x="-810667" y="0"/>
                  </a:lnTo>
                </a:path>
              </a:pathLst>
            </a:custGeom>
            <a:solidFill>
              <a:srgbClr val="EFEFEF"/>
            </a:solidFill>
            <a:ln w="7600" cap="flat">
              <a:solidFill>
                <a:srgbClr val="000000"/>
              </a:solidFill>
              <a:bevel/>
              <a:tailEnd type="triangle" w="med" len="med"/>
            </a:ln>
          </p:spPr>
        </p:sp>
        <p:sp>
          <p:nvSpPr>
            <p:cNvPr id="104" name="Process connection"/>
            <p:cNvSpPr/>
            <p:nvPr/>
          </p:nvSpPr>
          <p:spPr>
            <a:xfrm>
              <a:off x="2897466" y="3520707"/>
              <a:ext cx="11146" cy="210773"/>
            </a:xfrm>
            <a:custGeom>
              <a:avLst/>
              <a:gdLst/>
              <a:ahLst/>
              <a:cxnLst/>
              <a:rect l="0" t="0" r="0" b="0"/>
              <a:pathLst>
                <a:path w="11146" h="210773" fill="none">
                  <a:moveTo>
                    <a:pt x="0" y="0"/>
                  </a:moveTo>
                  <a:lnTo>
                    <a:pt x="0" y="-210773"/>
                  </a:lnTo>
                </a:path>
              </a:pathLst>
            </a:custGeom>
            <a:solidFill>
              <a:srgbClr val="EFEFEF"/>
            </a:solidFill>
            <a:ln w="7600" cap="flat">
              <a:solidFill>
                <a:srgbClr val="000000"/>
              </a:solidFill>
              <a:bevel/>
              <a:tailEnd type="triangle" w="med" len="med"/>
            </a:ln>
          </p:spPr>
        </p:sp>
        <p:sp>
          <p:nvSpPr>
            <p:cNvPr id="105" name="Process connection"/>
            <p:cNvSpPr/>
            <p:nvPr/>
          </p:nvSpPr>
          <p:spPr>
            <a:xfrm>
              <a:off x="3380320" y="4413200"/>
              <a:ext cx="0" cy="162133"/>
            </a:xfrm>
            <a:custGeom>
              <a:avLst/>
              <a:gdLst/>
              <a:ahLst/>
              <a:cxnLst/>
              <a:rect l="0" t="0" r="0" b="0"/>
              <a:pathLst>
                <a:path h="162133" fill="none">
                  <a:moveTo>
                    <a:pt x="0" y="0"/>
                  </a:moveTo>
                  <a:lnTo>
                    <a:pt x="0" y="-162133"/>
                  </a:lnTo>
                </a:path>
              </a:pathLst>
            </a:custGeom>
            <a:solidFill>
              <a:srgbClr val="EFEFEF"/>
            </a:solidFill>
            <a:ln w="7600" cap="flat">
              <a:solidFill>
                <a:srgbClr val="000000"/>
              </a:solidFill>
              <a:bevel/>
              <a:tailEnd type="triangle" w="med" len="med"/>
            </a:ln>
          </p:spPr>
        </p:sp>
        <p:sp>
          <p:nvSpPr>
            <p:cNvPr id="106" name="Connect pipeline"/>
            <p:cNvSpPr/>
            <p:nvPr/>
          </p:nvSpPr>
          <p:spPr>
            <a:xfrm>
              <a:off x="3218187" y="4202427"/>
              <a:ext cx="182400" cy="89173"/>
            </a:xfrm>
            <a:custGeom>
              <a:avLst/>
              <a:gdLst/>
              <a:ahLst/>
              <a:cxnLst/>
              <a:rect l="0" t="0" r="0" b="0"/>
              <a:pathLst>
                <a:path w="182400" h="89173" fill="none">
                  <a:moveTo>
                    <a:pt x="0" y="0"/>
                  </a:moveTo>
                  <a:lnTo>
                    <a:pt x="0" y="89173"/>
                  </a:lnTo>
                  <a:lnTo>
                    <a:pt x="182400" y="89173"/>
                  </a:lnTo>
                </a:path>
              </a:pathLst>
            </a:custGeom>
            <a:solidFill>
              <a:srgbClr val="EFEFEF"/>
            </a:solidFill>
            <a:ln w="7600" cap="flat">
              <a:solidFill>
                <a:srgbClr val="3F3F3F"/>
              </a:solidFill>
              <a:bevel/>
            </a:ln>
          </p:spPr>
        </p:sp>
        <p:sp>
          <p:nvSpPr>
            <p:cNvPr id="107" name="Process connection"/>
            <p:cNvSpPr/>
            <p:nvPr/>
          </p:nvSpPr>
          <p:spPr>
            <a:xfrm>
              <a:off x="6136587" y="4251067"/>
              <a:ext cx="1013" cy="162133"/>
            </a:xfrm>
            <a:custGeom>
              <a:avLst/>
              <a:gdLst/>
              <a:ahLst/>
              <a:cxnLst/>
              <a:rect l="0" t="0" r="0" b="0"/>
              <a:pathLst>
                <a:path w="1013" h="162133" fill="none">
                  <a:moveTo>
                    <a:pt x="0" y="0"/>
                  </a:moveTo>
                  <a:lnTo>
                    <a:pt x="0" y="162133"/>
                  </a:lnTo>
                </a:path>
              </a:pathLst>
            </a:custGeom>
            <a:solidFill>
              <a:srgbClr val="EFEFEF"/>
            </a:solidFill>
            <a:ln w="7600" cap="flat">
              <a:solidFill>
                <a:srgbClr val="000000"/>
              </a:solidFill>
              <a:bevel/>
              <a:tailEnd type="triangle" w="med" len="med"/>
            </a:ln>
          </p:spPr>
        </p:sp>
        <p:sp>
          <p:nvSpPr>
            <p:cNvPr id="108" name="Connect pipeline"/>
            <p:cNvSpPr/>
            <p:nvPr/>
          </p:nvSpPr>
          <p:spPr>
            <a:xfrm>
              <a:off x="6619440" y="3720333"/>
              <a:ext cx="126667" cy="0"/>
            </a:xfrm>
            <a:custGeom>
              <a:avLst/>
              <a:gdLst/>
              <a:ahLst/>
              <a:cxnLst/>
              <a:rect l="0" t="0" r="0" b="0"/>
              <a:pathLst>
                <a:path w="126667" fill="none">
                  <a:moveTo>
                    <a:pt x="0" y="0"/>
                  </a:moveTo>
                  <a:lnTo>
                    <a:pt x="126667" y="0"/>
                  </a:lnTo>
                </a:path>
              </a:pathLst>
            </a:custGeom>
            <a:solidFill>
              <a:srgbClr val="EFEFEF"/>
            </a:solidFill>
            <a:ln w="7600" cap="flat">
              <a:solidFill>
                <a:srgbClr val="3F3F3F"/>
              </a:solidFill>
              <a:bevel/>
            </a:ln>
          </p:spPr>
        </p:sp>
        <p:sp>
          <p:nvSpPr>
            <p:cNvPr id="109" name="Process connection"/>
            <p:cNvSpPr/>
            <p:nvPr/>
          </p:nvSpPr>
          <p:spPr>
            <a:xfrm>
              <a:off x="6743574" y="3732240"/>
              <a:ext cx="7093" cy="956586"/>
            </a:xfrm>
            <a:custGeom>
              <a:avLst/>
              <a:gdLst/>
              <a:ahLst/>
              <a:cxnLst/>
              <a:rect l="0" t="0" r="0" b="0"/>
              <a:pathLst>
                <a:path w="7093" h="956586" fill="none">
                  <a:moveTo>
                    <a:pt x="0" y="0"/>
                  </a:moveTo>
                  <a:lnTo>
                    <a:pt x="0" y="956586"/>
                  </a:lnTo>
                </a:path>
              </a:pathLst>
            </a:custGeom>
            <a:solidFill>
              <a:srgbClr val="EFEFEF"/>
            </a:solidFill>
            <a:ln w="7600" cap="flat">
              <a:solidFill>
                <a:srgbClr val="000000"/>
              </a:solidFill>
              <a:bevel/>
              <a:tailEnd type="triangle" w="med" len="med"/>
            </a:ln>
          </p:spPr>
        </p:sp>
        <p:sp>
          <p:nvSpPr>
            <p:cNvPr id="110" name="Process connection"/>
            <p:cNvSpPr/>
            <p:nvPr/>
          </p:nvSpPr>
          <p:spPr>
            <a:xfrm>
              <a:off x="6747626" y="4575333"/>
              <a:ext cx="1908107" cy="0"/>
            </a:xfrm>
            <a:custGeom>
              <a:avLst/>
              <a:gdLst/>
              <a:ahLst/>
              <a:cxnLst/>
              <a:rect l="0" t="0" r="0" b="0"/>
              <a:pathLst>
                <a:path w="1908107" fill="none">
                  <a:moveTo>
                    <a:pt x="0" y="0"/>
                  </a:moveTo>
                  <a:lnTo>
                    <a:pt x="-1908107" y="0"/>
                  </a:lnTo>
                </a:path>
              </a:pathLst>
            </a:custGeom>
            <a:solidFill>
              <a:srgbClr val="EFEFEF"/>
            </a:solidFill>
            <a:ln w="7600" cap="flat">
              <a:solidFill>
                <a:srgbClr val="000000"/>
              </a:solidFill>
              <a:bevel/>
              <a:tailEnd type="triangle" w="med" len="med"/>
            </a:ln>
          </p:spPr>
        </p:sp>
        <p:sp>
          <p:nvSpPr>
            <p:cNvPr id="111" name="Process connection"/>
            <p:cNvSpPr/>
            <p:nvPr/>
          </p:nvSpPr>
          <p:spPr>
            <a:xfrm>
              <a:off x="5971920" y="2979333"/>
              <a:ext cx="2534" cy="511733"/>
            </a:xfrm>
            <a:custGeom>
              <a:avLst/>
              <a:gdLst/>
              <a:ahLst/>
              <a:cxnLst/>
              <a:rect l="0" t="0" r="0" b="0"/>
              <a:pathLst>
                <a:path w="2534" h="511733" fill="none">
                  <a:moveTo>
                    <a:pt x="0" y="0"/>
                  </a:moveTo>
                  <a:lnTo>
                    <a:pt x="0" y="-511733"/>
                  </a:lnTo>
                </a:path>
              </a:pathLst>
            </a:custGeom>
            <a:solidFill>
              <a:srgbClr val="EFEFEF"/>
            </a:solidFill>
            <a:ln w="7600" cap="flat">
              <a:solidFill>
                <a:srgbClr val="000000"/>
              </a:solidFill>
              <a:bevel/>
              <a:tailEnd type="triangle" w="med" len="med"/>
            </a:ln>
          </p:spPr>
        </p:sp>
        <p:sp>
          <p:nvSpPr>
            <p:cNvPr id="112" name="Text 589"/>
            <p:cNvSpPr txBox="1"/>
            <p:nvPr/>
          </p:nvSpPr>
          <p:spPr>
            <a:xfrm>
              <a:off x="2893920" y="2710800"/>
              <a:ext cx="243200" cy="81067"/>
            </a:xfrm>
            <a:prstGeom prst="rect">
              <a:avLst/>
            </a:prstGeom>
            <a:noFill/>
          </p:spPr>
          <p:txBody>
            <a:bodyPr wrap="square" lIns="28000" tIns="18000" rIns="28000" bIns="18000" rtlCol="0" anchor="ctr"/>
            <a:lstStyle/>
            <a:p>
              <a:pPr algn="ctr"/>
              <a:r>
                <a:rPr sz="1050" dirty="0">
                  <a:solidFill>
                    <a:srgbClr val="303030"/>
                  </a:solidFill>
                  <a:latin typeface="Arial"/>
                </a:rPr>
                <a:t>chip bin</a:t>
              </a:r>
            </a:p>
          </p:txBody>
        </p:sp>
        <p:sp>
          <p:nvSpPr>
            <p:cNvPr id="113" name="Text 590"/>
            <p:cNvSpPr txBox="1"/>
            <p:nvPr/>
          </p:nvSpPr>
          <p:spPr>
            <a:xfrm>
              <a:off x="2893920" y="2386533"/>
              <a:ext cx="843093" cy="113493"/>
            </a:xfrm>
            <a:prstGeom prst="rect">
              <a:avLst/>
            </a:prstGeom>
            <a:noFill/>
          </p:spPr>
          <p:txBody>
            <a:bodyPr wrap="square" lIns="28000" tIns="18000" rIns="28000" bIns="18000" rtlCol="0" anchor="ctr"/>
            <a:lstStyle/>
            <a:p>
              <a:pPr algn="ctr"/>
              <a:r>
                <a:rPr sz="1100" dirty="0">
                  <a:solidFill>
                    <a:srgbClr val="303030"/>
                  </a:solidFill>
                  <a:latin typeface="Arial"/>
                </a:rPr>
                <a:t>turpentine recovery</a:t>
              </a:r>
            </a:p>
          </p:txBody>
        </p:sp>
        <p:sp>
          <p:nvSpPr>
            <p:cNvPr id="114" name="Text 591"/>
            <p:cNvSpPr txBox="1"/>
            <p:nvPr/>
          </p:nvSpPr>
          <p:spPr>
            <a:xfrm>
              <a:off x="3056054" y="3602533"/>
              <a:ext cx="537067" cy="121600"/>
            </a:xfrm>
            <a:prstGeom prst="rect">
              <a:avLst/>
            </a:prstGeom>
            <a:noFill/>
          </p:spPr>
          <p:txBody>
            <a:bodyPr wrap="square" lIns="28000" tIns="18000" rIns="28000" bIns="18000" rtlCol="0" anchor="ctr"/>
            <a:lstStyle/>
            <a:p>
              <a:pPr algn="ctr"/>
              <a:r>
                <a:rPr sz="1100" dirty="0">
                  <a:solidFill>
                    <a:srgbClr val="303030"/>
                  </a:solidFill>
                  <a:latin typeface="Arial"/>
                </a:rPr>
                <a:t>recirculating</a:t>
              </a:r>
            </a:p>
            <a:p>
              <a:pPr algn="ctr"/>
              <a:r>
                <a:rPr sz="1100" dirty="0">
                  <a:solidFill>
                    <a:srgbClr val="303030"/>
                  </a:solidFill>
                  <a:latin typeface="Arial"/>
                </a:rPr>
                <a:t>liquor</a:t>
              </a:r>
            </a:p>
          </p:txBody>
        </p:sp>
        <p:sp>
          <p:nvSpPr>
            <p:cNvPr id="115" name="Text 592"/>
            <p:cNvSpPr txBox="1"/>
            <p:nvPr/>
          </p:nvSpPr>
          <p:spPr>
            <a:xfrm>
              <a:off x="4563894" y="2791866"/>
              <a:ext cx="275627" cy="162133"/>
            </a:xfrm>
            <a:prstGeom prst="rect">
              <a:avLst/>
            </a:prstGeom>
            <a:noFill/>
          </p:spPr>
          <p:txBody>
            <a:bodyPr wrap="square" lIns="28000" tIns="18000" rIns="28000" bIns="18000" rtlCol="0" anchor="ctr"/>
            <a:lstStyle/>
            <a:p>
              <a:pPr algn="ctr"/>
              <a:r>
                <a:rPr sz="1050" dirty="0">
                  <a:solidFill>
                    <a:srgbClr val="303030"/>
                  </a:solidFill>
                  <a:latin typeface="Arial"/>
                </a:rPr>
                <a:t>steam</a:t>
              </a:r>
            </a:p>
          </p:txBody>
        </p:sp>
        <p:sp>
          <p:nvSpPr>
            <p:cNvPr id="116" name="Text 593"/>
            <p:cNvSpPr txBox="1"/>
            <p:nvPr/>
          </p:nvSpPr>
          <p:spPr>
            <a:xfrm>
              <a:off x="4596320" y="3359333"/>
              <a:ext cx="243200" cy="162133"/>
            </a:xfrm>
            <a:prstGeom prst="rect">
              <a:avLst/>
            </a:prstGeom>
            <a:noFill/>
          </p:spPr>
          <p:txBody>
            <a:bodyPr wrap="square" lIns="28000" tIns="18000" rIns="28000" bIns="18000" rtlCol="0" anchor="ctr"/>
            <a:lstStyle/>
            <a:p>
              <a:pPr algn="ctr"/>
              <a:r>
                <a:rPr sz="1050" dirty="0">
                  <a:solidFill>
                    <a:srgbClr val="303030"/>
                  </a:solidFill>
                  <a:latin typeface="Arial"/>
                </a:rPr>
                <a:t>steam</a:t>
              </a:r>
            </a:p>
          </p:txBody>
        </p:sp>
        <p:sp>
          <p:nvSpPr>
            <p:cNvPr id="117" name="Text 594"/>
            <p:cNvSpPr txBox="1"/>
            <p:nvPr/>
          </p:nvSpPr>
          <p:spPr>
            <a:xfrm>
              <a:off x="3947787" y="3926800"/>
              <a:ext cx="891733" cy="113493"/>
            </a:xfrm>
            <a:prstGeom prst="rect">
              <a:avLst/>
            </a:prstGeom>
            <a:noFill/>
          </p:spPr>
          <p:txBody>
            <a:bodyPr wrap="square" lIns="28000" tIns="18000" rIns="28000" bIns="18000" rtlCol="0" anchor="ctr"/>
            <a:lstStyle/>
            <a:p>
              <a:pPr algn="ctr"/>
              <a:r>
                <a:rPr sz="1100" dirty="0">
                  <a:solidFill>
                    <a:srgbClr val="303030"/>
                  </a:solidFill>
                  <a:latin typeface="Arial"/>
                </a:rPr>
                <a:t>black liquor purge</a:t>
              </a:r>
            </a:p>
          </p:txBody>
        </p:sp>
        <p:sp>
          <p:nvSpPr>
            <p:cNvPr id="118" name="Text 595"/>
            <p:cNvSpPr txBox="1"/>
            <p:nvPr/>
          </p:nvSpPr>
          <p:spPr>
            <a:xfrm>
              <a:off x="4839520" y="3591152"/>
              <a:ext cx="331360" cy="92446"/>
            </a:xfrm>
            <a:prstGeom prst="rect">
              <a:avLst/>
            </a:prstGeom>
            <a:noFill/>
          </p:spPr>
          <p:txBody>
            <a:bodyPr wrap="square" lIns="28000" tIns="18000" rIns="28000" bIns="18000" rtlCol="0" anchor="ctr"/>
            <a:lstStyle/>
            <a:p>
              <a:pPr algn="ctr"/>
              <a:r>
                <a:rPr sz="1100" dirty="0">
                  <a:solidFill>
                    <a:srgbClr val="303030"/>
                  </a:solidFill>
                  <a:latin typeface="Arial"/>
                </a:rPr>
                <a:t>strainer</a:t>
              </a:r>
            </a:p>
          </p:txBody>
        </p:sp>
        <p:sp>
          <p:nvSpPr>
            <p:cNvPr id="119" name="Text 596"/>
            <p:cNvSpPr txBox="1"/>
            <p:nvPr/>
          </p:nvSpPr>
          <p:spPr>
            <a:xfrm>
              <a:off x="5163787" y="3894373"/>
              <a:ext cx="405333" cy="145920"/>
            </a:xfrm>
            <a:prstGeom prst="rect">
              <a:avLst/>
            </a:prstGeom>
            <a:noFill/>
          </p:spPr>
          <p:txBody>
            <a:bodyPr wrap="square" lIns="28000" tIns="18000" rIns="28000" bIns="18000" rtlCol="0" anchor="ctr"/>
            <a:lstStyle/>
            <a:p>
              <a:pPr algn="ctr"/>
              <a:r>
                <a:rPr sz="1100" dirty="0">
                  <a:solidFill>
                    <a:srgbClr val="303030"/>
                  </a:solidFill>
                  <a:latin typeface="Arial"/>
                </a:rPr>
                <a:t>blow down</a:t>
              </a:r>
            </a:p>
            <a:p>
              <a:pPr algn="ctr"/>
              <a:r>
                <a:rPr sz="1100" dirty="0">
                  <a:solidFill>
                    <a:srgbClr val="303030"/>
                  </a:solidFill>
                  <a:latin typeface="Arial"/>
                </a:rPr>
                <a:t>valve</a:t>
              </a:r>
            </a:p>
          </p:txBody>
        </p:sp>
        <p:sp>
          <p:nvSpPr>
            <p:cNvPr id="120" name="Text 597"/>
            <p:cNvSpPr txBox="1"/>
            <p:nvPr/>
          </p:nvSpPr>
          <p:spPr>
            <a:xfrm>
              <a:off x="5082720" y="2710800"/>
              <a:ext cx="291840" cy="210773"/>
            </a:xfrm>
            <a:prstGeom prst="rect">
              <a:avLst/>
            </a:prstGeom>
            <a:noFill/>
          </p:spPr>
          <p:txBody>
            <a:bodyPr wrap="square" lIns="28000" tIns="18000" rIns="28000" bIns="18000" rtlCol="0" anchor="ctr"/>
            <a:lstStyle/>
            <a:p>
              <a:pPr algn="ctr"/>
              <a:r>
                <a:rPr sz="1100" dirty="0">
                  <a:solidFill>
                    <a:srgbClr val="303030"/>
                  </a:solidFill>
                  <a:latin typeface="Arial"/>
                </a:rPr>
                <a:t>blow</a:t>
              </a:r>
            </a:p>
            <a:p>
              <a:pPr algn="ctr"/>
              <a:r>
                <a:rPr sz="1100" dirty="0">
                  <a:solidFill>
                    <a:srgbClr val="303030"/>
                  </a:solidFill>
                  <a:latin typeface="Arial"/>
                </a:rPr>
                <a:t>tank</a:t>
              </a:r>
            </a:p>
          </p:txBody>
        </p:sp>
        <p:sp>
          <p:nvSpPr>
            <p:cNvPr id="121" name="Text 598"/>
            <p:cNvSpPr txBox="1"/>
            <p:nvPr/>
          </p:nvSpPr>
          <p:spPr>
            <a:xfrm>
              <a:off x="6136587" y="3035067"/>
              <a:ext cx="405333" cy="194560"/>
            </a:xfrm>
            <a:prstGeom prst="rect">
              <a:avLst/>
            </a:prstGeom>
            <a:noFill/>
          </p:spPr>
          <p:txBody>
            <a:bodyPr wrap="square" lIns="28000" tIns="18000" rIns="28000" bIns="18000" rtlCol="0" anchor="ctr"/>
            <a:lstStyle/>
            <a:p>
              <a:pPr algn="ctr"/>
              <a:r>
                <a:rPr sz="1100" dirty="0">
                  <a:solidFill>
                    <a:srgbClr val="303030"/>
                  </a:solidFill>
                  <a:latin typeface="Arial"/>
                </a:rPr>
                <a:t>screen</a:t>
              </a:r>
            </a:p>
          </p:txBody>
        </p:sp>
        <p:sp>
          <p:nvSpPr>
            <p:cNvPr id="122" name="Text 599"/>
            <p:cNvSpPr txBox="1"/>
            <p:nvPr/>
          </p:nvSpPr>
          <p:spPr>
            <a:xfrm>
              <a:off x="6055520" y="2354106"/>
              <a:ext cx="486400" cy="226987"/>
            </a:xfrm>
            <a:prstGeom prst="rect">
              <a:avLst/>
            </a:prstGeom>
            <a:noFill/>
          </p:spPr>
          <p:txBody>
            <a:bodyPr wrap="square" lIns="28000" tIns="18000" rIns="28000" bIns="18000" rtlCol="0" anchor="ctr"/>
            <a:lstStyle/>
            <a:p>
              <a:pPr algn="ctr"/>
              <a:r>
                <a:rPr sz="1100" dirty="0">
                  <a:solidFill>
                    <a:srgbClr val="303030"/>
                  </a:solidFill>
                  <a:latin typeface="Arial"/>
                </a:rPr>
                <a:t>knots &amp;</a:t>
              </a:r>
            </a:p>
            <a:p>
              <a:pPr algn="ctr"/>
              <a:r>
                <a:rPr sz="1100" dirty="0">
                  <a:solidFill>
                    <a:srgbClr val="303030"/>
                  </a:solidFill>
                  <a:latin typeface="Arial"/>
                </a:rPr>
                <a:t>undigested </a:t>
              </a:r>
            </a:p>
            <a:p>
              <a:pPr algn="ctr"/>
              <a:r>
                <a:rPr sz="1100" dirty="0">
                  <a:solidFill>
                    <a:srgbClr val="303030"/>
                  </a:solidFill>
                  <a:latin typeface="Arial"/>
                </a:rPr>
                <a:t>residue</a:t>
              </a:r>
            </a:p>
          </p:txBody>
        </p:sp>
        <p:sp>
          <p:nvSpPr>
            <p:cNvPr id="123" name="Text 600"/>
            <p:cNvSpPr txBox="1"/>
            <p:nvPr/>
          </p:nvSpPr>
          <p:spPr>
            <a:xfrm>
              <a:off x="3250614" y="4445627"/>
              <a:ext cx="421547" cy="178347"/>
            </a:xfrm>
            <a:prstGeom prst="rect">
              <a:avLst/>
            </a:prstGeom>
            <a:noFill/>
          </p:spPr>
          <p:txBody>
            <a:bodyPr wrap="square" lIns="28000" tIns="18000" rIns="28000" bIns="18000" rtlCol="0" anchor="ctr"/>
            <a:lstStyle/>
            <a:p>
              <a:pPr algn="ctr"/>
              <a:r>
                <a:rPr sz="1100" dirty="0">
                  <a:solidFill>
                    <a:srgbClr val="303030"/>
                  </a:solidFill>
                  <a:latin typeface="Arial"/>
                </a:rPr>
                <a:t>white </a:t>
              </a:r>
            </a:p>
            <a:p>
              <a:pPr algn="ctr"/>
              <a:r>
                <a:rPr sz="1100" dirty="0">
                  <a:solidFill>
                    <a:srgbClr val="303030"/>
                  </a:solidFill>
                  <a:latin typeface="Arial"/>
                </a:rPr>
                <a:t>liquor</a:t>
              </a:r>
            </a:p>
          </p:txBody>
        </p:sp>
        <p:sp>
          <p:nvSpPr>
            <p:cNvPr id="124" name="Text 601"/>
            <p:cNvSpPr txBox="1"/>
            <p:nvPr/>
          </p:nvSpPr>
          <p:spPr>
            <a:xfrm>
              <a:off x="2602080" y="3764666"/>
              <a:ext cx="372907" cy="162133"/>
            </a:xfrm>
            <a:prstGeom prst="rect">
              <a:avLst/>
            </a:prstGeom>
            <a:noFill/>
          </p:spPr>
          <p:txBody>
            <a:bodyPr wrap="square" lIns="28000" tIns="18000" rIns="28000" bIns="18000" rtlCol="0" anchor="ctr"/>
            <a:lstStyle/>
            <a:p>
              <a:pPr algn="ctr"/>
              <a:r>
                <a:rPr sz="1100" dirty="0">
                  <a:solidFill>
                    <a:srgbClr val="303030"/>
                  </a:solidFill>
                  <a:latin typeface="Arial"/>
                </a:rPr>
                <a:t>12-14 </a:t>
              </a:r>
              <a:r>
                <a:rPr sz="1100" dirty="0" err="1">
                  <a:solidFill>
                    <a:srgbClr val="303030"/>
                  </a:solidFill>
                  <a:latin typeface="Arial"/>
                </a:rPr>
                <a:t>atms</a:t>
              </a:r>
              <a:endParaRPr sz="1100" dirty="0">
                <a:solidFill>
                  <a:srgbClr val="303030"/>
                </a:solidFill>
                <a:latin typeface="Arial"/>
              </a:endParaRPr>
            </a:p>
          </p:txBody>
        </p:sp>
        <p:sp>
          <p:nvSpPr>
            <p:cNvPr id="125" name="Text 602"/>
            <p:cNvSpPr txBox="1"/>
            <p:nvPr/>
          </p:nvSpPr>
          <p:spPr>
            <a:xfrm>
              <a:off x="2977013" y="4118477"/>
              <a:ext cx="241174" cy="206997"/>
            </a:xfrm>
            <a:prstGeom prst="rect">
              <a:avLst/>
            </a:prstGeom>
            <a:noFill/>
          </p:spPr>
          <p:txBody>
            <a:bodyPr wrap="square" lIns="28000" tIns="18000" rIns="28000" bIns="18000" rtlCol="0" anchor="ctr"/>
            <a:lstStyle/>
            <a:p>
              <a:pPr algn="ctr"/>
              <a:r>
                <a:rPr sz="1100" dirty="0">
                  <a:solidFill>
                    <a:srgbClr val="303030"/>
                  </a:solidFill>
                  <a:latin typeface="Arial"/>
                </a:rPr>
                <a:t>mix</a:t>
              </a:r>
            </a:p>
            <a:p>
              <a:pPr algn="ctr"/>
              <a:r>
                <a:rPr sz="1100" dirty="0">
                  <a:solidFill>
                    <a:srgbClr val="303030"/>
                  </a:solidFill>
                  <a:latin typeface="Arial"/>
                </a:rPr>
                <a:t>tank</a:t>
              </a:r>
            </a:p>
          </p:txBody>
        </p:sp>
        <p:sp>
          <p:nvSpPr>
            <p:cNvPr id="126" name="Text 603"/>
            <p:cNvSpPr txBox="1"/>
            <p:nvPr/>
          </p:nvSpPr>
          <p:spPr>
            <a:xfrm>
              <a:off x="1791413" y="4202427"/>
              <a:ext cx="502613" cy="210773"/>
            </a:xfrm>
            <a:prstGeom prst="rect">
              <a:avLst/>
            </a:prstGeom>
            <a:noFill/>
          </p:spPr>
          <p:txBody>
            <a:bodyPr wrap="square" lIns="28000" tIns="18000" rIns="28000" bIns="18000" rtlCol="0" anchor="ctr"/>
            <a:lstStyle/>
            <a:p>
              <a:pPr algn="ctr"/>
              <a:r>
                <a:rPr sz="1100" dirty="0">
                  <a:solidFill>
                    <a:srgbClr val="303030"/>
                  </a:solidFill>
                  <a:latin typeface="Arial"/>
                </a:rPr>
                <a:t>4-stage </a:t>
              </a:r>
            </a:p>
            <a:p>
              <a:pPr algn="ctr"/>
              <a:r>
                <a:rPr sz="1100" dirty="0">
                  <a:solidFill>
                    <a:srgbClr val="303030"/>
                  </a:solidFill>
                  <a:latin typeface="Arial"/>
                </a:rPr>
                <a:t>centrifugal</a:t>
              </a:r>
            </a:p>
            <a:p>
              <a:pPr algn="ctr"/>
              <a:r>
                <a:rPr sz="1100" dirty="0">
                  <a:solidFill>
                    <a:srgbClr val="303030"/>
                  </a:solidFill>
                  <a:latin typeface="Arial"/>
                </a:rPr>
                <a:t>pump</a:t>
              </a:r>
            </a:p>
          </p:txBody>
        </p:sp>
        <p:sp>
          <p:nvSpPr>
            <p:cNvPr id="127" name="Process connection"/>
            <p:cNvSpPr/>
            <p:nvPr/>
          </p:nvSpPr>
          <p:spPr>
            <a:xfrm>
              <a:off x="2625387" y="2710800"/>
              <a:ext cx="236107" cy="8107"/>
            </a:xfrm>
            <a:custGeom>
              <a:avLst/>
              <a:gdLst/>
              <a:ahLst/>
              <a:cxnLst/>
              <a:rect l="0" t="0" r="0" b="0"/>
              <a:pathLst>
                <a:path w="236107" h="8107" fill="none">
                  <a:moveTo>
                    <a:pt x="0" y="0"/>
                  </a:moveTo>
                  <a:lnTo>
                    <a:pt x="236107" y="0"/>
                  </a:lnTo>
                </a:path>
              </a:pathLst>
            </a:custGeom>
            <a:solidFill>
              <a:srgbClr val="EFEFEF"/>
            </a:solidFill>
            <a:ln w="7600" cap="flat">
              <a:solidFill>
                <a:srgbClr val="000000"/>
              </a:solidFill>
              <a:bevel/>
              <a:tailEnd type="triangle" w="med" len="med"/>
            </a:ln>
          </p:spPr>
        </p:sp>
        <p:sp>
          <p:nvSpPr>
            <p:cNvPr id="128" name="Text 604"/>
            <p:cNvSpPr txBox="1"/>
            <p:nvPr/>
          </p:nvSpPr>
          <p:spPr>
            <a:xfrm>
              <a:off x="2650720" y="2548667"/>
              <a:ext cx="212800" cy="111467"/>
            </a:xfrm>
            <a:prstGeom prst="rect">
              <a:avLst/>
            </a:prstGeom>
            <a:noFill/>
          </p:spPr>
          <p:txBody>
            <a:bodyPr wrap="square" lIns="28000" tIns="18000" rIns="28000" bIns="18000" rtlCol="0" anchor="ctr"/>
            <a:lstStyle/>
            <a:p>
              <a:pPr algn="ctr"/>
              <a:r>
                <a:rPr sz="1100" dirty="0">
                  <a:solidFill>
                    <a:srgbClr val="303030"/>
                  </a:solidFill>
                  <a:latin typeface="Arial"/>
                </a:rPr>
                <a:t>chips</a:t>
              </a:r>
            </a:p>
          </p:txBody>
        </p:sp>
        <p:sp>
          <p:nvSpPr>
            <p:cNvPr id="129" name="Text 605"/>
            <p:cNvSpPr txBox="1"/>
            <p:nvPr/>
          </p:nvSpPr>
          <p:spPr>
            <a:xfrm>
              <a:off x="3947787" y="4299706"/>
              <a:ext cx="843093" cy="113493"/>
            </a:xfrm>
            <a:prstGeom prst="rect">
              <a:avLst/>
            </a:prstGeom>
            <a:noFill/>
          </p:spPr>
          <p:txBody>
            <a:bodyPr wrap="square" lIns="28000" tIns="18000" rIns="28000" bIns="18000" rtlCol="0" anchor="ctr"/>
            <a:lstStyle/>
            <a:p>
              <a:pPr algn="ctr"/>
              <a:r>
                <a:rPr sz="1100" dirty="0">
                  <a:solidFill>
                    <a:srgbClr val="303030"/>
                  </a:solidFill>
                  <a:latin typeface="Arial"/>
                </a:rPr>
                <a:t>Black liquor</a:t>
              </a:r>
            </a:p>
            <a:p>
              <a:pPr algn="ctr"/>
              <a:r>
                <a:rPr sz="1100" dirty="0">
                  <a:solidFill>
                    <a:srgbClr val="303030"/>
                  </a:solidFill>
                  <a:latin typeface="Arial"/>
                </a:rPr>
                <a:t>modifying</a:t>
              </a:r>
            </a:p>
            <a:p>
              <a:pPr algn="ctr"/>
              <a:r>
                <a:rPr sz="1100" dirty="0">
                  <a:solidFill>
                    <a:srgbClr val="303030"/>
                  </a:solidFill>
                  <a:latin typeface="Arial"/>
                </a:rPr>
                <a:t>streams</a:t>
              </a:r>
            </a:p>
          </p:txBody>
        </p:sp>
        <p:sp>
          <p:nvSpPr>
            <p:cNvPr id="130" name="Text 606"/>
            <p:cNvSpPr txBox="1"/>
            <p:nvPr/>
          </p:nvSpPr>
          <p:spPr>
            <a:xfrm>
              <a:off x="3927519" y="2584133"/>
              <a:ext cx="214828" cy="240160"/>
            </a:xfrm>
            <a:prstGeom prst="rect">
              <a:avLst/>
            </a:prstGeom>
            <a:noFill/>
          </p:spPr>
          <p:txBody>
            <a:bodyPr wrap="square" lIns="28000" tIns="18000" rIns="28000" bIns="18000" rtlCol="0" anchor="ctr"/>
            <a:lstStyle/>
            <a:p>
              <a:pPr algn="ctr"/>
              <a:r>
                <a:rPr sz="900" dirty="0">
                  <a:solidFill>
                    <a:srgbClr val="303030"/>
                  </a:solidFill>
                  <a:latin typeface="Arial"/>
                </a:rPr>
                <a:t>140-</a:t>
              </a:r>
            </a:p>
            <a:p>
              <a:pPr algn="ctr"/>
              <a:r>
                <a:rPr sz="900" dirty="0">
                  <a:solidFill>
                    <a:srgbClr val="303030"/>
                  </a:solidFill>
                  <a:latin typeface="Arial"/>
                </a:rPr>
                <a:t>150</a:t>
              </a:r>
            </a:p>
            <a:p>
              <a:pPr algn="ctr"/>
              <a:r>
                <a:rPr sz="900" dirty="0" err="1">
                  <a:solidFill>
                    <a:srgbClr val="303030"/>
                  </a:solidFill>
                  <a:latin typeface="Arial"/>
                </a:rPr>
                <a:t>deg</a:t>
              </a:r>
              <a:endParaRPr sz="900" dirty="0">
                <a:solidFill>
                  <a:srgbClr val="303030"/>
                </a:solidFill>
                <a:latin typeface="Arial"/>
              </a:endParaRPr>
            </a:p>
            <a:p>
              <a:pPr algn="ctr"/>
              <a:r>
                <a:rPr sz="900" dirty="0">
                  <a:solidFill>
                    <a:srgbClr val="303030"/>
                  </a:solidFill>
                  <a:latin typeface="Arial"/>
                </a:rPr>
                <a:t>C</a:t>
              </a:r>
            </a:p>
          </p:txBody>
        </p:sp>
        <p:sp>
          <p:nvSpPr>
            <p:cNvPr id="131" name="Text 607"/>
            <p:cNvSpPr txBox="1"/>
            <p:nvPr/>
          </p:nvSpPr>
          <p:spPr>
            <a:xfrm>
              <a:off x="3947787" y="3602533"/>
              <a:ext cx="207733" cy="273600"/>
            </a:xfrm>
            <a:prstGeom prst="rect">
              <a:avLst/>
            </a:prstGeom>
            <a:noFill/>
          </p:spPr>
          <p:txBody>
            <a:bodyPr wrap="square" lIns="28000" tIns="18000" rIns="28000" bIns="18000" rtlCol="0" anchor="ctr"/>
            <a:lstStyle/>
            <a:p>
              <a:pPr algn="ctr"/>
              <a:r>
                <a:rPr sz="1050" dirty="0">
                  <a:solidFill>
                    <a:srgbClr val="303030"/>
                  </a:solidFill>
                  <a:latin typeface="Arial"/>
                </a:rPr>
                <a:t>65 </a:t>
              </a:r>
              <a:r>
                <a:rPr sz="1050" dirty="0" err="1">
                  <a:solidFill>
                    <a:srgbClr val="303030"/>
                  </a:solidFill>
                  <a:latin typeface="Arial"/>
                </a:rPr>
                <a:t>degC</a:t>
              </a:r>
              <a:endParaRPr sz="1050" dirty="0">
                <a:solidFill>
                  <a:srgbClr val="303030"/>
                </a:solidFill>
                <a:latin typeface="Arial"/>
              </a:endParaRPr>
            </a:p>
          </p:txBody>
        </p:sp>
        <p:sp>
          <p:nvSpPr>
            <p:cNvPr id="132" name="Text 608"/>
            <p:cNvSpPr txBox="1"/>
            <p:nvPr/>
          </p:nvSpPr>
          <p:spPr>
            <a:xfrm>
              <a:off x="3947786" y="3197200"/>
              <a:ext cx="194560" cy="324267"/>
            </a:xfrm>
            <a:prstGeom prst="rect">
              <a:avLst/>
            </a:prstGeom>
            <a:noFill/>
          </p:spPr>
          <p:txBody>
            <a:bodyPr wrap="square" lIns="28000" tIns="18000" rIns="28000" bIns="18000" rtlCol="0" anchor="ctr"/>
            <a:lstStyle/>
            <a:p>
              <a:pPr algn="ctr"/>
              <a:r>
                <a:rPr sz="1050" dirty="0">
                  <a:solidFill>
                    <a:srgbClr val="303030"/>
                  </a:solidFill>
                  <a:latin typeface="Arial"/>
                </a:rPr>
                <a:t>170-180 </a:t>
              </a:r>
              <a:r>
                <a:rPr sz="1050" dirty="0" err="1">
                  <a:solidFill>
                    <a:srgbClr val="303030"/>
                  </a:solidFill>
                  <a:latin typeface="Arial"/>
                </a:rPr>
                <a:t>degC</a:t>
              </a:r>
              <a:endParaRPr sz="1050" dirty="0">
                <a:solidFill>
                  <a:srgbClr val="303030"/>
                </a:solidFill>
                <a:latin typeface="Arial"/>
              </a:endParaRPr>
            </a:p>
          </p:txBody>
        </p:sp>
        <p:sp>
          <p:nvSpPr>
            <p:cNvPr id="133" name="Text 609"/>
            <p:cNvSpPr txBox="1"/>
            <p:nvPr/>
          </p:nvSpPr>
          <p:spPr>
            <a:xfrm>
              <a:off x="6217654" y="4251066"/>
              <a:ext cx="405333" cy="162133"/>
            </a:xfrm>
            <a:prstGeom prst="rect">
              <a:avLst/>
            </a:prstGeom>
            <a:noFill/>
          </p:spPr>
          <p:txBody>
            <a:bodyPr wrap="square" lIns="28000" tIns="18000" rIns="28000" bIns="18000" rtlCol="0" anchor="ctr"/>
            <a:lstStyle/>
            <a:p>
              <a:pPr algn="ctr"/>
              <a:r>
                <a:rPr sz="1100" dirty="0">
                  <a:solidFill>
                    <a:srgbClr val="303030"/>
                  </a:solidFill>
                  <a:latin typeface="Arial"/>
                </a:rPr>
                <a:t>To chemical recovery</a:t>
              </a:r>
            </a:p>
          </p:txBody>
        </p:sp>
        <p:sp>
          <p:nvSpPr>
            <p:cNvPr id="134" name="Text 610"/>
            <p:cNvSpPr txBox="1"/>
            <p:nvPr/>
          </p:nvSpPr>
          <p:spPr>
            <a:xfrm>
              <a:off x="4681440" y="4632080"/>
              <a:ext cx="855254" cy="154027"/>
            </a:xfrm>
            <a:prstGeom prst="rect">
              <a:avLst/>
            </a:prstGeom>
            <a:noFill/>
          </p:spPr>
          <p:txBody>
            <a:bodyPr wrap="square" lIns="28000" tIns="18000" rIns="28000" bIns="18000" rtlCol="0" anchor="ctr"/>
            <a:lstStyle/>
            <a:p>
              <a:pPr algn="ctr"/>
              <a:r>
                <a:rPr sz="1100" dirty="0">
                  <a:solidFill>
                    <a:srgbClr val="303030"/>
                  </a:solidFill>
                  <a:latin typeface="Arial"/>
                </a:rPr>
                <a:t>Pulp to bleaching plant</a:t>
              </a:r>
              <a:r>
                <a:rPr lang="en-IN" sz="1100" dirty="0">
                  <a:solidFill>
                    <a:srgbClr val="303030"/>
                  </a:solidFill>
                  <a:latin typeface="Arial"/>
                </a:rPr>
                <a:t> </a:t>
              </a:r>
              <a:r>
                <a:rPr sz="1100" dirty="0">
                  <a:solidFill>
                    <a:srgbClr val="303030"/>
                  </a:solidFill>
                  <a:latin typeface="Arial"/>
                </a:rPr>
                <a:t>( 30%)</a:t>
              </a:r>
            </a:p>
          </p:txBody>
        </p:sp>
        <p:sp>
          <p:nvSpPr>
            <p:cNvPr id="135" name="Text 611"/>
            <p:cNvSpPr txBox="1"/>
            <p:nvPr/>
          </p:nvSpPr>
          <p:spPr>
            <a:xfrm>
              <a:off x="6833760" y="4542906"/>
              <a:ext cx="518827" cy="226987"/>
            </a:xfrm>
            <a:prstGeom prst="rect">
              <a:avLst/>
            </a:prstGeom>
            <a:noFill/>
          </p:spPr>
          <p:txBody>
            <a:bodyPr wrap="square" lIns="28000" tIns="18000" rIns="28000" bIns="18000" rtlCol="0" anchor="ctr"/>
            <a:lstStyle/>
            <a:p>
              <a:pPr algn="ctr"/>
              <a:r>
                <a:rPr sz="1100" dirty="0">
                  <a:solidFill>
                    <a:srgbClr val="303030"/>
                  </a:solidFill>
                  <a:latin typeface="Arial"/>
                </a:rPr>
                <a:t>Paper mill</a:t>
              </a:r>
            </a:p>
          </p:txBody>
        </p:sp>
        <p:sp>
          <p:nvSpPr>
            <p:cNvPr id="136" name="Text 612"/>
            <p:cNvSpPr txBox="1"/>
            <p:nvPr/>
          </p:nvSpPr>
          <p:spPr>
            <a:xfrm>
              <a:off x="3899147" y="2467600"/>
              <a:ext cx="745813" cy="162133"/>
            </a:xfrm>
            <a:prstGeom prst="rect">
              <a:avLst/>
            </a:prstGeom>
            <a:noFill/>
          </p:spPr>
          <p:txBody>
            <a:bodyPr wrap="square" lIns="28000" tIns="18000" rIns="28000" bIns="18000" rtlCol="0" anchor="ctr"/>
            <a:lstStyle/>
            <a:p>
              <a:pPr algn="ctr"/>
              <a:r>
                <a:rPr sz="1050" dirty="0" err="1">
                  <a:solidFill>
                    <a:srgbClr val="303030"/>
                  </a:solidFill>
                  <a:latin typeface="Arial"/>
                </a:rPr>
                <a:t>Digestor</a:t>
              </a:r>
              <a:endParaRPr sz="1050" dirty="0">
                <a:solidFill>
                  <a:srgbClr val="303030"/>
                </a:solidFill>
                <a:latin typeface="Arial"/>
              </a:endParaRPr>
            </a:p>
          </p:txBody>
        </p:sp>
      </p:grpSp>
    </p:spTree>
    <p:extLst>
      <p:ext uri="{BB962C8B-B14F-4D97-AF65-F5344CB8AC3E}">
        <p14:creationId xmlns:p14="http://schemas.microsoft.com/office/powerpoint/2010/main" val="2497780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Bleaching of pulp</a:t>
            </a:r>
          </a:p>
        </p:txBody>
      </p:sp>
      <p:sp>
        <p:nvSpPr>
          <p:cNvPr id="3" name="Content Placeholder 2"/>
          <p:cNvSpPr>
            <a:spLocks noGrp="1"/>
          </p:cNvSpPr>
          <p:nvPr>
            <p:ph idx="1"/>
          </p:nvPr>
        </p:nvSpPr>
        <p:spPr/>
        <p:txBody>
          <a:bodyPr/>
          <a:lstStyle/>
          <a:p>
            <a:r>
              <a:rPr lang="en-IN" sz="2400" dirty="0"/>
              <a:t>A cheap oxidizing agent could be used for the removal of </a:t>
            </a:r>
            <a:r>
              <a:rPr lang="en-IN" sz="2400" dirty="0" err="1"/>
              <a:t>color</a:t>
            </a:r>
            <a:r>
              <a:rPr lang="en-IN" sz="2400" dirty="0"/>
              <a:t> residue.</a:t>
            </a:r>
          </a:p>
          <a:p>
            <a:r>
              <a:rPr lang="en-IN" sz="2400" dirty="0"/>
              <a:t>Traditionally, chlorine-type oxidizing agent were used but this has been changing in recent times because the action of chlorine produces dioxins and other undesirable components.</a:t>
            </a:r>
          </a:p>
          <a:p>
            <a:r>
              <a:rPr lang="en-IN" sz="2400" dirty="0"/>
              <a:t>The new trend has deviated towards the use of hydrogen peroxide as the oxidizing agent for bleaching.</a:t>
            </a:r>
          </a:p>
          <a:p>
            <a:pPr marL="0" indent="0">
              <a:buNone/>
            </a:pPr>
            <a:endParaRPr lang="en-IN" dirty="0"/>
          </a:p>
        </p:txBody>
      </p:sp>
    </p:spTree>
    <p:extLst>
      <p:ext uri="{BB962C8B-B14F-4D97-AF65-F5344CB8AC3E}">
        <p14:creationId xmlns:p14="http://schemas.microsoft.com/office/powerpoint/2010/main" val="1128249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Finishing operation</a:t>
            </a:r>
          </a:p>
        </p:txBody>
      </p:sp>
      <p:sp>
        <p:nvSpPr>
          <p:cNvPr id="3" name="Content Placeholder 2"/>
          <p:cNvSpPr>
            <a:spLocks noGrp="1"/>
          </p:cNvSpPr>
          <p:nvPr>
            <p:ph idx="1"/>
          </p:nvPr>
        </p:nvSpPr>
        <p:spPr/>
        <p:txBody>
          <a:bodyPr>
            <a:normAutofit/>
          </a:bodyPr>
          <a:lstStyle/>
          <a:p>
            <a:r>
              <a:rPr lang="en-IN" sz="2400" dirty="0"/>
              <a:t>Pulp is used in the production of paper so if a plant has both the pulp and paper producing units in it then the wet pulp can directly be sent to beater operations.</a:t>
            </a:r>
          </a:p>
          <a:p>
            <a:r>
              <a:rPr lang="en-IN" sz="2400" dirty="0"/>
              <a:t>Otherwise, dewatered pulp can be shipped to any distances in several ways</a:t>
            </a:r>
          </a:p>
          <a:p>
            <a:pPr marL="0" indent="0">
              <a:buNone/>
            </a:pPr>
            <a:r>
              <a:rPr lang="en-IN" sz="2400" dirty="0"/>
              <a:t>             - wet lap sheets by hydraulic pressing; dried later</a:t>
            </a:r>
          </a:p>
          <a:p>
            <a:pPr marL="0" indent="0">
              <a:buNone/>
            </a:pPr>
            <a:r>
              <a:rPr lang="en-IN" sz="2400" dirty="0"/>
              <a:t>             - Dry fluffy material by vacuum flash drying</a:t>
            </a:r>
          </a:p>
          <a:p>
            <a:pPr marL="0" indent="0">
              <a:buNone/>
            </a:pPr>
            <a:r>
              <a:rPr lang="en-IN" sz="2400" dirty="0"/>
              <a:t>             - in the form of noodles or pellets</a:t>
            </a:r>
          </a:p>
        </p:txBody>
      </p:sp>
    </p:spTree>
    <p:extLst>
      <p:ext uri="{BB962C8B-B14F-4D97-AF65-F5344CB8AC3E}">
        <p14:creationId xmlns:p14="http://schemas.microsoft.com/office/powerpoint/2010/main" val="3641177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Recovery of chemicals</a:t>
            </a:r>
          </a:p>
        </p:txBody>
      </p:sp>
      <p:sp>
        <p:nvSpPr>
          <p:cNvPr id="3" name="Content Placeholder 2"/>
          <p:cNvSpPr>
            <a:spLocks noGrp="1"/>
          </p:cNvSpPr>
          <p:nvPr>
            <p:ph idx="1"/>
          </p:nvPr>
        </p:nvSpPr>
        <p:spPr>
          <a:xfrm>
            <a:off x="677334" y="2160589"/>
            <a:ext cx="8596668" cy="4409023"/>
          </a:xfrm>
        </p:spPr>
        <p:txBody>
          <a:bodyPr>
            <a:normAutofit/>
          </a:bodyPr>
          <a:lstStyle/>
          <a:p>
            <a:r>
              <a:rPr lang="en-IN" sz="2000" dirty="0">
                <a:solidFill>
                  <a:srgbClr val="0070C0"/>
                </a:solidFill>
              </a:rPr>
              <a:t>Black liquor used in the digestion process contains 98-99% of digestion chemicals.</a:t>
            </a:r>
          </a:p>
          <a:p>
            <a:r>
              <a:rPr lang="en-IN" sz="2000" dirty="0"/>
              <a:t>So, to avoid air and water pollution the chemicals need to be recovered.</a:t>
            </a:r>
          </a:p>
          <a:p>
            <a:r>
              <a:rPr lang="en-IN" sz="2000" dirty="0"/>
              <a:t>A multiple effect evaporation unit with 5-6 stages is used to convert the concentration of the liquor from 15-16% solids to 60% solids.</a:t>
            </a:r>
          </a:p>
          <a:p>
            <a:r>
              <a:rPr lang="en-IN" sz="2000" dirty="0"/>
              <a:t>In the smelting furnace the organic carbon burns supplying heat and carbon dioxide.</a:t>
            </a:r>
          </a:p>
          <a:p>
            <a:r>
              <a:rPr lang="en-IN" sz="2000" dirty="0"/>
              <a:t>The carbon dioxide is used to make molten slag.</a:t>
            </a:r>
          </a:p>
          <a:p>
            <a:r>
              <a:rPr lang="en-IN" sz="2000" dirty="0"/>
              <a:t>Sodium sulphate is added as make-up.</a:t>
            </a:r>
          </a:p>
        </p:txBody>
      </p:sp>
    </p:spTree>
    <p:extLst>
      <p:ext uri="{BB962C8B-B14F-4D97-AF65-F5344CB8AC3E}">
        <p14:creationId xmlns:p14="http://schemas.microsoft.com/office/powerpoint/2010/main" val="4201137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a:solidFill>
                  <a:srgbClr val="0070C0"/>
                </a:solidFill>
              </a:rPr>
              <a:t>The slag mixes with water in the dissolver to yield green liquor.</a:t>
            </a:r>
          </a:p>
          <a:p>
            <a:r>
              <a:rPr lang="en-IN" sz="2000" dirty="0"/>
              <a:t>Insoluble impurities are settled and removed</a:t>
            </a:r>
          </a:p>
          <a:p>
            <a:r>
              <a:rPr lang="en-IN" sz="2000" dirty="0"/>
              <a:t>The residing liquor is then causticized using lime.</a:t>
            </a:r>
          </a:p>
          <a:p>
            <a:r>
              <a:rPr lang="en-IN" sz="2000" dirty="0"/>
              <a:t>Filtration is done to remove calcium carbonate while the filtrate that is the white liquor is returned to the </a:t>
            </a:r>
            <a:r>
              <a:rPr lang="en-IN" sz="2000" dirty="0" err="1"/>
              <a:t>digestor</a:t>
            </a:r>
            <a:r>
              <a:rPr lang="en-IN" sz="2000" dirty="0"/>
              <a:t>.</a:t>
            </a:r>
          </a:p>
          <a:p>
            <a:r>
              <a:rPr lang="en-IN" sz="2000" dirty="0"/>
              <a:t>Calcium carbonate is converted back to lime and recycled</a:t>
            </a:r>
          </a:p>
        </p:txBody>
      </p:sp>
    </p:spTree>
    <p:extLst>
      <p:ext uri="{BB962C8B-B14F-4D97-AF65-F5344CB8AC3E}">
        <p14:creationId xmlns:p14="http://schemas.microsoft.com/office/powerpoint/2010/main" val="42315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www.weyvalve.com/wp-content/uploads/2015/09/Pulp-Paper-Industry_Applic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42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931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60589"/>
            <a:ext cx="8596668" cy="4591903"/>
          </a:xfrm>
        </p:spPr>
        <p:txBody>
          <a:bodyPr>
            <a:normAutofit/>
          </a:bodyPr>
          <a:lstStyle/>
          <a:p>
            <a:r>
              <a:rPr lang="en-US" sz="2400" dirty="0"/>
              <a:t>Lime Kiln:</a:t>
            </a:r>
          </a:p>
          <a:p>
            <a:pPr lvl="1"/>
            <a:r>
              <a:rPr lang="en-US" sz="2000" dirty="0"/>
              <a:t>Lime mud is introduced at the uphill, feed end and it slowly makes its way to the discharge end due to inclination.</a:t>
            </a:r>
          </a:p>
          <a:p>
            <a:pPr lvl="1"/>
            <a:r>
              <a:rPr lang="en-US" sz="2000" dirty="0"/>
              <a:t>Fuel is burnt at the discharge end.</a:t>
            </a:r>
          </a:p>
          <a:p>
            <a:pPr lvl="1"/>
            <a:r>
              <a:rPr lang="en-US" sz="2000" dirty="0"/>
              <a:t>The causticizing reaction precipitates CaCO3 which is separated from liquor. The calcium carbonate is dewatered on a pre-coat filter to a solids of content 65% or higher. The resulting lime mud is fed into a rotary kiln where it is dried and heated counter currently.</a:t>
            </a:r>
          </a:p>
          <a:p>
            <a:pPr lvl="1"/>
            <a:r>
              <a:rPr lang="en-US" sz="2000" dirty="0"/>
              <a:t>As the mud temperature reaches about 800 </a:t>
            </a:r>
            <a:r>
              <a:rPr lang="en-US" sz="2000" dirty="0" err="1"/>
              <a:t>deg.C</a:t>
            </a:r>
            <a:r>
              <a:rPr lang="en-US" sz="2000" dirty="0"/>
              <a:t> in the calcination zone of the kiln, CaCO3 decomposes into </a:t>
            </a:r>
            <a:r>
              <a:rPr lang="en-US" sz="2000" dirty="0" err="1"/>
              <a:t>CaO</a:t>
            </a:r>
            <a:r>
              <a:rPr lang="en-US" sz="2000" dirty="0"/>
              <a:t> and CO2.</a:t>
            </a:r>
          </a:p>
          <a:p>
            <a:pPr lvl="1"/>
            <a:endParaRPr lang="en-US" dirty="0"/>
          </a:p>
        </p:txBody>
      </p:sp>
    </p:spTree>
    <p:extLst>
      <p:ext uri="{BB962C8B-B14F-4D97-AF65-F5344CB8AC3E}">
        <p14:creationId xmlns:p14="http://schemas.microsoft.com/office/powerpoint/2010/main" val="2874328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432311" y="3611880"/>
            <a:ext cx="6643107" cy="978772"/>
          </a:xfrm>
          <a:prstGeom prst="rect">
            <a:avLst/>
          </a:prstGeom>
        </p:spPr>
      </p:pic>
      <p:pic>
        <p:nvPicPr>
          <p:cNvPr id="4" name="Picture 3"/>
          <p:cNvPicPr>
            <a:picLocks noChangeAspect="1"/>
          </p:cNvPicPr>
          <p:nvPr/>
        </p:nvPicPr>
        <p:blipFill>
          <a:blip r:embed="rId3"/>
          <a:stretch>
            <a:fillRect/>
          </a:stretch>
        </p:blipFill>
        <p:spPr>
          <a:xfrm>
            <a:off x="2432310" y="1570285"/>
            <a:ext cx="6643107" cy="2041595"/>
          </a:xfrm>
          <a:prstGeom prst="rect">
            <a:avLst/>
          </a:prstGeom>
        </p:spPr>
      </p:pic>
      <p:sp>
        <p:nvSpPr>
          <p:cNvPr id="6" name="Rectangle 5"/>
          <p:cNvSpPr/>
          <p:nvPr/>
        </p:nvSpPr>
        <p:spPr>
          <a:xfrm>
            <a:off x="2043448" y="4789283"/>
            <a:ext cx="6096000" cy="1477328"/>
          </a:xfrm>
          <a:prstGeom prst="rect">
            <a:avLst/>
          </a:prstGeom>
        </p:spPr>
        <p:txBody>
          <a:bodyPr>
            <a:spAutoFit/>
          </a:bodyPr>
          <a:lstStyle/>
          <a:p>
            <a:pPr marL="742950" lvl="1" indent="-285750">
              <a:buFont typeface="Arial" panose="020B0604020202020204" pitchFamily="34" charset="0"/>
              <a:buChar char="•"/>
            </a:pPr>
            <a:r>
              <a:rPr lang="en-US" dirty="0"/>
              <a:t>The rotary kilns in the pulp and paper industry range in size from 7-13.5 ft. diameter and 175-400ft in length.</a:t>
            </a:r>
          </a:p>
          <a:p>
            <a:pPr marL="742950" lvl="1" indent="-285750">
              <a:buFont typeface="Arial" panose="020B0604020202020204" pitchFamily="34" charset="0"/>
              <a:buChar char="•"/>
            </a:pPr>
            <a:r>
              <a:rPr lang="en-US" dirty="0"/>
              <a:t>Production capacity ranges from 50tons/day to 45 tons/day of </a:t>
            </a:r>
            <a:r>
              <a:rPr lang="en-US" dirty="0" err="1"/>
              <a:t>CaO</a:t>
            </a:r>
            <a:r>
              <a:rPr lang="en-US" dirty="0"/>
              <a:t>.</a:t>
            </a:r>
          </a:p>
        </p:txBody>
      </p:sp>
    </p:spTree>
    <p:extLst>
      <p:ext uri="{BB962C8B-B14F-4D97-AF65-F5344CB8AC3E}">
        <p14:creationId xmlns:p14="http://schemas.microsoft.com/office/powerpoint/2010/main" val="588088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3795" y="1935921"/>
            <a:ext cx="10353762" cy="3695136"/>
          </a:xfrm>
        </p:spPr>
        <p:txBody>
          <a:bodyPr/>
          <a:lstStyle/>
          <a:p>
            <a:endParaRPr lang="en-US"/>
          </a:p>
        </p:txBody>
      </p:sp>
      <p:pic>
        <p:nvPicPr>
          <p:cNvPr id="6" name="Picture 5"/>
          <p:cNvPicPr>
            <a:picLocks noChangeAspect="1"/>
          </p:cNvPicPr>
          <p:nvPr/>
        </p:nvPicPr>
        <p:blipFill>
          <a:blip r:embed="rId2"/>
          <a:stretch>
            <a:fillRect/>
          </a:stretch>
        </p:blipFill>
        <p:spPr>
          <a:xfrm>
            <a:off x="2125979" y="800100"/>
            <a:ext cx="7803631" cy="5440680"/>
          </a:xfrm>
          <a:prstGeom prst="rect">
            <a:avLst/>
          </a:prstGeom>
        </p:spPr>
      </p:pic>
    </p:spTree>
    <p:extLst>
      <p:ext uri="{BB962C8B-B14F-4D97-AF65-F5344CB8AC3E}">
        <p14:creationId xmlns:p14="http://schemas.microsoft.com/office/powerpoint/2010/main" val="4160517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01.i.aliimg.com/img/pb/403/571/455/455571403_0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2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689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grpSp>
        <p:nvGrpSpPr>
          <p:cNvPr id="4" name="Group237"/>
          <p:cNvGrpSpPr/>
          <p:nvPr/>
        </p:nvGrpSpPr>
        <p:grpSpPr>
          <a:xfrm>
            <a:off x="436625" y="586668"/>
            <a:ext cx="10910491" cy="9165823"/>
            <a:chOff x="436018" y="688947"/>
            <a:chExt cx="8268798" cy="8998904"/>
          </a:xfrm>
          <a:noFill/>
        </p:grpSpPr>
        <p:sp>
          <p:nvSpPr>
            <p:cNvPr id="5" name="Column"/>
            <p:cNvSpPr/>
            <p:nvPr/>
          </p:nvSpPr>
          <p:spPr>
            <a:xfrm>
              <a:off x="1436682" y="968120"/>
              <a:ext cx="478800" cy="1216000"/>
            </a:xfrm>
            <a:custGeom>
              <a:avLst/>
              <a:gdLst>
                <a:gd name="connsiteX0" fmla="*/ 239400 w 478800"/>
                <a:gd name="connsiteY0" fmla="*/ 608000 h 1216000"/>
                <a:gd name="connsiteX1" fmla="*/ 0 w 478800"/>
                <a:gd name="connsiteY1" fmla="*/ 1064000 h 1216000"/>
                <a:gd name="connsiteX2" fmla="*/ 0 w 478800"/>
                <a:gd name="connsiteY2" fmla="*/ 912000 h 1216000"/>
                <a:gd name="connsiteX3" fmla="*/ 0 w 478800"/>
                <a:gd name="connsiteY3" fmla="*/ 760000 h 1216000"/>
                <a:gd name="connsiteX4" fmla="*/ 0 w 478800"/>
                <a:gd name="connsiteY4" fmla="*/ 608000 h 1216000"/>
                <a:gd name="connsiteX5" fmla="*/ 0 w 478800"/>
                <a:gd name="connsiteY5" fmla="*/ 456000 h 1216000"/>
                <a:gd name="connsiteX6" fmla="*/ 0 w 478800"/>
                <a:gd name="connsiteY6" fmla="*/ 304000 h 1216000"/>
                <a:gd name="connsiteX7" fmla="*/ 0 w 478800"/>
                <a:gd name="connsiteY7" fmla="*/ 152000 h 1216000"/>
                <a:gd name="connsiteX8" fmla="*/ 478800 w 478800"/>
                <a:gd name="connsiteY8" fmla="*/ 152000 h 1216000"/>
                <a:gd name="connsiteX9" fmla="*/ 478800 w 478800"/>
                <a:gd name="connsiteY9" fmla="*/ 304000 h 1216000"/>
                <a:gd name="connsiteX10" fmla="*/ 478800 w 478800"/>
                <a:gd name="connsiteY10" fmla="*/ 456000 h 1216000"/>
                <a:gd name="connsiteX11" fmla="*/ 478800 w 478800"/>
                <a:gd name="connsiteY11" fmla="*/ 608000 h 1216000"/>
                <a:gd name="connsiteX12" fmla="*/ 478800 w 478800"/>
                <a:gd name="connsiteY12" fmla="*/ 760000 h 1216000"/>
                <a:gd name="connsiteX13" fmla="*/ 478800 w 478800"/>
                <a:gd name="connsiteY13" fmla="*/ 912000 h 1216000"/>
                <a:gd name="connsiteX14" fmla="*/ 478800 w 478800"/>
                <a:gd name="connsiteY14" fmla="*/ 1064000 h 1216000"/>
                <a:gd name="connsiteX15" fmla="*/ 239400 w 478800"/>
                <a:gd name="connsiteY15" fmla="*/ 1216000 h 1216000"/>
                <a:gd name="connsiteX16" fmla="*/ 239400 w 478800"/>
                <a:gd name="connsiteY16" fmla="*/ 0 h 1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0" t="0" r="0" b="0"/>
              <a:pathLst>
                <a:path w="478800" h="1216000">
                  <a:moveTo>
                    <a:pt x="0" y="1096300"/>
                  </a:moveTo>
                  <a:cubicBezTo>
                    <a:pt x="21045" y="1165617"/>
                    <a:pt x="121811" y="1216000"/>
                    <a:pt x="239400" y="1216000"/>
                  </a:cubicBezTo>
                  <a:cubicBezTo>
                    <a:pt x="356989" y="1216000"/>
                    <a:pt x="457755" y="1165617"/>
                    <a:pt x="478800" y="1096300"/>
                  </a:cubicBezTo>
                  <a:lnTo>
                    <a:pt x="478800" y="119700"/>
                  </a:lnTo>
                  <a:cubicBezTo>
                    <a:pt x="457755" y="50383"/>
                    <a:pt x="356989" y="0"/>
                    <a:pt x="239400" y="0"/>
                  </a:cubicBezTo>
                  <a:cubicBezTo>
                    <a:pt x="121811" y="0"/>
                    <a:pt x="21045" y="50383"/>
                    <a:pt x="0" y="119700"/>
                  </a:cubicBezTo>
                  <a:lnTo>
                    <a:pt x="0" y="1096300"/>
                  </a:lnTo>
                  <a:close/>
                </a:path>
                <a:path w="478800" h="1216000" fill="none">
                  <a:moveTo>
                    <a:pt x="0" y="1096300"/>
                  </a:moveTo>
                  <a:lnTo>
                    <a:pt x="478800" y="1096300"/>
                  </a:lnTo>
                </a:path>
                <a:path w="478800" h="1216000" fill="none">
                  <a:moveTo>
                    <a:pt x="0" y="119700"/>
                  </a:moveTo>
                  <a:lnTo>
                    <a:pt x="478800" y="119700"/>
                  </a:lnTo>
                </a:path>
              </a:pathLst>
            </a:custGeom>
            <a:grpFill/>
            <a:ln w="7600" cap="flat">
              <a:solidFill>
                <a:srgbClr val="000000"/>
              </a:solidFill>
              <a:bevel/>
            </a:ln>
          </p:spPr>
        </p:sp>
        <p:cxnSp>
          <p:nvCxnSpPr>
            <p:cNvPr id="6" name="Line"/>
            <p:cNvCxnSpPr/>
            <p:nvPr/>
          </p:nvCxnSpPr>
          <p:spPr>
            <a:xfrm rot="5400000">
              <a:off x="1368282" y="1574600"/>
              <a:ext cx="304000" cy="0"/>
            </a:xfrm>
            <a:prstGeom prst="line">
              <a:avLst/>
            </a:prstGeom>
            <a:grpFill/>
            <a:ln w="7600" cap="flat">
              <a:solidFill>
                <a:srgbClr val="4C4C4C"/>
              </a:solidFill>
              <a:bevel/>
            </a:ln>
          </p:spPr>
        </p:cxnSp>
        <p:cxnSp>
          <p:nvCxnSpPr>
            <p:cNvPr id="7" name="Line"/>
            <p:cNvCxnSpPr/>
            <p:nvPr/>
          </p:nvCxnSpPr>
          <p:spPr>
            <a:xfrm rot="5400000">
              <a:off x="1459482" y="1574600"/>
              <a:ext cx="304000" cy="0"/>
            </a:xfrm>
            <a:prstGeom prst="line">
              <a:avLst/>
            </a:prstGeom>
            <a:grpFill/>
            <a:ln w="7600" cap="flat">
              <a:solidFill>
                <a:srgbClr val="4C4C4C"/>
              </a:solidFill>
              <a:bevel/>
            </a:ln>
          </p:spPr>
        </p:cxnSp>
        <p:cxnSp>
          <p:nvCxnSpPr>
            <p:cNvPr id="8" name="Line"/>
            <p:cNvCxnSpPr/>
            <p:nvPr/>
          </p:nvCxnSpPr>
          <p:spPr>
            <a:xfrm rot="5400000">
              <a:off x="1520282" y="1574600"/>
              <a:ext cx="304000" cy="0"/>
            </a:xfrm>
            <a:prstGeom prst="line">
              <a:avLst/>
            </a:prstGeom>
            <a:grpFill/>
            <a:ln w="7600" cap="flat">
              <a:solidFill>
                <a:srgbClr val="4C4C4C"/>
              </a:solidFill>
              <a:bevel/>
            </a:ln>
          </p:spPr>
        </p:cxnSp>
        <p:cxnSp>
          <p:nvCxnSpPr>
            <p:cNvPr id="9" name="Line"/>
            <p:cNvCxnSpPr/>
            <p:nvPr/>
          </p:nvCxnSpPr>
          <p:spPr>
            <a:xfrm rot="5400000">
              <a:off x="1611482" y="1574600"/>
              <a:ext cx="304000" cy="0"/>
            </a:xfrm>
            <a:prstGeom prst="line">
              <a:avLst/>
            </a:prstGeom>
            <a:grpFill/>
            <a:ln w="7600" cap="flat">
              <a:solidFill>
                <a:srgbClr val="4C4C4C"/>
              </a:solidFill>
              <a:bevel/>
            </a:ln>
          </p:spPr>
        </p:cxnSp>
        <p:cxnSp>
          <p:nvCxnSpPr>
            <p:cNvPr id="10" name="Line"/>
            <p:cNvCxnSpPr/>
            <p:nvPr/>
          </p:nvCxnSpPr>
          <p:spPr>
            <a:xfrm rot="-5400000">
              <a:off x="1672282" y="1574600"/>
              <a:ext cx="304000" cy="0"/>
            </a:xfrm>
            <a:prstGeom prst="line">
              <a:avLst/>
            </a:prstGeom>
            <a:grpFill/>
            <a:ln w="7600" cap="flat">
              <a:solidFill>
                <a:srgbClr val="4C4C4C"/>
              </a:solidFill>
              <a:bevel/>
            </a:ln>
          </p:spPr>
        </p:cxnSp>
        <p:cxnSp>
          <p:nvCxnSpPr>
            <p:cNvPr id="11" name="Line"/>
            <p:cNvCxnSpPr>
              <a:stCxn id="5" idx="5"/>
              <a:endCxn id="5" idx="10"/>
            </p:cNvCxnSpPr>
            <p:nvPr/>
          </p:nvCxnSpPr>
          <p:spPr>
            <a:xfrm>
              <a:off x="1436682" y="1424120"/>
              <a:ext cx="478800" cy="0"/>
            </a:xfrm>
            <a:prstGeom prst="line">
              <a:avLst/>
            </a:prstGeom>
            <a:grpFill/>
            <a:ln w="7600" cap="flat">
              <a:solidFill>
                <a:srgbClr val="4C4C4C"/>
              </a:solidFill>
              <a:bevel/>
            </a:ln>
          </p:spPr>
        </p:cxnSp>
        <p:cxnSp>
          <p:nvCxnSpPr>
            <p:cNvPr id="12" name="Line"/>
            <p:cNvCxnSpPr>
              <a:stCxn id="5" idx="3"/>
              <a:endCxn id="5" idx="12"/>
            </p:cNvCxnSpPr>
            <p:nvPr/>
          </p:nvCxnSpPr>
          <p:spPr>
            <a:xfrm>
              <a:off x="1436682" y="1728120"/>
              <a:ext cx="478800" cy="0"/>
            </a:xfrm>
            <a:prstGeom prst="line">
              <a:avLst/>
            </a:prstGeom>
            <a:grpFill/>
            <a:ln w="7600" cap="flat">
              <a:solidFill>
                <a:srgbClr val="4C4C4C"/>
              </a:solidFill>
              <a:bevel/>
            </a:ln>
          </p:spPr>
        </p:cxnSp>
        <p:sp>
          <p:nvSpPr>
            <p:cNvPr id="13" name="Process connection"/>
            <p:cNvSpPr/>
            <p:nvPr/>
          </p:nvSpPr>
          <p:spPr>
            <a:xfrm>
              <a:off x="912282" y="3574920"/>
              <a:ext cx="763800" cy="1390800"/>
            </a:xfrm>
            <a:custGeom>
              <a:avLst/>
              <a:gdLst/>
              <a:ahLst/>
              <a:cxnLst/>
              <a:rect l="0" t="0" r="0" b="0"/>
              <a:pathLst>
                <a:path w="763800" h="1390800" fill="none">
                  <a:moveTo>
                    <a:pt x="0" y="0"/>
                  </a:moveTo>
                  <a:lnTo>
                    <a:pt x="763800" y="0"/>
                  </a:lnTo>
                  <a:lnTo>
                    <a:pt x="763800" y="-1390800"/>
                  </a:lnTo>
                </a:path>
              </a:pathLst>
            </a:custGeom>
            <a:grpFill/>
            <a:ln w="7600" cap="flat">
              <a:solidFill>
                <a:srgbClr val="000000"/>
              </a:solidFill>
              <a:bevel/>
              <a:tailEnd type="triangle" w="med" len="med"/>
            </a:ln>
          </p:spPr>
        </p:sp>
        <p:grpSp>
          <p:nvGrpSpPr>
            <p:cNvPr id="14" name="Spiral heat exchanger"/>
            <p:cNvGrpSpPr/>
            <p:nvPr/>
          </p:nvGrpSpPr>
          <p:grpSpPr>
            <a:xfrm rot="2700000">
              <a:off x="3101082" y="1486539"/>
              <a:ext cx="364800" cy="364800"/>
              <a:chOff x="3101082" y="1486539"/>
              <a:chExt cx="364800" cy="364800"/>
            </a:xfrm>
            <a:grpFill/>
          </p:grpSpPr>
          <p:sp>
            <p:nvSpPr>
              <p:cNvPr id="130" name="Heat exchanger"/>
              <p:cNvSpPr/>
              <p:nvPr/>
            </p:nvSpPr>
            <p:spPr>
              <a:xfrm>
                <a:off x="3101082" y="1486539"/>
                <a:ext cx="364800" cy="364800"/>
              </a:xfrm>
              <a:custGeom>
                <a:avLst/>
                <a:gdLst/>
                <a:ahLst/>
                <a:cxnLst/>
                <a:rect l="0" t="0" r="0" b="0"/>
                <a:pathLst>
                  <a:path w="364800" h="364800">
                    <a:moveTo>
                      <a:pt x="0" y="182400"/>
                    </a:moveTo>
                    <a:cubicBezTo>
                      <a:pt x="0" y="81663"/>
                      <a:pt x="81663" y="0"/>
                      <a:pt x="182400" y="0"/>
                    </a:cubicBezTo>
                    <a:cubicBezTo>
                      <a:pt x="283137" y="0"/>
                      <a:pt x="364800" y="81663"/>
                      <a:pt x="364800" y="182400"/>
                    </a:cubicBezTo>
                    <a:cubicBezTo>
                      <a:pt x="364800" y="283137"/>
                      <a:pt x="283137" y="364800"/>
                      <a:pt x="182400" y="364800"/>
                    </a:cubicBezTo>
                    <a:cubicBezTo>
                      <a:pt x="81663" y="364800"/>
                      <a:pt x="0" y="283137"/>
                      <a:pt x="0" y="182400"/>
                    </a:cubicBezTo>
                    <a:close/>
                  </a:path>
                </a:pathLst>
              </a:custGeom>
              <a:solidFill>
                <a:srgbClr val="00B0F0"/>
              </a:solidFill>
              <a:ln w="7600" cap="flat">
                <a:solidFill>
                  <a:srgbClr val="000000"/>
                </a:solidFill>
                <a:bevel/>
              </a:ln>
            </p:spPr>
          </p:sp>
          <p:sp>
            <p:nvSpPr>
              <p:cNvPr id="131" name="Heat exchanger"/>
              <p:cNvSpPr/>
              <p:nvPr/>
            </p:nvSpPr>
            <p:spPr>
              <a:xfrm>
                <a:off x="3119322" y="1504779"/>
                <a:ext cx="328320" cy="328320"/>
              </a:xfrm>
              <a:custGeom>
                <a:avLst/>
                <a:gdLst/>
                <a:ahLst/>
                <a:cxnLst/>
                <a:rect l="0" t="0" r="0" b="0"/>
                <a:pathLst>
                  <a:path w="328320" h="328320">
                    <a:moveTo>
                      <a:pt x="0" y="164160"/>
                    </a:moveTo>
                    <a:cubicBezTo>
                      <a:pt x="0" y="73497"/>
                      <a:pt x="73497" y="0"/>
                      <a:pt x="164160" y="0"/>
                    </a:cubicBezTo>
                    <a:cubicBezTo>
                      <a:pt x="254823" y="0"/>
                      <a:pt x="328320" y="73497"/>
                      <a:pt x="328320" y="164160"/>
                    </a:cubicBezTo>
                    <a:cubicBezTo>
                      <a:pt x="328320" y="254823"/>
                      <a:pt x="254823" y="328320"/>
                      <a:pt x="164160" y="328320"/>
                    </a:cubicBezTo>
                    <a:cubicBezTo>
                      <a:pt x="73497" y="328320"/>
                      <a:pt x="0" y="254823"/>
                      <a:pt x="0" y="164160"/>
                    </a:cubicBezTo>
                    <a:close/>
                  </a:path>
                </a:pathLst>
              </a:custGeom>
              <a:grpFill/>
              <a:ln w="7600" cap="flat">
                <a:solidFill>
                  <a:srgbClr val="000000"/>
                </a:solidFill>
                <a:bevel/>
              </a:ln>
            </p:spPr>
          </p:sp>
          <p:sp>
            <p:nvSpPr>
              <p:cNvPr id="132" name="Heat exchanger"/>
              <p:cNvSpPr/>
              <p:nvPr/>
            </p:nvSpPr>
            <p:spPr>
              <a:xfrm>
                <a:off x="3137562" y="1523019"/>
                <a:ext cx="291840" cy="291840"/>
              </a:xfrm>
              <a:custGeom>
                <a:avLst/>
                <a:gdLst/>
                <a:ahLst/>
                <a:cxnLst/>
                <a:rect l="0" t="0" r="0" b="0"/>
                <a:pathLst>
                  <a:path w="291840" h="291840">
                    <a:moveTo>
                      <a:pt x="0" y="145920"/>
                    </a:moveTo>
                    <a:cubicBezTo>
                      <a:pt x="0" y="65331"/>
                      <a:pt x="65331" y="0"/>
                      <a:pt x="145920" y="0"/>
                    </a:cubicBezTo>
                    <a:cubicBezTo>
                      <a:pt x="226509" y="0"/>
                      <a:pt x="291840" y="65331"/>
                      <a:pt x="291840" y="145920"/>
                    </a:cubicBezTo>
                    <a:cubicBezTo>
                      <a:pt x="291840" y="226509"/>
                      <a:pt x="226509" y="291840"/>
                      <a:pt x="145920" y="291840"/>
                    </a:cubicBezTo>
                    <a:cubicBezTo>
                      <a:pt x="65331" y="291840"/>
                      <a:pt x="0" y="226509"/>
                      <a:pt x="0" y="145920"/>
                    </a:cubicBezTo>
                    <a:close/>
                  </a:path>
                  <a:path w="291840" h="291840" fill="none">
                    <a:moveTo>
                      <a:pt x="145920" y="-87552"/>
                    </a:moveTo>
                    <a:lnTo>
                      <a:pt x="145920" y="379392"/>
                    </a:lnTo>
                  </a:path>
                  <a:path w="291840" h="291840" fill="none">
                    <a:moveTo>
                      <a:pt x="116736" y="-87552"/>
                    </a:moveTo>
                    <a:lnTo>
                      <a:pt x="175104" y="-87552"/>
                    </a:lnTo>
                  </a:path>
                  <a:path w="291840" h="291840" fill="none">
                    <a:moveTo>
                      <a:pt x="116736" y="379392"/>
                    </a:moveTo>
                    <a:lnTo>
                      <a:pt x="175104" y="379392"/>
                    </a:lnTo>
                  </a:path>
                  <a:path w="291840" h="291840" fill="none">
                    <a:moveTo>
                      <a:pt x="-87552" y="116736"/>
                    </a:moveTo>
                    <a:lnTo>
                      <a:pt x="-87552" y="175104"/>
                    </a:lnTo>
                  </a:path>
                  <a:path w="291840" h="291840" fill="none">
                    <a:moveTo>
                      <a:pt x="379392" y="116736"/>
                    </a:moveTo>
                    <a:lnTo>
                      <a:pt x="379392" y="175104"/>
                    </a:lnTo>
                  </a:path>
                  <a:path w="291840" h="291840" fill="none">
                    <a:moveTo>
                      <a:pt x="-87552" y="145920"/>
                    </a:moveTo>
                    <a:lnTo>
                      <a:pt x="379392" y="145920"/>
                    </a:lnTo>
                  </a:path>
                </a:pathLst>
              </a:custGeom>
              <a:grpFill/>
              <a:ln w="7600" cap="flat">
                <a:solidFill>
                  <a:srgbClr val="000000"/>
                </a:solidFill>
                <a:bevel/>
              </a:ln>
            </p:spPr>
          </p:sp>
        </p:grpSp>
        <p:sp>
          <p:nvSpPr>
            <p:cNvPr id="15" name="Tank 2"/>
            <p:cNvSpPr/>
            <p:nvPr/>
          </p:nvSpPr>
          <p:spPr>
            <a:xfrm>
              <a:off x="2985562" y="2334600"/>
              <a:ext cx="595840" cy="608000"/>
            </a:xfrm>
            <a:custGeom>
              <a:avLst/>
              <a:gdLst>
                <a:gd name="connsiteX0" fmla="*/ 0 w 595840"/>
                <a:gd name="connsiteY0" fmla="*/ 304000 h 608000"/>
                <a:gd name="connsiteX1" fmla="*/ 297920 w 595840"/>
                <a:gd name="connsiteY1" fmla="*/ 0 h 608000"/>
                <a:gd name="connsiteX2" fmla="*/ 595840 w 595840"/>
                <a:gd name="connsiteY2" fmla="*/ 304000 h 608000"/>
                <a:gd name="connsiteX3" fmla="*/ 297920 w 595840"/>
                <a:gd name="connsiteY3" fmla="*/ 608000 h 608000"/>
              </a:gdLst>
              <a:ahLst/>
              <a:cxnLst>
                <a:cxn ang="0">
                  <a:pos x="connsiteX0" y="connsiteY0"/>
                </a:cxn>
                <a:cxn ang="0">
                  <a:pos x="connsiteX1" y="connsiteY1"/>
                </a:cxn>
                <a:cxn ang="0">
                  <a:pos x="connsiteX2" y="connsiteY2"/>
                </a:cxn>
                <a:cxn ang="0">
                  <a:pos x="connsiteX3" y="connsiteY3"/>
                </a:cxn>
              </a:cxnLst>
              <a:rect l="0" t="0" r="0" b="0"/>
              <a:pathLst>
                <a:path w="595840" h="608000">
                  <a:moveTo>
                    <a:pt x="297920" y="0"/>
                  </a:moveTo>
                  <a:lnTo>
                    <a:pt x="0" y="96598"/>
                  </a:lnTo>
                  <a:lnTo>
                    <a:pt x="0" y="608000"/>
                  </a:lnTo>
                  <a:lnTo>
                    <a:pt x="595840" y="608000"/>
                  </a:lnTo>
                  <a:lnTo>
                    <a:pt x="595840" y="96598"/>
                  </a:lnTo>
                  <a:lnTo>
                    <a:pt x="297920" y="0"/>
                  </a:lnTo>
                  <a:close/>
                </a:path>
                <a:path w="595840" h="608000" fill="none">
                  <a:moveTo>
                    <a:pt x="0" y="96598"/>
                  </a:moveTo>
                  <a:lnTo>
                    <a:pt x="595840" y="96598"/>
                  </a:lnTo>
                </a:path>
              </a:pathLst>
            </a:custGeom>
            <a:grpFill/>
            <a:ln w="7600" cap="flat">
              <a:solidFill>
                <a:srgbClr val="000000"/>
              </a:solidFill>
              <a:bevel/>
            </a:ln>
          </p:spPr>
        </p:sp>
        <p:sp>
          <p:nvSpPr>
            <p:cNvPr id="16" name="Centrifugal pump"/>
            <p:cNvSpPr/>
            <p:nvPr/>
          </p:nvSpPr>
          <p:spPr>
            <a:xfrm>
              <a:off x="3294411" y="3539960"/>
              <a:ext cx="349600" cy="349600"/>
            </a:xfrm>
            <a:custGeom>
              <a:avLst/>
              <a:gdLst>
                <a:gd name="connsiteX0" fmla="*/ 174800 w 349600"/>
                <a:gd name="connsiteY0" fmla="*/ 174800 h 349600"/>
                <a:gd name="connsiteX1" fmla="*/ 349600 w 349600"/>
                <a:gd name="connsiteY1" fmla="*/ 0 h 349600"/>
                <a:gd name="connsiteX2" fmla="*/ -87400 w 349600"/>
                <a:gd name="connsiteY2" fmla="*/ 174800 h 349600"/>
                <a:gd name="connsiteX3" fmla="*/ 174800 w 349600"/>
                <a:gd name="connsiteY3" fmla="*/ 0 h 349600"/>
                <a:gd name="connsiteX4" fmla="*/ 174800 w 349600"/>
                <a:gd name="connsiteY4" fmla="*/ 349600 h 34960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349600" h="349600">
                  <a:moveTo>
                    <a:pt x="0" y="174800"/>
                  </a:moveTo>
                  <a:cubicBezTo>
                    <a:pt x="0" y="78261"/>
                    <a:pt x="78261" y="0"/>
                    <a:pt x="174800" y="0"/>
                  </a:cubicBezTo>
                  <a:cubicBezTo>
                    <a:pt x="271339" y="0"/>
                    <a:pt x="349600" y="78261"/>
                    <a:pt x="349600" y="174800"/>
                  </a:cubicBezTo>
                  <a:cubicBezTo>
                    <a:pt x="349600" y="271339"/>
                    <a:pt x="271339" y="349600"/>
                    <a:pt x="174800" y="349600"/>
                  </a:cubicBezTo>
                  <a:cubicBezTo>
                    <a:pt x="78261" y="349600"/>
                    <a:pt x="0" y="271339"/>
                    <a:pt x="0" y="174800"/>
                  </a:cubicBezTo>
                  <a:close/>
                </a:path>
                <a:path w="349600" h="349600" fill="none">
                  <a:moveTo>
                    <a:pt x="-87400" y="174800"/>
                  </a:moveTo>
                  <a:lnTo>
                    <a:pt x="174800" y="174800"/>
                  </a:lnTo>
                </a:path>
                <a:path w="349600" h="349600" fill="none">
                  <a:moveTo>
                    <a:pt x="174800" y="0"/>
                  </a:moveTo>
                  <a:lnTo>
                    <a:pt x="349600" y="0"/>
                  </a:lnTo>
                </a:path>
              </a:pathLst>
            </a:custGeom>
            <a:solidFill>
              <a:schemeClr val="tx2">
                <a:lumMod val="75000"/>
              </a:schemeClr>
            </a:solidFill>
            <a:ln w="7600" cap="flat">
              <a:solidFill>
                <a:srgbClr val="000000"/>
              </a:solidFill>
              <a:bevel/>
              <a:tailEnd type="triangle" w="sm" len="sm"/>
            </a:ln>
          </p:spPr>
        </p:sp>
        <p:sp>
          <p:nvSpPr>
            <p:cNvPr id="17" name="Reboiler heat exchanger"/>
            <p:cNvSpPr/>
            <p:nvPr/>
          </p:nvSpPr>
          <p:spPr>
            <a:xfrm>
              <a:off x="4301882" y="2530680"/>
              <a:ext cx="866400" cy="349600"/>
            </a:xfrm>
            <a:custGeom>
              <a:avLst/>
              <a:gdLst>
                <a:gd name="connsiteX0" fmla="*/ 433200 w 866400"/>
                <a:gd name="connsiteY0" fmla="*/ 174800 h 349600"/>
                <a:gd name="connsiteX1" fmla="*/ 866400 w 866400"/>
                <a:gd name="connsiteY1" fmla="*/ 174800 h 349600"/>
                <a:gd name="connsiteX2" fmla="*/ 433200 w 866400"/>
                <a:gd name="connsiteY2" fmla="*/ 0 h 349600"/>
                <a:gd name="connsiteX3" fmla="*/ 433200 w 866400"/>
                <a:gd name="connsiteY3" fmla="*/ 349600 h 349600"/>
                <a:gd name="connsiteX4" fmla="*/ 738612 w 866400"/>
                <a:gd name="connsiteY4" fmla="*/ 0 h 349600"/>
                <a:gd name="connsiteX5" fmla="*/ 580156 w 866400"/>
                <a:gd name="connsiteY5" fmla="*/ 0 h 349600"/>
                <a:gd name="connsiteX6" fmla="*/ 845956 w 866400"/>
                <a:gd name="connsiteY6" fmla="*/ 68625 h 349600"/>
                <a:gd name="connsiteX7" fmla="*/ 840841 w 866400"/>
                <a:gd name="connsiteY7" fmla="*/ 293923 h 349600"/>
                <a:gd name="connsiteX8" fmla="*/ 0 w 866400"/>
                <a:gd name="connsiteY8" fmla="*/ 260257 h 34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866400" h="349600" fill="none">
                  <a:moveTo>
                    <a:pt x="33" y="262200"/>
                  </a:moveTo>
                  <a:lnTo>
                    <a:pt x="144427" y="262200"/>
                  </a:lnTo>
                </a:path>
                <a:path w="866400" h="349600" fill="none">
                  <a:moveTo>
                    <a:pt x="649808" y="181792"/>
                  </a:moveTo>
                  <a:lnTo>
                    <a:pt x="649808" y="349600"/>
                  </a:lnTo>
                </a:path>
                <a:path w="866400" h="349600" fill="none">
                  <a:moveTo>
                    <a:pt x="144427" y="139840"/>
                  </a:moveTo>
                  <a:lnTo>
                    <a:pt x="144427" y="349600"/>
                  </a:lnTo>
                </a:path>
                <a:path w="866400" h="349600">
                  <a:moveTo>
                    <a:pt x="28912" y="349600"/>
                  </a:moveTo>
                  <a:lnTo>
                    <a:pt x="808640" y="349600"/>
                  </a:lnTo>
                  <a:cubicBezTo>
                    <a:pt x="885653" y="244794"/>
                    <a:pt x="885653" y="104806"/>
                    <a:pt x="808640" y="0"/>
                  </a:cubicBezTo>
                  <a:lnTo>
                    <a:pt x="361019" y="0"/>
                  </a:lnTo>
                  <a:lnTo>
                    <a:pt x="144427" y="174800"/>
                  </a:lnTo>
                  <a:lnTo>
                    <a:pt x="28912" y="174800"/>
                  </a:lnTo>
                  <a:cubicBezTo>
                    <a:pt x="-9639" y="232098"/>
                    <a:pt x="-9639" y="293840"/>
                    <a:pt x="28912" y="349600"/>
                  </a:cubicBezTo>
                  <a:close/>
                </a:path>
              </a:pathLst>
            </a:custGeom>
            <a:solidFill>
              <a:srgbClr val="FFC000"/>
            </a:solidFill>
            <a:ln w="7600" cap="flat">
              <a:solidFill>
                <a:srgbClr val="000000"/>
              </a:solidFill>
              <a:bevel/>
            </a:ln>
          </p:spPr>
        </p:sp>
        <p:sp>
          <p:nvSpPr>
            <p:cNvPr id="18" name="Tank 2"/>
            <p:cNvSpPr/>
            <p:nvPr/>
          </p:nvSpPr>
          <p:spPr>
            <a:xfrm>
              <a:off x="5575642" y="3585560"/>
              <a:ext cx="595840" cy="608000"/>
            </a:xfrm>
            <a:custGeom>
              <a:avLst/>
              <a:gdLst>
                <a:gd name="connsiteX0" fmla="*/ 0 w 595840"/>
                <a:gd name="connsiteY0" fmla="*/ 304000 h 608000"/>
                <a:gd name="connsiteX1" fmla="*/ 297920 w 595840"/>
                <a:gd name="connsiteY1" fmla="*/ 0 h 608000"/>
                <a:gd name="connsiteX2" fmla="*/ 595840 w 595840"/>
                <a:gd name="connsiteY2" fmla="*/ 304000 h 608000"/>
                <a:gd name="connsiteX3" fmla="*/ 297920 w 595840"/>
                <a:gd name="connsiteY3" fmla="*/ 608000 h 608000"/>
              </a:gdLst>
              <a:ahLst/>
              <a:cxnLst>
                <a:cxn ang="0">
                  <a:pos x="connsiteX0" y="connsiteY0"/>
                </a:cxn>
                <a:cxn ang="0">
                  <a:pos x="connsiteX1" y="connsiteY1"/>
                </a:cxn>
                <a:cxn ang="0">
                  <a:pos x="connsiteX2" y="connsiteY2"/>
                </a:cxn>
                <a:cxn ang="0">
                  <a:pos x="connsiteX3" y="connsiteY3"/>
                </a:cxn>
              </a:cxnLst>
              <a:rect l="0" t="0" r="0" b="0"/>
              <a:pathLst>
                <a:path w="595840" h="608000">
                  <a:moveTo>
                    <a:pt x="297920" y="0"/>
                  </a:moveTo>
                  <a:lnTo>
                    <a:pt x="0" y="96598"/>
                  </a:lnTo>
                  <a:lnTo>
                    <a:pt x="0" y="608000"/>
                  </a:lnTo>
                  <a:lnTo>
                    <a:pt x="595840" y="608000"/>
                  </a:lnTo>
                  <a:lnTo>
                    <a:pt x="595840" y="96598"/>
                  </a:lnTo>
                  <a:lnTo>
                    <a:pt x="297920" y="0"/>
                  </a:lnTo>
                  <a:close/>
                </a:path>
                <a:path w="595840" h="608000" fill="none">
                  <a:moveTo>
                    <a:pt x="0" y="96598"/>
                  </a:moveTo>
                  <a:lnTo>
                    <a:pt x="595840" y="96598"/>
                  </a:lnTo>
                </a:path>
              </a:pathLst>
            </a:custGeom>
            <a:grpFill/>
            <a:ln w="7600" cap="flat">
              <a:solidFill>
                <a:srgbClr val="000000"/>
              </a:solidFill>
              <a:bevel/>
            </a:ln>
          </p:spPr>
        </p:sp>
        <p:grpSp>
          <p:nvGrpSpPr>
            <p:cNvPr id="19" name="Half pipe mixing vessel"/>
            <p:cNvGrpSpPr/>
            <p:nvPr/>
          </p:nvGrpSpPr>
          <p:grpSpPr>
            <a:xfrm>
              <a:off x="6895002" y="1483400"/>
              <a:ext cx="486400" cy="927200"/>
              <a:chOff x="6895002" y="1483400"/>
              <a:chExt cx="486400" cy="927200"/>
            </a:xfrm>
            <a:grpFill/>
          </p:grpSpPr>
          <p:sp>
            <p:nvSpPr>
              <p:cNvPr id="114" name="Freeform 113"/>
              <p:cNvSpPr/>
              <p:nvPr/>
            </p:nvSpPr>
            <p:spPr>
              <a:xfrm>
                <a:off x="7091615" y="1483400"/>
                <a:ext cx="88133" cy="150599"/>
              </a:xfrm>
              <a:custGeom>
                <a:avLst/>
                <a:gdLst/>
                <a:ahLst/>
                <a:cxnLst/>
                <a:rect l="0" t="0" r="0" b="0"/>
                <a:pathLst>
                  <a:path w="88133" h="150599">
                    <a:moveTo>
                      <a:pt x="0" y="0"/>
                    </a:moveTo>
                    <a:lnTo>
                      <a:pt x="88133" y="0"/>
                    </a:lnTo>
                    <a:lnTo>
                      <a:pt x="88133" y="150599"/>
                    </a:lnTo>
                    <a:lnTo>
                      <a:pt x="0" y="150599"/>
                    </a:lnTo>
                    <a:lnTo>
                      <a:pt x="0" y="0"/>
                    </a:lnTo>
                    <a:close/>
                  </a:path>
                </a:pathLst>
              </a:custGeom>
              <a:grpFill/>
              <a:ln w="7600" cap="flat">
                <a:solidFill>
                  <a:srgbClr val="000000"/>
                </a:solidFill>
                <a:bevel/>
              </a:ln>
            </p:spPr>
          </p:sp>
          <p:sp>
            <p:nvSpPr>
              <p:cNvPr id="115" name="Freeform 114"/>
              <p:cNvSpPr/>
              <p:nvPr/>
            </p:nvSpPr>
            <p:spPr>
              <a:xfrm>
                <a:off x="7067579" y="1527211"/>
                <a:ext cx="133535" cy="0"/>
              </a:xfrm>
              <a:custGeom>
                <a:avLst/>
                <a:gdLst/>
                <a:ahLst/>
                <a:cxnLst/>
                <a:rect l="0" t="0" r="0" b="0"/>
                <a:pathLst>
                  <a:path w="133535" fill="none">
                    <a:moveTo>
                      <a:pt x="0" y="0"/>
                    </a:moveTo>
                    <a:lnTo>
                      <a:pt x="133535" y="0"/>
                    </a:lnTo>
                  </a:path>
                </a:pathLst>
              </a:custGeom>
              <a:grpFill/>
              <a:ln w="7600" cap="flat">
                <a:solidFill>
                  <a:srgbClr val="000000"/>
                </a:solidFill>
                <a:bevel/>
              </a:ln>
            </p:spPr>
          </p:sp>
          <p:sp>
            <p:nvSpPr>
              <p:cNvPr id="116" name="Freeform 115"/>
              <p:cNvSpPr/>
              <p:nvPr/>
            </p:nvSpPr>
            <p:spPr>
              <a:xfrm>
                <a:off x="7067579" y="1580605"/>
                <a:ext cx="133535" cy="0"/>
              </a:xfrm>
              <a:custGeom>
                <a:avLst/>
                <a:gdLst/>
                <a:ahLst/>
                <a:cxnLst/>
                <a:rect l="0" t="0" r="0" b="0"/>
                <a:pathLst>
                  <a:path w="133535" fill="none">
                    <a:moveTo>
                      <a:pt x="0" y="0"/>
                    </a:moveTo>
                    <a:lnTo>
                      <a:pt x="133535" y="0"/>
                    </a:lnTo>
                  </a:path>
                </a:pathLst>
              </a:custGeom>
              <a:grpFill/>
              <a:ln w="7600" cap="flat">
                <a:solidFill>
                  <a:srgbClr val="000000"/>
                </a:solidFill>
                <a:bevel/>
              </a:ln>
            </p:spPr>
          </p:sp>
          <p:sp>
            <p:nvSpPr>
              <p:cNvPr id="117" name="Freeform 116"/>
              <p:cNvSpPr/>
              <p:nvPr/>
            </p:nvSpPr>
            <p:spPr>
              <a:xfrm>
                <a:off x="6895007" y="2116336"/>
                <a:ext cx="34477" cy="46629"/>
              </a:xfrm>
              <a:custGeom>
                <a:avLst/>
                <a:gdLst/>
                <a:ahLst/>
                <a:cxnLst/>
                <a:rect l="0" t="0" r="0" b="0"/>
                <a:pathLst>
                  <a:path w="34477" h="46629" fill="none">
                    <a:moveTo>
                      <a:pt x="29927" y="-130"/>
                    </a:moveTo>
                    <a:cubicBezTo>
                      <a:pt x="29927" y="-130"/>
                      <a:pt x="-94" y="7407"/>
                      <a:pt x="-94" y="25493"/>
                    </a:cubicBezTo>
                    <a:cubicBezTo>
                      <a:pt x="-94" y="43580"/>
                      <a:pt x="34430" y="46629"/>
                      <a:pt x="34430" y="46629"/>
                    </a:cubicBezTo>
                  </a:path>
                </a:pathLst>
              </a:custGeom>
              <a:grpFill/>
              <a:ln w="7600" cap="flat">
                <a:solidFill>
                  <a:srgbClr val="000000"/>
                </a:solidFill>
                <a:bevel/>
              </a:ln>
            </p:spPr>
          </p:sp>
          <p:sp>
            <p:nvSpPr>
              <p:cNvPr id="118" name="Freeform 117"/>
              <p:cNvSpPr/>
              <p:nvPr/>
            </p:nvSpPr>
            <p:spPr>
              <a:xfrm>
                <a:off x="6938279" y="2325109"/>
                <a:ext cx="45735" cy="46099"/>
              </a:xfrm>
              <a:custGeom>
                <a:avLst/>
                <a:gdLst/>
                <a:ahLst/>
                <a:cxnLst/>
                <a:rect l="0" t="0" r="0" b="0"/>
                <a:pathLst>
                  <a:path w="45735" h="46099" fill="none">
                    <a:moveTo>
                      <a:pt x="13674" y="-153"/>
                    </a:moveTo>
                    <a:cubicBezTo>
                      <a:pt x="13674" y="-153"/>
                      <a:pt x="-11469" y="22078"/>
                      <a:pt x="6168" y="39788"/>
                    </a:cubicBezTo>
                    <a:cubicBezTo>
                      <a:pt x="23806" y="57498"/>
                      <a:pt x="45571" y="31875"/>
                      <a:pt x="45571" y="31875"/>
                    </a:cubicBezTo>
                  </a:path>
                </a:pathLst>
              </a:custGeom>
              <a:grpFill/>
              <a:ln w="7600" cap="flat">
                <a:solidFill>
                  <a:srgbClr val="000000"/>
                </a:solidFill>
                <a:bevel/>
              </a:ln>
            </p:spPr>
          </p:sp>
          <p:sp>
            <p:nvSpPr>
              <p:cNvPr id="119" name="Freeform 118"/>
              <p:cNvSpPr/>
              <p:nvPr/>
            </p:nvSpPr>
            <p:spPr>
              <a:xfrm>
                <a:off x="7011807" y="2370325"/>
                <a:ext cx="43800" cy="40271"/>
              </a:xfrm>
              <a:custGeom>
                <a:avLst/>
                <a:gdLst/>
                <a:ahLst/>
                <a:cxnLst/>
                <a:rect l="0" t="0" r="0" b="0"/>
                <a:pathLst>
                  <a:path w="43800" h="40271" fill="none">
                    <a:moveTo>
                      <a:pt x="3940" y="-153"/>
                    </a:moveTo>
                    <a:cubicBezTo>
                      <a:pt x="3940" y="-153"/>
                      <a:pt x="-10320" y="27730"/>
                      <a:pt x="13697" y="38281"/>
                    </a:cubicBezTo>
                    <a:cubicBezTo>
                      <a:pt x="37714" y="48831"/>
                      <a:pt x="43718" y="11905"/>
                      <a:pt x="43718" y="11905"/>
                    </a:cubicBezTo>
                  </a:path>
                </a:pathLst>
              </a:custGeom>
              <a:grpFill/>
              <a:ln w="7600" cap="flat">
                <a:solidFill>
                  <a:srgbClr val="000000"/>
                </a:solidFill>
                <a:bevel/>
              </a:ln>
            </p:spPr>
          </p:sp>
          <p:sp>
            <p:nvSpPr>
              <p:cNvPr id="120" name="Freeform 119"/>
              <p:cNvSpPr/>
              <p:nvPr/>
            </p:nvSpPr>
            <p:spPr>
              <a:xfrm>
                <a:off x="7218493" y="2359727"/>
                <a:ext cx="47670" cy="49809"/>
              </a:xfrm>
              <a:custGeom>
                <a:avLst/>
                <a:gdLst/>
                <a:ahLst/>
                <a:cxnLst/>
                <a:rect l="0" t="0" r="0" b="0"/>
                <a:pathLst>
                  <a:path w="47670" h="49809" fill="none">
                    <a:moveTo>
                      <a:pt x="-105" y="15720"/>
                    </a:moveTo>
                    <a:cubicBezTo>
                      <a:pt x="-105" y="15720"/>
                      <a:pt x="5148" y="58675"/>
                      <a:pt x="35169" y="48125"/>
                    </a:cubicBezTo>
                    <a:cubicBezTo>
                      <a:pt x="65190" y="37574"/>
                      <a:pt x="32918" y="-106"/>
                      <a:pt x="32918" y="-106"/>
                    </a:cubicBezTo>
                  </a:path>
                </a:pathLst>
              </a:custGeom>
              <a:grpFill/>
              <a:ln w="7600" cap="flat">
                <a:solidFill>
                  <a:srgbClr val="000000"/>
                </a:solidFill>
                <a:bevel/>
              </a:ln>
            </p:spPr>
          </p:sp>
          <p:sp>
            <p:nvSpPr>
              <p:cNvPr id="121" name="Freeform 120"/>
              <p:cNvSpPr/>
              <p:nvPr/>
            </p:nvSpPr>
            <p:spPr>
              <a:xfrm>
                <a:off x="7283755" y="2316804"/>
                <a:ext cx="49781" cy="49455"/>
              </a:xfrm>
              <a:custGeom>
                <a:avLst/>
                <a:gdLst/>
                <a:ahLst/>
                <a:cxnLst/>
                <a:rect l="0" t="0" r="0" b="0"/>
                <a:pathLst>
                  <a:path w="49781" h="49455" fill="none">
                    <a:moveTo>
                      <a:pt x="-70" y="22467"/>
                    </a:moveTo>
                    <a:cubicBezTo>
                      <a:pt x="-70" y="22467"/>
                      <a:pt x="16441" y="60147"/>
                      <a:pt x="40458" y="46582"/>
                    </a:cubicBezTo>
                    <a:cubicBezTo>
                      <a:pt x="64474" y="33017"/>
                      <a:pt x="35204" y="-141"/>
                      <a:pt x="35204" y="-141"/>
                    </a:cubicBezTo>
                  </a:path>
                </a:pathLst>
              </a:custGeom>
              <a:grpFill/>
              <a:ln w="7600" cap="flat">
                <a:solidFill>
                  <a:srgbClr val="000000"/>
                </a:solidFill>
                <a:bevel/>
              </a:ln>
            </p:spPr>
          </p:sp>
          <p:sp>
            <p:nvSpPr>
              <p:cNvPr id="122" name="Freeform 121"/>
              <p:cNvSpPr/>
              <p:nvPr/>
            </p:nvSpPr>
            <p:spPr>
              <a:xfrm>
                <a:off x="6897294" y="2184160"/>
                <a:ext cx="40458" cy="54224"/>
              </a:xfrm>
              <a:custGeom>
                <a:avLst/>
                <a:gdLst/>
                <a:ahLst/>
                <a:cxnLst/>
                <a:rect l="0" t="0" r="0" b="0"/>
                <a:pathLst>
                  <a:path w="40458" h="54224" fill="none">
                    <a:moveTo>
                      <a:pt x="36647" y="-130"/>
                    </a:moveTo>
                    <a:cubicBezTo>
                      <a:pt x="36647" y="-130"/>
                      <a:pt x="-129" y="-883"/>
                      <a:pt x="-129" y="25493"/>
                    </a:cubicBezTo>
                    <a:cubicBezTo>
                      <a:pt x="-129" y="51869"/>
                      <a:pt x="40399" y="54130"/>
                      <a:pt x="40399" y="54130"/>
                    </a:cubicBezTo>
                  </a:path>
                </a:pathLst>
              </a:custGeom>
              <a:grpFill/>
              <a:ln w="7600" cap="flat">
                <a:solidFill>
                  <a:srgbClr val="000000"/>
                </a:solidFill>
                <a:bevel/>
              </a:ln>
            </p:spPr>
          </p:sp>
          <p:sp>
            <p:nvSpPr>
              <p:cNvPr id="123" name="Freeform 122"/>
              <p:cNvSpPr/>
              <p:nvPr/>
            </p:nvSpPr>
            <p:spPr>
              <a:xfrm>
                <a:off x="6896414" y="2039503"/>
                <a:ext cx="38347" cy="57227"/>
              </a:xfrm>
              <a:custGeom>
                <a:avLst/>
                <a:gdLst/>
                <a:ahLst/>
                <a:cxnLst/>
                <a:rect l="0" t="0" r="0" b="0"/>
                <a:pathLst>
                  <a:path w="38347" h="57227" fill="none">
                    <a:moveTo>
                      <a:pt x="34524" y="-165"/>
                    </a:moveTo>
                    <a:cubicBezTo>
                      <a:pt x="34524" y="-165"/>
                      <a:pt x="0" y="8878"/>
                      <a:pt x="0" y="26211"/>
                    </a:cubicBezTo>
                    <a:cubicBezTo>
                      <a:pt x="0" y="43544"/>
                      <a:pt x="38277" y="57109"/>
                      <a:pt x="38277" y="57109"/>
                    </a:cubicBezTo>
                  </a:path>
                </a:pathLst>
              </a:custGeom>
              <a:grpFill/>
              <a:ln w="7600" cap="flat">
                <a:solidFill>
                  <a:srgbClr val="000000"/>
                </a:solidFill>
                <a:bevel/>
              </a:ln>
            </p:spPr>
          </p:sp>
          <p:sp>
            <p:nvSpPr>
              <p:cNvPr id="124" name="Freeform 123"/>
              <p:cNvSpPr/>
              <p:nvPr/>
            </p:nvSpPr>
            <p:spPr>
              <a:xfrm>
                <a:off x="7335470" y="2044449"/>
                <a:ext cx="46087" cy="55284"/>
              </a:xfrm>
              <a:custGeom>
                <a:avLst/>
                <a:gdLst/>
                <a:ahLst/>
                <a:cxnLst/>
                <a:rect l="0" t="0" r="0" b="0"/>
                <a:pathLst>
                  <a:path w="46087" h="55284" fill="none">
                    <a:moveTo>
                      <a:pt x="0" y="918"/>
                    </a:moveTo>
                    <a:cubicBezTo>
                      <a:pt x="0" y="918"/>
                      <a:pt x="50285" y="-7371"/>
                      <a:pt x="45782" y="23527"/>
                    </a:cubicBezTo>
                    <a:cubicBezTo>
                      <a:pt x="41279" y="54424"/>
                      <a:pt x="0" y="55178"/>
                      <a:pt x="0" y="55178"/>
                    </a:cubicBezTo>
                  </a:path>
                </a:pathLst>
              </a:custGeom>
              <a:grpFill/>
              <a:ln w="7600" cap="flat">
                <a:solidFill>
                  <a:srgbClr val="000000"/>
                </a:solidFill>
                <a:bevel/>
              </a:ln>
            </p:spPr>
          </p:sp>
          <p:sp>
            <p:nvSpPr>
              <p:cNvPr id="125" name="Freeform 124"/>
              <p:cNvSpPr/>
              <p:nvPr/>
            </p:nvSpPr>
            <p:spPr>
              <a:xfrm>
                <a:off x="7337756" y="2120044"/>
                <a:ext cx="42745" cy="42920"/>
              </a:xfrm>
              <a:custGeom>
                <a:avLst/>
                <a:gdLst/>
                <a:ahLst/>
                <a:cxnLst/>
                <a:rect l="0" t="0" r="0" b="0"/>
                <a:pathLst>
                  <a:path w="42745" h="42920" fill="none">
                    <a:moveTo>
                      <a:pt x="0" y="1437"/>
                    </a:moveTo>
                    <a:cubicBezTo>
                      <a:pt x="0" y="1437"/>
                      <a:pt x="42745" y="-7607"/>
                      <a:pt x="42745" y="16509"/>
                    </a:cubicBezTo>
                    <a:cubicBezTo>
                      <a:pt x="42745" y="40624"/>
                      <a:pt x="2967" y="42920"/>
                      <a:pt x="2967" y="42920"/>
                    </a:cubicBezTo>
                  </a:path>
                </a:pathLst>
              </a:custGeom>
              <a:grpFill/>
              <a:ln w="7600" cap="flat">
                <a:solidFill>
                  <a:srgbClr val="000000"/>
                </a:solidFill>
                <a:bevel/>
              </a:ln>
            </p:spPr>
          </p:sp>
          <p:sp>
            <p:nvSpPr>
              <p:cNvPr id="126" name="Freeform 125"/>
              <p:cNvSpPr/>
              <p:nvPr/>
            </p:nvSpPr>
            <p:spPr>
              <a:xfrm>
                <a:off x="7337756" y="2185396"/>
                <a:ext cx="42745" cy="52281"/>
              </a:xfrm>
              <a:custGeom>
                <a:avLst/>
                <a:gdLst/>
                <a:ahLst/>
                <a:cxnLst/>
                <a:rect l="0" t="0" r="0" b="0"/>
                <a:pathLst>
                  <a:path w="42745" h="52281" fill="none">
                    <a:moveTo>
                      <a:pt x="0" y="141"/>
                    </a:moveTo>
                    <a:cubicBezTo>
                      <a:pt x="0" y="141"/>
                      <a:pt x="42745" y="-3627"/>
                      <a:pt x="42745" y="19735"/>
                    </a:cubicBezTo>
                    <a:cubicBezTo>
                      <a:pt x="42745" y="43097"/>
                      <a:pt x="0" y="52140"/>
                      <a:pt x="0" y="52140"/>
                    </a:cubicBezTo>
                  </a:path>
                </a:pathLst>
              </a:custGeom>
              <a:grpFill/>
              <a:ln w="7600" cap="flat">
                <a:solidFill>
                  <a:srgbClr val="000000"/>
                </a:solidFill>
                <a:bevel/>
              </a:ln>
            </p:spPr>
          </p:sp>
          <p:sp>
            <p:nvSpPr>
              <p:cNvPr id="127" name="Freeform 126"/>
              <p:cNvSpPr/>
              <p:nvPr/>
            </p:nvSpPr>
            <p:spPr>
              <a:xfrm>
                <a:off x="6931517" y="1847700"/>
                <a:ext cx="411288" cy="558583"/>
              </a:xfrm>
              <a:custGeom>
                <a:avLst/>
                <a:gdLst/>
                <a:ahLst/>
                <a:cxnLst/>
                <a:rect l="0" t="0" r="0" b="0"/>
                <a:pathLst>
                  <a:path w="411288" h="558583">
                    <a:moveTo>
                      <a:pt x="0" y="104050"/>
                    </a:moveTo>
                    <a:cubicBezTo>
                      <a:pt x="0" y="104050"/>
                      <a:pt x="53414" y="0"/>
                      <a:pt x="210985" y="0"/>
                    </a:cubicBezTo>
                    <a:cubicBezTo>
                      <a:pt x="368557" y="0"/>
                      <a:pt x="411288" y="104050"/>
                      <a:pt x="411288" y="104050"/>
                    </a:cubicBezTo>
                    <a:lnTo>
                      <a:pt x="411288" y="454532"/>
                    </a:lnTo>
                    <a:cubicBezTo>
                      <a:pt x="411288" y="454532"/>
                      <a:pt x="331167" y="558583"/>
                      <a:pt x="210985" y="558583"/>
                    </a:cubicBezTo>
                    <a:cubicBezTo>
                      <a:pt x="90804" y="558583"/>
                      <a:pt x="0" y="454532"/>
                      <a:pt x="0" y="454532"/>
                    </a:cubicBezTo>
                    <a:lnTo>
                      <a:pt x="0" y="104050"/>
                    </a:lnTo>
                    <a:close/>
                  </a:path>
                </a:pathLst>
              </a:custGeom>
              <a:grpFill/>
              <a:ln w="7600" cap="flat">
                <a:solidFill>
                  <a:srgbClr val="000000"/>
                </a:solidFill>
                <a:bevel/>
              </a:ln>
            </p:spPr>
          </p:sp>
          <p:sp>
            <p:nvSpPr>
              <p:cNvPr id="128" name="Freeform 127"/>
              <p:cNvSpPr/>
              <p:nvPr/>
            </p:nvSpPr>
            <p:spPr>
              <a:xfrm>
                <a:off x="7054826" y="2167938"/>
                <a:ext cx="166752" cy="65716"/>
              </a:xfrm>
              <a:custGeom>
                <a:avLst/>
                <a:gdLst/>
                <a:ahLst/>
                <a:cxnLst/>
                <a:rect l="0" t="0" r="0" b="0"/>
                <a:pathLst>
                  <a:path w="166752" h="65716">
                    <a:moveTo>
                      <a:pt x="17693" y="0"/>
                    </a:moveTo>
                    <a:lnTo>
                      <a:pt x="153899" y="62977"/>
                    </a:lnTo>
                    <a:cubicBezTo>
                      <a:pt x="153899" y="62977"/>
                      <a:pt x="183277" y="30120"/>
                      <a:pt x="153899" y="0"/>
                    </a:cubicBezTo>
                    <a:lnTo>
                      <a:pt x="17693" y="65716"/>
                    </a:lnTo>
                    <a:cubicBezTo>
                      <a:pt x="17693" y="65716"/>
                      <a:pt x="-22367" y="32858"/>
                      <a:pt x="17693" y="0"/>
                    </a:cubicBezTo>
                    <a:close/>
                  </a:path>
                </a:pathLst>
              </a:custGeom>
              <a:grpFill/>
              <a:ln w="7600" cap="flat">
                <a:solidFill>
                  <a:srgbClr val="000000"/>
                </a:solidFill>
                <a:bevel/>
              </a:ln>
            </p:spPr>
          </p:sp>
          <p:sp>
            <p:nvSpPr>
              <p:cNvPr id="129" name="Freeform 128"/>
              <p:cNvSpPr/>
              <p:nvPr/>
            </p:nvSpPr>
            <p:spPr>
              <a:xfrm>
                <a:off x="7135682" y="1635367"/>
                <a:ext cx="0" cy="561322"/>
              </a:xfrm>
              <a:custGeom>
                <a:avLst/>
                <a:gdLst/>
                <a:ahLst/>
                <a:cxnLst/>
                <a:rect l="0" t="0" r="0" b="0"/>
                <a:pathLst>
                  <a:path h="561322" fill="none">
                    <a:moveTo>
                      <a:pt x="0" y="0"/>
                    </a:moveTo>
                    <a:lnTo>
                      <a:pt x="0" y="561322"/>
                    </a:lnTo>
                  </a:path>
                </a:pathLst>
              </a:custGeom>
              <a:grpFill/>
              <a:ln w="7600" cap="flat">
                <a:solidFill>
                  <a:srgbClr val="000000"/>
                </a:solidFill>
                <a:bevel/>
              </a:ln>
            </p:spPr>
          </p:sp>
        </p:grpSp>
        <p:sp>
          <p:nvSpPr>
            <p:cNvPr id="20" name="Tank 2"/>
            <p:cNvSpPr/>
            <p:nvPr/>
          </p:nvSpPr>
          <p:spPr>
            <a:xfrm>
              <a:off x="7752282" y="3539960"/>
              <a:ext cx="595840" cy="608000"/>
            </a:xfrm>
            <a:custGeom>
              <a:avLst/>
              <a:gdLst>
                <a:gd name="connsiteX0" fmla="*/ 0 w 595840"/>
                <a:gd name="connsiteY0" fmla="*/ 304000 h 608000"/>
                <a:gd name="connsiteX1" fmla="*/ 297920 w 595840"/>
                <a:gd name="connsiteY1" fmla="*/ 0 h 608000"/>
                <a:gd name="connsiteX2" fmla="*/ 595840 w 595840"/>
                <a:gd name="connsiteY2" fmla="*/ 304000 h 608000"/>
                <a:gd name="connsiteX3" fmla="*/ 297920 w 595840"/>
                <a:gd name="connsiteY3" fmla="*/ 608000 h 608000"/>
              </a:gdLst>
              <a:ahLst/>
              <a:cxnLst>
                <a:cxn ang="0">
                  <a:pos x="connsiteX0" y="connsiteY0"/>
                </a:cxn>
                <a:cxn ang="0">
                  <a:pos x="connsiteX1" y="connsiteY1"/>
                </a:cxn>
                <a:cxn ang="0">
                  <a:pos x="connsiteX2" y="connsiteY2"/>
                </a:cxn>
                <a:cxn ang="0">
                  <a:pos x="connsiteX3" y="connsiteY3"/>
                </a:cxn>
              </a:cxnLst>
              <a:rect l="0" t="0" r="0" b="0"/>
              <a:pathLst>
                <a:path w="595840" h="608000">
                  <a:moveTo>
                    <a:pt x="297920" y="0"/>
                  </a:moveTo>
                  <a:lnTo>
                    <a:pt x="0" y="96598"/>
                  </a:lnTo>
                  <a:lnTo>
                    <a:pt x="0" y="608000"/>
                  </a:lnTo>
                  <a:lnTo>
                    <a:pt x="595840" y="608000"/>
                  </a:lnTo>
                  <a:lnTo>
                    <a:pt x="595840" y="96598"/>
                  </a:lnTo>
                  <a:lnTo>
                    <a:pt x="297920" y="0"/>
                  </a:lnTo>
                  <a:close/>
                </a:path>
                <a:path w="595840" h="608000" fill="none">
                  <a:moveTo>
                    <a:pt x="0" y="96598"/>
                  </a:moveTo>
                  <a:lnTo>
                    <a:pt x="595840" y="96598"/>
                  </a:lnTo>
                </a:path>
              </a:pathLst>
            </a:custGeom>
            <a:grpFill/>
            <a:ln w="7600" cap="flat">
              <a:solidFill>
                <a:srgbClr val="000000"/>
              </a:solidFill>
              <a:bevel/>
            </a:ln>
          </p:spPr>
        </p:sp>
        <p:sp>
          <p:nvSpPr>
            <p:cNvPr id="21" name="Centrifugal pump"/>
            <p:cNvSpPr/>
            <p:nvPr/>
          </p:nvSpPr>
          <p:spPr>
            <a:xfrm>
              <a:off x="6429882" y="3714760"/>
              <a:ext cx="349600" cy="349600"/>
            </a:xfrm>
            <a:custGeom>
              <a:avLst/>
              <a:gdLst>
                <a:gd name="connsiteX0" fmla="*/ 174800 w 349600"/>
                <a:gd name="connsiteY0" fmla="*/ 174800 h 349600"/>
                <a:gd name="connsiteX1" fmla="*/ 349600 w 349600"/>
                <a:gd name="connsiteY1" fmla="*/ 0 h 349600"/>
                <a:gd name="connsiteX2" fmla="*/ -87400 w 349600"/>
                <a:gd name="connsiteY2" fmla="*/ 174800 h 349600"/>
                <a:gd name="connsiteX3" fmla="*/ 174800 w 349600"/>
                <a:gd name="connsiteY3" fmla="*/ 0 h 349600"/>
                <a:gd name="connsiteX4" fmla="*/ 174800 w 349600"/>
                <a:gd name="connsiteY4" fmla="*/ 349600 h 34960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349600" h="349600">
                  <a:moveTo>
                    <a:pt x="0" y="174800"/>
                  </a:moveTo>
                  <a:cubicBezTo>
                    <a:pt x="0" y="78261"/>
                    <a:pt x="78261" y="0"/>
                    <a:pt x="174800" y="0"/>
                  </a:cubicBezTo>
                  <a:cubicBezTo>
                    <a:pt x="271339" y="0"/>
                    <a:pt x="349600" y="78261"/>
                    <a:pt x="349600" y="174800"/>
                  </a:cubicBezTo>
                  <a:cubicBezTo>
                    <a:pt x="349600" y="271339"/>
                    <a:pt x="271339" y="349600"/>
                    <a:pt x="174800" y="349600"/>
                  </a:cubicBezTo>
                  <a:cubicBezTo>
                    <a:pt x="78261" y="349600"/>
                    <a:pt x="0" y="271339"/>
                    <a:pt x="0" y="174800"/>
                  </a:cubicBezTo>
                  <a:close/>
                </a:path>
                <a:path w="349600" h="349600" fill="none">
                  <a:moveTo>
                    <a:pt x="-87400" y="174800"/>
                  </a:moveTo>
                  <a:lnTo>
                    <a:pt x="174800" y="174800"/>
                  </a:lnTo>
                </a:path>
                <a:path w="349600" h="349600" fill="none">
                  <a:moveTo>
                    <a:pt x="174800" y="0"/>
                  </a:moveTo>
                  <a:lnTo>
                    <a:pt x="349600" y="0"/>
                  </a:lnTo>
                </a:path>
              </a:pathLst>
            </a:custGeom>
            <a:solidFill>
              <a:schemeClr val="tx2">
                <a:lumMod val="75000"/>
              </a:schemeClr>
            </a:solidFill>
            <a:ln w="7600" cap="flat">
              <a:solidFill>
                <a:srgbClr val="000000"/>
              </a:solidFill>
              <a:bevel/>
              <a:tailEnd type="triangle" w="sm" len="sm"/>
            </a:ln>
          </p:spPr>
        </p:sp>
        <p:grpSp>
          <p:nvGrpSpPr>
            <p:cNvPr id="22" name="Jacketed mixing vessel (autoclave)"/>
            <p:cNvGrpSpPr/>
            <p:nvPr/>
          </p:nvGrpSpPr>
          <p:grpSpPr>
            <a:xfrm>
              <a:off x="7904282" y="2067080"/>
              <a:ext cx="486400" cy="927200"/>
              <a:chOff x="7904282" y="2067080"/>
              <a:chExt cx="486400" cy="927200"/>
            </a:xfrm>
            <a:grpFill/>
          </p:grpSpPr>
          <p:sp>
            <p:nvSpPr>
              <p:cNvPr id="107" name="Freeform 106"/>
              <p:cNvSpPr/>
              <p:nvPr/>
            </p:nvSpPr>
            <p:spPr>
              <a:xfrm>
                <a:off x="7904282" y="2677211"/>
                <a:ext cx="486400" cy="316989"/>
              </a:xfrm>
              <a:custGeom>
                <a:avLst/>
                <a:gdLst/>
                <a:ahLst/>
                <a:cxnLst/>
                <a:rect l="0" t="0" r="0" b="0"/>
                <a:pathLst>
                  <a:path w="486400" h="316989">
                    <a:moveTo>
                      <a:pt x="0" y="185144"/>
                    </a:moveTo>
                    <a:cubicBezTo>
                      <a:pt x="0" y="185144"/>
                      <a:pt x="87937" y="316989"/>
                      <a:pt x="241826" y="316989"/>
                    </a:cubicBezTo>
                    <a:cubicBezTo>
                      <a:pt x="395715" y="316989"/>
                      <a:pt x="486400" y="185144"/>
                      <a:pt x="486400" y="185144"/>
                    </a:cubicBezTo>
                    <a:lnTo>
                      <a:pt x="486400" y="30857"/>
                    </a:lnTo>
                    <a:cubicBezTo>
                      <a:pt x="486400" y="30857"/>
                      <a:pt x="486400" y="0"/>
                      <a:pt x="447928" y="0"/>
                    </a:cubicBezTo>
                    <a:cubicBezTo>
                      <a:pt x="409455" y="0"/>
                      <a:pt x="30228" y="0"/>
                      <a:pt x="30228" y="0"/>
                    </a:cubicBezTo>
                    <a:cubicBezTo>
                      <a:pt x="30228" y="0"/>
                      <a:pt x="0" y="5610"/>
                      <a:pt x="0" y="30857"/>
                    </a:cubicBezTo>
                    <a:cubicBezTo>
                      <a:pt x="0" y="56104"/>
                      <a:pt x="0" y="190755"/>
                      <a:pt x="0" y="185144"/>
                    </a:cubicBezTo>
                    <a:close/>
                  </a:path>
                </a:pathLst>
              </a:custGeom>
              <a:grpFill/>
              <a:ln w="7600" cap="flat">
                <a:solidFill>
                  <a:srgbClr val="000000"/>
                </a:solidFill>
                <a:bevel/>
              </a:ln>
            </p:spPr>
          </p:sp>
          <p:sp>
            <p:nvSpPr>
              <p:cNvPr id="108" name="Freeform 107"/>
              <p:cNvSpPr/>
              <p:nvPr/>
            </p:nvSpPr>
            <p:spPr>
              <a:xfrm>
                <a:off x="7931708" y="2391082"/>
                <a:ext cx="423092" cy="572264"/>
              </a:xfrm>
              <a:custGeom>
                <a:avLst/>
                <a:gdLst/>
                <a:ahLst/>
                <a:cxnLst/>
                <a:rect l="0" t="0" r="0" b="0"/>
                <a:pathLst>
                  <a:path w="423092" h="572264">
                    <a:moveTo>
                      <a:pt x="0" y="106598"/>
                    </a:moveTo>
                    <a:cubicBezTo>
                      <a:pt x="0" y="106598"/>
                      <a:pt x="54947" y="0"/>
                      <a:pt x="217041" y="0"/>
                    </a:cubicBezTo>
                    <a:cubicBezTo>
                      <a:pt x="379134" y="0"/>
                      <a:pt x="423092" y="106598"/>
                      <a:pt x="423092" y="106598"/>
                    </a:cubicBezTo>
                    <a:lnTo>
                      <a:pt x="423092" y="465666"/>
                    </a:lnTo>
                    <a:cubicBezTo>
                      <a:pt x="423092" y="465666"/>
                      <a:pt x="340672" y="572264"/>
                      <a:pt x="217041" y="572264"/>
                    </a:cubicBezTo>
                    <a:cubicBezTo>
                      <a:pt x="93410" y="572264"/>
                      <a:pt x="0" y="465666"/>
                      <a:pt x="0" y="465666"/>
                    </a:cubicBezTo>
                    <a:lnTo>
                      <a:pt x="0" y="106598"/>
                    </a:lnTo>
                    <a:close/>
                  </a:path>
                </a:pathLst>
              </a:custGeom>
              <a:solidFill>
                <a:srgbClr val="7030A0"/>
              </a:solidFill>
              <a:ln w="7600" cap="flat">
                <a:solidFill>
                  <a:srgbClr val="000000"/>
                </a:solidFill>
                <a:bevel/>
              </a:ln>
            </p:spPr>
          </p:sp>
          <p:sp>
            <p:nvSpPr>
              <p:cNvPr id="109" name="Freeform 108"/>
              <p:cNvSpPr/>
              <p:nvPr/>
            </p:nvSpPr>
            <p:spPr>
              <a:xfrm>
                <a:off x="8099296" y="2067078"/>
                <a:ext cx="90663" cy="154287"/>
              </a:xfrm>
              <a:custGeom>
                <a:avLst/>
                <a:gdLst/>
                <a:ahLst/>
                <a:cxnLst/>
                <a:rect l="0" t="0" r="0" b="0"/>
                <a:pathLst>
                  <a:path w="90663" h="154287">
                    <a:moveTo>
                      <a:pt x="0" y="0"/>
                    </a:moveTo>
                    <a:lnTo>
                      <a:pt x="90663" y="0"/>
                    </a:lnTo>
                    <a:lnTo>
                      <a:pt x="90663" y="154287"/>
                    </a:lnTo>
                    <a:lnTo>
                      <a:pt x="0" y="154287"/>
                    </a:lnTo>
                    <a:lnTo>
                      <a:pt x="0" y="0"/>
                    </a:lnTo>
                    <a:close/>
                  </a:path>
                </a:pathLst>
              </a:custGeom>
              <a:grpFill/>
              <a:ln w="7600" cap="flat">
                <a:solidFill>
                  <a:srgbClr val="000000"/>
                </a:solidFill>
                <a:bevel/>
              </a:ln>
            </p:spPr>
          </p:sp>
          <p:sp>
            <p:nvSpPr>
              <p:cNvPr id="110" name="Freeform 109"/>
              <p:cNvSpPr/>
              <p:nvPr/>
            </p:nvSpPr>
            <p:spPr>
              <a:xfrm>
                <a:off x="8074569" y="2111963"/>
                <a:ext cx="137368" cy="0"/>
              </a:xfrm>
              <a:custGeom>
                <a:avLst/>
                <a:gdLst/>
                <a:ahLst/>
                <a:cxnLst/>
                <a:rect l="0" t="0" r="0" b="0"/>
                <a:pathLst>
                  <a:path w="137368" fill="none">
                    <a:moveTo>
                      <a:pt x="0" y="0"/>
                    </a:moveTo>
                    <a:lnTo>
                      <a:pt x="137368" y="0"/>
                    </a:lnTo>
                  </a:path>
                </a:pathLst>
              </a:custGeom>
              <a:grpFill/>
              <a:ln w="7600" cap="flat">
                <a:solidFill>
                  <a:srgbClr val="000000"/>
                </a:solidFill>
                <a:bevel/>
              </a:ln>
            </p:spPr>
          </p:sp>
          <p:sp>
            <p:nvSpPr>
              <p:cNvPr id="111" name="Freeform 110"/>
              <p:cNvSpPr/>
              <p:nvPr/>
            </p:nvSpPr>
            <p:spPr>
              <a:xfrm>
                <a:off x="8074569" y="2166664"/>
                <a:ext cx="137368" cy="0"/>
              </a:xfrm>
              <a:custGeom>
                <a:avLst/>
                <a:gdLst/>
                <a:ahLst/>
                <a:cxnLst/>
                <a:rect l="0" t="0" r="0" b="0"/>
                <a:pathLst>
                  <a:path w="137368" fill="none">
                    <a:moveTo>
                      <a:pt x="0" y="0"/>
                    </a:moveTo>
                    <a:lnTo>
                      <a:pt x="137368" y="0"/>
                    </a:lnTo>
                  </a:path>
                </a:pathLst>
              </a:custGeom>
              <a:grpFill/>
              <a:ln w="7600" cap="flat">
                <a:solidFill>
                  <a:srgbClr val="000000"/>
                </a:solidFill>
                <a:bevel/>
              </a:ln>
            </p:spPr>
          </p:sp>
          <p:sp>
            <p:nvSpPr>
              <p:cNvPr id="112" name="Freeform 111"/>
              <p:cNvSpPr/>
              <p:nvPr/>
            </p:nvSpPr>
            <p:spPr>
              <a:xfrm>
                <a:off x="8061713" y="2768383"/>
                <a:ext cx="171538" cy="67325"/>
              </a:xfrm>
              <a:custGeom>
                <a:avLst/>
                <a:gdLst/>
                <a:ahLst/>
                <a:cxnLst/>
                <a:rect l="0" t="0" r="0" b="0"/>
                <a:pathLst>
                  <a:path w="171538" h="67325">
                    <a:moveTo>
                      <a:pt x="18201" y="0"/>
                    </a:moveTo>
                    <a:lnTo>
                      <a:pt x="158316" y="64520"/>
                    </a:lnTo>
                    <a:cubicBezTo>
                      <a:pt x="158316" y="64520"/>
                      <a:pt x="188537" y="30857"/>
                      <a:pt x="158316" y="0"/>
                    </a:cubicBezTo>
                    <a:lnTo>
                      <a:pt x="18201" y="67325"/>
                    </a:lnTo>
                    <a:cubicBezTo>
                      <a:pt x="18201" y="67325"/>
                      <a:pt x="-23009" y="33663"/>
                      <a:pt x="18201" y="0"/>
                    </a:cubicBezTo>
                    <a:close/>
                  </a:path>
                </a:pathLst>
              </a:custGeom>
              <a:grpFill/>
              <a:ln w="7600" cap="flat">
                <a:solidFill>
                  <a:srgbClr val="000000"/>
                </a:solidFill>
                <a:bevel/>
              </a:ln>
            </p:spPr>
          </p:sp>
          <p:sp>
            <p:nvSpPr>
              <p:cNvPr id="113" name="Freeform 112"/>
              <p:cNvSpPr/>
              <p:nvPr/>
            </p:nvSpPr>
            <p:spPr>
              <a:xfrm>
                <a:off x="8144626" y="2222768"/>
                <a:ext cx="0" cy="575070"/>
              </a:xfrm>
              <a:custGeom>
                <a:avLst/>
                <a:gdLst/>
                <a:ahLst/>
                <a:cxnLst/>
                <a:rect l="0" t="0" r="0" b="0"/>
                <a:pathLst>
                  <a:path h="575070" fill="none">
                    <a:moveTo>
                      <a:pt x="0" y="0"/>
                    </a:moveTo>
                    <a:lnTo>
                      <a:pt x="0" y="575070"/>
                    </a:lnTo>
                  </a:path>
                </a:pathLst>
              </a:custGeom>
              <a:grpFill/>
              <a:ln w="7600" cap="flat">
                <a:solidFill>
                  <a:srgbClr val="000000"/>
                </a:solidFill>
                <a:bevel/>
              </a:ln>
            </p:spPr>
          </p:sp>
        </p:grpSp>
        <p:sp>
          <p:nvSpPr>
            <p:cNvPr id="23" name="Tank 2"/>
            <p:cNvSpPr/>
            <p:nvPr/>
          </p:nvSpPr>
          <p:spPr>
            <a:xfrm>
              <a:off x="6895002" y="2942600"/>
              <a:ext cx="595840" cy="608000"/>
            </a:xfrm>
            <a:custGeom>
              <a:avLst/>
              <a:gdLst>
                <a:gd name="connsiteX0" fmla="*/ 0 w 595840"/>
                <a:gd name="connsiteY0" fmla="*/ 304000 h 608000"/>
                <a:gd name="connsiteX1" fmla="*/ 297920 w 595840"/>
                <a:gd name="connsiteY1" fmla="*/ 0 h 608000"/>
                <a:gd name="connsiteX2" fmla="*/ 595840 w 595840"/>
                <a:gd name="connsiteY2" fmla="*/ 304000 h 608000"/>
                <a:gd name="connsiteX3" fmla="*/ 297920 w 595840"/>
                <a:gd name="connsiteY3" fmla="*/ 608000 h 608000"/>
                <a:gd name="rtl" fmla="*/ -82080 w 595840"/>
                <a:gd name="rtt" fmla="*/ 623200 h 608000"/>
                <a:gd name="rtr" fmla="*/ 677920 w 595840"/>
                <a:gd name="rtb" fmla="*/ 775200 h 608000"/>
              </a:gdLst>
              <a:ahLst/>
              <a:cxnLst>
                <a:cxn ang="0">
                  <a:pos x="connsiteX0" y="connsiteY0"/>
                </a:cxn>
                <a:cxn ang="0">
                  <a:pos x="connsiteX1" y="connsiteY1"/>
                </a:cxn>
                <a:cxn ang="0">
                  <a:pos x="connsiteX2" y="connsiteY2"/>
                </a:cxn>
                <a:cxn ang="0">
                  <a:pos x="connsiteX3" y="connsiteY3"/>
                </a:cxn>
              </a:cxnLst>
              <a:rect l="rtl" t="rtt" r="rtr" b="rtb"/>
              <a:pathLst>
                <a:path w="595840" h="608000">
                  <a:moveTo>
                    <a:pt x="297920" y="0"/>
                  </a:moveTo>
                  <a:lnTo>
                    <a:pt x="0" y="96598"/>
                  </a:lnTo>
                  <a:lnTo>
                    <a:pt x="0" y="608000"/>
                  </a:lnTo>
                  <a:lnTo>
                    <a:pt x="595840" y="608000"/>
                  </a:lnTo>
                  <a:lnTo>
                    <a:pt x="595840" y="96598"/>
                  </a:lnTo>
                  <a:lnTo>
                    <a:pt x="297920" y="0"/>
                  </a:lnTo>
                  <a:close/>
                </a:path>
                <a:path w="595840" h="608000" fill="none">
                  <a:moveTo>
                    <a:pt x="0" y="96598"/>
                  </a:moveTo>
                  <a:lnTo>
                    <a:pt x="595840" y="96598"/>
                  </a:lnTo>
                </a:path>
              </a:pathLst>
            </a:custGeom>
            <a:grpFill/>
            <a:ln w="7600" cap="flat">
              <a:solidFill>
                <a:srgbClr val="000000"/>
              </a:solidFill>
              <a:bevel/>
            </a:ln>
          </p:spPr>
          <p:txBody>
            <a:bodyPr wrap="square" lIns="28000" tIns="18000" rIns="28000" bIns="18000" rtlCol="0" anchor="ctr"/>
            <a:lstStyle/>
            <a:p>
              <a:pPr algn="ctr"/>
              <a:r>
                <a:rPr sz="1050" dirty="0">
                  <a:solidFill>
                    <a:srgbClr val="303030"/>
                  </a:solidFill>
                  <a:latin typeface="Arial"/>
                </a:rPr>
                <a:t>waste </a:t>
              </a:r>
            </a:p>
            <a:p>
              <a:pPr algn="ctr"/>
              <a:r>
                <a:rPr sz="1050" dirty="0">
                  <a:solidFill>
                    <a:srgbClr val="303030"/>
                  </a:solidFill>
                  <a:latin typeface="Arial"/>
                </a:rPr>
                <a:t>sludge</a:t>
              </a:r>
            </a:p>
          </p:txBody>
        </p:sp>
        <p:grpSp>
          <p:nvGrpSpPr>
            <p:cNvPr id="24" name="Bin"/>
            <p:cNvGrpSpPr/>
            <p:nvPr/>
          </p:nvGrpSpPr>
          <p:grpSpPr>
            <a:xfrm>
              <a:off x="6864602" y="1712920"/>
              <a:ext cx="547200" cy="942400"/>
              <a:chOff x="6864602" y="1712920"/>
              <a:chExt cx="547200" cy="942400"/>
            </a:xfrm>
            <a:grpFill/>
          </p:grpSpPr>
          <p:sp>
            <p:nvSpPr>
              <p:cNvPr id="105" name="Freeform 104"/>
              <p:cNvSpPr/>
              <p:nvPr/>
            </p:nvSpPr>
            <p:spPr>
              <a:xfrm>
                <a:off x="6864602" y="1712919"/>
                <a:ext cx="547200" cy="687040"/>
              </a:xfrm>
              <a:custGeom>
                <a:avLst/>
                <a:gdLst/>
                <a:ahLst/>
                <a:cxnLst/>
                <a:rect l="0" t="0" r="0" b="0"/>
                <a:pathLst>
                  <a:path w="547200" h="687040">
                    <a:moveTo>
                      <a:pt x="0" y="0"/>
                    </a:moveTo>
                    <a:lnTo>
                      <a:pt x="547200" y="0"/>
                    </a:lnTo>
                    <a:lnTo>
                      <a:pt x="547200" y="687040"/>
                    </a:lnTo>
                    <a:lnTo>
                      <a:pt x="0" y="687040"/>
                    </a:lnTo>
                    <a:lnTo>
                      <a:pt x="0" y="0"/>
                    </a:lnTo>
                    <a:close/>
                  </a:path>
                </a:pathLst>
              </a:custGeom>
              <a:grpFill/>
              <a:ln w="7600" cap="flat">
                <a:solidFill>
                  <a:srgbClr val="000000"/>
                </a:solidFill>
                <a:bevel/>
              </a:ln>
            </p:spPr>
          </p:sp>
          <p:sp>
            <p:nvSpPr>
              <p:cNvPr id="106" name="Freeform 105"/>
              <p:cNvSpPr/>
              <p:nvPr/>
            </p:nvSpPr>
            <p:spPr>
              <a:xfrm>
                <a:off x="6864602" y="2399960"/>
                <a:ext cx="547200" cy="255360"/>
              </a:xfrm>
              <a:custGeom>
                <a:avLst/>
                <a:gdLst/>
                <a:ahLst/>
                <a:cxnLst/>
                <a:rect l="0" t="0" r="0" b="0"/>
                <a:pathLst>
                  <a:path w="547200" h="255360">
                    <a:moveTo>
                      <a:pt x="0" y="0"/>
                    </a:moveTo>
                    <a:lnTo>
                      <a:pt x="547200" y="0"/>
                    </a:lnTo>
                    <a:lnTo>
                      <a:pt x="270593" y="255360"/>
                    </a:lnTo>
                    <a:lnTo>
                      <a:pt x="0" y="0"/>
                    </a:lnTo>
                    <a:close/>
                  </a:path>
                </a:pathLst>
              </a:custGeom>
              <a:grpFill/>
              <a:ln w="7600" cap="flat">
                <a:solidFill>
                  <a:srgbClr val="000000"/>
                </a:solidFill>
                <a:bevel/>
              </a:ln>
            </p:spPr>
          </p:sp>
        </p:grpSp>
        <p:sp>
          <p:nvSpPr>
            <p:cNvPr id="25" name="Rotary filter"/>
            <p:cNvSpPr/>
            <p:nvPr/>
          </p:nvSpPr>
          <p:spPr>
            <a:xfrm>
              <a:off x="5226042" y="4860840"/>
              <a:ext cx="349600" cy="349600"/>
            </a:xfrm>
            <a:custGeom>
              <a:avLst/>
              <a:gdLst>
                <a:gd name="connsiteX0" fmla="*/ 174800 w 349600"/>
                <a:gd name="connsiteY0" fmla="*/ 174800 h 349600"/>
                <a:gd name="connsiteX1" fmla="*/ 349600 w 349600"/>
                <a:gd name="connsiteY1" fmla="*/ 174800 h 349600"/>
                <a:gd name="connsiteX2" fmla="*/ 0 w 349600"/>
                <a:gd name="connsiteY2" fmla="*/ 174800 h 349600"/>
                <a:gd name="connsiteX3" fmla="*/ 174800 w 349600"/>
                <a:gd name="connsiteY3" fmla="*/ 0 h 349600"/>
                <a:gd name="connsiteX4" fmla="*/ 174800 w 349600"/>
                <a:gd name="connsiteY4" fmla="*/ 349600 h 34960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349600" h="349600" fill="none">
                  <a:moveTo>
                    <a:pt x="174800" y="0"/>
                  </a:moveTo>
                  <a:cubicBezTo>
                    <a:pt x="264484" y="-12119"/>
                    <a:pt x="353077" y="28770"/>
                    <a:pt x="402040" y="104880"/>
                  </a:cubicBezTo>
                </a:path>
                <a:path w="349600" h="349600" fill="none">
                  <a:moveTo>
                    <a:pt x="349600" y="386661"/>
                  </a:moveTo>
                  <a:cubicBezTo>
                    <a:pt x="251712" y="479890"/>
                    <a:pt x="97886" y="479888"/>
                    <a:pt x="0" y="386658"/>
                  </a:cubicBezTo>
                </a:path>
                <a:path w="349600" h="349600">
                  <a:moveTo>
                    <a:pt x="0" y="174800"/>
                  </a:moveTo>
                  <a:cubicBezTo>
                    <a:pt x="0" y="78261"/>
                    <a:pt x="78261" y="0"/>
                    <a:pt x="174800" y="0"/>
                  </a:cubicBezTo>
                  <a:cubicBezTo>
                    <a:pt x="271339" y="0"/>
                    <a:pt x="349600" y="78261"/>
                    <a:pt x="349600" y="174800"/>
                  </a:cubicBezTo>
                  <a:cubicBezTo>
                    <a:pt x="349600" y="271339"/>
                    <a:pt x="271339" y="349600"/>
                    <a:pt x="174800" y="349600"/>
                  </a:cubicBezTo>
                  <a:cubicBezTo>
                    <a:pt x="78261" y="349600"/>
                    <a:pt x="0" y="271339"/>
                    <a:pt x="0" y="174800"/>
                  </a:cubicBezTo>
                </a:path>
              </a:pathLst>
            </a:custGeom>
            <a:solidFill>
              <a:srgbClr val="00B0F0"/>
            </a:solidFill>
            <a:ln w="7600" cap="flat">
              <a:solidFill>
                <a:srgbClr val="000000"/>
              </a:solidFill>
              <a:bevel/>
              <a:tailEnd type="triangle" w="sm" len="sm"/>
            </a:ln>
          </p:spPr>
        </p:sp>
        <p:sp>
          <p:nvSpPr>
            <p:cNvPr id="26" name="Vertical vessel"/>
            <p:cNvSpPr/>
            <p:nvPr/>
          </p:nvSpPr>
          <p:spPr>
            <a:xfrm>
              <a:off x="2397322" y="1415000"/>
              <a:ext cx="349600" cy="684000"/>
            </a:xfrm>
            <a:custGeom>
              <a:avLst/>
              <a:gdLst>
                <a:gd name="connsiteX0" fmla="*/ 174800 w 349600"/>
                <a:gd name="connsiteY0" fmla="*/ 342000 h 684000"/>
                <a:gd name="connsiteX1" fmla="*/ 174800 w 349600"/>
                <a:gd name="connsiteY1" fmla="*/ 0 h 684000"/>
                <a:gd name="connsiteX2" fmla="*/ 349600 w 349600"/>
                <a:gd name="connsiteY2" fmla="*/ 342000 h 684000"/>
                <a:gd name="connsiteX3" fmla="*/ 174800 w 349600"/>
                <a:gd name="connsiteY3" fmla="*/ 684000 h 684000"/>
                <a:gd name="connsiteX4" fmla="*/ 0 w 349600"/>
                <a:gd name="connsiteY4" fmla="*/ 342000 h 684000"/>
                <a:gd name="connsiteX5" fmla="*/ 0 w 349600"/>
                <a:gd name="connsiteY5" fmla="*/ 171000 h 684000"/>
                <a:gd name="connsiteX6" fmla="*/ 349600 w 349600"/>
                <a:gd name="connsiteY6" fmla="*/ 171000 h 684000"/>
                <a:gd name="connsiteX7" fmla="*/ 349600 w 349600"/>
                <a:gd name="connsiteY7" fmla="*/ 513000 h 684000"/>
                <a:gd name="connsiteX8" fmla="*/ 0 w 349600"/>
                <a:gd name="connsiteY8" fmla="*/ 513000 h 68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349600" h="684000">
                  <a:moveTo>
                    <a:pt x="0" y="640300"/>
                  </a:moveTo>
                  <a:cubicBezTo>
                    <a:pt x="46196" y="668262"/>
                    <a:pt x="109134" y="683995"/>
                    <a:pt x="174800" y="683995"/>
                  </a:cubicBezTo>
                  <a:cubicBezTo>
                    <a:pt x="240465" y="683995"/>
                    <a:pt x="303404" y="668262"/>
                    <a:pt x="349600" y="640300"/>
                  </a:cubicBezTo>
                  <a:lnTo>
                    <a:pt x="349600" y="43700"/>
                  </a:lnTo>
                  <a:cubicBezTo>
                    <a:pt x="303403" y="15739"/>
                    <a:pt x="240465" y="8"/>
                    <a:pt x="174800" y="8"/>
                  </a:cubicBezTo>
                  <a:cubicBezTo>
                    <a:pt x="109135" y="7"/>
                    <a:pt x="46197" y="15739"/>
                    <a:pt x="0" y="43700"/>
                  </a:cubicBezTo>
                  <a:lnTo>
                    <a:pt x="0" y="640300"/>
                  </a:lnTo>
                  <a:close/>
                </a:path>
              </a:pathLst>
            </a:custGeom>
            <a:grpFill/>
            <a:ln w="7600" cap="flat">
              <a:solidFill>
                <a:srgbClr val="000000"/>
              </a:solidFill>
              <a:bevel/>
            </a:ln>
          </p:spPr>
        </p:sp>
        <p:sp>
          <p:nvSpPr>
            <p:cNvPr id="27" name="Process connection"/>
            <p:cNvSpPr/>
            <p:nvPr/>
          </p:nvSpPr>
          <p:spPr>
            <a:xfrm>
              <a:off x="1676082" y="968120"/>
              <a:ext cx="452200" cy="244720"/>
            </a:xfrm>
            <a:custGeom>
              <a:avLst/>
              <a:gdLst/>
              <a:ahLst/>
              <a:cxnLst/>
              <a:rect l="0" t="0" r="0" b="0"/>
              <a:pathLst>
                <a:path w="452200" h="244720" fill="none">
                  <a:moveTo>
                    <a:pt x="0" y="0"/>
                  </a:moveTo>
                  <a:lnTo>
                    <a:pt x="0" y="-244720"/>
                  </a:lnTo>
                  <a:lnTo>
                    <a:pt x="452200" y="-244720"/>
                  </a:lnTo>
                </a:path>
              </a:pathLst>
            </a:custGeom>
            <a:grpFill/>
            <a:ln w="7600" cap="flat">
              <a:solidFill>
                <a:srgbClr val="000000"/>
              </a:solidFill>
              <a:bevel/>
              <a:tailEnd type="triangle" w="med" len="med"/>
            </a:ln>
          </p:spPr>
        </p:sp>
        <p:sp>
          <p:nvSpPr>
            <p:cNvPr id="28" name="Process connection"/>
            <p:cNvSpPr/>
            <p:nvPr/>
          </p:nvSpPr>
          <p:spPr>
            <a:xfrm>
              <a:off x="1930684" y="1258440"/>
              <a:ext cx="1223820" cy="281518"/>
            </a:xfrm>
            <a:custGeom>
              <a:avLst/>
              <a:gdLst/>
              <a:ahLst/>
              <a:cxnLst/>
              <a:rect l="0" t="0" r="0" b="0"/>
              <a:pathLst>
                <a:path w="1223820" h="281518" fill="none">
                  <a:moveTo>
                    <a:pt x="0" y="0"/>
                  </a:moveTo>
                  <a:lnTo>
                    <a:pt x="595840" y="0"/>
                  </a:lnTo>
                  <a:cubicBezTo>
                    <a:pt x="595840" y="-25184"/>
                    <a:pt x="616256" y="-45600"/>
                    <a:pt x="641440" y="-45600"/>
                  </a:cubicBezTo>
                  <a:cubicBezTo>
                    <a:pt x="666624" y="-45600"/>
                    <a:pt x="687040" y="-25184"/>
                    <a:pt x="687040" y="0"/>
                  </a:cubicBezTo>
                  <a:cubicBezTo>
                    <a:pt x="687040" y="0"/>
                    <a:pt x="687040" y="0"/>
                    <a:pt x="687040" y="0"/>
                  </a:cubicBezTo>
                  <a:lnTo>
                    <a:pt x="687040" y="0"/>
                  </a:lnTo>
                  <a:lnTo>
                    <a:pt x="1223820" y="0"/>
                  </a:lnTo>
                  <a:lnTo>
                    <a:pt x="1223820" y="281518"/>
                  </a:lnTo>
                </a:path>
              </a:pathLst>
            </a:custGeom>
            <a:grpFill/>
            <a:ln w="7600" cap="flat">
              <a:solidFill>
                <a:srgbClr val="000000"/>
              </a:solidFill>
              <a:bevel/>
              <a:tailEnd type="triangle" w="med" len="med"/>
            </a:ln>
          </p:spPr>
        </p:sp>
        <p:sp>
          <p:nvSpPr>
            <p:cNvPr id="29" name="Process connection"/>
            <p:cNvSpPr/>
            <p:nvPr/>
          </p:nvSpPr>
          <p:spPr>
            <a:xfrm>
              <a:off x="3154507" y="1797915"/>
              <a:ext cx="407583" cy="40911"/>
            </a:xfrm>
            <a:custGeom>
              <a:avLst/>
              <a:gdLst/>
              <a:ahLst/>
              <a:cxnLst/>
              <a:rect l="0" t="0" r="0" b="0"/>
              <a:pathLst>
                <a:path w="407583" h="40911" fill="none">
                  <a:moveTo>
                    <a:pt x="0" y="0"/>
                  </a:moveTo>
                  <a:lnTo>
                    <a:pt x="-164383" y="0"/>
                  </a:lnTo>
                  <a:lnTo>
                    <a:pt x="-164383" y="-40911"/>
                  </a:lnTo>
                  <a:lnTo>
                    <a:pt x="-407583" y="-40911"/>
                  </a:lnTo>
                </a:path>
              </a:pathLst>
            </a:custGeom>
            <a:grpFill/>
            <a:ln w="7600" cap="flat">
              <a:solidFill>
                <a:srgbClr val="000000"/>
              </a:solidFill>
              <a:bevel/>
              <a:tailEnd type="triangle" w="med" len="med"/>
            </a:ln>
          </p:spPr>
        </p:sp>
        <p:sp>
          <p:nvSpPr>
            <p:cNvPr id="30" name="Process connection"/>
            <p:cNvSpPr/>
            <p:nvPr/>
          </p:nvSpPr>
          <p:spPr>
            <a:xfrm>
              <a:off x="2572122" y="1415000"/>
              <a:ext cx="0" cy="516800"/>
            </a:xfrm>
            <a:custGeom>
              <a:avLst/>
              <a:gdLst/>
              <a:ahLst/>
              <a:cxnLst/>
              <a:rect l="0" t="0" r="0" b="0"/>
              <a:pathLst>
                <a:path h="516800" fill="none">
                  <a:moveTo>
                    <a:pt x="0" y="0"/>
                  </a:moveTo>
                  <a:lnTo>
                    <a:pt x="0" y="-516800"/>
                  </a:lnTo>
                </a:path>
              </a:pathLst>
            </a:custGeom>
            <a:grpFill/>
            <a:ln w="7600" cap="flat">
              <a:solidFill>
                <a:srgbClr val="000000"/>
              </a:solidFill>
              <a:bevel/>
              <a:tailEnd type="triangle" w="med" len="med"/>
            </a:ln>
          </p:spPr>
        </p:sp>
        <p:sp>
          <p:nvSpPr>
            <p:cNvPr id="31" name="Process connection"/>
            <p:cNvSpPr/>
            <p:nvPr/>
          </p:nvSpPr>
          <p:spPr>
            <a:xfrm>
              <a:off x="3412456" y="1797915"/>
              <a:ext cx="113776" cy="506288"/>
            </a:xfrm>
            <a:custGeom>
              <a:avLst/>
              <a:gdLst/>
              <a:ahLst/>
              <a:cxnLst/>
              <a:rect l="0" t="0" r="0" b="0"/>
              <a:pathLst>
                <a:path w="113776" h="506288" fill="none">
                  <a:moveTo>
                    <a:pt x="0" y="0"/>
                  </a:moveTo>
                  <a:lnTo>
                    <a:pt x="0" y="134172"/>
                  </a:lnTo>
                  <a:lnTo>
                    <a:pt x="53424" y="134172"/>
                  </a:lnTo>
                  <a:lnTo>
                    <a:pt x="53424" y="536688"/>
                  </a:lnTo>
                  <a:lnTo>
                    <a:pt x="0" y="536688"/>
                  </a:lnTo>
                  <a:lnTo>
                    <a:pt x="-113776" y="506288"/>
                  </a:lnTo>
                </a:path>
              </a:pathLst>
            </a:custGeom>
            <a:grpFill/>
            <a:ln w="7600" cap="flat">
              <a:solidFill>
                <a:srgbClr val="000000"/>
              </a:solidFill>
              <a:bevel/>
              <a:tailEnd type="triangle" w="med" len="med"/>
            </a:ln>
          </p:spPr>
        </p:sp>
        <p:sp>
          <p:nvSpPr>
            <p:cNvPr id="32" name="Process connection"/>
            <p:cNvSpPr/>
            <p:nvPr/>
          </p:nvSpPr>
          <p:spPr>
            <a:xfrm>
              <a:off x="3067644" y="2942600"/>
              <a:ext cx="139365" cy="772160"/>
            </a:xfrm>
            <a:custGeom>
              <a:avLst/>
              <a:gdLst/>
              <a:ahLst/>
              <a:cxnLst/>
              <a:rect l="0" t="0" r="0" b="0"/>
              <a:pathLst>
                <a:path w="139365" h="772160" fill="none">
                  <a:moveTo>
                    <a:pt x="0" y="0"/>
                  </a:moveTo>
                  <a:lnTo>
                    <a:pt x="0" y="772160"/>
                  </a:lnTo>
                  <a:lnTo>
                    <a:pt x="139365" y="772160"/>
                  </a:lnTo>
                </a:path>
              </a:pathLst>
            </a:custGeom>
            <a:grpFill/>
            <a:ln w="7600" cap="flat">
              <a:solidFill>
                <a:srgbClr val="000000"/>
              </a:solidFill>
              <a:bevel/>
              <a:tailEnd type="triangle" w="med" len="med"/>
            </a:ln>
          </p:spPr>
        </p:sp>
        <p:sp>
          <p:nvSpPr>
            <p:cNvPr id="33" name="Process connection"/>
            <p:cNvSpPr/>
            <p:nvPr/>
          </p:nvSpPr>
          <p:spPr>
            <a:xfrm>
              <a:off x="3644011" y="3539960"/>
              <a:ext cx="1767479" cy="232560"/>
            </a:xfrm>
            <a:custGeom>
              <a:avLst/>
              <a:gdLst/>
              <a:ahLst/>
              <a:cxnLst/>
              <a:rect l="0" t="0" r="0" b="0"/>
              <a:pathLst>
                <a:path w="1767479" h="232560" fill="none">
                  <a:moveTo>
                    <a:pt x="0" y="0"/>
                  </a:moveTo>
                  <a:lnTo>
                    <a:pt x="0" y="-232560"/>
                  </a:lnTo>
                  <a:lnTo>
                    <a:pt x="1642832" y="-232560"/>
                  </a:lnTo>
                  <a:cubicBezTo>
                    <a:pt x="1642832" y="-257744"/>
                    <a:pt x="1663248" y="-278160"/>
                    <a:pt x="1688432" y="-278160"/>
                  </a:cubicBezTo>
                  <a:cubicBezTo>
                    <a:pt x="1713616" y="-278160"/>
                    <a:pt x="1734032" y="-257744"/>
                    <a:pt x="1734032" y="-232560"/>
                  </a:cubicBezTo>
                  <a:cubicBezTo>
                    <a:pt x="1734032" y="-232560"/>
                    <a:pt x="1734032" y="-232560"/>
                    <a:pt x="1734032" y="-232560"/>
                  </a:cubicBezTo>
                  <a:lnTo>
                    <a:pt x="1734032" y="-232560"/>
                  </a:lnTo>
                  <a:lnTo>
                    <a:pt x="1767479" y="-232560"/>
                  </a:lnTo>
                </a:path>
              </a:pathLst>
            </a:custGeom>
            <a:grpFill/>
            <a:ln w="7600" cap="flat">
              <a:solidFill>
                <a:srgbClr val="000000"/>
              </a:solidFill>
              <a:bevel/>
              <a:tailEnd type="triangle" w="med" len="med"/>
            </a:ln>
          </p:spPr>
        </p:sp>
        <p:sp>
          <p:nvSpPr>
            <p:cNvPr id="34" name="Connect pipeline"/>
            <p:cNvSpPr/>
            <p:nvPr/>
          </p:nvSpPr>
          <p:spPr>
            <a:xfrm>
              <a:off x="3800282" y="1635399"/>
              <a:ext cx="501600" cy="1155534"/>
            </a:xfrm>
            <a:custGeom>
              <a:avLst/>
              <a:gdLst/>
              <a:ahLst/>
              <a:cxnLst/>
              <a:rect l="0" t="0" r="0" b="0"/>
              <a:pathLst>
                <a:path w="501600" h="1155534" fill="none">
                  <a:moveTo>
                    <a:pt x="0" y="0"/>
                  </a:moveTo>
                  <a:lnTo>
                    <a:pt x="0" y="1155534"/>
                  </a:lnTo>
                  <a:lnTo>
                    <a:pt x="501600" y="1155534"/>
                  </a:lnTo>
                </a:path>
              </a:pathLst>
            </a:custGeom>
            <a:grpFill/>
            <a:ln w="7600" cap="flat">
              <a:solidFill>
                <a:srgbClr val="3F3F3F"/>
              </a:solidFill>
              <a:bevel/>
            </a:ln>
          </p:spPr>
        </p:sp>
        <p:sp>
          <p:nvSpPr>
            <p:cNvPr id="35" name="Connect pipeline"/>
            <p:cNvSpPr/>
            <p:nvPr/>
          </p:nvSpPr>
          <p:spPr>
            <a:xfrm>
              <a:off x="3412456" y="1539959"/>
              <a:ext cx="387824" cy="0"/>
            </a:xfrm>
            <a:custGeom>
              <a:avLst/>
              <a:gdLst/>
              <a:ahLst/>
              <a:cxnLst/>
              <a:rect l="0" t="0" r="0" b="0"/>
              <a:pathLst>
                <a:path w="387824" fill="none">
                  <a:moveTo>
                    <a:pt x="0" y="0"/>
                  </a:moveTo>
                  <a:lnTo>
                    <a:pt x="387824" y="0"/>
                  </a:lnTo>
                </a:path>
              </a:pathLst>
            </a:custGeom>
            <a:grpFill/>
            <a:ln w="7600" cap="flat">
              <a:solidFill>
                <a:srgbClr val="3F3F3F"/>
              </a:solidFill>
              <a:bevel/>
            </a:ln>
          </p:spPr>
        </p:sp>
        <p:sp>
          <p:nvSpPr>
            <p:cNvPr id="36" name="Connect pipeline"/>
            <p:cNvSpPr/>
            <p:nvPr/>
          </p:nvSpPr>
          <p:spPr>
            <a:xfrm>
              <a:off x="3800282" y="1544200"/>
              <a:ext cx="9120" cy="152000"/>
            </a:xfrm>
            <a:custGeom>
              <a:avLst/>
              <a:gdLst/>
              <a:ahLst/>
              <a:cxnLst/>
              <a:rect l="0" t="0" r="0" b="0"/>
              <a:pathLst>
                <a:path w="9120" h="152000" fill="none">
                  <a:moveTo>
                    <a:pt x="0" y="0"/>
                  </a:moveTo>
                  <a:lnTo>
                    <a:pt x="0" y="152000"/>
                  </a:lnTo>
                </a:path>
              </a:pathLst>
            </a:custGeom>
            <a:grpFill/>
            <a:ln w="7600" cap="flat">
              <a:solidFill>
                <a:srgbClr val="3F3F3F"/>
              </a:solidFill>
              <a:bevel/>
            </a:ln>
          </p:spPr>
        </p:sp>
        <p:sp>
          <p:nvSpPr>
            <p:cNvPr id="37" name="Process connection"/>
            <p:cNvSpPr/>
            <p:nvPr/>
          </p:nvSpPr>
          <p:spPr>
            <a:xfrm>
              <a:off x="4279082" y="2530680"/>
              <a:ext cx="456000" cy="0"/>
            </a:xfrm>
            <a:custGeom>
              <a:avLst/>
              <a:gdLst/>
              <a:ahLst/>
              <a:cxnLst/>
              <a:rect l="0" t="0" r="0" b="0"/>
              <a:pathLst>
                <a:path w="456000" fill="none">
                  <a:moveTo>
                    <a:pt x="0" y="0"/>
                  </a:moveTo>
                  <a:lnTo>
                    <a:pt x="456000" y="0"/>
                  </a:lnTo>
                </a:path>
              </a:pathLst>
            </a:custGeom>
            <a:grpFill/>
            <a:ln w="7600" cap="flat">
              <a:solidFill>
                <a:srgbClr val="000000"/>
              </a:solidFill>
              <a:bevel/>
              <a:tailEnd type="triangle" w="med" len="med"/>
            </a:ln>
          </p:spPr>
        </p:sp>
        <p:sp>
          <p:nvSpPr>
            <p:cNvPr id="38" name="Process connection"/>
            <p:cNvSpPr/>
            <p:nvPr/>
          </p:nvSpPr>
          <p:spPr>
            <a:xfrm>
              <a:off x="5040495" y="2530680"/>
              <a:ext cx="6188" cy="591280"/>
            </a:xfrm>
            <a:custGeom>
              <a:avLst/>
              <a:gdLst/>
              <a:ahLst/>
              <a:cxnLst/>
              <a:rect l="0" t="0" r="0" b="0"/>
              <a:pathLst>
                <a:path w="6188" h="591280" fill="none">
                  <a:moveTo>
                    <a:pt x="0" y="0"/>
                  </a:moveTo>
                  <a:lnTo>
                    <a:pt x="0" y="-591280"/>
                  </a:lnTo>
                </a:path>
              </a:pathLst>
            </a:custGeom>
            <a:grpFill/>
            <a:ln w="7600" cap="flat">
              <a:solidFill>
                <a:srgbClr val="000000"/>
              </a:solidFill>
              <a:bevel/>
              <a:tailEnd type="triangle" w="med" len="med"/>
            </a:ln>
          </p:spPr>
        </p:sp>
        <p:sp>
          <p:nvSpPr>
            <p:cNvPr id="39" name="Connect pipeline"/>
            <p:cNvSpPr/>
            <p:nvPr/>
          </p:nvSpPr>
          <p:spPr>
            <a:xfrm>
              <a:off x="5411482" y="3307400"/>
              <a:ext cx="243200" cy="601920"/>
            </a:xfrm>
            <a:custGeom>
              <a:avLst/>
              <a:gdLst/>
              <a:ahLst/>
              <a:cxnLst/>
              <a:rect l="0" t="0" r="0" b="0"/>
              <a:pathLst>
                <a:path w="243200" h="601920" fill="none">
                  <a:moveTo>
                    <a:pt x="0" y="0"/>
                  </a:moveTo>
                  <a:lnTo>
                    <a:pt x="0" y="-601920"/>
                  </a:lnTo>
                  <a:lnTo>
                    <a:pt x="-243200" y="-601920"/>
                  </a:lnTo>
                </a:path>
              </a:pathLst>
            </a:custGeom>
            <a:grpFill/>
            <a:ln w="7600" cap="flat">
              <a:solidFill>
                <a:srgbClr val="3F3F3F"/>
              </a:solidFill>
              <a:bevel/>
            </a:ln>
          </p:spPr>
        </p:sp>
        <p:sp>
          <p:nvSpPr>
            <p:cNvPr id="40" name="Connect pipeline"/>
            <p:cNvSpPr/>
            <p:nvPr/>
          </p:nvSpPr>
          <p:spPr>
            <a:xfrm>
              <a:off x="5142727" y="2824603"/>
              <a:ext cx="432920" cy="1064958"/>
            </a:xfrm>
            <a:custGeom>
              <a:avLst/>
              <a:gdLst/>
              <a:ahLst/>
              <a:cxnLst/>
              <a:rect l="0" t="0" r="0" b="0"/>
              <a:pathLst>
                <a:path w="432920" h="1064958" fill="none">
                  <a:moveTo>
                    <a:pt x="0" y="0"/>
                  </a:moveTo>
                  <a:lnTo>
                    <a:pt x="189720" y="0"/>
                  </a:lnTo>
                  <a:lnTo>
                    <a:pt x="189720" y="1064958"/>
                  </a:lnTo>
                  <a:lnTo>
                    <a:pt x="432920" y="1064958"/>
                  </a:lnTo>
                </a:path>
              </a:pathLst>
            </a:custGeom>
            <a:grpFill/>
            <a:ln w="7600" cap="flat">
              <a:solidFill>
                <a:srgbClr val="3F3F3F"/>
              </a:solidFill>
              <a:bevel/>
            </a:ln>
          </p:spPr>
        </p:sp>
        <p:sp>
          <p:nvSpPr>
            <p:cNvPr id="41" name="Process connection"/>
            <p:cNvSpPr/>
            <p:nvPr/>
          </p:nvSpPr>
          <p:spPr>
            <a:xfrm>
              <a:off x="6171482" y="3889560"/>
              <a:ext cx="171000" cy="0"/>
            </a:xfrm>
            <a:custGeom>
              <a:avLst/>
              <a:gdLst/>
              <a:ahLst/>
              <a:cxnLst/>
              <a:rect l="0" t="0" r="0" b="0"/>
              <a:pathLst>
                <a:path w="171000" fill="none">
                  <a:moveTo>
                    <a:pt x="0" y="0"/>
                  </a:moveTo>
                  <a:lnTo>
                    <a:pt x="171000" y="0"/>
                  </a:lnTo>
                </a:path>
              </a:pathLst>
            </a:custGeom>
            <a:grpFill/>
            <a:ln w="7600" cap="flat">
              <a:solidFill>
                <a:srgbClr val="000000"/>
              </a:solidFill>
              <a:bevel/>
              <a:tailEnd type="triangle" w="med" len="med"/>
            </a:ln>
          </p:spPr>
        </p:sp>
        <p:sp>
          <p:nvSpPr>
            <p:cNvPr id="42" name="Connect pipeline"/>
            <p:cNvSpPr/>
            <p:nvPr/>
          </p:nvSpPr>
          <p:spPr>
            <a:xfrm>
              <a:off x="6779481" y="3714760"/>
              <a:ext cx="85120" cy="1766240"/>
            </a:xfrm>
            <a:custGeom>
              <a:avLst/>
              <a:gdLst/>
              <a:ahLst/>
              <a:cxnLst/>
              <a:rect l="0" t="0" r="0" b="0"/>
              <a:pathLst>
                <a:path w="85120" h="1766240" fill="none">
                  <a:moveTo>
                    <a:pt x="0" y="0"/>
                  </a:moveTo>
                  <a:lnTo>
                    <a:pt x="0" y="-1766240"/>
                  </a:lnTo>
                  <a:lnTo>
                    <a:pt x="85120" y="-1766240"/>
                  </a:lnTo>
                </a:path>
              </a:pathLst>
            </a:custGeom>
            <a:grpFill/>
            <a:ln w="7600" cap="flat">
              <a:solidFill>
                <a:srgbClr val="3F3F3F"/>
              </a:solidFill>
              <a:bevel/>
            </a:ln>
          </p:spPr>
        </p:sp>
        <p:sp>
          <p:nvSpPr>
            <p:cNvPr id="43" name="Process connection"/>
            <p:cNvSpPr/>
            <p:nvPr/>
          </p:nvSpPr>
          <p:spPr>
            <a:xfrm>
              <a:off x="7413290" y="1948521"/>
              <a:ext cx="845644" cy="460559"/>
            </a:xfrm>
            <a:custGeom>
              <a:avLst/>
              <a:gdLst/>
              <a:ahLst/>
              <a:cxnLst/>
              <a:rect l="0" t="0" r="0" b="0"/>
              <a:pathLst>
                <a:path w="845644" h="460559" fill="none">
                  <a:moveTo>
                    <a:pt x="0" y="0"/>
                  </a:moveTo>
                  <a:lnTo>
                    <a:pt x="1047280" y="0"/>
                  </a:lnTo>
                  <a:lnTo>
                    <a:pt x="1047280" y="460559"/>
                  </a:lnTo>
                  <a:lnTo>
                    <a:pt x="845644" y="460559"/>
                  </a:lnTo>
                </a:path>
              </a:pathLst>
            </a:custGeom>
            <a:grpFill/>
            <a:ln w="7600" cap="flat">
              <a:solidFill>
                <a:srgbClr val="000000"/>
              </a:solidFill>
              <a:bevel/>
              <a:tailEnd type="triangle" w="med" len="med"/>
            </a:ln>
          </p:spPr>
        </p:sp>
        <p:sp>
          <p:nvSpPr>
            <p:cNvPr id="44" name="Process connection"/>
            <p:cNvSpPr/>
            <p:nvPr/>
          </p:nvSpPr>
          <p:spPr>
            <a:xfrm>
              <a:off x="7904281" y="2809344"/>
              <a:ext cx="145921" cy="730614"/>
            </a:xfrm>
            <a:custGeom>
              <a:avLst/>
              <a:gdLst/>
              <a:ahLst/>
              <a:cxnLst/>
              <a:rect l="0" t="0" r="0" b="0"/>
              <a:pathLst>
                <a:path w="145921" h="730614" fill="none">
                  <a:moveTo>
                    <a:pt x="0" y="0"/>
                  </a:moveTo>
                  <a:lnTo>
                    <a:pt x="0" y="194054"/>
                  </a:lnTo>
                  <a:lnTo>
                    <a:pt x="145921" y="194054"/>
                  </a:lnTo>
                  <a:lnTo>
                    <a:pt x="145921" y="730614"/>
                  </a:lnTo>
                </a:path>
              </a:pathLst>
            </a:custGeom>
            <a:grpFill/>
            <a:ln w="7600" cap="flat">
              <a:solidFill>
                <a:srgbClr val="000000"/>
              </a:solidFill>
              <a:bevel/>
              <a:tailEnd type="triangle" w="med" len="med"/>
            </a:ln>
          </p:spPr>
        </p:sp>
        <p:grpSp>
          <p:nvGrpSpPr>
            <p:cNvPr id="45" name="Bin"/>
            <p:cNvGrpSpPr/>
            <p:nvPr/>
          </p:nvGrpSpPr>
          <p:grpSpPr>
            <a:xfrm>
              <a:off x="6864602" y="4675400"/>
              <a:ext cx="547200" cy="942400"/>
              <a:chOff x="6864602" y="4675400"/>
              <a:chExt cx="547200" cy="942400"/>
            </a:xfrm>
            <a:grpFill/>
          </p:grpSpPr>
          <p:sp>
            <p:nvSpPr>
              <p:cNvPr id="103" name="Freeform 102"/>
              <p:cNvSpPr/>
              <p:nvPr/>
            </p:nvSpPr>
            <p:spPr>
              <a:xfrm>
                <a:off x="6864602" y="4675399"/>
                <a:ext cx="547200" cy="687040"/>
              </a:xfrm>
              <a:custGeom>
                <a:avLst/>
                <a:gdLst/>
                <a:ahLst/>
                <a:cxnLst/>
                <a:rect l="0" t="0" r="0" b="0"/>
                <a:pathLst>
                  <a:path w="547200" h="687040">
                    <a:moveTo>
                      <a:pt x="0" y="0"/>
                    </a:moveTo>
                    <a:lnTo>
                      <a:pt x="547200" y="0"/>
                    </a:lnTo>
                    <a:lnTo>
                      <a:pt x="547200" y="687040"/>
                    </a:lnTo>
                    <a:lnTo>
                      <a:pt x="0" y="687040"/>
                    </a:lnTo>
                    <a:lnTo>
                      <a:pt x="0" y="0"/>
                    </a:lnTo>
                    <a:close/>
                  </a:path>
                </a:pathLst>
              </a:custGeom>
              <a:grpFill/>
              <a:ln w="7600" cap="flat">
                <a:solidFill>
                  <a:srgbClr val="000000"/>
                </a:solidFill>
                <a:bevel/>
              </a:ln>
            </p:spPr>
          </p:sp>
          <p:sp>
            <p:nvSpPr>
              <p:cNvPr id="104" name="Freeform 103"/>
              <p:cNvSpPr/>
              <p:nvPr/>
            </p:nvSpPr>
            <p:spPr>
              <a:xfrm>
                <a:off x="6864602" y="5362440"/>
                <a:ext cx="547200" cy="255360"/>
              </a:xfrm>
              <a:custGeom>
                <a:avLst/>
                <a:gdLst/>
                <a:ahLst/>
                <a:cxnLst/>
                <a:rect l="0" t="0" r="0" b="0"/>
                <a:pathLst>
                  <a:path w="547200" h="255360">
                    <a:moveTo>
                      <a:pt x="0" y="0"/>
                    </a:moveTo>
                    <a:lnTo>
                      <a:pt x="547200" y="0"/>
                    </a:lnTo>
                    <a:lnTo>
                      <a:pt x="270593" y="255360"/>
                    </a:lnTo>
                    <a:lnTo>
                      <a:pt x="0" y="0"/>
                    </a:lnTo>
                    <a:close/>
                  </a:path>
                </a:pathLst>
              </a:custGeom>
              <a:grpFill/>
              <a:ln w="7600" cap="flat">
                <a:solidFill>
                  <a:srgbClr val="000000"/>
                </a:solidFill>
                <a:bevel/>
              </a:ln>
            </p:spPr>
          </p:sp>
        </p:grpSp>
        <p:sp>
          <p:nvSpPr>
            <p:cNvPr id="46" name="Process connection"/>
            <p:cNvSpPr/>
            <p:nvPr/>
          </p:nvSpPr>
          <p:spPr>
            <a:xfrm>
              <a:off x="7752283" y="3843960"/>
              <a:ext cx="614082" cy="831440"/>
            </a:xfrm>
            <a:custGeom>
              <a:avLst/>
              <a:gdLst/>
              <a:ahLst/>
              <a:cxnLst/>
              <a:rect l="0" t="0" r="0" b="0"/>
              <a:pathLst>
                <a:path w="614082" h="831440" fill="none">
                  <a:moveTo>
                    <a:pt x="0" y="0"/>
                  </a:moveTo>
                  <a:lnTo>
                    <a:pt x="0" y="103930"/>
                  </a:lnTo>
                  <a:lnTo>
                    <a:pt x="-273602" y="103930"/>
                  </a:lnTo>
                  <a:lnTo>
                    <a:pt x="-273602" y="415720"/>
                  </a:lnTo>
                  <a:lnTo>
                    <a:pt x="-614082" y="415720"/>
                  </a:lnTo>
                  <a:lnTo>
                    <a:pt x="-614082" y="831440"/>
                  </a:lnTo>
                </a:path>
              </a:pathLst>
            </a:custGeom>
            <a:grpFill/>
            <a:ln w="7600" cap="flat">
              <a:solidFill>
                <a:srgbClr val="000000"/>
              </a:solidFill>
              <a:bevel/>
              <a:tailEnd type="triangle" w="med" len="med"/>
            </a:ln>
          </p:spPr>
        </p:sp>
        <p:sp>
          <p:nvSpPr>
            <p:cNvPr id="47" name="Process connection"/>
            <p:cNvSpPr/>
            <p:nvPr/>
          </p:nvSpPr>
          <p:spPr>
            <a:xfrm>
              <a:off x="7138202" y="5617800"/>
              <a:ext cx="1562560" cy="582160"/>
            </a:xfrm>
            <a:custGeom>
              <a:avLst/>
              <a:gdLst/>
              <a:ahLst/>
              <a:cxnLst/>
              <a:rect l="0" t="0" r="0" b="0"/>
              <a:pathLst>
                <a:path w="1562560" h="582160" fill="none">
                  <a:moveTo>
                    <a:pt x="0" y="0"/>
                  </a:moveTo>
                  <a:lnTo>
                    <a:pt x="0" y="243200"/>
                  </a:lnTo>
                  <a:lnTo>
                    <a:pt x="-1319360" y="243200"/>
                  </a:lnTo>
                  <a:lnTo>
                    <a:pt x="-1319360" y="-582160"/>
                  </a:lnTo>
                  <a:lnTo>
                    <a:pt x="-1562560" y="-582160"/>
                  </a:lnTo>
                </a:path>
              </a:pathLst>
            </a:custGeom>
            <a:grpFill/>
            <a:ln w="7600" cap="flat">
              <a:solidFill>
                <a:srgbClr val="000000"/>
              </a:solidFill>
              <a:bevel/>
              <a:tailEnd type="triangle" w="med" len="med"/>
            </a:ln>
          </p:spPr>
        </p:sp>
        <p:sp>
          <p:nvSpPr>
            <p:cNvPr id="48" name="Ellipse"/>
            <p:cNvSpPr/>
            <p:nvPr/>
          </p:nvSpPr>
          <p:spPr>
            <a:xfrm>
              <a:off x="6095482" y="4523400"/>
              <a:ext cx="456000" cy="456000"/>
            </a:xfrm>
            <a:custGeom>
              <a:avLst/>
              <a:gdLst>
                <a:gd name="connsiteX0" fmla="*/ 0 w 456000"/>
                <a:gd name="connsiteY0" fmla="*/ 228000 h 456000"/>
                <a:gd name="connsiteX1" fmla="*/ 228000 w 456000"/>
                <a:gd name="connsiteY1" fmla="*/ 0 h 456000"/>
                <a:gd name="connsiteX2" fmla="*/ 456000 w 456000"/>
                <a:gd name="connsiteY2" fmla="*/ 228000 h 456000"/>
                <a:gd name="connsiteX3" fmla="*/ 228000 w 456000"/>
                <a:gd name="connsiteY3" fmla="*/ 456000 h 456000"/>
              </a:gdLst>
              <a:ahLst/>
              <a:cxnLst>
                <a:cxn ang="0">
                  <a:pos x="connsiteX0" y="connsiteY0"/>
                </a:cxn>
                <a:cxn ang="0">
                  <a:pos x="connsiteX1" y="connsiteY1"/>
                </a:cxn>
                <a:cxn ang="0">
                  <a:pos x="connsiteX2" y="connsiteY2"/>
                </a:cxn>
                <a:cxn ang="0">
                  <a:pos x="connsiteX3" y="connsiteY3"/>
                </a:cxn>
              </a:cxnLst>
              <a:rect l="0" t="0" r="0" b="0"/>
              <a:pathLst>
                <a:path w="456000" h="456000">
                  <a:moveTo>
                    <a:pt x="0" y="228000"/>
                  </a:moveTo>
                  <a:cubicBezTo>
                    <a:pt x="0" y="102079"/>
                    <a:pt x="102079" y="0"/>
                    <a:pt x="228000" y="0"/>
                  </a:cubicBezTo>
                  <a:cubicBezTo>
                    <a:pt x="353921" y="0"/>
                    <a:pt x="456000" y="102079"/>
                    <a:pt x="456000" y="228000"/>
                  </a:cubicBezTo>
                  <a:cubicBezTo>
                    <a:pt x="456000" y="353921"/>
                    <a:pt x="353921" y="456000"/>
                    <a:pt x="228000" y="456000"/>
                  </a:cubicBezTo>
                  <a:cubicBezTo>
                    <a:pt x="102079" y="456000"/>
                    <a:pt x="0" y="353921"/>
                    <a:pt x="0" y="228000"/>
                  </a:cubicBezTo>
                  <a:close/>
                </a:path>
              </a:pathLst>
            </a:custGeom>
            <a:grpFill/>
            <a:ln w="7600" cap="flat">
              <a:solidFill>
                <a:srgbClr val="4C4C4C"/>
              </a:solidFill>
              <a:bevel/>
            </a:ln>
          </p:spPr>
        </p:sp>
        <p:sp>
          <p:nvSpPr>
            <p:cNvPr id="49" name="Process connection"/>
            <p:cNvSpPr/>
            <p:nvPr/>
          </p:nvSpPr>
          <p:spPr>
            <a:xfrm>
              <a:off x="6095482" y="4751400"/>
              <a:ext cx="2264800" cy="15200"/>
            </a:xfrm>
            <a:custGeom>
              <a:avLst/>
              <a:gdLst/>
              <a:ahLst/>
              <a:cxnLst/>
              <a:rect l="0" t="0" r="0" b="0"/>
              <a:pathLst>
                <a:path w="2264800" h="15200" fill="none">
                  <a:moveTo>
                    <a:pt x="0" y="0"/>
                  </a:moveTo>
                  <a:lnTo>
                    <a:pt x="-649040" y="0"/>
                  </a:lnTo>
                  <a:cubicBezTo>
                    <a:pt x="-649040" y="-25184"/>
                    <a:pt x="-669456" y="-45600"/>
                    <a:pt x="-694640" y="-45600"/>
                  </a:cubicBezTo>
                  <a:cubicBezTo>
                    <a:pt x="-719824" y="-45600"/>
                    <a:pt x="-740240" y="-25184"/>
                    <a:pt x="-740240" y="0"/>
                  </a:cubicBezTo>
                  <a:cubicBezTo>
                    <a:pt x="-740240" y="0"/>
                    <a:pt x="-740240" y="0"/>
                    <a:pt x="-740240" y="0"/>
                  </a:cubicBezTo>
                  <a:lnTo>
                    <a:pt x="-740240" y="0"/>
                  </a:lnTo>
                  <a:lnTo>
                    <a:pt x="-2264800" y="0"/>
                  </a:lnTo>
                </a:path>
              </a:pathLst>
            </a:custGeom>
            <a:grpFill/>
            <a:ln w="7600" cap="flat">
              <a:solidFill>
                <a:srgbClr val="000000"/>
              </a:solidFill>
              <a:bevel/>
              <a:tailEnd type="triangle" w="med" len="med"/>
            </a:ln>
          </p:spPr>
        </p:sp>
        <p:sp>
          <p:nvSpPr>
            <p:cNvPr id="50" name="Process connection"/>
            <p:cNvSpPr/>
            <p:nvPr/>
          </p:nvSpPr>
          <p:spPr>
            <a:xfrm>
              <a:off x="6864602" y="5146600"/>
              <a:ext cx="541120" cy="167200"/>
            </a:xfrm>
            <a:custGeom>
              <a:avLst/>
              <a:gdLst/>
              <a:ahLst/>
              <a:cxnLst/>
              <a:rect l="0" t="0" r="0" b="0"/>
              <a:pathLst>
                <a:path w="541120" h="167200" fill="none">
                  <a:moveTo>
                    <a:pt x="0" y="0"/>
                  </a:moveTo>
                  <a:lnTo>
                    <a:pt x="-541120" y="0"/>
                  </a:lnTo>
                  <a:lnTo>
                    <a:pt x="-541120" y="-167200"/>
                  </a:lnTo>
                </a:path>
              </a:pathLst>
            </a:custGeom>
            <a:grpFill/>
            <a:ln w="7600" cap="flat">
              <a:solidFill>
                <a:srgbClr val="000000"/>
              </a:solidFill>
              <a:bevel/>
              <a:tailEnd type="triangle" w="med" len="med"/>
            </a:ln>
          </p:spPr>
        </p:sp>
        <p:sp>
          <p:nvSpPr>
            <p:cNvPr id="51" name="Process connection"/>
            <p:cNvSpPr/>
            <p:nvPr/>
          </p:nvSpPr>
          <p:spPr>
            <a:xfrm>
              <a:off x="5873561" y="3585560"/>
              <a:ext cx="1021440" cy="338959"/>
            </a:xfrm>
            <a:custGeom>
              <a:avLst/>
              <a:gdLst/>
              <a:ahLst/>
              <a:cxnLst/>
              <a:rect l="0" t="0" r="0" b="0"/>
              <a:pathLst>
                <a:path w="1021440" h="338959" fill="none">
                  <a:moveTo>
                    <a:pt x="0" y="0"/>
                  </a:moveTo>
                  <a:lnTo>
                    <a:pt x="0" y="-338959"/>
                  </a:lnTo>
                  <a:lnTo>
                    <a:pt x="860320" y="-338959"/>
                  </a:lnTo>
                  <a:cubicBezTo>
                    <a:pt x="860320" y="-364143"/>
                    <a:pt x="880736" y="-384559"/>
                    <a:pt x="905920" y="-384559"/>
                  </a:cubicBezTo>
                  <a:cubicBezTo>
                    <a:pt x="931104" y="-384559"/>
                    <a:pt x="951520" y="-364144"/>
                    <a:pt x="951520" y="-338959"/>
                  </a:cubicBezTo>
                  <a:cubicBezTo>
                    <a:pt x="951520" y="-338959"/>
                    <a:pt x="951520" y="-338959"/>
                    <a:pt x="951520" y="-338959"/>
                  </a:cubicBezTo>
                  <a:lnTo>
                    <a:pt x="951520" y="-338959"/>
                  </a:lnTo>
                  <a:lnTo>
                    <a:pt x="1021440" y="-338959"/>
                  </a:lnTo>
                </a:path>
              </a:pathLst>
            </a:custGeom>
            <a:grpFill/>
            <a:ln w="7600" cap="flat">
              <a:solidFill>
                <a:srgbClr val="000000"/>
              </a:solidFill>
              <a:bevel/>
              <a:tailEnd type="triangle" w="med" len="med"/>
            </a:ln>
          </p:spPr>
        </p:sp>
        <p:sp>
          <p:nvSpPr>
            <p:cNvPr id="52" name="Process connection"/>
            <p:cNvSpPr/>
            <p:nvPr/>
          </p:nvSpPr>
          <p:spPr>
            <a:xfrm>
              <a:off x="5400842" y="4860840"/>
              <a:ext cx="466640" cy="489440"/>
            </a:xfrm>
            <a:custGeom>
              <a:avLst/>
              <a:gdLst/>
              <a:ahLst/>
              <a:cxnLst/>
              <a:rect l="0" t="0" r="0" b="0"/>
              <a:pathLst>
                <a:path w="466640" h="489440" fill="none">
                  <a:moveTo>
                    <a:pt x="0" y="0"/>
                  </a:moveTo>
                  <a:lnTo>
                    <a:pt x="0" y="-489440"/>
                  </a:lnTo>
                  <a:lnTo>
                    <a:pt x="466640" y="-489440"/>
                  </a:lnTo>
                </a:path>
              </a:pathLst>
            </a:custGeom>
            <a:grpFill/>
            <a:ln w="7600" cap="flat">
              <a:solidFill>
                <a:srgbClr val="000000"/>
              </a:solidFill>
              <a:bevel/>
              <a:tailEnd type="triangle" w="med" len="med"/>
            </a:ln>
          </p:spPr>
        </p:sp>
        <p:sp>
          <p:nvSpPr>
            <p:cNvPr id="53" name="Connect pipeline"/>
            <p:cNvSpPr/>
            <p:nvPr/>
          </p:nvSpPr>
          <p:spPr>
            <a:xfrm>
              <a:off x="5867482" y="4371400"/>
              <a:ext cx="1027520" cy="1124800"/>
            </a:xfrm>
            <a:custGeom>
              <a:avLst/>
              <a:gdLst/>
              <a:ahLst/>
              <a:cxnLst/>
              <a:rect l="0" t="0" r="0" b="0"/>
              <a:pathLst>
                <a:path w="1027520" h="1124800" fill="none">
                  <a:moveTo>
                    <a:pt x="0" y="0"/>
                  </a:moveTo>
                  <a:lnTo>
                    <a:pt x="966720" y="0"/>
                  </a:lnTo>
                  <a:lnTo>
                    <a:pt x="966720" y="-1124800"/>
                  </a:lnTo>
                  <a:lnTo>
                    <a:pt x="1027520" y="-1124800"/>
                  </a:lnTo>
                </a:path>
              </a:pathLst>
            </a:custGeom>
            <a:grpFill/>
            <a:ln w="7600" cap="flat">
              <a:solidFill>
                <a:srgbClr val="3F3F3F"/>
              </a:solidFill>
              <a:bevel/>
            </a:ln>
          </p:spPr>
        </p:sp>
        <p:sp>
          <p:nvSpPr>
            <p:cNvPr id="54" name="Connect pipeline"/>
            <p:cNvSpPr/>
            <p:nvPr/>
          </p:nvSpPr>
          <p:spPr>
            <a:xfrm>
              <a:off x="5400842" y="5035640"/>
              <a:ext cx="9120" cy="164160"/>
            </a:xfrm>
            <a:custGeom>
              <a:avLst/>
              <a:gdLst/>
              <a:ahLst/>
              <a:cxnLst/>
              <a:rect l="0" t="0" r="0" b="0"/>
              <a:pathLst>
                <a:path w="9120" h="164160" fill="none">
                  <a:moveTo>
                    <a:pt x="0" y="0"/>
                  </a:moveTo>
                  <a:lnTo>
                    <a:pt x="0" y="-164160"/>
                  </a:lnTo>
                </a:path>
              </a:pathLst>
            </a:custGeom>
            <a:grpFill/>
            <a:ln w="7600" cap="flat">
              <a:solidFill>
                <a:srgbClr val="3F3F3F"/>
              </a:solidFill>
              <a:bevel/>
            </a:ln>
          </p:spPr>
        </p:sp>
        <p:cxnSp>
          <p:nvCxnSpPr>
            <p:cNvPr id="55" name="Line"/>
            <p:cNvCxnSpPr>
              <a:stCxn id="25" idx="2"/>
              <a:endCxn id="56" idx="2"/>
            </p:cNvCxnSpPr>
            <p:nvPr/>
          </p:nvCxnSpPr>
          <p:spPr>
            <a:xfrm rot="10079220">
              <a:off x="4337646" y="5129120"/>
              <a:ext cx="898229" cy="0"/>
            </a:xfrm>
            <a:prstGeom prst="line">
              <a:avLst/>
            </a:prstGeom>
            <a:grpFill/>
            <a:ln w="7600" cap="flat">
              <a:solidFill>
                <a:srgbClr val="4C4C4C"/>
              </a:solidFill>
              <a:bevel/>
            </a:ln>
          </p:spPr>
        </p:cxnSp>
        <p:sp>
          <p:nvSpPr>
            <p:cNvPr id="56" name="Rectangle"/>
            <p:cNvSpPr/>
            <p:nvPr/>
          </p:nvSpPr>
          <p:spPr>
            <a:xfrm rot="-600000">
              <a:off x="2084802" y="5162157"/>
              <a:ext cx="2280000" cy="516800"/>
            </a:xfrm>
            <a:custGeom>
              <a:avLst/>
              <a:gdLst>
                <a:gd name="connsiteX0" fmla="*/ 0 w 2280000"/>
                <a:gd name="connsiteY0" fmla="*/ 258400 h 516800"/>
                <a:gd name="connsiteX1" fmla="*/ 1140000 w 2280000"/>
                <a:gd name="connsiteY1" fmla="*/ 0 h 516800"/>
                <a:gd name="connsiteX2" fmla="*/ 2280000 w 2280000"/>
                <a:gd name="connsiteY2" fmla="*/ 258400 h 516800"/>
                <a:gd name="connsiteX3" fmla="*/ 1140000 w 2280000"/>
                <a:gd name="connsiteY3" fmla="*/ 516800 h 516800"/>
              </a:gdLst>
              <a:ahLst/>
              <a:cxnLst>
                <a:cxn ang="0">
                  <a:pos x="connsiteX0" y="connsiteY0"/>
                </a:cxn>
                <a:cxn ang="0">
                  <a:pos x="connsiteX1" y="connsiteY1"/>
                </a:cxn>
                <a:cxn ang="0">
                  <a:pos x="connsiteX2" y="connsiteY2"/>
                </a:cxn>
                <a:cxn ang="0">
                  <a:pos x="connsiteX3" y="connsiteY3"/>
                </a:cxn>
              </a:cxnLst>
              <a:rect l="0" t="0" r="0" b="0"/>
              <a:pathLst>
                <a:path w="2280000" h="516800">
                  <a:moveTo>
                    <a:pt x="0" y="0"/>
                  </a:moveTo>
                  <a:lnTo>
                    <a:pt x="2280000" y="0"/>
                  </a:lnTo>
                  <a:lnTo>
                    <a:pt x="2280000" y="516800"/>
                  </a:lnTo>
                  <a:lnTo>
                    <a:pt x="0" y="516800"/>
                  </a:lnTo>
                  <a:lnTo>
                    <a:pt x="0" y="0"/>
                  </a:lnTo>
                  <a:close/>
                </a:path>
              </a:pathLst>
            </a:custGeom>
            <a:grpFill/>
            <a:ln w="7600" cap="flat">
              <a:solidFill>
                <a:srgbClr val="4C4C4C"/>
              </a:solidFill>
              <a:bevel/>
            </a:ln>
          </p:spPr>
        </p:sp>
        <p:sp>
          <p:nvSpPr>
            <p:cNvPr id="57" name="Rectangle"/>
            <p:cNvSpPr/>
            <p:nvPr/>
          </p:nvSpPr>
          <p:spPr>
            <a:xfrm rot="20700000">
              <a:off x="2263584" y="5337688"/>
              <a:ext cx="91200" cy="592731"/>
            </a:xfrm>
            <a:custGeom>
              <a:avLst/>
              <a:gdLst>
                <a:gd name="connsiteX0" fmla="*/ 0 w 91200"/>
                <a:gd name="connsiteY0" fmla="*/ 296366 h 592731"/>
                <a:gd name="connsiteX1" fmla="*/ 45600 w 91200"/>
                <a:gd name="connsiteY1" fmla="*/ 0 h 592731"/>
                <a:gd name="connsiteX2" fmla="*/ 91200 w 91200"/>
                <a:gd name="connsiteY2" fmla="*/ 296366 h 592731"/>
                <a:gd name="connsiteX3" fmla="*/ 45600 w 91200"/>
                <a:gd name="connsiteY3" fmla="*/ 592731 h 592731"/>
              </a:gdLst>
              <a:ahLst/>
              <a:cxnLst>
                <a:cxn ang="0">
                  <a:pos x="connsiteX0" y="connsiteY0"/>
                </a:cxn>
                <a:cxn ang="0">
                  <a:pos x="connsiteX1" y="connsiteY1"/>
                </a:cxn>
                <a:cxn ang="0">
                  <a:pos x="connsiteX2" y="connsiteY2"/>
                </a:cxn>
                <a:cxn ang="0">
                  <a:pos x="connsiteX3" y="connsiteY3"/>
                </a:cxn>
              </a:cxnLst>
              <a:rect l="0" t="0" r="0" b="0"/>
              <a:pathLst>
                <a:path w="91200" h="592731">
                  <a:moveTo>
                    <a:pt x="0" y="0"/>
                  </a:moveTo>
                  <a:lnTo>
                    <a:pt x="91200" y="0"/>
                  </a:lnTo>
                  <a:lnTo>
                    <a:pt x="91200" y="592731"/>
                  </a:lnTo>
                  <a:lnTo>
                    <a:pt x="0" y="592731"/>
                  </a:lnTo>
                  <a:lnTo>
                    <a:pt x="0" y="0"/>
                  </a:lnTo>
                  <a:close/>
                </a:path>
              </a:pathLst>
            </a:custGeom>
            <a:solidFill>
              <a:schemeClr val="bg1"/>
            </a:solidFill>
            <a:ln w="7600" cap="flat">
              <a:solidFill>
                <a:srgbClr val="4C4C4C"/>
              </a:solidFill>
              <a:bevel/>
            </a:ln>
          </p:spPr>
        </p:sp>
        <p:sp>
          <p:nvSpPr>
            <p:cNvPr id="58" name="Rectangle"/>
            <p:cNvSpPr/>
            <p:nvPr/>
          </p:nvSpPr>
          <p:spPr>
            <a:xfrm rot="20700000">
              <a:off x="4082011" y="4909344"/>
              <a:ext cx="91200" cy="608000"/>
            </a:xfrm>
            <a:custGeom>
              <a:avLst/>
              <a:gdLst>
                <a:gd name="connsiteX0" fmla="*/ 0 w 91200"/>
                <a:gd name="connsiteY0" fmla="*/ 304000 h 608000"/>
                <a:gd name="connsiteX1" fmla="*/ 45600 w 91200"/>
                <a:gd name="connsiteY1" fmla="*/ 0 h 608000"/>
                <a:gd name="connsiteX2" fmla="*/ 91200 w 91200"/>
                <a:gd name="connsiteY2" fmla="*/ 304000 h 608000"/>
                <a:gd name="connsiteX3" fmla="*/ 45600 w 91200"/>
                <a:gd name="connsiteY3" fmla="*/ 608000 h 608000"/>
              </a:gdLst>
              <a:ahLst/>
              <a:cxnLst>
                <a:cxn ang="0">
                  <a:pos x="connsiteX0" y="connsiteY0"/>
                </a:cxn>
                <a:cxn ang="0">
                  <a:pos x="connsiteX1" y="connsiteY1"/>
                </a:cxn>
                <a:cxn ang="0">
                  <a:pos x="connsiteX2" y="connsiteY2"/>
                </a:cxn>
                <a:cxn ang="0">
                  <a:pos x="connsiteX3" y="connsiteY3"/>
                </a:cxn>
              </a:cxnLst>
              <a:rect l="0" t="0" r="0" b="0"/>
              <a:pathLst>
                <a:path w="91200" h="608000">
                  <a:moveTo>
                    <a:pt x="0" y="0"/>
                  </a:moveTo>
                  <a:lnTo>
                    <a:pt x="91200" y="0"/>
                  </a:lnTo>
                  <a:lnTo>
                    <a:pt x="91200" y="608000"/>
                  </a:lnTo>
                  <a:lnTo>
                    <a:pt x="0" y="608000"/>
                  </a:lnTo>
                  <a:lnTo>
                    <a:pt x="0" y="0"/>
                  </a:lnTo>
                  <a:close/>
                </a:path>
              </a:pathLst>
            </a:custGeom>
            <a:solidFill>
              <a:schemeClr val="bg1"/>
            </a:solidFill>
            <a:ln w="7600" cap="flat">
              <a:solidFill>
                <a:srgbClr val="4C4C4C"/>
              </a:solidFill>
              <a:bevel/>
            </a:ln>
          </p:spPr>
        </p:sp>
        <p:sp>
          <p:nvSpPr>
            <p:cNvPr id="59" name="Process connection"/>
            <p:cNvSpPr/>
            <p:nvPr/>
          </p:nvSpPr>
          <p:spPr>
            <a:xfrm>
              <a:off x="2102121" y="5618516"/>
              <a:ext cx="490639" cy="516082"/>
            </a:xfrm>
            <a:custGeom>
              <a:avLst/>
              <a:gdLst/>
              <a:ahLst/>
              <a:cxnLst/>
              <a:rect l="0" t="0" r="0" b="0"/>
              <a:pathLst>
                <a:path w="490639" h="516082" fill="none">
                  <a:moveTo>
                    <a:pt x="0" y="0"/>
                  </a:moveTo>
                  <a:lnTo>
                    <a:pt x="-490639" y="0"/>
                  </a:lnTo>
                  <a:lnTo>
                    <a:pt x="-490639" y="516082"/>
                  </a:lnTo>
                </a:path>
              </a:pathLst>
            </a:custGeom>
            <a:grpFill/>
            <a:ln w="7600" cap="flat">
              <a:solidFill>
                <a:srgbClr val="000000"/>
              </a:solidFill>
              <a:bevel/>
              <a:tailEnd type="triangle" w="med" len="med"/>
            </a:ln>
          </p:spPr>
        </p:sp>
        <p:sp>
          <p:nvSpPr>
            <p:cNvPr id="60" name="Process connection"/>
            <p:cNvSpPr/>
            <p:nvPr/>
          </p:nvSpPr>
          <p:spPr>
            <a:xfrm>
              <a:off x="1611482" y="6134600"/>
              <a:ext cx="6746269" cy="3553251"/>
            </a:xfrm>
            <a:custGeom>
              <a:avLst/>
              <a:gdLst/>
              <a:ahLst/>
              <a:cxnLst/>
              <a:rect l="0" t="0" r="0" b="0"/>
              <a:pathLst>
                <a:path w="6746269" h="3553251" fill="none">
                  <a:moveTo>
                    <a:pt x="0" y="0"/>
                  </a:moveTo>
                  <a:lnTo>
                    <a:pt x="7022400" y="0"/>
                  </a:lnTo>
                  <a:lnTo>
                    <a:pt x="7022400" y="-3553251"/>
                  </a:lnTo>
                  <a:lnTo>
                    <a:pt x="6746269" y="-3553251"/>
                  </a:lnTo>
                </a:path>
              </a:pathLst>
            </a:custGeom>
            <a:grpFill/>
            <a:ln w="7600" cap="flat">
              <a:solidFill>
                <a:srgbClr val="000000"/>
              </a:solidFill>
              <a:bevel/>
              <a:tailEnd type="triangle" w="med" len="med"/>
            </a:ln>
          </p:spPr>
        </p:sp>
        <p:sp>
          <p:nvSpPr>
            <p:cNvPr id="61" name="Process connection"/>
            <p:cNvSpPr/>
            <p:nvPr/>
          </p:nvSpPr>
          <p:spPr>
            <a:xfrm>
              <a:off x="1155482" y="5435400"/>
              <a:ext cx="912000" cy="0"/>
            </a:xfrm>
            <a:custGeom>
              <a:avLst/>
              <a:gdLst/>
              <a:ahLst/>
              <a:cxnLst/>
              <a:rect l="0" t="0" r="0" b="0"/>
              <a:pathLst>
                <a:path w="912000" fill="none">
                  <a:moveTo>
                    <a:pt x="0" y="0"/>
                  </a:moveTo>
                  <a:lnTo>
                    <a:pt x="912000" y="0"/>
                  </a:lnTo>
                </a:path>
              </a:pathLst>
            </a:custGeom>
            <a:grpFill/>
            <a:ln w="7600" cap="flat">
              <a:solidFill>
                <a:srgbClr val="000000"/>
              </a:solidFill>
              <a:bevel/>
              <a:tailEnd type="triangle" w="med" len="med"/>
            </a:ln>
          </p:spPr>
        </p:sp>
        <p:sp>
          <p:nvSpPr>
            <p:cNvPr id="62" name="Process connection"/>
            <p:cNvSpPr/>
            <p:nvPr/>
          </p:nvSpPr>
          <p:spPr>
            <a:xfrm>
              <a:off x="8299482" y="1422600"/>
              <a:ext cx="0" cy="516800"/>
            </a:xfrm>
            <a:custGeom>
              <a:avLst/>
              <a:gdLst/>
              <a:ahLst/>
              <a:cxnLst/>
              <a:rect l="0" t="0" r="0" b="0"/>
              <a:pathLst>
                <a:path h="516800" fill="none">
                  <a:moveTo>
                    <a:pt x="0" y="0"/>
                  </a:moveTo>
                  <a:lnTo>
                    <a:pt x="0" y="516800"/>
                  </a:lnTo>
                </a:path>
              </a:pathLst>
            </a:custGeom>
            <a:grpFill/>
            <a:ln w="7600" cap="flat">
              <a:solidFill>
                <a:srgbClr val="000000"/>
              </a:solidFill>
              <a:bevel/>
              <a:tailEnd type="triangle" w="med" len="med"/>
            </a:ln>
          </p:spPr>
        </p:sp>
        <p:sp>
          <p:nvSpPr>
            <p:cNvPr id="63" name="Process connection"/>
            <p:cNvSpPr/>
            <p:nvPr/>
          </p:nvSpPr>
          <p:spPr>
            <a:xfrm>
              <a:off x="2523482" y="3003400"/>
              <a:ext cx="462080" cy="364800"/>
            </a:xfrm>
            <a:custGeom>
              <a:avLst/>
              <a:gdLst/>
              <a:ahLst/>
              <a:cxnLst/>
              <a:rect l="0" t="0" r="0" b="0"/>
              <a:pathLst>
                <a:path w="462080" h="364800" fill="none">
                  <a:moveTo>
                    <a:pt x="0" y="0"/>
                  </a:moveTo>
                  <a:lnTo>
                    <a:pt x="0" y="-364800"/>
                  </a:lnTo>
                  <a:lnTo>
                    <a:pt x="462080" y="-364800"/>
                  </a:lnTo>
                </a:path>
              </a:pathLst>
            </a:custGeom>
            <a:grpFill/>
            <a:ln w="7600" cap="flat">
              <a:solidFill>
                <a:srgbClr val="000000"/>
              </a:solidFill>
              <a:bevel/>
              <a:tailEnd type="triangle" w="med" len="med"/>
            </a:ln>
          </p:spPr>
        </p:sp>
        <p:cxnSp>
          <p:nvCxnSpPr>
            <p:cNvPr id="64" name="Line"/>
            <p:cNvCxnSpPr>
              <a:stCxn id="17" idx="1"/>
            </p:cNvCxnSpPr>
            <p:nvPr/>
          </p:nvCxnSpPr>
          <p:spPr>
            <a:xfrm rot="-8942160">
              <a:off x="5102430" y="2687240"/>
              <a:ext cx="70904" cy="0"/>
            </a:xfrm>
            <a:prstGeom prst="line">
              <a:avLst/>
            </a:prstGeom>
            <a:grpFill/>
            <a:ln w="7600" cap="flat">
              <a:solidFill>
                <a:srgbClr val="4C4C4C"/>
              </a:solidFill>
              <a:bevel/>
            </a:ln>
          </p:spPr>
        </p:cxnSp>
        <p:cxnSp>
          <p:nvCxnSpPr>
            <p:cNvPr id="65" name="Line"/>
            <p:cNvCxnSpPr>
              <a:stCxn id="17" idx="1"/>
            </p:cNvCxnSpPr>
            <p:nvPr/>
          </p:nvCxnSpPr>
          <p:spPr>
            <a:xfrm rot="8100000">
              <a:off x="5021498" y="2766280"/>
              <a:ext cx="171968" cy="0"/>
            </a:xfrm>
            <a:prstGeom prst="line">
              <a:avLst/>
            </a:prstGeom>
            <a:grpFill/>
            <a:ln w="7600" cap="flat">
              <a:solidFill>
                <a:srgbClr val="4C4C4C"/>
              </a:solidFill>
              <a:bevel/>
            </a:ln>
          </p:spPr>
        </p:cxnSp>
        <p:cxnSp>
          <p:nvCxnSpPr>
            <p:cNvPr id="66" name="Line"/>
            <p:cNvCxnSpPr>
              <a:stCxn id="17" idx="1"/>
            </p:cNvCxnSpPr>
            <p:nvPr/>
          </p:nvCxnSpPr>
          <p:spPr>
            <a:xfrm rot="10800000">
              <a:off x="5016282" y="2705480"/>
              <a:ext cx="152000" cy="0"/>
            </a:xfrm>
            <a:prstGeom prst="line">
              <a:avLst/>
            </a:prstGeom>
            <a:grpFill/>
            <a:ln w="7600" cap="flat">
              <a:solidFill>
                <a:srgbClr val="4C4C4C"/>
              </a:solidFill>
              <a:bevel/>
            </a:ln>
          </p:spPr>
        </p:cxnSp>
        <p:cxnSp>
          <p:nvCxnSpPr>
            <p:cNvPr id="67" name="Line"/>
            <p:cNvCxnSpPr>
              <a:stCxn id="17" idx="1"/>
            </p:cNvCxnSpPr>
            <p:nvPr/>
          </p:nvCxnSpPr>
          <p:spPr>
            <a:xfrm rot="-8842860">
              <a:off x="5002050" y="2656840"/>
              <a:ext cx="180464" cy="0"/>
            </a:xfrm>
            <a:prstGeom prst="line">
              <a:avLst/>
            </a:prstGeom>
            <a:grpFill/>
            <a:ln w="7600" cap="flat">
              <a:solidFill>
                <a:srgbClr val="4C4C4C"/>
              </a:solidFill>
              <a:bevel/>
            </a:ln>
          </p:spPr>
        </p:cxnSp>
        <p:cxnSp>
          <p:nvCxnSpPr>
            <p:cNvPr id="68" name="Line"/>
            <p:cNvCxnSpPr>
              <a:stCxn id="17" idx="1"/>
            </p:cNvCxnSpPr>
            <p:nvPr/>
          </p:nvCxnSpPr>
          <p:spPr>
            <a:xfrm rot="9612060">
              <a:off x="5011507" y="2732840"/>
              <a:ext cx="161549" cy="0"/>
            </a:xfrm>
            <a:prstGeom prst="line">
              <a:avLst/>
            </a:prstGeom>
            <a:grpFill/>
            <a:ln w="7600" cap="flat">
              <a:solidFill>
                <a:srgbClr val="4C4C4C"/>
              </a:solidFill>
              <a:bevel/>
            </a:ln>
          </p:spPr>
        </p:cxnSp>
        <p:cxnSp>
          <p:nvCxnSpPr>
            <p:cNvPr id="69" name="Line"/>
            <p:cNvCxnSpPr>
              <a:stCxn id="17" idx="1"/>
            </p:cNvCxnSpPr>
            <p:nvPr/>
          </p:nvCxnSpPr>
          <p:spPr>
            <a:xfrm rot="-7320300">
              <a:off x="5080523" y="2656840"/>
              <a:ext cx="114717" cy="0"/>
            </a:xfrm>
            <a:prstGeom prst="line">
              <a:avLst/>
            </a:prstGeom>
            <a:grpFill/>
            <a:ln w="7600" cap="flat">
              <a:solidFill>
                <a:srgbClr val="4C4C4C"/>
              </a:solidFill>
              <a:bevel/>
            </a:ln>
          </p:spPr>
        </p:cxnSp>
        <p:sp>
          <p:nvSpPr>
            <p:cNvPr id="70" name="Process connection"/>
            <p:cNvSpPr/>
            <p:nvPr/>
          </p:nvSpPr>
          <p:spPr>
            <a:xfrm>
              <a:off x="7138202" y="2655320"/>
              <a:ext cx="54720" cy="287280"/>
            </a:xfrm>
            <a:custGeom>
              <a:avLst/>
              <a:gdLst/>
              <a:ahLst/>
              <a:cxnLst/>
              <a:rect l="0" t="0" r="0" b="0"/>
              <a:pathLst>
                <a:path w="54720" h="287280" fill="none">
                  <a:moveTo>
                    <a:pt x="0" y="0"/>
                  </a:moveTo>
                  <a:lnTo>
                    <a:pt x="0" y="165680"/>
                  </a:lnTo>
                  <a:lnTo>
                    <a:pt x="54720" y="165680"/>
                  </a:lnTo>
                  <a:lnTo>
                    <a:pt x="54720" y="287280"/>
                  </a:lnTo>
                </a:path>
              </a:pathLst>
            </a:custGeom>
            <a:grpFill/>
            <a:ln w="7600" cap="flat">
              <a:solidFill>
                <a:srgbClr val="000000"/>
              </a:solidFill>
              <a:bevel/>
              <a:tailEnd type="triangle" w="med" len="med"/>
            </a:ln>
          </p:spPr>
        </p:sp>
        <p:sp>
          <p:nvSpPr>
            <p:cNvPr id="71" name="Process connection"/>
            <p:cNvSpPr/>
            <p:nvPr/>
          </p:nvSpPr>
          <p:spPr>
            <a:xfrm>
              <a:off x="7192922" y="3550600"/>
              <a:ext cx="18240" cy="364800"/>
            </a:xfrm>
            <a:custGeom>
              <a:avLst/>
              <a:gdLst/>
              <a:ahLst/>
              <a:cxnLst/>
              <a:rect l="0" t="0" r="0" b="0"/>
              <a:pathLst>
                <a:path w="18240" h="364800" fill="none">
                  <a:moveTo>
                    <a:pt x="0" y="0"/>
                  </a:moveTo>
                  <a:lnTo>
                    <a:pt x="0" y="364800"/>
                  </a:lnTo>
                </a:path>
              </a:pathLst>
            </a:custGeom>
            <a:grpFill/>
            <a:ln w="7600" cap="flat">
              <a:solidFill>
                <a:srgbClr val="000000"/>
              </a:solidFill>
              <a:bevel/>
              <a:tailEnd type="triangle" w="med" len="med"/>
            </a:ln>
          </p:spPr>
        </p:sp>
        <p:sp>
          <p:nvSpPr>
            <p:cNvPr id="72" name="Process connection"/>
            <p:cNvSpPr/>
            <p:nvPr/>
          </p:nvSpPr>
          <p:spPr>
            <a:xfrm>
              <a:off x="4347482" y="5131400"/>
              <a:ext cx="212800" cy="152000"/>
            </a:xfrm>
            <a:custGeom>
              <a:avLst/>
              <a:gdLst/>
              <a:ahLst/>
              <a:cxnLst/>
              <a:rect l="0" t="0" r="0" b="0"/>
              <a:pathLst>
                <a:path w="212800" h="152000" fill="none">
                  <a:moveTo>
                    <a:pt x="0" y="0"/>
                  </a:moveTo>
                  <a:lnTo>
                    <a:pt x="212800" y="0"/>
                  </a:lnTo>
                  <a:lnTo>
                    <a:pt x="212800" y="-152000"/>
                  </a:lnTo>
                </a:path>
              </a:pathLst>
            </a:custGeom>
            <a:grpFill/>
            <a:ln w="7600" cap="flat">
              <a:solidFill>
                <a:srgbClr val="000000"/>
              </a:solidFill>
              <a:bevel/>
              <a:tailEnd type="triangle" w="med" len="med"/>
            </a:ln>
          </p:spPr>
        </p:sp>
        <p:sp>
          <p:nvSpPr>
            <p:cNvPr id="73" name="Process connection"/>
            <p:cNvSpPr/>
            <p:nvPr/>
          </p:nvSpPr>
          <p:spPr>
            <a:xfrm>
              <a:off x="8056281" y="4584200"/>
              <a:ext cx="6079" cy="436240"/>
            </a:xfrm>
            <a:custGeom>
              <a:avLst/>
              <a:gdLst/>
              <a:ahLst/>
              <a:cxnLst/>
              <a:rect l="0" t="0" r="0" b="0"/>
              <a:pathLst>
                <a:path w="6079" h="436240" fill="none">
                  <a:moveTo>
                    <a:pt x="0" y="0"/>
                  </a:moveTo>
                  <a:lnTo>
                    <a:pt x="0" y="-436240"/>
                  </a:lnTo>
                </a:path>
              </a:pathLst>
            </a:custGeom>
            <a:grpFill/>
            <a:ln w="7600" cap="flat">
              <a:solidFill>
                <a:srgbClr val="000000"/>
              </a:solidFill>
              <a:bevel/>
              <a:tailEnd type="triangle" w="med" len="med"/>
            </a:ln>
          </p:spPr>
        </p:sp>
        <p:sp>
          <p:nvSpPr>
            <p:cNvPr id="74" name="Text 238"/>
            <p:cNvSpPr txBox="1"/>
            <p:nvPr/>
          </p:nvSpPr>
          <p:spPr>
            <a:xfrm>
              <a:off x="436018" y="1240200"/>
              <a:ext cx="1000669" cy="791920"/>
            </a:xfrm>
            <a:prstGeom prst="rect">
              <a:avLst/>
            </a:prstGeom>
            <a:grpFill/>
          </p:spPr>
          <p:txBody>
            <a:bodyPr wrap="square" lIns="28000" tIns="18000" rIns="28000" bIns="18000" rtlCol="0" anchor="ctr"/>
            <a:lstStyle/>
            <a:p>
              <a:pPr algn="ctr"/>
              <a:r>
                <a:rPr sz="1050" dirty="0">
                  <a:solidFill>
                    <a:srgbClr val="303030"/>
                  </a:solidFill>
                  <a:latin typeface="Arial"/>
                </a:rPr>
                <a:t>Six-Effect Evaporator system:</a:t>
              </a:r>
            </a:p>
            <a:p>
              <a:pPr algn="ctr"/>
              <a:r>
                <a:rPr sz="1050" dirty="0">
                  <a:solidFill>
                    <a:srgbClr val="303030"/>
                  </a:solidFill>
                  <a:latin typeface="Arial"/>
                </a:rPr>
                <a:t>Counter-current feed</a:t>
              </a:r>
            </a:p>
          </p:txBody>
        </p:sp>
        <p:sp>
          <p:nvSpPr>
            <p:cNvPr id="75" name="Text 239"/>
            <p:cNvSpPr txBox="1"/>
            <p:nvPr/>
          </p:nvSpPr>
          <p:spPr>
            <a:xfrm>
              <a:off x="2673455" y="688947"/>
              <a:ext cx="843091" cy="389120"/>
            </a:xfrm>
            <a:prstGeom prst="rect">
              <a:avLst/>
            </a:prstGeom>
            <a:grpFill/>
          </p:spPr>
          <p:txBody>
            <a:bodyPr wrap="square" lIns="28000" tIns="18000" rIns="28000" bIns="18000" rtlCol="0" anchor="ctr"/>
            <a:lstStyle/>
            <a:p>
              <a:pPr algn="ctr"/>
              <a:r>
                <a:rPr sz="1050">
                  <a:solidFill>
                    <a:srgbClr val="303030"/>
                  </a:solidFill>
                  <a:latin typeface="Arial"/>
                </a:rPr>
                <a:t>Stack</a:t>
              </a:r>
            </a:p>
          </p:txBody>
        </p:sp>
        <p:sp>
          <p:nvSpPr>
            <p:cNvPr id="76" name="Text 240"/>
            <p:cNvSpPr txBox="1"/>
            <p:nvPr/>
          </p:nvSpPr>
          <p:spPr>
            <a:xfrm>
              <a:off x="2122202" y="2115719"/>
              <a:ext cx="863360" cy="315478"/>
            </a:xfrm>
            <a:prstGeom prst="rect">
              <a:avLst/>
            </a:prstGeom>
            <a:grpFill/>
          </p:spPr>
          <p:txBody>
            <a:bodyPr wrap="square" lIns="28000" tIns="18000" rIns="28000" bIns="18000" rtlCol="0" anchor="ctr"/>
            <a:lstStyle/>
            <a:p>
              <a:pPr algn="ctr"/>
              <a:r>
                <a:rPr sz="1050" dirty="0">
                  <a:solidFill>
                    <a:srgbClr val="303030"/>
                  </a:solidFill>
                  <a:latin typeface="Arial"/>
                </a:rPr>
                <a:t>Co</a:t>
              </a:r>
              <a:r>
                <a:rPr lang="en-IN" sz="1050" dirty="0">
                  <a:solidFill>
                    <a:srgbClr val="303030"/>
                  </a:solidFill>
                  <a:latin typeface="Arial"/>
                </a:rPr>
                <a:t>t</a:t>
              </a:r>
              <a:r>
                <a:rPr sz="1050" dirty="0" err="1">
                  <a:solidFill>
                    <a:srgbClr val="303030"/>
                  </a:solidFill>
                  <a:latin typeface="Arial"/>
                </a:rPr>
                <a:t>trell</a:t>
              </a:r>
              <a:r>
                <a:rPr sz="532" dirty="0">
                  <a:solidFill>
                    <a:srgbClr val="303030"/>
                  </a:solidFill>
                  <a:latin typeface="Arial"/>
                </a:rPr>
                <a:t> </a:t>
              </a:r>
              <a:r>
                <a:rPr sz="1050" dirty="0">
                  <a:solidFill>
                    <a:srgbClr val="303030"/>
                  </a:solidFill>
                  <a:latin typeface="Arial"/>
                </a:rPr>
                <a:t>precipitator</a:t>
              </a:r>
            </a:p>
          </p:txBody>
        </p:sp>
        <p:sp>
          <p:nvSpPr>
            <p:cNvPr id="77" name="Text 241"/>
            <p:cNvSpPr txBox="1"/>
            <p:nvPr/>
          </p:nvSpPr>
          <p:spPr>
            <a:xfrm>
              <a:off x="760282" y="3672200"/>
              <a:ext cx="875520" cy="324267"/>
            </a:xfrm>
            <a:prstGeom prst="rect">
              <a:avLst/>
            </a:prstGeom>
            <a:grpFill/>
          </p:spPr>
          <p:txBody>
            <a:bodyPr wrap="square" lIns="28000" tIns="18000" rIns="28000" bIns="18000" rtlCol="0" anchor="ctr"/>
            <a:lstStyle/>
            <a:p>
              <a:pPr algn="ctr"/>
              <a:r>
                <a:rPr sz="1050">
                  <a:solidFill>
                    <a:srgbClr val="303030"/>
                  </a:solidFill>
                  <a:latin typeface="Arial"/>
                </a:rPr>
                <a:t>Black liquor(15-18% solids)</a:t>
              </a:r>
            </a:p>
            <a:p>
              <a:pPr algn="ctr"/>
              <a:endParaRPr sz="1050">
                <a:solidFill>
                  <a:srgbClr val="303030"/>
                </a:solidFill>
                <a:latin typeface="Arial"/>
              </a:endParaRPr>
            </a:p>
          </p:txBody>
        </p:sp>
        <p:sp>
          <p:nvSpPr>
            <p:cNvPr id="78" name="Text 242"/>
            <p:cNvSpPr txBox="1"/>
            <p:nvPr/>
          </p:nvSpPr>
          <p:spPr>
            <a:xfrm>
              <a:off x="3354415" y="1240200"/>
              <a:ext cx="1134933" cy="259413"/>
            </a:xfrm>
            <a:prstGeom prst="rect">
              <a:avLst/>
            </a:prstGeom>
            <a:grpFill/>
          </p:spPr>
          <p:txBody>
            <a:bodyPr wrap="square" lIns="28000" tIns="18000" rIns="28000" bIns="18000" rtlCol="0" anchor="ctr"/>
            <a:lstStyle/>
            <a:p>
              <a:pPr algn="ctr"/>
              <a:r>
                <a:rPr sz="1050" dirty="0">
                  <a:solidFill>
                    <a:srgbClr val="303030"/>
                  </a:solidFill>
                  <a:latin typeface="Arial"/>
                </a:rPr>
                <a:t>48-54% solids</a:t>
              </a:r>
            </a:p>
          </p:txBody>
        </p:sp>
        <p:sp>
          <p:nvSpPr>
            <p:cNvPr id="79" name="Text 243"/>
            <p:cNvSpPr txBox="1"/>
            <p:nvPr/>
          </p:nvSpPr>
          <p:spPr>
            <a:xfrm>
              <a:off x="3840815" y="1888733"/>
              <a:ext cx="810666" cy="324267"/>
            </a:xfrm>
            <a:prstGeom prst="rect">
              <a:avLst/>
            </a:prstGeom>
            <a:grpFill/>
          </p:spPr>
          <p:txBody>
            <a:bodyPr wrap="square" lIns="28000" tIns="18000" rIns="28000" bIns="18000" rtlCol="0" anchor="ctr"/>
            <a:lstStyle/>
            <a:p>
              <a:pPr algn="ctr"/>
              <a:r>
                <a:rPr sz="1050" dirty="0">
                  <a:solidFill>
                    <a:srgbClr val="303030"/>
                  </a:solidFill>
                  <a:latin typeface="Arial"/>
                </a:rPr>
                <a:t>Hot flue gas</a:t>
              </a:r>
            </a:p>
          </p:txBody>
        </p:sp>
        <p:sp>
          <p:nvSpPr>
            <p:cNvPr id="80" name="Text 244"/>
            <p:cNvSpPr txBox="1"/>
            <p:nvPr/>
          </p:nvSpPr>
          <p:spPr>
            <a:xfrm>
              <a:off x="2985562" y="2431198"/>
              <a:ext cx="595840" cy="511403"/>
            </a:xfrm>
            <a:prstGeom prst="rect">
              <a:avLst/>
            </a:prstGeom>
            <a:grpFill/>
          </p:spPr>
          <p:txBody>
            <a:bodyPr wrap="square" lIns="28000" tIns="18000" rIns="28000" bIns="18000" rtlCol="0" anchor="ctr"/>
            <a:lstStyle/>
            <a:p>
              <a:pPr algn="ctr"/>
              <a:r>
                <a:rPr sz="1050" dirty="0">
                  <a:solidFill>
                    <a:srgbClr val="303030"/>
                  </a:solidFill>
                  <a:latin typeface="Arial"/>
                </a:rPr>
                <a:t>Mix tank</a:t>
              </a:r>
            </a:p>
          </p:txBody>
        </p:sp>
        <p:sp>
          <p:nvSpPr>
            <p:cNvPr id="81" name="Text 245"/>
            <p:cNvSpPr txBox="1"/>
            <p:nvPr/>
          </p:nvSpPr>
          <p:spPr>
            <a:xfrm>
              <a:off x="2219482" y="2796680"/>
              <a:ext cx="1240320" cy="291840"/>
            </a:xfrm>
            <a:prstGeom prst="rect">
              <a:avLst/>
            </a:prstGeom>
            <a:grpFill/>
          </p:spPr>
          <p:txBody>
            <a:bodyPr wrap="square" lIns="28000" tIns="18000" rIns="28000" bIns="18000" rtlCol="0" anchor="ctr"/>
            <a:lstStyle/>
            <a:p>
              <a:pPr algn="ctr"/>
              <a:r>
                <a:rPr sz="1050">
                  <a:solidFill>
                    <a:srgbClr val="303030"/>
                  </a:solidFill>
                  <a:latin typeface="Arial"/>
                </a:rPr>
                <a:t>Make-up chemicals</a:t>
              </a:r>
            </a:p>
            <a:p>
              <a:pPr algn="ctr"/>
              <a:r>
                <a:rPr sz="1050">
                  <a:solidFill>
                    <a:srgbClr val="303030"/>
                  </a:solidFill>
                  <a:latin typeface="Arial"/>
                </a:rPr>
                <a:t>Na2SO4</a:t>
              </a:r>
            </a:p>
          </p:txBody>
        </p:sp>
        <p:sp>
          <p:nvSpPr>
            <p:cNvPr id="82" name="Text 246"/>
            <p:cNvSpPr txBox="1"/>
            <p:nvPr/>
          </p:nvSpPr>
          <p:spPr>
            <a:xfrm>
              <a:off x="4165082" y="2213000"/>
              <a:ext cx="648534" cy="226987"/>
            </a:xfrm>
            <a:prstGeom prst="rect">
              <a:avLst/>
            </a:prstGeom>
            <a:grpFill/>
          </p:spPr>
          <p:txBody>
            <a:bodyPr wrap="square" lIns="28000" tIns="18000" rIns="28000" bIns="18000" rtlCol="0" anchor="ctr"/>
            <a:lstStyle/>
            <a:p>
              <a:pPr algn="ctr"/>
              <a:r>
                <a:rPr sz="1000" dirty="0">
                  <a:solidFill>
                    <a:srgbClr val="303030"/>
                  </a:solidFill>
                  <a:latin typeface="Arial"/>
                </a:rPr>
                <a:t>Air</a:t>
              </a:r>
            </a:p>
            <a:p>
              <a:pPr algn="ctr"/>
              <a:endParaRPr sz="532" dirty="0">
                <a:solidFill>
                  <a:srgbClr val="303030"/>
                </a:solidFill>
                <a:latin typeface="Arial"/>
              </a:endParaRPr>
            </a:p>
          </p:txBody>
        </p:sp>
        <p:sp>
          <p:nvSpPr>
            <p:cNvPr id="83" name="Text 247"/>
            <p:cNvSpPr txBox="1"/>
            <p:nvPr/>
          </p:nvSpPr>
          <p:spPr>
            <a:xfrm>
              <a:off x="4446309" y="2537267"/>
              <a:ext cx="756427" cy="343013"/>
            </a:xfrm>
            <a:prstGeom prst="rect">
              <a:avLst/>
            </a:prstGeom>
            <a:grpFill/>
          </p:spPr>
          <p:txBody>
            <a:bodyPr wrap="square" lIns="28000" tIns="18000" rIns="28000" bIns="18000" rtlCol="0" anchor="ctr"/>
            <a:lstStyle/>
            <a:p>
              <a:pPr algn="ctr"/>
              <a:r>
                <a:rPr sz="1100" dirty="0">
                  <a:solidFill>
                    <a:srgbClr val="303030"/>
                  </a:solidFill>
                  <a:latin typeface="Arial"/>
                </a:rPr>
                <a:t>Boiler section</a:t>
              </a:r>
            </a:p>
          </p:txBody>
        </p:sp>
        <p:sp>
          <p:nvSpPr>
            <p:cNvPr id="84" name="Text 248"/>
            <p:cNvSpPr txBox="1"/>
            <p:nvPr/>
          </p:nvSpPr>
          <p:spPr>
            <a:xfrm>
              <a:off x="4489349" y="1402333"/>
              <a:ext cx="1361920" cy="486400"/>
            </a:xfrm>
            <a:prstGeom prst="rect">
              <a:avLst/>
            </a:prstGeom>
            <a:grpFill/>
          </p:spPr>
          <p:txBody>
            <a:bodyPr wrap="square" lIns="28000" tIns="18000" rIns="28000" bIns="18000" rtlCol="0" anchor="ctr"/>
            <a:lstStyle/>
            <a:p>
              <a:pPr algn="ctr"/>
              <a:r>
                <a:rPr sz="1100" dirty="0">
                  <a:solidFill>
                    <a:srgbClr val="303030"/>
                  </a:solidFill>
                  <a:latin typeface="Arial"/>
                </a:rPr>
                <a:t>28-30 </a:t>
              </a:r>
              <a:r>
                <a:rPr sz="1100" dirty="0" err="1">
                  <a:solidFill>
                    <a:srgbClr val="303030"/>
                  </a:solidFill>
                  <a:latin typeface="Arial"/>
                </a:rPr>
                <a:t>atms</a:t>
              </a:r>
              <a:endParaRPr sz="1100" dirty="0">
                <a:solidFill>
                  <a:srgbClr val="303030"/>
                </a:solidFill>
                <a:latin typeface="Arial"/>
              </a:endParaRPr>
            </a:p>
            <a:p>
              <a:pPr algn="ctr"/>
              <a:r>
                <a:rPr sz="1100" dirty="0">
                  <a:solidFill>
                    <a:srgbClr val="303030"/>
                  </a:solidFill>
                  <a:latin typeface="Arial"/>
                </a:rPr>
                <a:t>steam</a:t>
              </a:r>
            </a:p>
          </p:txBody>
        </p:sp>
        <p:sp>
          <p:nvSpPr>
            <p:cNvPr id="85" name="Text 249"/>
            <p:cNvSpPr txBox="1"/>
            <p:nvPr/>
          </p:nvSpPr>
          <p:spPr>
            <a:xfrm>
              <a:off x="4813616" y="3672200"/>
              <a:ext cx="713386" cy="389120"/>
            </a:xfrm>
            <a:prstGeom prst="rect">
              <a:avLst/>
            </a:prstGeom>
            <a:grpFill/>
          </p:spPr>
          <p:txBody>
            <a:bodyPr wrap="square" lIns="28000" tIns="18000" rIns="28000" bIns="18000" rtlCol="0" anchor="ctr"/>
            <a:lstStyle/>
            <a:p>
              <a:pPr algn="ctr"/>
              <a:r>
                <a:rPr sz="1100" dirty="0">
                  <a:solidFill>
                    <a:srgbClr val="303030"/>
                  </a:solidFill>
                  <a:latin typeface="Arial"/>
                </a:rPr>
                <a:t>smelt</a:t>
              </a:r>
            </a:p>
          </p:txBody>
        </p:sp>
        <p:sp>
          <p:nvSpPr>
            <p:cNvPr id="86" name="Text 250"/>
            <p:cNvSpPr txBox="1"/>
            <p:nvPr/>
          </p:nvSpPr>
          <p:spPr>
            <a:xfrm>
              <a:off x="5575642" y="3682157"/>
              <a:ext cx="595840" cy="511402"/>
            </a:xfrm>
            <a:prstGeom prst="rect">
              <a:avLst/>
            </a:prstGeom>
            <a:grpFill/>
          </p:spPr>
          <p:txBody>
            <a:bodyPr wrap="square" lIns="28000" tIns="18000" rIns="28000" bIns="18000" rtlCol="0" anchor="ctr"/>
            <a:lstStyle/>
            <a:p>
              <a:pPr algn="ctr"/>
              <a:r>
                <a:rPr sz="1050">
                  <a:solidFill>
                    <a:srgbClr val="303030"/>
                  </a:solidFill>
                  <a:latin typeface="Arial"/>
                </a:rPr>
                <a:t>dissolve tank</a:t>
              </a:r>
            </a:p>
          </p:txBody>
        </p:sp>
        <p:sp>
          <p:nvSpPr>
            <p:cNvPr id="87" name="Text 251"/>
            <p:cNvSpPr txBox="1"/>
            <p:nvPr/>
          </p:nvSpPr>
          <p:spPr>
            <a:xfrm>
              <a:off x="6110682" y="2375133"/>
              <a:ext cx="648534" cy="486400"/>
            </a:xfrm>
            <a:prstGeom prst="rect">
              <a:avLst/>
            </a:prstGeom>
            <a:grpFill/>
          </p:spPr>
          <p:txBody>
            <a:bodyPr wrap="square" lIns="28000" tIns="18000" rIns="28000" bIns="18000" rtlCol="0" anchor="ctr"/>
            <a:lstStyle/>
            <a:p>
              <a:pPr algn="ctr"/>
              <a:r>
                <a:rPr sz="1100" dirty="0">
                  <a:solidFill>
                    <a:srgbClr val="303030"/>
                  </a:solidFill>
                  <a:latin typeface="Arial"/>
                </a:rPr>
                <a:t>Green liquor</a:t>
              </a:r>
            </a:p>
          </p:txBody>
        </p:sp>
        <p:sp>
          <p:nvSpPr>
            <p:cNvPr id="88" name="Text 252"/>
            <p:cNvSpPr txBox="1"/>
            <p:nvPr/>
          </p:nvSpPr>
          <p:spPr>
            <a:xfrm>
              <a:off x="7894149" y="1078067"/>
              <a:ext cx="778240" cy="324267"/>
            </a:xfrm>
            <a:prstGeom prst="rect">
              <a:avLst/>
            </a:prstGeom>
            <a:grpFill/>
          </p:spPr>
          <p:txBody>
            <a:bodyPr wrap="square" lIns="28000" tIns="18000" rIns="28000" bIns="18000" rtlCol="0" anchor="ctr"/>
            <a:lstStyle/>
            <a:p>
              <a:pPr algn="ctr"/>
              <a:r>
                <a:rPr sz="1100" dirty="0">
                  <a:solidFill>
                    <a:srgbClr val="303030"/>
                  </a:solidFill>
                  <a:latin typeface="Arial"/>
                </a:rPr>
                <a:t>Make-up Lime</a:t>
              </a:r>
            </a:p>
          </p:txBody>
        </p:sp>
        <p:sp>
          <p:nvSpPr>
            <p:cNvPr id="89" name="Text 253"/>
            <p:cNvSpPr txBox="1"/>
            <p:nvPr/>
          </p:nvSpPr>
          <p:spPr>
            <a:xfrm>
              <a:off x="6597082" y="1078067"/>
              <a:ext cx="972800" cy="324267"/>
            </a:xfrm>
            <a:prstGeom prst="rect">
              <a:avLst/>
            </a:prstGeom>
            <a:grpFill/>
          </p:spPr>
          <p:txBody>
            <a:bodyPr wrap="square" lIns="28000" tIns="18000" rIns="28000" bIns="18000" rtlCol="0" anchor="ctr"/>
            <a:lstStyle/>
            <a:p>
              <a:pPr algn="ctr"/>
              <a:r>
                <a:rPr sz="1100" dirty="0">
                  <a:solidFill>
                    <a:srgbClr val="303030"/>
                  </a:solidFill>
                  <a:latin typeface="Arial"/>
                </a:rPr>
                <a:t>Clarifier</a:t>
              </a:r>
            </a:p>
          </p:txBody>
        </p:sp>
        <p:sp>
          <p:nvSpPr>
            <p:cNvPr id="90" name="Text 254"/>
            <p:cNvSpPr txBox="1"/>
            <p:nvPr/>
          </p:nvSpPr>
          <p:spPr>
            <a:xfrm>
              <a:off x="6895003" y="3039198"/>
              <a:ext cx="595840" cy="511403"/>
            </a:xfrm>
            <a:prstGeom prst="rect">
              <a:avLst/>
            </a:prstGeom>
            <a:grpFill/>
          </p:spPr>
          <p:txBody>
            <a:bodyPr wrap="square" lIns="28000" tIns="18000" rIns="28000" bIns="18000" rtlCol="0" anchor="ctr"/>
            <a:lstStyle/>
            <a:p>
              <a:pPr algn="ctr"/>
              <a:r>
                <a:rPr sz="1000" dirty="0">
                  <a:solidFill>
                    <a:srgbClr val="303030"/>
                  </a:solidFill>
                  <a:latin typeface="Arial"/>
                </a:rPr>
                <a:t>Washing tanks</a:t>
              </a:r>
            </a:p>
          </p:txBody>
        </p:sp>
        <p:sp>
          <p:nvSpPr>
            <p:cNvPr id="91" name="Text 255"/>
            <p:cNvSpPr txBox="1"/>
            <p:nvPr/>
          </p:nvSpPr>
          <p:spPr>
            <a:xfrm>
              <a:off x="8147482" y="2994280"/>
              <a:ext cx="557334" cy="256374"/>
            </a:xfrm>
            <a:prstGeom prst="rect">
              <a:avLst/>
            </a:prstGeom>
            <a:grpFill/>
          </p:spPr>
          <p:txBody>
            <a:bodyPr wrap="square" lIns="28000" tIns="18000" rIns="28000" bIns="18000" rtlCol="0" anchor="ctr"/>
            <a:lstStyle/>
            <a:p>
              <a:pPr algn="ctr"/>
              <a:r>
                <a:rPr sz="1100" dirty="0">
                  <a:solidFill>
                    <a:srgbClr val="303030"/>
                  </a:solidFill>
                  <a:latin typeface="Arial"/>
                </a:rPr>
                <a:t>Lime </a:t>
              </a:r>
              <a:r>
                <a:rPr sz="1100" dirty="0" err="1">
                  <a:solidFill>
                    <a:srgbClr val="303030"/>
                  </a:solidFill>
                  <a:latin typeface="Arial"/>
                </a:rPr>
                <a:t>slaker</a:t>
              </a:r>
              <a:endParaRPr sz="1100" dirty="0">
                <a:solidFill>
                  <a:srgbClr val="303030"/>
                </a:solidFill>
                <a:latin typeface="Arial"/>
              </a:endParaRPr>
            </a:p>
          </p:txBody>
        </p:sp>
        <p:sp>
          <p:nvSpPr>
            <p:cNvPr id="92" name="Text 256"/>
            <p:cNvSpPr txBox="1"/>
            <p:nvPr/>
          </p:nvSpPr>
          <p:spPr>
            <a:xfrm>
              <a:off x="7667162" y="4580147"/>
              <a:ext cx="778240" cy="291840"/>
            </a:xfrm>
            <a:prstGeom prst="rect">
              <a:avLst/>
            </a:prstGeom>
            <a:grpFill/>
          </p:spPr>
          <p:txBody>
            <a:bodyPr wrap="square" lIns="28000" tIns="18000" rIns="28000" bIns="18000" rtlCol="0" anchor="ctr"/>
            <a:lstStyle/>
            <a:p>
              <a:pPr algn="ctr"/>
              <a:r>
                <a:rPr sz="1050">
                  <a:solidFill>
                    <a:srgbClr val="303030"/>
                  </a:solidFill>
                  <a:latin typeface="Arial"/>
                </a:rPr>
                <a:t>Steam</a:t>
              </a:r>
            </a:p>
          </p:txBody>
        </p:sp>
        <p:sp>
          <p:nvSpPr>
            <p:cNvPr id="93" name="Text 257"/>
            <p:cNvSpPr txBox="1"/>
            <p:nvPr/>
          </p:nvSpPr>
          <p:spPr>
            <a:xfrm>
              <a:off x="7752282" y="3636557"/>
              <a:ext cx="595839" cy="511403"/>
            </a:xfrm>
            <a:prstGeom prst="rect">
              <a:avLst/>
            </a:prstGeom>
            <a:grpFill/>
          </p:spPr>
          <p:txBody>
            <a:bodyPr wrap="square" lIns="28000" tIns="18000" rIns="28000" bIns="18000" rtlCol="0" anchor="ctr"/>
            <a:lstStyle/>
            <a:p>
              <a:pPr algn="ctr"/>
              <a:r>
                <a:rPr sz="1000" dirty="0">
                  <a:solidFill>
                    <a:srgbClr val="303030"/>
                  </a:solidFill>
                  <a:latin typeface="Arial"/>
                </a:rPr>
                <a:t>Causticizing tank</a:t>
              </a:r>
            </a:p>
          </p:txBody>
        </p:sp>
        <p:sp>
          <p:nvSpPr>
            <p:cNvPr id="94" name="Text 258"/>
            <p:cNvSpPr txBox="1"/>
            <p:nvPr/>
          </p:nvSpPr>
          <p:spPr>
            <a:xfrm>
              <a:off x="6856496" y="4807134"/>
              <a:ext cx="875520" cy="421547"/>
            </a:xfrm>
            <a:prstGeom prst="rect">
              <a:avLst/>
            </a:prstGeom>
            <a:grpFill/>
          </p:spPr>
          <p:txBody>
            <a:bodyPr wrap="square" lIns="28000" tIns="18000" rIns="28000" bIns="18000" rtlCol="0" anchor="ctr"/>
            <a:lstStyle/>
            <a:p>
              <a:pPr algn="ctr"/>
              <a:r>
                <a:rPr sz="1050">
                  <a:solidFill>
                    <a:srgbClr val="303030"/>
                  </a:solidFill>
                  <a:latin typeface="Arial"/>
                </a:rPr>
                <a:t>Clarifier</a:t>
              </a:r>
            </a:p>
          </p:txBody>
        </p:sp>
        <p:sp>
          <p:nvSpPr>
            <p:cNvPr id="95" name="Text 259"/>
            <p:cNvSpPr txBox="1"/>
            <p:nvPr/>
          </p:nvSpPr>
          <p:spPr>
            <a:xfrm>
              <a:off x="6110682" y="5228680"/>
              <a:ext cx="648534" cy="162133"/>
            </a:xfrm>
            <a:prstGeom prst="rect">
              <a:avLst/>
            </a:prstGeom>
            <a:grpFill/>
          </p:spPr>
          <p:txBody>
            <a:bodyPr wrap="square" lIns="28000" tIns="18000" rIns="28000" bIns="18000" rtlCol="0" anchor="ctr"/>
            <a:lstStyle/>
            <a:p>
              <a:pPr algn="ctr"/>
              <a:r>
                <a:rPr sz="1050">
                  <a:solidFill>
                    <a:srgbClr val="303030"/>
                  </a:solidFill>
                  <a:latin typeface="Arial"/>
                </a:rPr>
                <a:t>Carbonate mud</a:t>
              </a:r>
            </a:p>
          </p:txBody>
        </p:sp>
        <p:sp>
          <p:nvSpPr>
            <p:cNvPr id="96" name="Text 260"/>
            <p:cNvSpPr txBox="1"/>
            <p:nvPr/>
          </p:nvSpPr>
          <p:spPr>
            <a:xfrm>
              <a:off x="6175535" y="4645000"/>
              <a:ext cx="583680" cy="259414"/>
            </a:xfrm>
            <a:prstGeom prst="rect">
              <a:avLst/>
            </a:prstGeom>
            <a:grpFill/>
          </p:spPr>
          <p:txBody>
            <a:bodyPr wrap="square" lIns="28000" tIns="18000" rIns="28000" bIns="18000" rtlCol="0" anchor="ctr"/>
            <a:lstStyle/>
            <a:p>
              <a:pPr algn="ctr"/>
              <a:r>
                <a:rPr sz="1050">
                  <a:solidFill>
                    <a:srgbClr val="303030"/>
                  </a:solidFill>
                  <a:latin typeface="Arial"/>
                </a:rPr>
                <a:t>White</a:t>
              </a:r>
            </a:p>
            <a:p>
              <a:pPr algn="ctr"/>
              <a:r>
                <a:rPr sz="1050">
                  <a:solidFill>
                    <a:srgbClr val="303030"/>
                  </a:solidFill>
                  <a:latin typeface="Arial"/>
                </a:rPr>
                <a:t>liquor</a:t>
              </a:r>
            </a:p>
            <a:p>
              <a:pPr algn="ctr"/>
              <a:r>
                <a:rPr sz="1050">
                  <a:solidFill>
                    <a:srgbClr val="303030"/>
                  </a:solidFill>
                  <a:latin typeface="Arial"/>
                </a:rPr>
                <a:t>storage</a:t>
              </a:r>
            </a:p>
          </p:txBody>
        </p:sp>
        <p:sp>
          <p:nvSpPr>
            <p:cNvPr id="97" name="Text 261"/>
            <p:cNvSpPr txBox="1"/>
            <p:nvPr/>
          </p:nvSpPr>
          <p:spPr>
            <a:xfrm>
              <a:off x="3516549" y="4320734"/>
              <a:ext cx="1459200" cy="324266"/>
            </a:xfrm>
            <a:prstGeom prst="rect">
              <a:avLst/>
            </a:prstGeom>
            <a:grpFill/>
          </p:spPr>
          <p:txBody>
            <a:bodyPr wrap="square" lIns="28000" tIns="18000" rIns="28000" bIns="18000" rtlCol="0" anchor="ctr"/>
            <a:lstStyle/>
            <a:p>
              <a:pPr algn="ctr"/>
              <a:r>
                <a:rPr sz="1050">
                  <a:solidFill>
                    <a:srgbClr val="303030"/>
                  </a:solidFill>
                  <a:latin typeface="Arial"/>
                </a:rPr>
                <a:t>To digestors</a:t>
              </a:r>
            </a:p>
          </p:txBody>
        </p:sp>
        <p:sp>
          <p:nvSpPr>
            <p:cNvPr id="98" name="Text 262"/>
            <p:cNvSpPr txBox="1"/>
            <p:nvPr/>
          </p:nvSpPr>
          <p:spPr>
            <a:xfrm>
              <a:off x="4327216" y="4807134"/>
              <a:ext cx="648533" cy="162133"/>
            </a:xfrm>
            <a:prstGeom prst="rect">
              <a:avLst/>
            </a:prstGeom>
            <a:grpFill/>
          </p:spPr>
          <p:txBody>
            <a:bodyPr wrap="square" lIns="28000" tIns="18000" rIns="28000" bIns="18000" rtlCol="0" anchor="ctr"/>
            <a:lstStyle/>
            <a:p>
              <a:pPr algn="ctr"/>
              <a:r>
                <a:rPr sz="1050">
                  <a:solidFill>
                    <a:srgbClr val="303030"/>
                  </a:solidFill>
                  <a:latin typeface="Arial"/>
                </a:rPr>
                <a:t>Stack</a:t>
              </a:r>
            </a:p>
          </p:txBody>
        </p:sp>
        <p:sp>
          <p:nvSpPr>
            <p:cNvPr id="99" name="Text 263"/>
            <p:cNvSpPr txBox="1"/>
            <p:nvPr/>
          </p:nvSpPr>
          <p:spPr>
            <a:xfrm>
              <a:off x="4489349" y="5293534"/>
              <a:ext cx="648533" cy="162133"/>
            </a:xfrm>
            <a:prstGeom prst="rect">
              <a:avLst/>
            </a:prstGeom>
            <a:grpFill/>
          </p:spPr>
          <p:txBody>
            <a:bodyPr wrap="square" lIns="28000" tIns="18000" rIns="28000" bIns="18000" rtlCol="0" anchor="ctr"/>
            <a:lstStyle/>
            <a:p>
              <a:pPr algn="ctr"/>
              <a:r>
                <a:rPr sz="1050">
                  <a:solidFill>
                    <a:srgbClr val="303030"/>
                  </a:solidFill>
                  <a:latin typeface="Arial"/>
                </a:rPr>
                <a:t>Sludge</a:t>
              </a:r>
            </a:p>
          </p:txBody>
        </p:sp>
        <p:sp>
          <p:nvSpPr>
            <p:cNvPr id="100" name="Text 264"/>
            <p:cNvSpPr txBox="1"/>
            <p:nvPr/>
          </p:nvSpPr>
          <p:spPr>
            <a:xfrm>
              <a:off x="2543749" y="5455667"/>
              <a:ext cx="583680" cy="0"/>
            </a:xfrm>
            <a:prstGeom prst="rect">
              <a:avLst/>
            </a:prstGeom>
            <a:grpFill/>
          </p:spPr>
          <p:txBody>
            <a:bodyPr wrap="square" lIns="28000" tIns="18000" rIns="28000" bIns="18000" rtlCol="0" anchor="ctr"/>
            <a:lstStyle/>
            <a:p>
              <a:pPr algn="ctr"/>
              <a:r>
                <a:rPr sz="1050" dirty="0">
                  <a:solidFill>
                    <a:srgbClr val="303030"/>
                  </a:solidFill>
                  <a:latin typeface="Arial"/>
                </a:rPr>
                <a:t>Lime</a:t>
              </a:r>
            </a:p>
            <a:p>
              <a:pPr algn="ctr"/>
              <a:r>
                <a:rPr sz="1050" dirty="0">
                  <a:solidFill>
                    <a:srgbClr val="303030"/>
                  </a:solidFill>
                  <a:latin typeface="Arial"/>
                </a:rPr>
                <a:t>kiln</a:t>
              </a:r>
            </a:p>
          </p:txBody>
        </p:sp>
        <p:sp>
          <p:nvSpPr>
            <p:cNvPr id="101" name="Text 265"/>
            <p:cNvSpPr txBox="1"/>
            <p:nvPr/>
          </p:nvSpPr>
          <p:spPr>
            <a:xfrm>
              <a:off x="598149" y="4807134"/>
              <a:ext cx="1134933" cy="551253"/>
            </a:xfrm>
            <a:prstGeom prst="rect">
              <a:avLst/>
            </a:prstGeom>
            <a:grpFill/>
          </p:spPr>
          <p:txBody>
            <a:bodyPr wrap="square" lIns="28000" tIns="18000" rIns="28000" bIns="18000" rtlCol="0" anchor="ctr"/>
            <a:lstStyle/>
            <a:p>
              <a:pPr algn="ctr"/>
              <a:r>
                <a:rPr sz="1050">
                  <a:solidFill>
                    <a:srgbClr val="303030"/>
                  </a:solidFill>
                  <a:latin typeface="Arial"/>
                </a:rPr>
                <a:t>Fuel</a:t>
              </a:r>
            </a:p>
          </p:txBody>
        </p:sp>
        <p:sp>
          <p:nvSpPr>
            <p:cNvPr id="102" name="Text 266"/>
            <p:cNvSpPr txBox="1"/>
            <p:nvPr/>
          </p:nvSpPr>
          <p:spPr>
            <a:xfrm>
              <a:off x="3678682" y="5844787"/>
              <a:ext cx="2010454" cy="259413"/>
            </a:xfrm>
            <a:prstGeom prst="rect">
              <a:avLst/>
            </a:prstGeom>
            <a:grpFill/>
          </p:spPr>
          <p:txBody>
            <a:bodyPr wrap="square" lIns="28000" tIns="18000" rIns="28000" bIns="18000" rtlCol="0" anchor="ctr"/>
            <a:lstStyle/>
            <a:p>
              <a:pPr algn="ctr"/>
              <a:r>
                <a:rPr sz="1050" dirty="0" err="1">
                  <a:solidFill>
                    <a:srgbClr val="303030"/>
                  </a:solidFill>
                  <a:latin typeface="Arial"/>
                </a:rPr>
                <a:t>Reburned</a:t>
              </a:r>
              <a:r>
                <a:rPr sz="1050" dirty="0">
                  <a:solidFill>
                    <a:srgbClr val="303030"/>
                  </a:solidFill>
                  <a:latin typeface="Arial"/>
                </a:rPr>
                <a:t> lime</a:t>
              </a:r>
            </a:p>
          </p:txBody>
        </p:sp>
      </p:grpSp>
    </p:spTree>
    <p:extLst>
      <p:ext uri="{BB962C8B-B14F-4D97-AF65-F5344CB8AC3E}">
        <p14:creationId xmlns:p14="http://schemas.microsoft.com/office/powerpoint/2010/main" val="180552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Distinguishing liquors</a:t>
            </a:r>
          </a:p>
        </p:txBody>
      </p:sp>
      <p:sp>
        <p:nvSpPr>
          <p:cNvPr id="3" name="Content Placeholder 2"/>
          <p:cNvSpPr>
            <a:spLocks noGrp="1"/>
          </p:cNvSpPr>
          <p:nvPr>
            <p:ph idx="1"/>
          </p:nvPr>
        </p:nvSpPr>
        <p:spPr>
          <a:xfrm>
            <a:off x="677334" y="1674055"/>
            <a:ext cx="8596668" cy="4951828"/>
          </a:xfrm>
        </p:spPr>
        <p:txBody>
          <a:bodyPr>
            <a:noAutofit/>
          </a:bodyPr>
          <a:lstStyle/>
          <a:p>
            <a:r>
              <a:rPr lang="en-US" sz="2400" dirty="0"/>
              <a:t>Black liquor:</a:t>
            </a:r>
          </a:p>
          <a:p>
            <a:pPr lvl="1"/>
            <a:r>
              <a:rPr lang="en-US" sz="2000" dirty="0"/>
              <a:t>In the Kraft process wood chips and pulping chemicals are dissolved to form black liquor.</a:t>
            </a:r>
          </a:p>
          <a:p>
            <a:pPr lvl="1"/>
            <a:r>
              <a:rPr lang="en-US" sz="2000" dirty="0"/>
              <a:t>Globally 1.3 billion tons of black liquor per year is processed of which 200 million are burnt in the boilers to recover cooking chemicals like Na2O. </a:t>
            </a:r>
          </a:p>
          <a:p>
            <a:pPr lvl="1"/>
            <a:r>
              <a:rPr lang="en-US" sz="2000" dirty="0"/>
              <a:t>This makes black liquor fifth most important fuel in the world.</a:t>
            </a:r>
          </a:p>
          <a:p>
            <a:r>
              <a:rPr lang="en-US" sz="2400" dirty="0"/>
              <a:t>Green liquor:</a:t>
            </a:r>
          </a:p>
          <a:p>
            <a:pPr lvl="1"/>
            <a:r>
              <a:rPr lang="en-US" sz="2000" dirty="0"/>
              <a:t>Black liquor is sprayed into the lower part of the recovery boiler where Na2S is formed </a:t>
            </a:r>
          </a:p>
          <a:p>
            <a:pPr lvl="1"/>
            <a:r>
              <a:rPr lang="en-US" sz="2000" dirty="0"/>
              <a:t>The inorganic sodium and </a:t>
            </a:r>
            <a:r>
              <a:rPr lang="en-US" sz="2000" dirty="0" err="1"/>
              <a:t>sulpher</a:t>
            </a:r>
            <a:r>
              <a:rPr lang="en-US" sz="2000" dirty="0"/>
              <a:t> are recovered  as Na2S and Na2CO3.</a:t>
            </a:r>
          </a:p>
          <a:p>
            <a:pPr lvl="1"/>
            <a:r>
              <a:rPr lang="en-US" sz="2000" dirty="0"/>
              <a:t>The molten smelt mixes with water to form green liquor.</a:t>
            </a:r>
          </a:p>
          <a:p>
            <a:pPr lvl="1"/>
            <a:endParaRPr lang="en-US" sz="1800" dirty="0"/>
          </a:p>
        </p:txBody>
      </p:sp>
    </p:spTree>
    <p:extLst>
      <p:ext uri="{BB962C8B-B14F-4D97-AF65-F5344CB8AC3E}">
        <p14:creationId xmlns:p14="http://schemas.microsoft.com/office/powerpoint/2010/main" val="995234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3795" y="609600"/>
            <a:ext cx="10353762" cy="3695136"/>
          </a:xfrm>
        </p:spPr>
        <p:txBody>
          <a:bodyPr/>
          <a:lstStyle/>
          <a:p>
            <a:r>
              <a:rPr lang="en-US" dirty="0"/>
              <a:t>White liquor:</a:t>
            </a:r>
          </a:p>
          <a:p>
            <a:pPr lvl="1"/>
            <a:r>
              <a:rPr lang="en-US" dirty="0"/>
              <a:t>Green liquor is </a:t>
            </a:r>
            <a:r>
              <a:rPr lang="en-US" dirty="0" err="1"/>
              <a:t>cauticized</a:t>
            </a:r>
            <a:r>
              <a:rPr lang="en-US" dirty="0"/>
              <a:t> using lime to convert Na2CO3 to </a:t>
            </a:r>
            <a:r>
              <a:rPr lang="en-US" dirty="0" err="1"/>
              <a:t>NaOH</a:t>
            </a:r>
            <a:r>
              <a:rPr lang="en-US" dirty="0"/>
              <a:t>.</a:t>
            </a:r>
          </a:p>
          <a:p>
            <a:pPr lvl="1"/>
            <a:r>
              <a:rPr lang="en-US" dirty="0"/>
              <a:t>Na2S passes unchanged.</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1184856" y="1935921"/>
            <a:ext cx="8487177" cy="4348969"/>
          </a:xfrm>
          <a:prstGeom prst="rect">
            <a:avLst/>
          </a:prstGeom>
        </p:spPr>
      </p:pic>
    </p:spTree>
    <p:extLst>
      <p:ext uri="{BB962C8B-B14F-4D97-AF65-F5344CB8AC3E}">
        <p14:creationId xmlns:p14="http://schemas.microsoft.com/office/powerpoint/2010/main" val="2974304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a:t>
            </a:r>
            <a:r>
              <a:rPr lang="en-IN" dirty="0" err="1"/>
              <a:t>baggase</a:t>
            </a:r>
            <a:endParaRPr lang="en-IN" dirty="0"/>
          </a:p>
        </p:txBody>
      </p:sp>
      <p:sp>
        <p:nvSpPr>
          <p:cNvPr id="3" name="Content Placeholder 2"/>
          <p:cNvSpPr>
            <a:spLocks noGrp="1"/>
          </p:cNvSpPr>
          <p:nvPr>
            <p:ph idx="1"/>
          </p:nvPr>
        </p:nvSpPr>
        <p:spPr/>
        <p:txBody>
          <a:bodyPr>
            <a:noAutofit/>
          </a:bodyPr>
          <a:lstStyle/>
          <a:p>
            <a:r>
              <a:rPr lang="en-IN" sz="2000" dirty="0"/>
              <a:t>Bagasse usually contains fibres which are much more difficult to break.</a:t>
            </a:r>
          </a:p>
          <a:p>
            <a:r>
              <a:rPr lang="en-IN" sz="2000" dirty="0"/>
              <a:t>Besides, bagasse also contains other substances like pith and dirt.</a:t>
            </a:r>
          </a:p>
          <a:p>
            <a:r>
              <a:rPr lang="en-IN" sz="2000" dirty="0"/>
              <a:t>So for pulp production using bagasse, </a:t>
            </a:r>
            <a:r>
              <a:rPr lang="en-IN" sz="2000" dirty="0" err="1"/>
              <a:t>depithing</a:t>
            </a:r>
            <a:r>
              <a:rPr lang="en-IN" sz="2000" dirty="0"/>
              <a:t> method is used.</a:t>
            </a:r>
          </a:p>
          <a:p>
            <a:r>
              <a:rPr lang="en-IN" sz="2000" dirty="0" err="1"/>
              <a:t>Depithing</a:t>
            </a:r>
            <a:r>
              <a:rPr lang="en-IN" sz="2000" dirty="0"/>
              <a:t> exposes baggage to strong shredding and grinding actions to reduce pith to finer powder and size of the fibres reduced.</a:t>
            </a:r>
          </a:p>
          <a:p>
            <a:r>
              <a:rPr lang="en-IN" sz="2000" dirty="0"/>
              <a:t>Apart from the above methods we can also use chemical and alkaline pulping which allows rapid penetration of bagasse.</a:t>
            </a:r>
          </a:p>
        </p:txBody>
      </p:sp>
    </p:spTree>
    <p:extLst>
      <p:ext uri="{BB962C8B-B14F-4D97-AF65-F5344CB8AC3E}">
        <p14:creationId xmlns:p14="http://schemas.microsoft.com/office/powerpoint/2010/main" val="2030665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Paper production </a:t>
            </a:r>
          </a:p>
        </p:txBody>
      </p:sp>
      <p:sp>
        <p:nvSpPr>
          <p:cNvPr id="3" name="Content Placeholder 2"/>
          <p:cNvSpPr>
            <a:spLocks noGrp="1"/>
          </p:cNvSpPr>
          <p:nvPr>
            <p:ph idx="1"/>
          </p:nvPr>
        </p:nvSpPr>
        <p:spPr/>
        <p:txBody>
          <a:bodyPr>
            <a:normAutofit/>
          </a:bodyPr>
          <a:lstStyle/>
          <a:p>
            <a:r>
              <a:rPr lang="en-IN" sz="2000" dirty="0"/>
              <a:t>Types of paper products:</a:t>
            </a:r>
          </a:p>
          <a:p>
            <a:pPr marL="0" indent="0">
              <a:buNone/>
            </a:pPr>
            <a:r>
              <a:rPr lang="en-IN" sz="2000" dirty="0"/>
              <a:t>                 - wrapping paper</a:t>
            </a:r>
          </a:p>
          <a:p>
            <a:pPr marL="0" indent="0">
              <a:buNone/>
            </a:pPr>
            <a:r>
              <a:rPr lang="en-IN" sz="2000" dirty="0"/>
              <a:t>                 - Tissue paper</a:t>
            </a:r>
          </a:p>
          <a:p>
            <a:pPr marL="0" indent="0">
              <a:buNone/>
            </a:pPr>
            <a:r>
              <a:rPr lang="en-IN" sz="2000" dirty="0"/>
              <a:t>                 - Book paper</a:t>
            </a:r>
          </a:p>
          <a:p>
            <a:pPr marL="0" indent="0">
              <a:buNone/>
            </a:pPr>
            <a:r>
              <a:rPr lang="en-IN" sz="2000" dirty="0"/>
              <a:t>                 - Writing paper</a:t>
            </a:r>
          </a:p>
          <a:p>
            <a:pPr marL="0" indent="0">
              <a:buNone/>
            </a:pPr>
            <a:r>
              <a:rPr lang="en-IN" sz="2000" dirty="0"/>
              <a:t>                 - Ground wood printing paper</a:t>
            </a:r>
          </a:p>
          <a:p>
            <a:pPr marL="0" indent="0">
              <a:buNone/>
            </a:pPr>
            <a:r>
              <a:rPr lang="en-IN" sz="2000" dirty="0"/>
              <a:t>                 - Paperboard</a:t>
            </a:r>
          </a:p>
        </p:txBody>
      </p:sp>
    </p:spTree>
    <p:extLst>
      <p:ext uri="{BB962C8B-B14F-4D97-AF65-F5344CB8AC3E}">
        <p14:creationId xmlns:p14="http://schemas.microsoft.com/office/powerpoint/2010/main" val="2182707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sz="2000" dirty="0"/>
              <a:t>Raw materials used:</a:t>
            </a:r>
          </a:p>
          <a:p>
            <a:pPr marL="0" indent="0">
              <a:buNone/>
            </a:pPr>
            <a:r>
              <a:rPr lang="en-IN" sz="2000" dirty="0"/>
              <a:t>                    - Paper pulp</a:t>
            </a:r>
          </a:p>
          <a:p>
            <a:pPr marL="0" indent="0">
              <a:buNone/>
            </a:pPr>
            <a:r>
              <a:rPr lang="en-IN" sz="2000" dirty="0"/>
              <a:t>                    - Re-use pulp</a:t>
            </a:r>
          </a:p>
          <a:p>
            <a:pPr marL="0" indent="0">
              <a:buNone/>
            </a:pPr>
            <a:r>
              <a:rPr lang="en-IN" sz="2000" dirty="0"/>
              <a:t>                    - Miscellaneous pulp</a:t>
            </a:r>
          </a:p>
          <a:p>
            <a:pPr marL="0" indent="0">
              <a:buNone/>
            </a:pPr>
            <a:r>
              <a:rPr lang="en-IN" sz="2000" dirty="0"/>
              <a:t>                    - Speciality pulp</a:t>
            </a:r>
          </a:p>
          <a:p>
            <a:pPr marL="0" indent="0">
              <a:buNone/>
            </a:pPr>
            <a:r>
              <a:rPr lang="en-IN" sz="2000" dirty="0"/>
              <a:t>                    - Inorganic/Organic raw materials</a:t>
            </a:r>
          </a:p>
          <a:p>
            <a:pPr marL="0" indent="0">
              <a:buNone/>
            </a:pPr>
            <a:endParaRPr lang="en-IN" dirty="0"/>
          </a:p>
        </p:txBody>
      </p:sp>
    </p:spTree>
    <p:extLst>
      <p:ext uri="{BB962C8B-B14F-4D97-AF65-F5344CB8AC3E}">
        <p14:creationId xmlns:p14="http://schemas.microsoft.com/office/powerpoint/2010/main" val="229120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solidFill>
                  <a:schemeClr val="accent2">
                    <a:lumMod val="60000"/>
                    <a:lumOff val="40000"/>
                  </a:schemeClr>
                </a:solidFill>
              </a:rPr>
              <a:t>HISTORY</a:t>
            </a:r>
            <a:endParaRPr lang="en-US" sz="4000" dirty="0">
              <a:solidFill>
                <a:schemeClr val="accent2">
                  <a:lumMod val="60000"/>
                  <a:lumOff val="40000"/>
                </a:schemeClr>
              </a:solidFill>
            </a:endParaRPr>
          </a:p>
        </p:txBody>
      </p:sp>
      <p:sp>
        <p:nvSpPr>
          <p:cNvPr id="3" name="Content Placeholder 2"/>
          <p:cNvSpPr>
            <a:spLocks noGrp="1"/>
          </p:cNvSpPr>
          <p:nvPr>
            <p:ph idx="1"/>
          </p:nvPr>
        </p:nvSpPr>
        <p:spPr/>
        <p:txBody>
          <a:bodyPr>
            <a:normAutofit/>
          </a:bodyPr>
          <a:lstStyle/>
          <a:p>
            <a:r>
              <a:rPr lang="en-US" sz="2400" dirty="0">
                <a:solidFill>
                  <a:schemeClr val="tx1">
                    <a:lumMod val="85000"/>
                  </a:schemeClr>
                </a:solidFill>
                <a:latin typeface="Calibri" panose="020F0502020204030204" pitchFamily="34" charset="0"/>
              </a:rPr>
              <a:t>Paper has a rich, colourful history which has spanned the world's geography and its cultures. </a:t>
            </a:r>
          </a:p>
          <a:p>
            <a:r>
              <a:rPr lang="en-US" sz="2400" dirty="0">
                <a:solidFill>
                  <a:schemeClr val="tx1">
                    <a:lumMod val="85000"/>
                  </a:schemeClr>
                </a:solidFill>
                <a:latin typeface="Calibri" panose="020F0502020204030204" pitchFamily="34" charset="0"/>
              </a:rPr>
              <a:t>Paper as we know it today comes from another source - China.</a:t>
            </a:r>
          </a:p>
          <a:p>
            <a:r>
              <a:rPr lang="en-US" sz="2400" dirty="0">
                <a:solidFill>
                  <a:schemeClr val="tx1">
                    <a:lumMod val="85000"/>
                  </a:schemeClr>
                </a:solidFill>
                <a:latin typeface="Calibri" panose="020F0502020204030204" pitchFamily="34" charset="0"/>
              </a:rPr>
              <a:t>It wasn't until the 3rd century that the secret art of papermaking began to creep out of China, first to Vietnam and then Tibet. It was introduced in Korea in the 4th century and spread to Japan in 6th.</a:t>
            </a:r>
          </a:p>
          <a:p>
            <a:endParaRPr lang="en-US" dirty="0">
              <a:solidFill>
                <a:schemeClr val="tx1">
                  <a:lumMod val="85000"/>
                </a:schemeClr>
              </a:solidFill>
              <a:latin typeface="Bradley Hand ITC" pitchFamily="66" charset="0"/>
            </a:endParaRPr>
          </a:p>
          <a:p>
            <a:endParaRPr lang="en-US" dirty="0">
              <a:solidFill>
                <a:schemeClr val="tx1">
                  <a:lumMod val="85000"/>
                </a:schemeClr>
              </a:solidFill>
              <a:latin typeface="Bradley Hand ITC" pitchFamily="66" charset="0"/>
            </a:endParaRPr>
          </a:p>
        </p:txBody>
      </p:sp>
    </p:spTree>
    <p:extLst>
      <p:ext uri="{BB962C8B-B14F-4D97-AF65-F5344CB8AC3E}">
        <p14:creationId xmlns:p14="http://schemas.microsoft.com/office/powerpoint/2010/main" val="2804174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Paper production methods</a:t>
            </a:r>
          </a:p>
        </p:txBody>
      </p:sp>
      <p:sp>
        <p:nvSpPr>
          <p:cNvPr id="3" name="Content Placeholder 2"/>
          <p:cNvSpPr>
            <a:spLocks noGrp="1"/>
          </p:cNvSpPr>
          <p:nvPr>
            <p:ph idx="1"/>
          </p:nvPr>
        </p:nvSpPr>
        <p:spPr/>
        <p:txBody>
          <a:bodyPr/>
          <a:lstStyle/>
          <a:p>
            <a:r>
              <a:rPr lang="en-IN" sz="2400" dirty="0"/>
              <a:t>Pre-formation:</a:t>
            </a:r>
          </a:p>
          <a:p>
            <a:pPr marL="971550" lvl="1" indent="-514350">
              <a:buFont typeface="+mj-lt"/>
              <a:buAutoNum type="alphaLcPeriod"/>
            </a:pPr>
            <a:r>
              <a:rPr lang="en-IN" sz="2000" dirty="0"/>
              <a:t> Pulps are water </a:t>
            </a:r>
            <a:r>
              <a:rPr lang="en-IN" sz="2000" dirty="0" err="1"/>
              <a:t>slurried</a:t>
            </a:r>
            <a:r>
              <a:rPr lang="en-IN" sz="2000" dirty="0"/>
              <a:t> (0.5-0.75% fibre content) by mechanical disintegrators</a:t>
            </a:r>
          </a:p>
          <a:p>
            <a:pPr marL="971550" lvl="1" indent="-514350">
              <a:buFont typeface="+mj-lt"/>
              <a:buAutoNum type="alphaLcPeriod"/>
            </a:pPr>
            <a:r>
              <a:rPr lang="en-IN" sz="2000" dirty="0"/>
              <a:t>Fillers are added to give properties like brightness, flexibility, opacity and softness</a:t>
            </a:r>
          </a:p>
          <a:p>
            <a:pPr marL="971550" lvl="1" indent="-514350">
              <a:buFont typeface="+mj-lt"/>
              <a:buAutoNum type="alphaLcPeriod"/>
            </a:pPr>
            <a:r>
              <a:rPr lang="en-IN" sz="2000" dirty="0"/>
              <a:t>Sizing done to modify liquid penetration</a:t>
            </a:r>
          </a:p>
          <a:p>
            <a:pPr marL="971550" lvl="1" indent="-514350">
              <a:buFont typeface="+mj-lt"/>
              <a:buAutoNum type="alphaLcPeriod"/>
            </a:pPr>
            <a:r>
              <a:rPr lang="en-IN" sz="2000" dirty="0"/>
              <a:t>Synthetic organic dyestuffs added as colouring agents</a:t>
            </a:r>
          </a:p>
          <a:p>
            <a:pPr marL="0" indent="0">
              <a:buNone/>
            </a:pPr>
            <a:endParaRPr lang="en-IN" dirty="0"/>
          </a:p>
        </p:txBody>
      </p:sp>
    </p:spTree>
    <p:extLst>
      <p:ext uri="{BB962C8B-B14F-4D97-AF65-F5344CB8AC3E}">
        <p14:creationId xmlns:p14="http://schemas.microsoft.com/office/powerpoint/2010/main" val="2863191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77334" y="2174657"/>
            <a:ext cx="8596668" cy="4409023"/>
          </a:xfrm>
        </p:spPr>
        <p:txBody>
          <a:bodyPr>
            <a:normAutofit/>
          </a:bodyPr>
          <a:lstStyle/>
          <a:p>
            <a:r>
              <a:rPr lang="en-IN" sz="2400" dirty="0"/>
              <a:t>Preparation:</a:t>
            </a:r>
          </a:p>
          <a:p>
            <a:pPr marL="914400" lvl="1" indent="-457200">
              <a:buFont typeface="+mj-lt"/>
              <a:buAutoNum type="alphaLcPeriod"/>
            </a:pPr>
            <a:r>
              <a:rPr lang="en-IN" sz="2000" dirty="0"/>
              <a:t>Forming a wet web</a:t>
            </a:r>
          </a:p>
          <a:p>
            <a:pPr marL="914400" lvl="1" indent="-457200">
              <a:buFont typeface="+mj-lt"/>
              <a:buAutoNum type="alphaLcPeriod"/>
            </a:pPr>
            <a:r>
              <a:rPr lang="en-IN" sz="2000" dirty="0"/>
              <a:t>Removal of free water from wet water from wet web by wet pressing and compaction</a:t>
            </a:r>
          </a:p>
          <a:p>
            <a:pPr marL="914400" lvl="1" indent="-457200">
              <a:buFont typeface="+mj-lt"/>
              <a:buAutoNum type="alphaLcPeriod"/>
            </a:pPr>
            <a:r>
              <a:rPr lang="en-IN" sz="2000" dirty="0"/>
              <a:t>Removal of water by heating rolls</a:t>
            </a:r>
          </a:p>
          <a:p>
            <a:pPr marL="914400" lvl="1" indent="-457200">
              <a:buFont typeface="+mj-lt"/>
              <a:buAutoNum type="alphaLcPeriod"/>
            </a:pPr>
            <a:endParaRPr lang="en-IN" sz="2000" dirty="0"/>
          </a:p>
          <a:p>
            <a:pPr marL="914400" lvl="1" indent="-457200">
              <a:buFont typeface="+mj-lt"/>
              <a:buAutoNum type="alphaLcPeriod"/>
            </a:pPr>
            <a:endParaRPr lang="en-IN" sz="2000" dirty="0"/>
          </a:p>
          <a:p>
            <a:pPr marL="457200" lvl="1" indent="0">
              <a:buNone/>
            </a:pPr>
            <a:r>
              <a:rPr lang="en-IN" sz="2000" dirty="0"/>
              <a:t>As the sheet leaves with 5-6% water it is passed through a series of </a:t>
            </a:r>
            <a:r>
              <a:rPr lang="en-IN" sz="2000" dirty="0" err="1"/>
              <a:t>calendering</a:t>
            </a:r>
            <a:r>
              <a:rPr lang="en-IN" sz="2000" dirty="0"/>
              <a:t> </a:t>
            </a:r>
          </a:p>
          <a:p>
            <a:pPr marL="457200" lvl="1" indent="0">
              <a:buNone/>
            </a:pPr>
            <a:r>
              <a:rPr lang="en-IN" sz="2000" dirty="0"/>
              <a:t>Rolls to produce a smooth, well-finished paper.</a:t>
            </a:r>
          </a:p>
          <a:p>
            <a:pPr marL="914400" lvl="1" indent="-457200">
              <a:buFont typeface="+mj-lt"/>
              <a:buAutoNum type="alphaLcPeriod"/>
            </a:pPr>
            <a:endParaRPr lang="en-IN" dirty="0"/>
          </a:p>
        </p:txBody>
      </p:sp>
    </p:spTree>
    <p:extLst>
      <p:ext uri="{BB962C8B-B14F-4D97-AF65-F5344CB8AC3E}">
        <p14:creationId xmlns:p14="http://schemas.microsoft.com/office/powerpoint/2010/main" val="505486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pSp>
        <p:nvGrpSpPr>
          <p:cNvPr id="4" name="Group204"/>
          <p:cNvGrpSpPr/>
          <p:nvPr/>
        </p:nvGrpSpPr>
        <p:grpSpPr>
          <a:xfrm>
            <a:off x="858450" y="681487"/>
            <a:ext cx="10606056" cy="5400136"/>
            <a:chOff x="858450" y="1524250"/>
            <a:chExt cx="7427100" cy="3809500"/>
          </a:xfrm>
        </p:grpSpPr>
        <p:sp>
          <p:nvSpPr>
            <p:cNvPr id="5" name="Open tank"/>
            <p:cNvSpPr/>
            <p:nvPr/>
          </p:nvSpPr>
          <p:spPr>
            <a:xfrm>
              <a:off x="1534850" y="3568650"/>
              <a:ext cx="684000" cy="516800"/>
            </a:xfrm>
            <a:custGeom>
              <a:avLst/>
              <a:gdLst>
                <a:gd name="connsiteX0" fmla="*/ 342000 w 684000"/>
                <a:gd name="connsiteY0" fmla="*/ 258400 h 516800"/>
                <a:gd name="connsiteX1" fmla="*/ 0 w 684000"/>
                <a:gd name="connsiteY1" fmla="*/ 258400 h 516800"/>
                <a:gd name="connsiteX2" fmla="*/ 0 w 684000"/>
                <a:gd name="connsiteY2" fmla="*/ 86134 h 516800"/>
                <a:gd name="connsiteX3" fmla="*/ 0 w 684000"/>
                <a:gd name="connsiteY3" fmla="*/ 430666 h 516800"/>
                <a:gd name="connsiteX4" fmla="*/ 684000 w 684000"/>
                <a:gd name="connsiteY4" fmla="*/ 88048 h 516800"/>
                <a:gd name="connsiteX5" fmla="*/ 684000 w 684000"/>
                <a:gd name="connsiteY5" fmla="*/ 258400 h 516800"/>
                <a:gd name="connsiteX6" fmla="*/ 684000 w 684000"/>
                <a:gd name="connsiteY6" fmla="*/ 430666 h 516800"/>
                <a:gd name="connsiteX7" fmla="*/ 342000 w 684000"/>
                <a:gd name="connsiteY7" fmla="*/ 0 h 516800"/>
                <a:gd name="connsiteX8" fmla="*/ 171000 w 684000"/>
                <a:gd name="connsiteY8" fmla="*/ 516800 h 516800"/>
                <a:gd name="connsiteX9" fmla="*/ 343900 w 684000"/>
                <a:gd name="connsiteY9" fmla="*/ 516800 h 516800"/>
                <a:gd name="connsiteX10" fmla="*/ 511100 w 684000"/>
                <a:gd name="connsiteY10" fmla="*/ 516800 h 5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0" t="0" r="0" b="0"/>
              <a:pathLst>
                <a:path w="684000" h="516800">
                  <a:moveTo>
                    <a:pt x="0" y="0"/>
                  </a:moveTo>
                  <a:lnTo>
                    <a:pt x="0" y="516800"/>
                  </a:lnTo>
                  <a:lnTo>
                    <a:pt x="684000" y="516800"/>
                  </a:lnTo>
                  <a:lnTo>
                    <a:pt x="684000" y="0"/>
                  </a:lnTo>
                </a:path>
                <a:path w="684000" h="516800" fill="none">
                  <a:moveTo>
                    <a:pt x="0" y="0"/>
                  </a:moveTo>
                  <a:lnTo>
                    <a:pt x="-171000" y="0"/>
                  </a:lnTo>
                </a:path>
                <a:path w="684000" h="516800" fill="none">
                  <a:moveTo>
                    <a:pt x="684000" y="0"/>
                  </a:moveTo>
                  <a:lnTo>
                    <a:pt x="855000" y="0"/>
                  </a:lnTo>
                </a:path>
              </a:pathLst>
            </a:custGeom>
            <a:solidFill>
              <a:srgbClr val="FFFFFF"/>
            </a:solidFill>
            <a:ln w="7600" cap="flat">
              <a:solidFill>
                <a:srgbClr val="000000"/>
              </a:solidFill>
              <a:bevel/>
            </a:ln>
          </p:spPr>
        </p:sp>
        <p:sp>
          <p:nvSpPr>
            <p:cNvPr id="6" name="Open tank"/>
            <p:cNvSpPr/>
            <p:nvPr/>
          </p:nvSpPr>
          <p:spPr>
            <a:xfrm>
              <a:off x="2712850" y="3766250"/>
              <a:ext cx="684000" cy="516800"/>
            </a:xfrm>
            <a:custGeom>
              <a:avLst/>
              <a:gdLst>
                <a:gd name="connsiteX0" fmla="*/ 342000 w 684000"/>
                <a:gd name="connsiteY0" fmla="*/ 258400 h 516800"/>
                <a:gd name="connsiteX1" fmla="*/ 0 w 684000"/>
                <a:gd name="connsiteY1" fmla="*/ 258400 h 516800"/>
                <a:gd name="connsiteX2" fmla="*/ 0 w 684000"/>
                <a:gd name="connsiteY2" fmla="*/ 86134 h 516800"/>
                <a:gd name="connsiteX3" fmla="*/ 0 w 684000"/>
                <a:gd name="connsiteY3" fmla="*/ 430666 h 516800"/>
                <a:gd name="connsiteX4" fmla="*/ 684000 w 684000"/>
                <a:gd name="connsiteY4" fmla="*/ 88048 h 516800"/>
                <a:gd name="connsiteX5" fmla="*/ 684000 w 684000"/>
                <a:gd name="connsiteY5" fmla="*/ 258400 h 516800"/>
                <a:gd name="connsiteX6" fmla="*/ 684000 w 684000"/>
                <a:gd name="connsiteY6" fmla="*/ 430666 h 516800"/>
                <a:gd name="connsiteX7" fmla="*/ 342000 w 684000"/>
                <a:gd name="connsiteY7" fmla="*/ 0 h 516800"/>
                <a:gd name="connsiteX8" fmla="*/ 171000 w 684000"/>
                <a:gd name="connsiteY8" fmla="*/ 516800 h 516800"/>
                <a:gd name="connsiteX9" fmla="*/ 343900 w 684000"/>
                <a:gd name="connsiteY9" fmla="*/ 516800 h 516800"/>
                <a:gd name="connsiteX10" fmla="*/ 511100 w 684000"/>
                <a:gd name="connsiteY10" fmla="*/ 516800 h 5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0" t="0" r="0" b="0"/>
              <a:pathLst>
                <a:path w="684000" h="516800">
                  <a:moveTo>
                    <a:pt x="0" y="0"/>
                  </a:moveTo>
                  <a:lnTo>
                    <a:pt x="0" y="516800"/>
                  </a:lnTo>
                  <a:lnTo>
                    <a:pt x="684000" y="516800"/>
                  </a:lnTo>
                  <a:lnTo>
                    <a:pt x="684000" y="0"/>
                  </a:lnTo>
                </a:path>
                <a:path w="684000" h="516800" fill="none">
                  <a:moveTo>
                    <a:pt x="0" y="0"/>
                  </a:moveTo>
                  <a:lnTo>
                    <a:pt x="-171000" y="0"/>
                  </a:lnTo>
                </a:path>
                <a:path w="684000" h="516800" fill="none">
                  <a:moveTo>
                    <a:pt x="684000" y="0"/>
                  </a:moveTo>
                  <a:lnTo>
                    <a:pt x="855000" y="0"/>
                  </a:lnTo>
                </a:path>
              </a:pathLst>
            </a:custGeom>
            <a:solidFill>
              <a:srgbClr val="FFFFFF"/>
            </a:solidFill>
            <a:ln w="7600" cap="flat">
              <a:solidFill>
                <a:srgbClr val="000000"/>
              </a:solidFill>
              <a:bevel/>
            </a:ln>
          </p:spPr>
        </p:sp>
        <p:sp>
          <p:nvSpPr>
            <p:cNvPr id="7" name="Conveyor"/>
            <p:cNvSpPr/>
            <p:nvPr/>
          </p:nvSpPr>
          <p:spPr>
            <a:xfrm>
              <a:off x="2902850" y="3568650"/>
              <a:ext cx="820800" cy="200640"/>
            </a:xfrm>
            <a:custGeom>
              <a:avLst/>
              <a:gdLst>
                <a:gd name="connsiteX0" fmla="*/ -86173 w 820800"/>
                <a:gd name="connsiteY0" fmla="*/ 100320 h 200640"/>
                <a:gd name="connsiteX1" fmla="*/ 906976 w 820800"/>
                <a:gd name="connsiteY1" fmla="*/ 100320 h 200640"/>
                <a:gd name="connsiteX2" fmla="*/ 410400 w 820800"/>
                <a:gd name="connsiteY2" fmla="*/ 0 h 200640"/>
                <a:gd name="connsiteX3" fmla="*/ 410400 w 820800"/>
                <a:gd name="connsiteY3" fmla="*/ 200640 h 200640"/>
              </a:gdLst>
              <a:ahLst/>
              <a:cxnLst>
                <a:cxn ang="0">
                  <a:pos x="connsiteX0" y="connsiteY0"/>
                </a:cxn>
                <a:cxn ang="0">
                  <a:pos x="connsiteX1" y="connsiteY1"/>
                </a:cxn>
                <a:cxn ang="0">
                  <a:pos x="connsiteX2" y="connsiteY2"/>
                </a:cxn>
                <a:cxn ang="0">
                  <a:pos x="connsiteX3" y="connsiteY3"/>
                </a:cxn>
              </a:cxnLst>
              <a:rect l="0" t="0" r="0" b="0"/>
              <a:pathLst>
                <a:path w="820800" h="200640">
                  <a:moveTo>
                    <a:pt x="-100320" y="100320"/>
                  </a:moveTo>
                  <a:cubicBezTo>
                    <a:pt x="-100320" y="44915"/>
                    <a:pt x="-55405" y="0"/>
                    <a:pt x="0" y="0"/>
                  </a:cubicBezTo>
                  <a:cubicBezTo>
                    <a:pt x="55405" y="0"/>
                    <a:pt x="100320" y="44915"/>
                    <a:pt x="100320" y="100320"/>
                  </a:cubicBezTo>
                  <a:cubicBezTo>
                    <a:pt x="100320" y="155725"/>
                    <a:pt x="55405" y="200640"/>
                    <a:pt x="0" y="200640"/>
                  </a:cubicBezTo>
                  <a:cubicBezTo>
                    <a:pt x="-55405" y="200640"/>
                    <a:pt x="-100320" y="155725"/>
                    <a:pt x="-100320" y="100320"/>
                  </a:cubicBezTo>
                </a:path>
                <a:path w="820800" h="200640">
                  <a:moveTo>
                    <a:pt x="720480" y="100320"/>
                  </a:moveTo>
                  <a:cubicBezTo>
                    <a:pt x="720480" y="44915"/>
                    <a:pt x="765395" y="0"/>
                    <a:pt x="820800" y="0"/>
                  </a:cubicBezTo>
                  <a:cubicBezTo>
                    <a:pt x="876205" y="0"/>
                    <a:pt x="921120" y="44915"/>
                    <a:pt x="921120" y="100320"/>
                  </a:cubicBezTo>
                  <a:cubicBezTo>
                    <a:pt x="921120" y="155725"/>
                    <a:pt x="876205" y="200640"/>
                    <a:pt x="820800" y="200640"/>
                  </a:cubicBezTo>
                  <a:cubicBezTo>
                    <a:pt x="765395" y="200640"/>
                    <a:pt x="720480" y="155725"/>
                    <a:pt x="720480" y="100320"/>
                  </a:cubicBezTo>
                </a:path>
                <a:path w="820800" h="200640" fill="none">
                  <a:moveTo>
                    <a:pt x="0" y="200640"/>
                  </a:moveTo>
                  <a:lnTo>
                    <a:pt x="820800" y="200640"/>
                  </a:lnTo>
                </a:path>
                <a:path w="820800" h="200640" fill="none">
                  <a:moveTo>
                    <a:pt x="0" y="0"/>
                  </a:moveTo>
                  <a:lnTo>
                    <a:pt x="820800" y="0"/>
                  </a:lnTo>
                </a:path>
              </a:pathLst>
            </a:custGeom>
            <a:solidFill>
              <a:srgbClr val="FFFFFF"/>
            </a:solidFill>
            <a:ln w="7600" cap="flat">
              <a:solidFill>
                <a:srgbClr val="000000"/>
              </a:solidFill>
              <a:bevel/>
            </a:ln>
          </p:spPr>
        </p:sp>
        <p:sp>
          <p:nvSpPr>
            <p:cNvPr id="8" name="Process connection"/>
            <p:cNvSpPr/>
            <p:nvPr/>
          </p:nvSpPr>
          <p:spPr>
            <a:xfrm>
              <a:off x="2203650" y="3507850"/>
              <a:ext cx="3100800" cy="15200"/>
            </a:xfrm>
            <a:custGeom>
              <a:avLst/>
              <a:gdLst/>
              <a:ahLst/>
              <a:cxnLst/>
              <a:rect l="0" t="0" r="0" b="0"/>
              <a:pathLst>
                <a:path w="3100800" h="15200" fill="none">
                  <a:moveTo>
                    <a:pt x="0" y="0"/>
                  </a:moveTo>
                  <a:lnTo>
                    <a:pt x="3100800" y="0"/>
                  </a:lnTo>
                </a:path>
              </a:pathLst>
            </a:custGeom>
            <a:solidFill>
              <a:srgbClr val="EFEFEF"/>
            </a:solidFill>
            <a:ln w="7600" cap="flat">
              <a:solidFill>
                <a:srgbClr val="000000"/>
              </a:solidFill>
              <a:bevel/>
              <a:tailEnd type="triangle" w="med" len="med"/>
            </a:ln>
          </p:spPr>
        </p:sp>
        <p:sp>
          <p:nvSpPr>
            <p:cNvPr id="9" name="Ellipse"/>
            <p:cNvSpPr/>
            <p:nvPr/>
          </p:nvSpPr>
          <p:spPr>
            <a:xfrm>
              <a:off x="5228450" y="3340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4" y="0"/>
                    <a:pt x="152000" y="34026"/>
                    <a:pt x="152000" y="76000"/>
                  </a:cubicBezTo>
                  <a:cubicBezTo>
                    <a:pt x="152000" y="117973"/>
                    <a:pt x="117974"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10" name="Ellipse"/>
            <p:cNvSpPr/>
            <p:nvPr/>
          </p:nvSpPr>
          <p:spPr>
            <a:xfrm>
              <a:off x="5106850" y="3188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4" y="0"/>
                    <a:pt x="152000" y="34026"/>
                    <a:pt x="152000" y="76000"/>
                  </a:cubicBezTo>
                  <a:cubicBezTo>
                    <a:pt x="152000" y="117973"/>
                    <a:pt x="117974"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11" name="Ellipse"/>
            <p:cNvSpPr/>
            <p:nvPr/>
          </p:nvSpPr>
          <p:spPr>
            <a:xfrm>
              <a:off x="2978850" y="3340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12" name="Ellipse"/>
            <p:cNvSpPr/>
            <p:nvPr/>
          </p:nvSpPr>
          <p:spPr>
            <a:xfrm>
              <a:off x="4650850" y="3340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13" name="Ellipse"/>
            <p:cNvSpPr/>
            <p:nvPr/>
          </p:nvSpPr>
          <p:spPr>
            <a:xfrm>
              <a:off x="4118850" y="351697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14" name="Ellipse"/>
            <p:cNvSpPr/>
            <p:nvPr/>
          </p:nvSpPr>
          <p:spPr>
            <a:xfrm>
              <a:off x="4954850" y="3036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4" y="0"/>
                    <a:pt x="152000" y="34026"/>
                    <a:pt x="152000" y="76000"/>
                  </a:cubicBezTo>
                  <a:cubicBezTo>
                    <a:pt x="152000" y="117973"/>
                    <a:pt x="117974"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15" name="Ellipse"/>
            <p:cNvSpPr/>
            <p:nvPr/>
          </p:nvSpPr>
          <p:spPr>
            <a:xfrm>
              <a:off x="4650850" y="3036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4" y="0"/>
                    <a:pt x="152000" y="34026"/>
                    <a:pt x="152000" y="76000"/>
                  </a:cubicBezTo>
                  <a:cubicBezTo>
                    <a:pt x="152000" y="117973"/>
                    <a:pt x="117974"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16" name="Ellipse"/>
            <p:cNvSpPr/>
            <p:nvPr/>
          </p:nvSpPr>
          <p:spPr>
            <a:xfrm>
              <a:off x="4802850" y="3112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17" name="Ellipse"/>
            <p:cNvSpPr/>
            <p:nvPr/>
          </p:nvSpPr>
          <p:spPr>
            <a:xfrm>
              <a:off x="4954850" y="3340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18" name="Ellipse"/>
            <p:cNvSpPr/>
            <p:nvPr/>
          </p:nvSpPr>
          <p:spPr>
            <a:xfrm>
              <a:off x="4118850" y="3340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19" name="Rectangle"/>
            <p:cNvSpPr/>
            <p:nvPr/>
          </p:nvSpPr>
          <p:spPr>
            <a:xfrm>
              <a:off x="5486850" y="2808650"/>
              <a:ext cx="1520000" cy="1520000"/>
            </a:xfrm>
            <a:custGeom>
              <a:avLst/>
              <a:gdLst>
                <a:gd name="connsiteX0" fmla="*/ 0 w 1520000"/>
                <a:gd name="connsiteY0" fmla="*/ 760000 h 1520000"/>
                <a:gd name="connsiteX1" fmla="*/ 760000 w 1520000"/>
                <a:gd name="connsiteY1" fmla="*/ 0 h 1520000"/>
                <a:gd name="connsiteX2" fmla="*/ 1520000 w 1520000"/>
                <a:gd name="connsiteY2" fmla="*/ 760000 h 1520000"/>
                <a:gd name="connsiteX3" fmla="*/ 760000 w 1520000"/>
                <a:gd name="connsiteY3" fmla="*/ 1520000 h 1520000"/>
              </a:gdLst>
              <a:ahLst/>
              <a:cxnLst>
                <a:cxn ang="0">
                  <a:pos x="connsiteX0" y="connsiteY0"/>
                </a:cxn>
                <a:cxn ang="0">
                  <a:pos x="connsiteX1" y="connsiteY1"/>
                </a:cxn>
                <a:cxn ang="0">
                  <a:pos x="connsiteX2" y="connsiteY2"/>
                </a:cxn>
                <a:cxn ang="0">
                  <a:pos x="connsiteX3" y="connsiteY3"/>
                </a:cxn>
              </a:cxnLst>
              <a:rect l="0" t="0" r="0" b="0"/>
              <a:pathLst>
                <a:path w="1520000" h="1520000">
                  <a:moveTo>
                    <a:pt x="0" y="0"/>
                  </a:moveTo>
                  <a:lnTo>
                    <a:pt x="1520000" y="0"/>
                  </a:lnTo>
                  <a:lnTo>
                    <a:pt x="1520000" y="1520000"/>
                  </a:lnTo>
                  <a:lnTo>
                    <a:pt x="0" y="1520000"/>
                  </a:lnTo>
                  <a:lnTo>
                    <a:pt x="0" y="0"/>
                  </a:lnTo>
                  <a:close/>
                </a:path>
              </a:pathLst>
            </a:custGeom>
            <a:solidFill>
              <a:srgbClr val="F29952"/>
            </a:solidFill>
            <a:ln w="7600" cap="flat">
              <a:solidFill>
                <a:srgbClr val="4C4C4C"/>
              </a:solidFill>
              <a:bevel/>
            </a:ln>
          </p:spPr>
        </p:sp>
        <p:sp>
          <p:nvSpPr>
            <p:cNvPr id="20" name="Ellipse"/>
            <p:cNvSpPr/>
            <p:nvPr/>
          </p:nvSpPr>
          <p:spPr>
            <a:xfrm>
              <a:off x="7310850" y="2960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4"/>
                    <a:pt x="117973" y="152000"/>
                    <a:pt x="76000" y="152000"/>
                  </a:cubicBezTo>
                  <a:cubicBezTo>
                    <a:pt x="34026" y="152000"/>
                    <a:pt x="0" y="117974"/>
                    <a:pt x="0" y="76000"/>
                  </a:cubicBezTo>
                  <a:close/>
                </a:path>
              </a:pathLst>
            </a:custGeom>
            <a:solidFill>
              <a:srgbClr val="FFFFFF"/>
            </a:solidFill>
            <a:ln w="7600" cap="flat">
              <a:solidFill>
                <a:srgbClr val="4C4C4C"/>
              </a:solidFill>
              <a:bevel/>
            </a:ln>
          </p:spPr>
        </p:sp>
        <p:sp>
          <p:nvSpPr>
            <p:cNvPr id="21" name="Ellipse"/>
            <p:cNvSpPr/>
            <p:nvPr/>
          </p:nvSpPr>
          <p:spPr>
            <a:xfrm>
              <a:off x="6216450" y="3872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22" name="Ellipse"/>
            <p:cNvSpPr/>
            <p:nvPr/>
          </p:nvSpPr>
          <p:spPr>
            <a:xfrm>
              <a:off x="7310850" y="3416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23" name="Ellipse"/>
            <p:cNvSpPr/>
            <p:nvPr/>
          </p:nvSpPr>
          <p:spPr>
            <a:xfrm>
              <a:off x="6702850" y="39030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24" name="Ellipse"/>
            <p:cNvSpPr/>
            <p:nvPr/>
          </p:nvSpPr>
          <p:spPr>
            <a:xfrm>
              <a:off x="5638850" y="40854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25" name="Ellipse"/>
            <p:cNvSpPr/>
            <p:nvPr/>
          </p:nvSpPr>
          <p:spPr>
            <a:xfrm>
              <a:off x="6398850" y="3036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26" name="Ellipse"/>
            <p:cNvSpPr/>
            <p:nvPr/>
          </p:nvSpPr>
          <p:spPr>
            <a:xfrm>
              <a:off x="6778850" y="32342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27" name="Ellipse"/>
            <p:cNvSpPr/>
            <p:nvPr/>
          </p:nvSpPr>
          <p:spPr>
            <a:xfrm>
              <a:off x="7310850" y="3112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28" name="Ellipse"/>
            <p:cNvSpPr/>
            <p:nvPr/>
          </p:nvSpPr>
          <p:spPr>
            <a:xfrm>
              <a:off x="7310850" y="3264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29" name="Ellipse"/>
            <p:cNvSpPr/>
            <p:nvPr/>
          </p:nvSpPr>
          <p:spPr>
            <a:xfrm>
              <a:off x="6398850" y="32342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30" name="Ellipse"/>
            <p:cNvSpPr/>
            <p:nvPr/>
          </p:nvSpPr>
          <p:spPr>
            <a:xfrm>
              <a:off x="5623650" y="3036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31" name="Ellipse"/>
            <p:cNvSpPr/>
            <p:nvPr/>
          </p:nvSpPr>
          <p:spPr>
            <a:xfrm>
              <a:off x="6702850" y="40854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32" name="Ellipse"/>
            <p:cNvSpPr/>
            <p:nvPr/>
          </p:nvSpPr>
          <p:spPr>
            <a:xfrm>
              <a:off x="5638850" y="3872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33" name="Ellipse"/>
            <p:cNvSpPr/>
            <p:nvPr/>
          </p:nvSpPr>
          <p:spPr>
            <a:xfrm>
              <a:off x="5958050" y="32342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34" name="Ellipse"/>
            <p:cNvSpPr/>
            <p:nvPr/>
          </p:nvSpPr>
          <p:spPr>
            <a:xfrm>
              <a:off x="5623650" y="3264650"/>
              <a:ext cx="304000" cy="304000"/>
            </a:xfrm>
            <a:custGeom>
              <a:avLst/>
              <a:gdLst>
                <a:gd name="connsiteX0" fmla="*/ 0 w 304000"/>
                <a:gd name="connsiteY0" fmla="*/ 152000 h 304000"/>
                <a:gd name="connsiteX1" fmla="*/ 152000 w 304000"/>
                <a:gd name="connsiteY1" fmla="*/ 0 h 304000"/>
                <a:gd name="connsiteX2" fmla="*/ 304000 w 304000"/>
                <a:gd name="connsiteY2" fmla="*/ 152000 h 304000"/>
                <a:gd name="connsiteX3" fmla="*/ 152000 w 304000"/>
                <a:gd name="connsiteY3" fmla="*/ 304000 h 304000"/>
              </a:gdLst>
              <a:ahLst/>
              <a:cxnLst>
                <a:cxn ang="0">
                  <a:pos x="connsiteX0" y="connsiteY0"/>
                </a:cxn>
                <a:cxn ang="0">
                  <a:pos x="connsiteX1" y="connsiteY1"/>
                </a:cxn>
                <a:cxn ang="0">
                  <a:pos x="connsiteX2" y="connsiteY2"/>
                </a:cxn>
                <a:cxn ang="0">
                  <a:pos x="connsiteX3" y="connsiteY3"/>
                </a:cxn>
              </a:cxnLst>
              <a:rect l="0" t="0" r="0" b="0"/>
              <a:pathLst>
                <a:path w="304000" h="304000">
                  <a:moveTo>
                    <a:pt x="0" y="152000"/>
                  </a:moveTo>
                  <a:cubicBezTo>
                    <a:pt x="0" y="68053"/>
                    <a:pt x="68053" y="0"/>
                    <a:pt x="152000" y="0"/>
                  </a:cubicBezTo>
                  <a:cubicBezTo>
                    <a:pt x="235947" y="0"/>
                    <a:pt x="304000" y="68053"/>
                    <a:pt x="304000" y="152000"/>
                  </a:cubicBezTo>
                  <a:cubicBezTo>
                    <a:pt x="304000" y="235947"/>
                    <a:pt x="235947" y="304000"/>
                    <a:pt x="152000" y="304000"/>
                  </a:cubicBezTo>
                  <a:cubicBezTo>
                    <a:pt x="68053" y="304000"/>
                    <a:pt x="0" y="235947"/>
                    <a:pt x="0" y="152000"/>
                  </a:cubicBezTo>
                  <a:close/>
                </a:path>
              </a:pathLst>
            </a:custGeom>
            <a:solidFill>
              <a:srgbClr val="0E2350"/>
            </a:solidFill>
            <a:ln w="7600" cap="flat">
              <a:solidFill>
                <a:srgbClr val="4C4C4C"/>
              </a:solidFill>
              <a:bevel/>
            </a:ln>
          </p:spPr>
        </p:sp>
        <p:sp>
          <p:nvSpPr>
            <p:cNvPr id="35" name="Ellipse"/>
            <p:cNvSpPr/>
            <p:nvPr/>
          </p:nvSpPr>
          <p:spPr>
            <a:xfrm>
              <a:off x="6110050" y="3264650"/>
              <a:ext cx="304000" cy="304000"/>
            </a:xfrm>
            <a:custGeom>
              <a:avLst/>
              <a:gdLst>
                <a:gd name="connsiteX0" fmla="*/ 0 w 304000"/>
                <a:gd name="connsiteY0" fmla="*/ 152000 h 304000"/>
                <a:gd name="connsiteX1" fmla="*/ 152000 w 304000"/>
                <a:gd name="connsiteY1" fmla="*/ 0 h 304000"/>
                <a:gd name="connsiteX2" fmla="*/ 304000 w 304000"/>
                <a:gd name="connsiteY2" fmla="*/ 152000 h 304000"/>
                <a:gd name="connsiteX3" fmla="*/ 152000 w 304000"/>
                <a:gd name="connsiteY3" fmla="*/ 304000 h 304000"/>
              </a:gdLst>
              <a:ahLst/>
              <a:cxnLst>
                <a:cxn ang="0">
                  <a:pos x="connsiteX0" y="connsiteY0"/>
                </a:cxn>
                <a:cxn ang="0">
                  <a:pos x="connsiteX1" y="connsiteY1"/>
                </a:cxn>
                <a:cxn ang="0">
                  <a:pos x="connsiteX2" y="connsiteY2"/>
                </a:cxn>
                <a:cxn ang="0">
                  <a:pos x="connsiteX3" y="connsiteY3"/>
                </a:cxn>
              </a:cxnLst>
              <a:rect l="0" t="0" r="0" b="0"/>
              <a:pathLst>
                <a:path w="304000" h="304000">
                  <a:moveTo>
                    <a:pt x="0" y="152000"/>
                  </a:moveTo>
                  <a:cubicBezTo>
                    <a:pt x="0" y="68053"/>
                    <a:pt x="68053" y="0"/>
                    <a:pt x="152000" y="0"/>
                  </a:cubicBezTo>
                  <a:cubicBezTo>
                    <a:pt x="235947" y="0"/>
                    <a:pt x="304000" y="68053"/>
                    <a:pt x="304000" y="152000"/>
                  </a:cubicBezTo>
                  <a:cubicBezTo>
                    <a:pt x="304000" y="235947"/>
                    <a:pt x="235947" y="304000"/>
                    <a:pt x="152000" y="304000"/>
                  </a:cubicBezTo>
                  <a:cubicBezTo>
                    <a:pt x="68053" y="304000"/>
                    <a:pt x="0" y="235947"/>
                    <a:pt x="0" y="152000"/>
                  </a:cubicBezTo>
                  <a:close/>
                </a:path>
              </a:pathLst>
            </a:custGeom>
            <a:solidFill>
              <a:srgbClr val="0E2350"/>
            </a:solidFill>
            <a:ln w="7600" cap="flat">
              <a:solidFill>
                <a:srgbClr val="4C4C4C"/>
              </a:solidFill>
              <a:bevel/>
            </a:ln>
          </p:spPr>
        </p:sp>
        <p:sp>
          <p:nvSpPr>
            <p:cNvPr id="36" name="Ellipse"/>
            <p:cNvSpPr/>
            <p:nvPr/>
          </p:nvSpPr>
          <p:spPr>
            <a:xfrm>
              <a:off x="5882050" y="3675050"/>
              <a:ext cx="304000" cy="304000"/>
            </a:xfrm>
            <a:custGeom>
              <a:avLst/>
              <a:gdLst>
                <a:gd name="connsiteX0" fmla="*/ 0 w 304000"/>
                <a:gd name="connsiteY0" fmla="*/ 152000 h 304000"/>
                <a:gd name="connsiteX1" fmla="*/ 152000 w 304000"/>
                <a:gd name="connsiteY1" fmla="*/ 0 h 304000"/>
                <a:gd name="connsiteX2" fmla="*/ 304000 w 304000"/>
                <a:gd name="connsiteY2" fmla="*/ 152000 h 304000"/>
                <a:gd name="connsiteX3" fmla="*/ 152000 w 304000"/>
                <a:gd name="connsiteY3" fmla="*/ 304000 h 304000"/>
              </a:gdLst>
              <a:ahLst/>
              <a:cxnLst>
                <a:cxn ang="0">
                  <a:pos x="connsiteX0" y="connsiteY0"/>
                </a:cxn>
                <a:cxn ang="0">
                  <a:pos x="connsiteX1" y="connsiteY1"/>
                </a:cxn>
                <a:cxn ang="0">
                  <a:pos x="connsiteX2" y="connsiteY2"/>
                </a:cxn>
                <a:cxn ang="0">
                  <a:pos x="connsiteX3" y="connsiteY3"/>
                </a:cxn>
              </a:cxnLst>
              <a:rect l="0" t="0" r="0" b="0"/>
              <a:pathLst>
                <a:path w="304000" h="304000">
                  <a:moveTo>
                    <a:pt x="0" y="152000"/>
                  </a:moveTo>
                  <a:cubicBezTo>
                    <a:pt x="0" y="68053"/>
                    <a:pt x="68053" y="0"/>
                    <a:pt x="152000" y="0"/>
                  </a:cubicBezTo>
                  <a:cubicBezTo>
                    <a:pt x="235947" y="0"/>
                    <a:pt x="304000" y="68053"/>
                    <a:pt x="304000" y="152000"/>
                  </a:cubicBezTo>
                  <a:cubicBezTo>
                    <a:pt x="304000" y="235947"/>
                    <a:pt x="235947" y="304000"/>
                    <a:pt x="152000" y="304000"/>
                  </a:cubicBezTo>
                  <a:cubicBezTo>
                    <a:pt x="68053" y="304000"/>
                    <a:pt x="0" y="235947"/>
                    <a:pt x="0" y="152000"/>
                  </a:cubicBezTo>
                  <a:close/>
                </a:path>
              </a:pathLst>
            </a:custGeom>
            <a:solidFill>
              <a:srgbClr val="0E2350"/>
            </a:solidFill>
            <a:ln w="7600" cap="flat">
              <a:solidFill>
                <a:srgbClr val="4C4C4C"/>
              </a:solidFill>
              <a:bevel/>
            </a:ln>
          </p:spPr>
        </p:sp>
        <p:sp>
          <p:nvSpPr>
            <p:cNvPr id="37" name="Ellipse"/>
            <p:cNvSpPr/>
            <p:nvPr/>
          </p:nvSpPr>
          <p:spPr>
            <a:xfrm>
              <a:off x="6398850" y="3675050"/>
              <a:ext cx="304000" cy="304000"/>
            </a:xfrm>
            <a:custGeom>
              <a:avLst/>
              <a:gdLst>
                <a:gd name="connsiteX0" fmla="*/ 0 w 304000"/>
                <a:gd name="connsiteY0" fmla="*/ 152000 h 304000"/>
                <a:gd name="connsiteX1" fmla="*/ 152000 w 304000"/>
                <a:gd name="connsiteY1" fmla="*/ 0 h 304000"/>
                <a:gd name="connsiteX2" fmla="*/ 304000 w 304000"/>
                <a:gd name="connsiteY2" fmla="*/ 152000 h 304000"/>
                <a:gd name="connsiteX3" fmla="*/ 152000 w 304000"/>
                <a:gd name="connsiteY3" fmla="*/ 304000 h 304000"/>
              </a:gdLst>
              <a:ahLst/>
              <a:cxnLst>
                <a:cxn ang="0">
                  <a:pos x="connsiteX0" y="connsiteY0"/>
                </a:cxn>
                <a:cxn ang="0">
                  <a:pos x="connsiteX1" y="connsiteY1"/>
                </a:cxn>
                <a:cxn ang="0">
                  <a:pos x="connsiteX2" y="connsiteY2"/>
                </a:cxn>
                <a:cxn ang="0">
                  <a:pos x="connsiteX3" y="connsiteY3"/>
                </a:cxn>
              </a:cxnLst>
              <a:rect l="0" t="0" r="0" b="0"/>
              <a:pathLst>
                <a:path w="304000" h="304000">
                  <a:moveTo>
                    <a:pt x="0" y="152000"/>
                  </a:moveTo>
                  <a:cubicBezTo>
                    <a:pt x="0" y="68053"/>
                    <a:pt x="68053" y="0"/>
                    <a:pt x="152000" y="0"/>
                  </a:cubicBezTo>
                  <a:cubicBezTo>
                    <a:pt x="235947" y="0"/>
                    <a:pt x="304000" y="68053"/>
                    <a:pt x="304000" y="152000"/>
                  </a:cubicBezTo>
                  <a:cubicBezTo>
                    <a:pt x="304000" y="235947"/>
                    <a:pt x="235947" y="304000"/>
                    <a:pt x="152000" y="304000"/>
                  </a:cubicBezTo>
                  <a:cubicBezTo>
                    <a:pt x="68053" y="304000"/>
                    <a:pt x="0" y="235947"/>
                    <a:pt x="0" y="152000"/>
                  </a:cubicBezTo>
                  <a:close/>
                </a:path>
              </a:pathLst>
            </a:custGeom>
            <a:solidFill>
              <a:srgbClr val="0E2350"/>
            </a:solidFill>
            <a:ln w="7600" cap="flat">
              <a:solidFill>
                <a:srgbClr val="4C4C4C"/>
              </a:solidFill>
              <a:bevel/>
            </a:ln>
          </p:spPr>
        </p:sp>
        <p:sp>
          <p:nvSpPr>
            <p:cNvPr id="38" name="Ellipse"/>
            <p:cNvSpPr/>
            <p:nvPr/>
          </p:nvSpPr>
          <p:spPr>
            <a:xfrm>
              <a:off x="7310850" y="3568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39" name="Ellipse"/>
            <p:cNvSpPr/>
            <p:nvPr/>
          </p:nvSpPr>
          <p:spPr>
            <a:xfrm>
              <a:off x="7310850" y="3720650"/>
              <a:ext cx="152000" cy="152000"/>
            </a:xfrm>
            <a:custGeom>
              <a:avLst/>
              <a:gdLst>
                <a:gd name="connsiteX0" fmla="*/ 0 w 152000"/>
                <a:gd name="connsiteY0" fmla="*/ 76000 h 152000"/>
                <a:gd name="connsiteX1" fmla="*/ 76000 w 152000"/>
                <a:gd name="connsiteY1" fmla="*/ 0 h 152000"/>
                <a:gd name="connsiteX2" fmla="*/ 152000 w 152000"/>
                <a:gd name="connsiteY2" fmla="*/ 76000 h 152000"/>
                <a:gd name="connsiteX3" fmla="*/ 76000 w 152000"/>
                <a:gd name="connsiteY3" fmla="*/ 152000 h 152000"/>
              </a:gdLst>
              <a:ahLst/>
              <a:cxnLst>
                <a:cxn ang="0">
                  <a:pos x="connsiteX0" y="connsiteY0"/>
                </a:cxn>
                <a:cxn ang="0">
                  <a:pos x="connsiteX1" y="connsiteY1"/>
                </a:cxn>
                <a:cxn ang="0">
                  <a:pos x="connsiteX2" y="connsiteY2"/>
                </a:cxn>
                <a:cxn ang="0">
                  <a:pos x="connsiteX3" y="connsiteY3"/>
                </a:cxn>
              </a:cxnLst>
              <a:rect l="0" t="0" r="0" b="0"/>
              <a:pathLst>
                <a:path w="152000" h="152000">
                  <a:moveTo>
                    <a:pt x="0" y="76000"/>
                  </a:moveTo>
                  <a:cubicBezTo>
                    <a:pt x="0" y="34026"/>
                    <a:pt x="34026" y="0"/>
                    <a:pt x="76000" y="0"/>
                  </a:cubicBezTo>
                  <a:cubicBezTo>
                    <a:pt x="117973" y="0"/>
                    <a:pt x="152000" y="34026"/>
                    <a:pt x="152000" y="76000"/>
                  </a:cubicBezTo>
                  <a:cubicBezTo>
                    <a:pt x="152000" y="117973"/>
                    <a:pt x="117973" y="152000"/>
                    <a:pt x="76000" y="152000"/>
                  </a:cubicBezTo>
                  <a:cubicBezTo>
                    <a:pt x="34026" y="152000"/>
                    <a:pt x="0" y="117973"/>
                    <a:pt x="0" y="76000"/>
                  </a:cubicBezTo>
                  <a:close/>
                </a:path>
              </a:pathLst>
            </a:custGeom>
            <a:solidFill>
              <a:srgbClr val="FFFFFF"/>
            </a:solidFill>
            <a:ln w="7600" cap="flat">
              <a:solidFill>
                <a:srgbClr val="4C4C4C"/>
              </a:solidFill>
              <a:bevel/>
            </a:ln>
          </p:spPr>
        </p:sp>
        <p:sp>
          <p:nvSpPr>
            <p:cNvPr id="40" name="Ellipse"/>
            <p:cNvSpPr/>
            <p:nvPr/>
          </p:nvSpPr>
          <p:spPr>
            <a:xfrm>
              <a:off x="7888450" y="3568650"/>
              <a:ext cx="304000" cy="304000"/>
            </a:xfrm>
            <a:custGeom>
              <a:avLst/>
              <a:gdLst>
                <a:gd name="connsiteX0" fmla="*/ 0 w 304000"/>
                <a:gd name="connsiteY0" fmla="*/ 152000 h 304000"/>
                <a:gd name="connsiteX1" fmla="*/ 152000 w 304000"/>
                <a:gd name="connsiteY1" fmla="*/ 0 h 304000"/>
                <a:gd name="connsiteX2" fmla="*/ 304000 w 304000"/>
                <a:gd name="connsiteY2" fmla="*/ 152000 h 304000"/>
                <a:gd name="connsiteX3" fmla="*/ 152000 w 304000"/>
                <a:gd name="connsiteY3" fmla="*/ 304000 h 304000"/>
              </a:gdLst>
              <a:ahLst/>
              <a:cxnLst>
                <a:cxn ang="0">
                  <a:pos x="connsiteX0" y="connsiteY0"/>
                </a:cxn>
                <a:cxn ang="0">
                  <a:pos x="connsiteX1" y="connsiteY1"/>
                </a:cxn>
                <a:cxn ang="0">
                  <a:pos x="connsiteX2" y="connsiteY2"/>
                </a:cxn>
                <a:cxn ang="0">
                  <a:pos x="connsiteX3" y="connsiteY3"/>
                </a:cxn>
              </a:cxnLst>
              <a:rect l="0" t="0" r="0" b="0"/>
              <a:pathLst>
                <a:path w="304000" h="304000">
                  <a:moveTo>
                    <a:pt x="0" y="152000"/>
                  </a:moveTo>
                  <a:cubicBezTo>
                    <a:pt x="0" y="68053"/>
                    <a:pt x="68053" y="0"/>
                    <a:pt x="152000" y="0"/>
                  </a:cubicBezTo>
                  <a:cubicBezTo>
                    <a:pt x="235947" y="0"/>
                    <a:pt x="304000" y="68053"/>
                    <a:pt x="304000" y="152000"/>
                  </a:cubicBezTo>
                  <a:cubicBezTo>
                    <a:pt x="304000" y="235947"/>
                    <a:pt x="235947" y="304000"/>
                    <a:pt x="152000" y="304000"/>
                  </a:cubicBezTo>
                  <a:cubicBezTo>
                    <a:pt x="68053" y="304000"/>
                    <a:pt x="0" y="235947"/>
                    <a:pt x="0" y="152000"/>
                  </a:cubicBezTo>
                  <a:close/>
                </a:path>
              </a:pathLst>
            </a:custGeom>
            <a:solidFill>
              <a:srgbClr val="FFFFFF"/>
            </a:solidFill>
            <a:ln w="7600" cap="flat">
              <a:solidFill>
                <a:srgbClr val="4C4C4C"/>
              </a:solidFill>
              <a:bevel/>
            </a:ln>
          </p:spPr>
        </p:sp>
        <p:sp>
          <p:nvSpPr>
            <p:cNvPr id="41" name="Process connection"/>
            <p:cNvSpPr/>
            <p:nvPr/>
          </p:nvSpPr>
          <p:spPr>
            <a:xfrm>
              <a:off x="3056750" y="4283050"/>
              <a:ext cx="23180" cy="477280"/>
            </a:xfrm>
            <a:custGeom>
              <a:avLst/>
              <a:gdLst/>
              <a:ahLst/>
              <a:cxnLst/>
              <a:rect l="0" t="0" r="0" b="0"/>
              <a:pathLst>
                <a:path w="23180" h="477280" fill="none">
                  <a:moveTo>
                    <a:pt x="0" y="0"/>
                  </a:moveTo>
                  <a:lnTo>
                    <a:pt x="0" y="477280"/>
                  </a:lnTo>
                </a:path>
              </a:pathLst>
            </a:custGeom>
            <a:solidFill>
              <a:srgbClr val="EFEFEF"/>
            </a:solidFill>
            <a:ln w="7600" cap="flat">
              <a:solidFill>
                <a:srgbClr val="000000"/>
              </a:solidFill>
              <a:bevel/>
              <a:tailEnd type="triangle" w="med" len="med"/>
            </a:ln>
          </p:spPr>
        </p:sp>
        <p:sp>
          <p:nvSpPr>
            <p:cNvPr id="42" name="Centrifugal pump"/>
            <p:cNvSpPr/>
            <p:nvPr/>
          </p:nvSpPr>
          <p:spPr>
            <a:xfrm>
              <a:off x="3746450" y="4305850"/>
              <a:ext cx="349600" cy="349600"/>
            </a:xfrm>
            <a:custGeom>
              <a:avLst/>
              <a:gdLst>
                <a:gd name="connsiteX0" fmla="*/ 174800 w 349600"/>
                <a:gd name="connsiteY0" fmla="*/ 174800 h 349600"/>
                <a:gd name="connsiteX1" fmla="*/ 349600 w 349600"/>
                <a:gd name="connsiteY1" fmla="*/ 0 h 349600"/>
                <a:gd name="connsiteX2" fmla="*/ -87400 w 349600"/>
                <a:gd name="connsiteY2" fmla="*/ 174800 h 349600"/>
                <a:gd name="connsiteX3" fmla="*/ 174800 w 349600"/>
                <a:gd name="connsiteY3" fmla="*/ 0 h 349600"/>
                <a:gd name="connsiteX4" fmla="*/ 174800 w 349600"/>
                <a:gd name="connsiteY4" fmla="*/ 349600 h 34960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349600" h="349600">
                  <a:moveTo>
                    <a:pt x="0" y="174800"/>
                  </a:moveTo>
                  <a:cubicBezTo>
                    <a:pt x="0" y="78261"/>
                    <a:pt x="78261" y="0"/>
                    <a:pt x="174800" y="0"/>
                  </a:cubicBezTo>
                  <a:cubicBezTo>
                    <a:pt x="271339" y="0"/>
                    <a:pt x="349600" y="78261"/>
                    <a:pt x="349600" y="174800"/>
                  </a:cubicBezTo>
                  <a:cubicBezTo>
                    <a:pt x="349600" y="271339"/>
                    <a:pt x="271339" y="349600"/>
                    <a:pt x="174800" y="349600"/>
                  </a:cubicBezTo>
                  <a:cubicBezTo>
                    <a:pt x="78261" y="349600"/>
                    <a:pt x="0" y="271339"/>
                    <a:pt x="0" y="174800"/>
                  </a:cubicBezTo>
                  <a:close/>
                </a:path>
                <a:path w="349600" h="349600" fill="none">
                  <a:moveTo>
                    <a:pt x="-87400" y="174800"/>
                  </a:moveTo>
                  <a:lnTo>
                    <a:pt x="174800" y="174800"/>
                  </a:lnTo>
                </a:path>
                <a:path w="349600" h="349600" fill="none">
                  <a:moveTo>
                    <a:pt x="174800" y="0"/>
                  </a:moveTo>
                  <a:lnTo>
                    <a:pt x="349600" y="0"/>
                  </a:lnTo>
                </a:path>
              </a:pathLst>
            </a:custGeom>
            <a:solidFill>
              <a:srgbClr val="008CCC"/>
            </a:solidFill>
            <a:ln w="7600" cap="flat">
              <a:solidFill>
                <a:srgbClr val="000000"/>
              </a:solidFill>
              <a:bevel/>
              <a:tailEnd type="triangle" w="sm" len="sm"/>
            </a:ln>
          </p:spPr>
        </p:sp>
        <p:sp>
          <p:nvSpPr>
            <p:cNvPr id="43" name="Process connection"/>
            <p:cNvSpPr/>
            <p:nvPr/>
          </p:nvSpPr>
          <p:spPr>
            <a:xfrm>
              <a:off x="3723650" y="3769290"/>
              <a:ext cx="64600" cy="711361"/>
            </a:xfrm>
            <a:custGeom>
              <a:avLst/>
              <a:gdLst/>
              <a:ahLst/>
              <a:cxnLst/>
              <a:rect l="0" t="0" r="0" b="0"/>
              <a:pathLst>
                <a:path w="64600" h="711361" fill="none">
                  <a:moveTo>
                    <a:pt x="0" y="0"/>
                  </a:moveTo>
                  <a:lnTo>
                    <a:pt x="0" y="235600"/>
                  </a:lnTo>
                  <a:lnTo>
                    <a:pt x="-64600" y="235600"/>
                  </a:lnTo>
                  <a:lnTo>
                    <a:pt x="-64600" y="711361"/>
                  </a:lnTo>
                </a:path>
              </a:pathLst>
            </a:custGeom>
            <a:solidFill>
              <a:srgbClr val="EFEFEF"/>
            </a:solidFill>
            <a:ln w="7600" cap="flat">
              <a:solidFill>
                <a:srgbClr val="000000"/>
              </a:solidFill>
              <a:bevel/>
              <a:tailEnd type="triangle" w="med" len="med"/>
            </a:ln>
          </p:spPr>
        </p:sp>
        <p:sp>
          <p:nvSpPr>
            <p:cNvPr id="44" name="Process connection"/>
            <p:cNvSpPr/>
            <p:nvPr/>
          </p:nvSpPr>
          <p:spPr>
            <a:xfrm>
              <a:off x="4096050" y="4305850"/>
              <a:ext cx="348080" cy="16720"/>
            </a:xfrm>
            <a:custGeom>
              <a:avLst/>
              <a:gdLst/>
              <a:ahLst/>
              <a:cxnLst/>
              <a:rect l="0" t="0" r="0" b="0"/>
              <a:pathLst>
                <a:path w="348080" h="16720" fill="none">
                  <a:moveTo>
                    <a:pt x="0" y="0"/>
                  </a:moveTo>
                  <a:lnTo>
                    <a:pt x="348080" y="0"/>
                  </a:lnTo>
                </a:path>
              </a:pathLst>
            </a:custGeom>
            <a:solidFill>
              <a:srgbClr val="EFEFEF"/>
            </a:solidFill>
            <a:ln w="7600" cap="flat">
              <a:solidFill>
                <a:srgbClr val="000000"/>
              </a:solidFill>
              <a:bevel/>
              <a:tailEnd type="triangle" w="med" len="med"/>
            </a:ln>
          </p:spPr>
        </p:sp>
        <p:sp>
          <p:nvSpPr>
            <p:cNvPr id="45" name="Connect pipeline"/>
            <p:cNvSpPr/>
            <p:nvPr/>
          </p:nvSpPr>
          <p:spPr>
            <a:xfrm>
              <a:off x="4444131" y="4305850"/>
              <a:ext cx="1387380" cy="454480"/>
            </a:xfrm>
            <a:custGeom>
              <a:avLst/>
              <a:gdLst/>
              <a:ahLst/>
              <a:cxnLst/>
              <a:rect l="0" t="0" r="0" b="0"/>
              <a:pathLst>
                <a:path w="1387380" h="454480" fill="none">
                  <a:moveTo>
                    <a:pt x="0" y="0"/>
                  </a:moveTo>
                  <a:lnTo>
                    <a:pt x="0" y="454480"/>
                  </a:lnTo>
                  <a:lnTo>
                    <a:pt x="-1387380" y="454480"/>
                  </a:lnTo>
                </a:path>
              </a:pathLst>
            </a:custGeom>
            <a:solidFill>
              <a:srgbClr val="EFEFEF"/>
            </a:solidFill>
            <a:ln w="7600" cap="flat">
              <a:solidFill>
                <a:srgbClr val="3F3F3F"/>
              </a:solidFill>
              <a:bevel/>
            </a:ln>
          </p:spPr>
        </p:sp>
        <p:sp>
          <p:nvSpPr>
            <p:cNvPr id="46" name="Connect pipeline"/>
            <p:cNvSpPr/>
            <p:nvPr/>
          </p:nvSpPr>
          <p:spPr>
            <a:xfrm>
              <a:off x="926850" y="4748170"/>
              <a:ext cx="2129900" cy="24320"/>
            </a:xfrm>
            <a:custGeom>
              <a:avLst/>
              <a:gdLst/>
              <a:ahLst/>
              <a:cxnLst/>
              <a:rect l="0" t="0" r="0" b="0"/>
              <a:pathLst>
                <a:path w="2129900" h="24320" fill="none">
                  <a:moveTo>
                    <a:pt x="0" y="0"/>
                  </a:moveTo>
                  <a:lnTo>
                    <a:pt x="2129900" y="0"/>
                  </a:lnTo>
                </a:path>
              </a:pathLst>
            </a:custGeom>
            <a:solidFill>
              <a:srgbClr val="EFEFEF"/>
            </a:solidFill>
            <a:ln w="7600" cap="flat">
              <a:solidFill>
                <a:srgbClr val="3F3F3F"/>
              </a:solidFill>
              <a:bevel/>
            </a:ln>
          </p:spPr>
        </p:sp>
        <p:sp>
          <p:nvSpPr>
            <p:cNvPr id="47" name="Crushers"/>
            <p:cNvSpPr/>
            <p:nvPr/>
          </p:nvSpPr>
          <p:spPr>
            <a:xfrm>
              <a:off x="2709810" y="2220410"/>
              <a:ext cx="349600" cy="349600"/>
            </a:xfrm>
            <a:custGeom>
              <a:avLst/>
              <a:gdLst>
                <a:gd name="connsiteX0" fmla="*/ 174800 w 349600"/>
                <a:gd name="connsiteY0" fmla="*/ 174800 h 349600"/>
                <a:gd name="connsiteX1" fmla="*/ 437000 w 349600"/>
                <a:gd name="connsiteY1" fmla="*/ 174800 h 349600"/>
                <a:gd name="connsiteX2" fmla="*/ -87400 w 349600"/>
                <a:gd name="connsiteY2" fmla="*/ 174800 h 349600"/>
                <a:gd name="connsiteX3" fmla="*/ 0 w 349600"/>
                <a:gd name="connsiteY3" fmla="*/ 0 h 349600"/>
                <a:gd name="connsiteX4" fmla="*/ 174800 w 349600"/>
                <a:gd name="connsiteY4" fmla="*/ 0 h 349600"/>
                <a:gd name="connsiteX5" fmla="*/ 349600 w 349600"/>
                <a:gd name="connsiteY5" fmla="*/ 0 h 349600"/>
                <a:gd name="connsiteX6" fmla="*/ 0 w 349600"/>
                <a:gd name="connsiteY6" fmla="*/ 349600 h 349600"/>
                <a:gd name="connsiteX7" fmla="*/ 174800 w 349600"/>
                <a:gd name="connsiteY7" fmla="*/ 349600 h 349600"/>
                <a:gd name="connsiteX8" fmla="*/ 349600 w 349600"/>
                <a:gd name="connsiteY8" fmla="*/ 349600 h 34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349600" h="349600" fill="none">
                  <a:moveTo>
                    <a:pt x="0" y="349600"/>
                  </a:moveTo>
                  <a:lnTo>
                    <a:pt x="0" y="0"/>
                  </a:lnTo>
                  <a:moveTo>
                    <a:pt x="349600" y="349600"/>
                  </a:moveTo>
                  <a:lnTo>
                    <a:pt x="349600" y="0"/>
                  </a:lnTo>
                </a:path>
                <a:path w="349600" h="349600">
                  <a:moveTo>
                    <a:pt x="0" y="349600"/>
                  </a:moveTo>
                  <a:lnTo>
                    <a:pt x="349600" y="349600"/>
                  </a:lnTo>
                  <a:lnTo>
                    <a:pt x="524400" y="0"/>
                  </a:lnTo>
                  <a:lnTo>
                    <a:pt x="-174800" y="0"/>
                  </a:lnTo>
                  <a:lnTo>
                    <a:pt x="0" y="349600"/>
                  </a:lnTo>
                  <a:close/>
                </a:path>
                <a:path w="349600" h="349600" fill="none">
                  <a:moveTo>
                    <a:pt x="69920" y="279680"/>
                  </a:moveTo>
                  <a:lnTo>
                    <a:pt x="174800" y="174800"/>
                  </a:lnTo>
                  <a:moveTo>
                    <a:pt x="69920" y="69920"/>
                  </a:moveTo>
                  <a:lnTo>
                    <a:pt x="174800" y="174800"/>
                  </a:lnTo>
                  <a:moveTo>
                    <a:pt x="279680" y="69920"/>
                  </a:moveTo>
                  <a:lnTo>
                    <a:pt x="174800" y="174800"/>
                  </a:lnTo>
                  <a:moveTo>
                    <a:pt x="279680" y="279680"/>
                  </a:moveTo>
                  <a:lnTo>
                    <a:pt x="174800" y="174800"/>
                  </a:lnTo>
                </a:path>
              </a:pathLst>
            </a:custGeom>
            <a:solidFill>
              <a:srgbClr val="005831"/>
            </a:solidFill>
            <a:ln w="7600" cap="flat">
              <a:solidFill>
                <a:srgbClr val="000000"/>
              </a:solidFill>
              <a:bevel/>
            </a:ln>
          </p:spPr>
        </p:sp>
        <p:sp>
          <p:nvSpPr>
            <p:cNvPr id="48" name="Process connection"/>
            <p:cNvSpPr/>
            <p:nvPr/>
          </p:nvSpPr>
          <p:spPr>
            <a:xfrm>
              <a:off x="926850" y="4748170"/>
              <a:ext cx="0" cy="3155520"/>
            </a:xfrm>
            <a:custGeom>
              <a:avLst/>
              <a:gdLst/>
              <a:ahLst/>
              <a:cxnLst/>
              <a:rect l="0" t="0" r="0" b="0"/>
              <a:pathLst>
                <a:path h="3155520" fill="none">
                  <a:moveTo>
                    <a:pt x="0" y="0"/>
                  </a:moveTo>
                  <a:lnTo>
                    <a:pt x="0" y="-3155520"/>
                  </a:lnTo>
                </a:path>
              </a:pathLst>
            </a:custGeom>
            <a:solidFill>
              <a:srgbClr val="EFEFEF"/>
            </a:solidFill>
            <a:ln w="7600" cap="flat">
              <a:solidFill>
                <a:srgbClr val="000000"/>
              </a:solidFill>
              <a:bevel/>
              <a:tailEnd type="triangle" w="med" len="med"/>
            </a:ln>
          </p:spPr>
        </p:sp>
        <p:sp>
          <p:nvSpPr>
            <p:cNvPr id="49" name="Process connection"/>
            <p:cNvSpPr/>
            <p:nvPr/>
          </p:nvSpPr>
          <p:spPr>
            <a:xfrm>
              <a:off x="4118850" y="2383050"/>
              <a:ext cx="972040" cy="12160"/>
            </a:xfrm>
            <a:custGeom>
              <a:avLst/>
              <a:gdLst/>
              <a:ahLst/>
              <a:cxnLst/>
              <a:rect l="0" t="0" r="0" b="0"/>
              <a:pathLst>
                <a:path w="972040" h="12160" fill="none">
                  <a:moveTo>
                    <a:pt x="0" y="0"/>
                  </a:moveTo>
                  <a:lnTo>
                    <a:pt x="-972040" y="0"/>
                  </a:lnTo>
                </a:path>
              </a:pathLst>
            </a:custGeom>
            <a:solidFill>
              <a:srgbClr val="EFEFEF"/>
            </a:solidFill>
            <a:ln w="7600" cap="flat">
              <a:solidFill>
                <a:srgbClr val="000000"/>
              </a:solidFill>
              <a:bevel/>
              <a:tailEnd type="triangle" w="med" len="med"/>
            </a:ln>
          </p:spPr>
        </p:sp>
        <p:cxnSp>
          <p:nvCxnSpPr>
            <p:cNvPr id="50" name="Line"/>
            <p:cNvCxnSpPr/>
            <p:nvPr/>
          </p:nvCxnSpPr>
          <p:spPr>
            <a:xfrm rot="895884">
              <a:off x="1526883" y="2261450"/>
              <a:ext cx="471935" cy="0"/>
            </a:xfrm>
            <a:prstGeom prst="line">
              <a:avLst/>
            </a:prstGeom>
            <a:ln w="7600" cap="flat">
              <a:solidFill>
                <a:srgbClr val="4C4C4C"/>
              </a:solidFill>
              <a:bevel/>
            </a:ln>
          </p:spPr>
        </p:cxnSp>
        <p:cxnSp>
          <p:nvCxnSpPr>
            <p:cNvPr id="51" name="Line"/>
            <p:cNvCxnSpPr/>
            <p:nvPr/>
          </p:nvCxnSpPr>
          <p:spPr>
            <a:xfrm rot="-1106094">
              <a:off x="1522517" y="2580650"/>
              <a:ext cx="480667" cy="0"/>
            </a:xfrm>
            <a:prstGeom prst="line">
              <a:avLst/>
            </a:prstGeom>
            <a:ln w="7600" cap="flat">
              <a:solidFill>
                <a:srgbClr val="4C4C4C"/>
              </a:solidFill>
              <a:bevel/>
            </a:ln>
          </p:spPr>
        </p:cxnSp>
        <p:cxnSp>
          <p:nvCxnSpPr>
            <p:cNvPr id="52" name="Line"/>
            <p:cNvCxnSpPr/>
            <p:nvPr/>
          </p:nvCxnSpPr>
          <p:spPr>
            <a:xfrm rot="895884">
              <a:off x="1526883" y="2322250"/>
              <a:ext cx="471935" cy="0"/>
            </a:xfrm>
            <a:prstGeom prst="line">
              <a:avLst/>
            </a:prstGeom>
            <a:ln w="7600" cap="flat">
              <a:solidFill>
                <a:srgbClr val="4C4C4C"/>
              </a:solidFill>
              <a:bevel/>
            </a:ln>
          </p:spPr>
        </p:cxnSp>
        <p:cxnSp>
          <p:nvCxnSpPr>
            <p:cNvPr id="53" name="Line"/>
            <p:cNvCxnSpPr/>
            <p:nvPr/>
          </p:nvCxnSpPr>
          <p:spPr>
            <a:xfrm rot="-1106094">
              <a:off x="1522517" y="2519850"/>
              <a:ext cx="480667" cy="0"/>
            </a:xfrm>
            <a:prstGeom prst="line">
              <a:avLst/>
            </a:prstGeom>
            <a:ln w="7600" cap="flat">
              <a:solidFill>
                <a:srgbClr val="4C4C4C"/>
              </a:solidFill>
              <a:bevel/>
            </a:ln>
          </p:spPr>
        </p:cxnSp>
        <p:cxnSp>
          <p:nvCxnSpPr>
            <p:cNvPr id="54" name="Line"/>
            <p:cNvCxnSpPr/>
            <p:nvPr/>
          </p:nvCxnSpPr>
          <p:spPr>
            <a:xfrm rot="5400000">
              <a:off x="1306850" y="2428650"/>
              <a:ext cx="456000" cy="0"/>
            </a:xfrm>
            <a:prstGeom prst="line">
              <a:avLst/>
            </a:prstGeom>
            <a:ln w="7600" cap="flat">
              <a:solidFill>
                <a:srgbClr val="4C4C4C"/>
              </a:solidFill>
              <a:bevel/>
            </a:ln>
          </p:spPr>
        </p:cxnSp>
        <p:cxnSp>
          <p:nvCxnSpPr>
            <p:cNvPr id="55" name="Line"/>
            <p:cNvCxnSpPr/>
            <p:nvPr/>
          </p:nvCxnSpPr>
          <p:spPr>
            <a:xfrm rot="5400000">
              <a:off x="1899650" y="2413450"/>
              <a:ext cx="182400" cy="0"/>
            </a:xfrm>
            <a:prstGeom prst="line">
              <a:avLst/>
            </a:prstGeom>
            <a:ln w="7600" cap="flat">
              <a:solidFill>
                <a:srgbClr val="4C4C4C"/>
              </a:solidFill>
              <a:bevel/>
            </a:ln>
          </p:spPr>
        </p:cxnSp>
        <p:sp>
          <p:nvSpPr>
            <p:cNvPr id="56" name="Process connection"/>
            <p:cNvSpPr/>
            <p:nvPr/>
          </p:nvSpPr>
          <p:spPr>
            <a:xfrm>
              <a:off x="1534850" y="2413450"/>
              <a:ext cx="152000" cy="699200"/>
            </a:xfrm>
            <a:custGeom>
              <a:avLst/>
              <a:gdLst/>
              <a:ahLst/>
              <a:cxnLst/>
              <a:rect l="0" t="0" r="0" b="0"/>
              <a:pathLst>
                <a:path w="152000" h="699200" fill="none">
                  <a:moveTo>
                    <a:pt x="0" y="0"/>
                  </a:moveTo>
                  <a:lnTo>
                    <a:pt x="0" y="699200"/>
                  </a:lnTo>
                  <a:lnTo>
                    <a:pt x="152000" y="699200"/>
                  </a:lnTo>
                </a:path>
              </a:pathLst>
            </a:custGeom>
            <a:solidFill>
              <a:srgbClr val="EFEFEF"/>
            </a:solidFill>
            <a:ln w="7600" cap="flat">
              <a:solidFill>
                <a:srgbClr val="000000"/>
              </a:solidFill>
              <a:bevel/>
              <a:tailEnd type="triangle" w="med" len="med"/>
            </a:ln>
          </p:spPr>
        </p:sp>
        <p:sp>
          <p:nvSpPr>
            <p:cNvPr id="57" name="Connect pipeline"/>
            <p:cNvSpPr/>
            <p:nvPr/>
          </p:nvSpPr>
          <p:spPr>
            <a:xfrm>
              <a:off x="1686850" y="3112651"/>
              <a:ext cx="190000" cy="714399"/>
            </a:xfrm>
            <a:custGeom>
              <a:avLst/>
              <a:gdLst/>
              <a:ahLst/>
              <a:cxnLst/>
              <a:rect l="0" t="0" r="0" b="0"/>
              <a:pathLst>
                <a:path w="190000" h="714399" fill="none">
                  <a:moveTo>
                    <a:pt x="0" y="0"/>
                  </a:moveTo>
                  <a:lnTo>
                    <a:pt x="190000" y="0"/>
                  </a:lnTo>
                  <a:lnTo>
                    <a:pt x="190000" y="714399"/>
                  </a:lnTo>
                </a:path>
              </a:pathLst>
            </a:custGeom>
            <a:solidFill>
              <a:srgbClr val="EFEFEF"/>
            </a:solidFill>
            <a:ln w="7600" cap="flat">
              <a:solidFill>
                <a:srgbClr val="3F3F3F"/>
              </a:solidFill>
              <a:bevel/>
            </a:ln>
          </p:spPr>
        </p:sp>
        <p:sp>
          <p:nvSpPr>
            <p:cNvPr id="58" name="Process connection"/>
            <p:cNvSpPr/>
            <p:nvPr/>
          </p:nvSpPr>
          <p:spPr>
            <a:xfrm>
              <a:off x="2622410" y="2395210"/>
              <a:ext cx="631560" cy="12160"/>
            </a:xfrm>
            <a:custGeom>
              <a:avLst/>
              <a:gdLst/>
              <a:ahLst/>
              <a:cxnLst/>
              <a:rect l="0" t="0" r="0" b="0"/>
              <a:pathLst>
                <a:path w="631560" h="12160" fill="none">
                  <a:moveTo>
                    <a:pt x="0" y="0"/>
                  </a:moveTo>
                  <a:lnTo>
                    <a:pt x="-631560" y="0"/>
                  </a:lnTo>
                </a:path>
              </a:pathLst>
            </a:custGeom>
            <a:solidFill>
              <a:srgbClr val="EFEFEF"/>
            </a:solidFill>
            <a:ln w="7600" cap="flat">
              <a:solidFill>
                <a:srgbClr val="000000"/>
              </a:solidFill>
              <a:bevel/>
              <a:tailEnd type="triangle" w="med" len="med"/>
            </a:ln>
          </p:spPr>
        </p:sp>
        <p:cxnSp>
          <p:nvCxnSpPr>
            <p:cNvPr id="59" name="Line"/>
            <p:cNvCxnSpPr>
              <a:stCxn id="33" idx="2"/>
              <a:endCxn id="35" idx="1"/>
            </p:cNvCxnSpPr>
            <p:nvPr/>
          </p:nvCxnSpPr>
          <p:spPr>
            <a:xfrm rot="-1001952">
              <a:off x="6106704" y="3287450"/>
              <a:ext cx="158693" cy="0"/>
            </a:xfrm>
            <a:prstGeom prst="line">
              <a:avLst/>
            </a:prstGeom>
            <a:ln w="7600" cap="flat">
              <a:solidFill>
                <a:srgbClr val="4C4C4C"/>
              </a:solidFill>
              <a:bevel/>
            </a:ln>
          </p:spPr>
        </p:cxnSp>
        <p:cxnSp>
          <p:nvCxnSpPr>
            <p:cNvPr id="60" name="Line"/>
            <p:cNvCxnSpPr>
              <a:stCxn id="35" idx="1"/>
              <a:endCxn id="29" idx="0"/>
            </p:cNvCxnSpPr>
            <p:nvPr/>
          </p:nvCxnSpPr>
          <p:spPr>
            <a:xfrm rot="1106094">
              <a:off x="6258350" y="3287450"/>
              <a:ext cx="144200" cy="0"/>
            </a:xfrm>
            <a:prstGeom prst="line">
              <a:avLst/>
            </a:prstGeom>
            <a:ln w="7600" cap="flat">
              <a:solidFill>
                <a:srgbClr val="4C4C4C"/>
              </a:solidFill>
              <a:bevel/>
            </a:ln>
          </p:spPr>
        </p:cxnSp>
        <p:cxnSp>
          <p:nvCxnSpPr>
            <p:cNvPr id="61" name="Line"/>
            <p:cNvCxnSpPr>
              <a:stCxn id="29" idx="2"/>
              <a:endCxn id="25" idx="2"/>
            </p:cNvCxnSpPr>
            <p:nvPr/>
          </p:nvCxnSpPr>
          <p:spPr>
            <a:xfrm rot="-5400000">
              <a:off x="6452050" y="3211450"/>
              <a:ext cx="197600" cy="0"/>
            </a:xfrm>
            <a:prstGeom prst="line">
              <a:avLst/>
            </a:prstGeom>
            <a:ln w="7600" cap="flat">
              <a:solidFill>
                <a:srgbClr val="4C4C4C"/>
              </a:solidFill>
              <a:bevel/>
            </a:ln>
          </p:spPr>
        </p:cxnSp>
        <p:cxnSp>
          <p:nvCxnSpPr>
            <p:cNvPr id="62" name="Line"/>
            <p:cNvCxnSpPr>
              <a:stCxn id="33" idx="2"/>
              <a:endCxn id="33" idx="3"/>
            </p:cNvCxnSpPr>
            <p:nvPr/>
          </p:nvCxnSpPr>
          <p:spPr>
            <a:xfrm rot="8100000">
              <a:off x="6018310" y="3348250"/>
              <a:ext cx="107480" cy="0"/>
            </a:xfrm>
            <a:prstGeom prst="line">
              <a:avLst/>
            </a:prstGeom>
            <a:ln w="7600" cap="flat">
              <a:solidFill>
                <a:srgbClr val="4C4C4C"/>
              </a:solidFill>
              <a:bevel/>
            </a:ln>
          </p:spPr>
        </p:cxnSp>
        <p:cxnSp>
          <p:nvCxnSpPr>
            <p:cNvPr id="63" name="Line"/>
            <p:cNvCxnSpPr>
              <a:stCxn id="33" idx="3"/>
              <a:endCxn id="30" idx="3"/>
            </p:cNvCxnSpPr>
            <p:nvPr/>
          </p:nvCxnSpPr>
          <p:spPr>
            <a:xfrm rot="-8965260">
              <a:off x="5672640" y="3287450"/>
              <a:ext cx="388419" cy="0"/>
            </a:xfrm>
            <a:prstGeom prst="line">
              <a:avLst/>
            </a:prstGeom>
            <a:ln w="7600" cap="flat">
              <a:solidFill>
                <a:srgbClr val="4C4C4C"/>
              </a:solidFill>
              <a:bevel/>
            </a:ln>
          </p:spPr>
        </p:cxnSp>
        <p:cxnSp>
          <p:nvCxnSpPr>
            <p:cNvPr id="64" name="Line"/>
            <p:cNvCxnSpPr>
              <a:stCxn id="30" idx="1"/>
              <a:endCxn id="25" idx="1"/>
            </p:cNvCxnSpPr>
            <p:nvPr/>
          </p:nvCxnSpPr>
          <p:spPr>
            <a:xfrm>
              <a:off x="5699650" y="3036650"/>
              <a:ext cx="775200" cy="0"/>
            </a:xfrm>
            <a:prstGeom prst="line">
              <a:avLst/>
            </a:prstGeom>
            <a:ln w="7600" cap="flat">
              <a:solidFill>
                <a:srgbClr val="4C4C4C"/>
              </a:solidFill>
              <a:bevel/>
            </a:ln>
          </p:spPr>
        </p:cxnSp>
        <p:cxnSp>
          <p:nvCxnSpPr>
            <p:cNvPr id="65" name="Line"/>
            <p:cNvCxnSpPr>
              <a:stCxn id="21" idx="1"/>
              <a:endCxn id="36" idx="3"/>
            </p:cNvCxnSpPr>
            <p:nvPr/>
          </p:nvCxnSpPr>
          <p:spPr>
            <a:xfrm rot="9457200">
              <a:off x="6023525" y="3925850"/>
              <a:ext cx="279448" cy="0"/>
            </a:xfrm>
            <a:prstGeom prst="line">
              <a:avLst/>
            </a:prstGeom>
            <a:ln w="7600" cap="flat">
              <a:solidFill>
                <a:srgbClr val="4C4C4C"/>
              </a:solidFill>
              <a:bevel/>
            </a:ln>
          </p:spPr>
        </p:cxnSp>
        <p:cxnSp>
          <p:nvCxnSpPr>
            <p:cNvPr id="66" name="Line"/>
            <p:cNvCxnSpPr>
              <a:stCxn id="36" idx="3"/>
              <a:endCxn id="32" idx="1"/>
            </p:cNvCxnSpPr>
            <p:nvPr/>
          </p:nvCxnSpPr>
          <p:spPr>
            <a:xfrm rot="-9693900">
              <a:off x="5706217" y="3925850"/>
              <a:ext cx="336466" cy="0"/>
            </a:xfrm>
            <a:prstGeom prst="line">
              <a:avLst/>
            </a:prstGeom>
            <a:ln w="7600" cap="flat">
              <a:solidFill>
                <a:srgbClr val="4C4C4C"/>
              </a:solidFill>
              <a:bevel/>
            </a:ln>
          </p:spPr>
        </p:cxnSp>
        <p:cxnSp>
          <p:nvCxnSpPr>
            <p:cNvPr id="67" name="Line"/>
            <p:cNvCxnSpPr>
              <a:stCxn id="32" idx="0"/>
              <a:endCxn id="24" idx="0"/>
            </p:cNvCxnSpPr>
            <p:nvPr/>
          </p:nvCxnSpPr>
          <p:spPr>
            <a:xfrm rot="5400000">
              <a:off x="5532451" y="4055050"/>
              <a:ext cx="212799" cy="0"/>
            </a:xfrm>
            <a:prstGeom prst="line">
              <a:avLst/>
            </a:prstGeom>
            <a:ln w="7600" cap="flat">
              <a:solidFill>
                <a:srgbClr val="4C4C4C"/>
              </a:solidFill>
              <a:bevel/>
            </a:ln>
          </p:spPr>
        </p:cxnSp>
        <p:cxnSp>
          <p:nvCxnSpPr>
            <p:cNvPr id="68" name="Line"/>
            <p:cNvCxnSpPr>
              <a:stCxn id="24" idx="3"/>
              <a:endCxn id="31" idx="3"/>
            </p:cNvCxnSpPr>
            <p:nvPr/>
          </p:nvCxnSpPr>
          <p:spPr>
            <a:xfrm>
              <a:off x="5714850" y="4237450"/>
              <a:ext cx="1064000" cy="0"/>
            </a:xfrm>
            <a:prstGeom prst="line">
              <a:avLst/>
            </a:prstGeom>
            <a:ln w="7600" cap="flat">
              <a:solidFill>
                <a:srgbClr val="4C4C4C"/>
              </a:solidFill>
              <a:bevel/>
            </a:ln>
          </p:spPr>
        </p:cxnSp>
        <p:cxnSp>
          <p:nvCxnSpPr>
            <p:cNvPr id="69" name="Line"/>
            <p:cNvCxnSpPr>
              <a:stCxn id="21" idx="1"/>
              <a:endCxn id="37" idx="3"/>
            </p:cNvCxnSpPr>
            <p:nvPr/>
          </p:nvCxnSpPr>
          <p:spPr>
            <a:xfrm rot="1342800">
              <a:off x="6281925" y="3925850"/>
              <a:ext cx="279448" cy="0"/>
            </a:xfrm>
            <a:prstGeom prst="line">
              <a:avLst/>
            </a:prstGeom>
            <a:ln w="7600" cap="flat">
              <a:solidFill>
                <a:srgbClr val="4C4C4C"/>
              </a:solidFill>
              <a:bevel/>
            </a:ln>
          </p:spPr>
        </p:cxnSp>
        <p:cxnSp>
          <p:nvCxnSpPr>
            <p:cNvPr id="70" name="Line"/>
            <p:cNvCxnSpPr>
              <a:stCxn id="37" idx="3"/>
              <a:endCxn id="23" idx="1"/>
            </p:cNvCxnSpPr>
            <p:nvPr/>
          </p:nvCxnSpPr>
          <p:spPr>
            <a:xfrm rot="-1106094">
              <a:off x="6544684" y="3941050"/>
              <a:ext cx="240333" cy="0"/>
            </a:xfrm>
            <a:prstGeom prst="line">
              <a:avLst/>
            </a:prstGeom>
            <a:ln w="7600" cap="flat">
              <a:solidFill>
                <a:srgbClr val="4C4C4C"/>
              </a:solidFill>
              <a:bevel/>
            </a:ln>
          </p:spPr>
        </p:cxnSp>
        <p:cxnSp>
          <p:nvCxnSpPr>
            <p:cNvPr id="71" name="Line"/>
            <p:cNvCxnSpPr>
              <a:stCxn id="23" idx="2"/>
              <a:endCxn id="31" idx="2"/>
            </p:cNvCxnSpPr>
            <p:nvPr/>
          </p:nvCxnSpPr>
          <p:spPr>
            <a:xfrm rot="5400000">
              <a:off x="6763650" y="4070250"/>
              <a:ext cx="182400" cy="0"/>
            </a:xfrm>
            <a:prstGeom prst="line">
              <a:avLst/>
            </a:prstGeom>
            <a:ln w="7600" cap="flat">
              <a:solidFill>
                <a:srgbClr val="4C4C4C"/>
              </a:solidFill>
              <a:bevel/>
            </a:ln>
          </p:spPr>
        </p:cxnSp>
        <p:cxnSp>
          <p:nvCxnSpPr>
            <p:cNvPr id="72" name="Line"/>
            <p:cNvCxnSpPr>
              <a:stCxn id="35" idx="2"/>
              <a:endCxn id="37" idx="0"/>
            </p:cNvCxnSpPr>
            <p:nvPr/>
          </p:nvCxnSpPr>
          <p:spPr>
            <a:xfrm rot="5527266">
              <a:off x="6201109" y="3621850"/>
              <a:ext cx="410680" cy="0"/>
            </a:xfrm>
            <a:prstGeom prst="line">
              <a:avLst/>
            </a:prstGeom>
            <a:ln w="7600" cap="flat">
              <a:solidFill>
                <a:srgbClr val="4C4C4C"/>
              </a:solidFill>
              <a:bevel/>
            </a:ln>
          </p:spPr>
        </p:cxnSp>
        <p:cxnSp>
          <p:nvCxnSpPr>
            <p:cNvPr id="73" name="Line"/>
            <p:cNvCxnSpPr>
              <a:stCxn id="35" idx="0"/>
              <a:endCxn id="36" idx="2"/>
            </p:cNvCxnSpPr>
            <p:nvPr/>
          </p:nvCxnSpPr>
          <p:spPr>
            <a:xfrm rot="4770510">
              <a:off x="5939362" y="3621850"/>
              <a:ext cx="417377" cy="0"/>
            </a:xfrm>
            <a:prstGeom prst="line">
              <a:avLst/>
            </a:prstGeom>
            <a:ln w="7600" cap="flat">
              <a:solidFill>
                <a:srgbClr val="4C4C4C"/>
              </a:solidFill>
              <a:bevel/>
            </a:ln>
          </p:spPr>
        </p:cxnSp>
        <p:cxnSp>
          <p:nvCxnSpPr>
            <p:cNvPr id="74" name="Line"/>
            <p:cNvCxnSpPr>
              <a:stCxn id="36" idx="0"/>
              <a:endCxn id="34" idx="2"/>
            </p:cNvCxnSpPr>
            <p:nvPr/>
          </p:nvCxnSpPr>
          <p:spPr>
            <a:xfrm rot="-5019588">
              <a:off x="5698388" y="3621850"/>
              <a:ext cx="412925" cy="0"/>
            </a:xfrm>
            <a:prstGeom prst="line">
              <a:avLst/>
            </a:prstGeom>
            <a:ln w="7600" cap="flat">
              <a:solidFill>
                <a:srgbClr val="4C4C4C"/>
              </a:solidFill>
              <a:bevel/>
            </a:ln>
          </p:spPr>
        </p:cxnSp>
        <p:cxnSp>
          <p:nvCxnSpPr>
            <p:cNvPr id="75" name="Line"/>
            <p:cNvCxnSpPr>
              <a:stCxn id="9" idx="1"/>
              <a:endCxn id="34" idx="1"/>
            </p:cNvCxnSpPr>
            <p:nvPr/>
          </p:nvCxnSpPr>
          <p:spPr>
            <a:xfrm rot="-549741">
              <a:off x="5301405" y="3302650"/>
              <a:ext cx="477290" cy="0"/>
            </a:xfrm>
            <a:prstGeom prst="line">
              <a:avLst/>
            </a:prstGeom>
            <a:ln w="7600" cap="flat">
              <a:solidFill>
                <a:srgbClr val="4C4C4C"/>
              </a:solidFill>
              <a:bevel/>
            </a:ln>
          </p:spPr>
        </p:cxnSp>
        <p:cxnSp>
          <p:nvCxnSpPr>
            <p:cNvPr id="76" name="Line"/>
            <p:cNvCxnSpPr>
              <a:stCxn id="37" idx="2"/>
              <a:endCxn id="26" idx="0"/>
            </p:cNvCxnSpPr>
            <p:nvPr/>
          </p:nvCxnSpPr>
          <p:spPr>
            <a:xfrm rot="-4898046">
              <a:off x="6479672" y="3568650"/>
              <a:ext cx="522357" cy="0"/>
            </a:xfrm>
            <a:prstGeom prst="line">
              <a:avLst/>
            </a:prstGeom>
            <a:ln w="7600" cap="flat">
              <a:solidFill>
                <a:srgbClr val="4C4C4C"/>
              </a:solidFill>
              <a:bevel/>
            </a:ln>
          </p:spPr>
        </p:cxnSp>
        <p:cxnSp>
          <p:nvCxnSpPr>
            <p:cNvPr id="77" name="Line"/>
            <p:cNvCxnSpPr>
              <a:stCxn id="26" idx="0"/>
              <a:endCxn id="26" idx="1"/>
            </p:cNvCxnSpPr>
            <p:nvPr/>
          </p:nvCxnSpPr>
          <p:spPr>
            <a:xfrm rot="-2700000">
              <a:off x="6763110" y="3272250"/>
              <a:ext cx="107480" cy="0"/>
            </a:xfrm>
            <a:prstGeom prst="line">
              <a:avLst/>
            </a:prstGeom>
            <a:ln w="7600" cap="flat">
              <a:solidFill>
                <a:srgbClr val="4C4C4C"/>
              </a:solidFill>
              <a:bevel/>
            </a:ln>
          </p:spPr>
        </p:cxnSp>
        <p:cxnSp>
          <p:nvCxnSpPr>
            <p:cNvPr id="78" name="Line"/>
            <p:cNvCxnSpPr>
              <a:stCxn id="26" idx="1"/>
              <a:endCxn id="20" idx="1"/>
            </p:cNvCxnSpPr>
            <p:nvPr/>
          </p:nvCxnSpPr>
          <p:spPr>
            <a:xfrm rot="-1632966">
              <a:off x="6821735" y="3097450"/>
              <a:ext cx="598232" cy="0"/>
            </a:xfrm>
            <a:prstGeom prst="line">
              <a:avLst/>
            </a:prstGeom>
            <a:ln w="7600" cap="flat">
              <a:solidFill>
                <a:srgbClr val="4C4C4C"/>
              </a:solidFill>
              <a:bevel/>
            </a:ln>
          </p:spPr>
        </p:cxnSp>
        <p:cxnSp>
          <p:nvCxnSpPr>
            <p:cNvPr id="79" name="Line"/>
            <p:cNvCxnSpPr>
              <a:stCxn id="39" idx="3"/>
              <a:endCxn id="40" idx="3"/>
            </p:cNvCxnSpPr>
            <p:nvPr/>
          </p:nvCxnSpPr>
          <p:spPr>
            <a:xfrm>
              <a:off x="7386850" y="3872650"/>
              <a:ext cx="653600" cy="0"/>
            </a:xfrm>
            <a:prstGeom prst="line">
              <a:avLst/>
            </a:prstGeom>
            <a:ln w="7600" cap="flat">
              <a:solidFill>
                <a:srgbClr val="4C4C4C"/>
              </a:solidFill>
              <a:bevel/>
            </a:ln>
          </p:spPr>
        </p:cxnSp>
        <p:cxnSp>
          <p:nvCxnSpPr>
            <p:cNvPr id="80" name="Line"/>
            <p:cNvCxnSpPr>
              <a:stCxn id="10" idx="3"/>
              <a:endCxn id="9" idx="1"/>
            </p:cNvCxnSpPr>
            <p:nvPr/>
          </p:nvCxnSpPr>
          <p:spPr>
            <a:xfrm>
              <a:off x="5182850" y="3340650"/>
              <a:ext cx="121600" cy="0"/>
            </a:xfrm>
            <a:prstGeom prst="line">
              <a:avLst/>
            </a:prstGeom>
            <a:ln w="7600" cap="flat">
              <a:solidFill>
                <a:srgbClr val="4C4C4C"/>
              </a:solidFill>
              <a:bevel/>
            </a:ln>
          </p:spPr>
        </p:cxnSp>
        <p:cxnSp>
          <p:nvCxnSpPr>
            <p:cNvPr id="81" name="Line"/>
            <p:cNvCxnSpPr>
              <a:stCxn id="14" idx="2"/>
              <a:endCxn id="10" idx="0"/>
            </p:cNvCxnSpPr>
            <p:nvPr/>
          </p:nvCxnSpPr>
          <p:spPr>
            <a:xfrm rot="5400000">
              <a:off x="5030850" y="3188650"/>
              <a:ext cx="152000" cy="0"/>
            </a:xfrm>
            <a:prstGeom prst="line">
              <a:avLst/>
            </a:prstGeom>
            <a:ln w="7600" cap="flat">
              <a:solidFill>
                <a:srgbClr val="4C4C4C"/>
              </a:solidFill>
              <a:bevel/>
            </a:ln>
          </p:spPr>
        </p:cxnSp>
        <p:cxnSp>
          <p:nvCxnSpPr>
            <p:cNvPr id="82" name="Line"/>
            <p:cNvCxnSpPr>
              <a:stCxn id="10" idx="0"/>
              <a:endCxn id="17" idx="2"/>
            </p:cNvCxnSpPr>
            <p:nvPr/>
          </p:nvCxnSpPr>
          <p:spPr>
            <a:xfrm rot="5400000">
              <a:off x="5030850" y="3340650"/>
              <a:ext cx="152000" cy="0"/>
            </a:xfrm>
            <a:prstGeom prst="line">
              <a:avLst/>
            </a:prstGeom>
            <a:ln w="7600" cap="flat">
              <a:solidFill>
                <a:srgbClr val="4C4C4C"/>
              </a:solidFill>
              <a:bevel/>
            </a:ln>
          </p:spPr>
        </p:cxnSp>
        <p:cxnSp>
          <p:nvCxnSpPr>
            <p:cNvPr id="83" name="Line"/>
            <p:cNvCxnSpPr>
              <a:stCxn id="14" idx="0"/>
              <a:endCxn id="16" idx="2"/>
            </p:cNvCxnSpPr>
            <p:nvPr/>
          </p:nvCxnSpPr>
          <p:spPr>
            <a:xfrm rot="5400000">
              <a:off x="4916850" y="3150650"/>
              <a:ext cx="76000" cy="0"/>
            </a:xfrm>
            <a:prstGeom prst="line">
              <a:avLst/>
            </a:prstGeom>
            <a:ln w="7600" cap="flat">
              <a:solidFill>
                <a:srgbClr val="4C4C4C"/>
              </a:solidFill>
              <a:bevel/>
            </a:ln>
          </p:spPr>
        </p:cxnSp>
        <p:cxnSp>
          <p:nvCxnSpPr>
            <p:cNvPr id="84" name="Line"/>
            <p:cNvCxnSpPr>
              <a:stCxn id="15" idx="2"/>
              <a:endCxn id="16" idx="0"/>
            </p:cNvCxnSpPr>
            <p:nvPr/>
          </p:nvCxnSpPr>
          <p:spPr>
            <a:xfrm rot="5400000">
              <a:off x="4764850" y="3150650"/>
              <a:ext cx="76000" cy="0"/>
            </a:xfrm>
            <a:prstGeom prst="line">
              <a:avLst/>
            </a:prstGeom>
            <a:ln w="7600" cap="flat">
              <a:solidFill>
                <a:srgbClr val="4C4C4C"/>
              </a:solidFill>
              <a:bevel/>
            </a:ln>
          </p:spPr>
        </p:cxnSp>
        <p:cxnSp>
          <p:nvCxnSpPr>
            <p:cNvPr id="85" name="Line"/>
            <p:cNvCxnSpPr>
              <a:stCxn id="15" idx="0"/>
              <a:endCxn id="12" idx="0"/>
            </p:cNvCxnSpPr>
            <p:nvPr/>
          </p:nvCxnSpPr>
          <p:spPr>
            <a:xfrm rot="5400000">
              <a:off x="4498850" y="3264650"/>
              <a:ext cx="304000" cy="0"/>
            </a:xfrm>
            <a:prstGeom prst="line">
              <a:avLst/>
            </a:prstGeom>
            <a:ln w="7600" cap="flat">
              <a:solidFill>
                <a:srgbClr val="4C4C4C"/>
              </a:solidFill>
              <a:bevel/>
            </a:ln>
          </p:spPr>
        </p:cxnSp>
        <p:cxnSp>
          <p:nvCxnSpPr>
            <p:cNvPr id="86" name="Line"/>
            <p:cNvCxnSpPr>
              <a:stCxn id="12" idx="3"/>
              <a:endCxn id="17" idx="3"/>
            </p:cNvCxnSpPr>
            <p:nvPr/>
          </p:nvCxnSpPr>
          <p:spPr>
            <a:xfrm>
              <a:off x="4726850" y="3492650"/>
              <a:ext cx="304000" cy="0"/>
            </a:xfrm>
            <a:prstGeom prst="line">
              <a:avLst/>
            </a:prstGeom>
            <a:ln w="7600" cap="flat">
              <a:solidFill>
                <a:srgbClr val="4C4C4C"/>
              </a:solidFill>
              <a:bevel/>
            </a:ln>
          </p:spPr>
        </p:cxnSp>
        <p:sp>
          <p:nvSpPr>
            <p:cNvPr id="87" name="Process connection"/>
            <p:cNvSpPr/>
            <p:nvPr/>
          </p:nvSpPr>
          <p:spPr>
            <a:xfrm>
              <a:off x="8061731" y="3945610"/>
              <a:ext cx="9120" cy="443840"/>
            </a:xfrm>
            <a:custGeom>
              <a:avLst/>
              <a:gdLst/>
              <a:ahLst/>
              <a:cxnLst/>
              <a:rect l="0" t="0" r="0" b="0"/>
              <a:pathLst>
                <a:path w="9120" h="443840" fill="none">
                  <a:moveTo>
                    <a:pt x="0" y="0"/>
                  </a:moveTo>
                  <a:lnTo>
                    <a:pt x="0" y="443840"/>
                  </a:lnTo>
                </a:path>
              </a:pathLst>
            </a:custGeom>
            <a:solidFill>
              <a:srgbClr val="EFEFEF"/>
            </a:solidFill>
            <a:ln w="7600" cap="flat">
              <a:solidFill>
                <a:srgbClr val="000000"/>
              </a:solidFill>
              <a:bevel/>
              <a:tailEnd type="triangle" w="med" len="med"/>
            </a:ln>
          </p:spPr>
        </p:sp>
        <p:sp>
          <p:nvSpPr>
            <p:cNvPr id="88" name="Process connection"/>
            <p:cNvSpPr/>
            <p:nvPr/>
          </p:nvSpPr>
          <p:spPr>
            <a:xfrm>
              <a:off x="3875650" y="1592650"/>
              <a:ext cx="816240" cy="0"/>
            </a:xfrm>
            <a:custGeom>
              <a:avLst/>
              <a:gdLst/>
              <a:ahLst/>
              <a:cxnLst/>
              <a:rect l="0" t="0" r="0" b="0"/>
              <a:pathLst>
                <a:path w="816240" fill="none">
                  <a:moveTo>
                    <a:pt x="0" y="0"/>
                  </a:moveTo>
                  <a:lnTo>
                    <a:pt x="-816240" y="0"/>
                  </a:lnTo>
                </a:path>
              </a:pathLst>
            </a:custGeom>
            <a:solidFill>
              <a:srgbClr val="EFEFEF"/>
            </a:solidFill>
            <a:ln w="7600" cap="flat">
              <a:solidFill>
                <a:srgbClr val="000000"/>
              </a:solidFill>
              <a:bevel/>
              <a:tailEnd type="triangle" w="med" len="med"/>
            </a:ln>
          </p:spPr>
        </p:sp>
        <p:sp>
          <p:nvSpPr>
            <p:cNvPr id="89" name="Process connection"/>
            <p:cNvSpPr/>
            <p:nvPr/>
          </p:nvSpPr>
          <p:spPr>
            <a:xfrm>
              <a:off x="926850" y="1592650"/>
              <a:ext cx="2132560" cy="627760"/>
            </a:xfrm>
            <a:custGeom>
              <a:avLst/>
              <a:gdLst/>
              <a:ahLst/>
              <a:cxnLst/>
              <a:rect l="0" t="0" r="0" b="0"/>
              <a:pathLst>
                <a:path w="2132560" h="627760" fill="none">
                  <a:moveTo>
                    <a:pt x="0" y="0"/>
                  </a:moveTo>
                  <a:lnTo>
                    <a:pt x="2132560" y="0"/>
                  </a:lnTo>
                  <a:lnTo>
                    <a:pt x="2132560" y="627760"/>
                  </a:lnTo>
                </a:path>
              </a:pathLst>
            </a:custGeom>
            <a:solidFill>
              <a:srgbClr val="EFEFEF"/>
            </a:solidFill>
            <a:ln w="7600" cap="flat">
              <a:solidFill>
                <a:srgbClr val="000000"/>
              </a:solidFill>
              <a:bevel/>
              <a:tailEnd type="triangle" w="med" len="med"/>
            </a:ln>
          </p:spPr>
        </p:sp>
        <p:sp>
          <p:nvSpPr>
            <p:cNvPr id="90" name="Text 205"/>
            <p:cNvSpPr txBox="1"/>
            <p:nvPr/>
          </p:nvSpPr>
          <p:spPr>
            <a:xfrm>
              <a:off x="3966850" y="1592650"/>
              <a:ext cx="1003200" cy="304000"/>
            </a:xfrm>
            <a:prstGeom prst="rect">
              <a:avLst/>
            </a:prstGeom>
            <a:noFill/>
          </p:spPr>
          <p:txBody>
            <a:bodyPr wrap="square" lIns="28000" tIns="18000" rIns="28000" bIns="18000" rtlCol="0" anchor="ctr"/>
            <a:lstStyle/>
            <a:p>
              <a:pPr algn="ctr"/>
              <a:r>
                <a:rPr sz="1100" dirty="0">
                  <a:solidFill>
                    <a:srgbClr val="303030"/>
                  </a:solidFill>
                  <a:latin typeface="Arial"/>
                </a:rPr>
                <a:t>Make up water</a:t>
              </a:r>
            </a:p>
          </p:txBody>
        </p:sp>
        <p:sp>
          <p:nvSpPr>
            <p:cNvPr id="91" name="Text 206"/>
            <p:cNvSpPr txBox="1"/>
            <p:nvPr/>
          </p:nvSpPr>
          <p:spPr>
            <a:xfrm>
              <a:off x="4210050" y="2352650"/>
              <a:ext cx="820800" cy="304000"/>
            </a:xfrm>
            <a:prstGeom prst="rect">
              <a:avLst/>
            </a:prstGeom>
            <a:noFill/>
          </p:spPr>
          <p:txBody>
            <a:bodyPr wrap="square" lIns="28000" tIns="18000" rIns="28000" bIns="18000" rtlCol="0" anchor="ctr"/>
            <a:lstStyle/>
            <a:p>
              <a:pPr algn="ctr"/>
              <a:r>
                <a:rPr sz="1100">
                  <a:solidFill>
                    <a:srgbClr val="303030"/>
                  </a:solidFill>
                  <a:latin typeface="Arial"/>
                </a:rPr>
                <a:t>Pulp stock</a:t>
              </a:r>
            </a:p>
          </p:txBody>
        </p:sp>
        <p:sp>
          <p:nvSpPr>
            <p:cNvPr id="92" name="Text 207"/>
            <p:cNvSpPr txBox="1"/>
            <p:nvPr/>
          </p:nvSpPr>
          <p:spPr>
            <a:xfrm>
              <a:off x="1686850" y="2656650"/>
              <a:ext cx="760000" cy="304000"/>
            </a:xfrm>
            <a:prstGeom prst="rect">
              <a:avLst/>
            </a:prstGeom>
            <a:noFill/>
          </p:spPr>
          <p:txBody>
            <a:bodyPr wrap="square" lIns="28000" tIns="18000" rIns="28000" bIns="18000" rtlCol="0" anchor="ctr"/>
            <a:lstStyle/>
            <a:p>
              <a:pPr algn="ctr"/>
              <a:r>
                <a:rPr sz="1100">
                  <a:solidFill>
                    <a:srgbClr val="303030"/>
                  </a:solidFill>
                  <a:latin typeface="Arial"/>
                </a:rPr>
                <a:t>Pulp with 99.5% H20</a:t>
              </a:r>
            </a:p>
          </p:txBody>
        </p:sp>
        <p:sp>
          <p:nvSpPr>
            <p:cNvPr id="93" name="Text 208"/>
            <p:cNvSpPr txBox="1"/>
            <p:nvPr/>
          </p:nvSpPr>
          <p:spPr>
            <a:xfrm>
              <a:off x="2720450" y="2656650"/>
              <a:ext cx="638400" cy="243200"/>
            </a:xfrm>
            <a:prstGeom prst="rect">
              <a:avLst/>
            </a:prstGeom>
            <a:noFill/>
          </p:spPr>
          <p:txBody>
            <a:bodyPr wrap="square" lIns="28000" tIns="18000" rIns="28000" bIns="18000" rtlCol="0" anchor="ctr"/>
            <a:lstStyle/>
            <a:p>
              <a:pPr algn="ctr"/>
              <a:r>
                <a:rPr sz="1100">
                  <a:solidFill>
                    <a:srgbClr val="303030"/>
                  </a:solidFill>
                  <a:latin typeface="Arial"/>
                </a:rPr>
                <a:t>Beater</a:t>
              </a:r>
            </a:p>
          </p:txBody>
        </p:sp>
        <p:sp>
          <p:nvSpPr>
            <p:cNvPr id="94" name="Text 209"/>
            <p:cNvSpPr txBox="1"/>
            <p:nvPr/>
          </p:nvSpPr>
          <p:spPr>
            <a:xfrm>
              <a:off x="2325250" y="4389450"/>
              <a:ext cx="668800" cy="243200"/>
            </a:xfrm>
            <a:prstGeom prst="rect">
              <a:avLst/>
            </a:prstGeom>
            <a:noFill/>
          </p:spPr>
          <p:txBody>
            <a:bodyPr wrap="square" lIns="28000" tIns="18000" rIns="28000" bIns="18000" rtlCol="0" anchor="ctr"/>
            <a:lstStyle/>
            <a:p>
              <a:pPr algn="ctr"/>
              <a:r>
                <a:rPr sz="1100">
                  <a:solidFill>
                    <a:srgbClr val="303030"/>
                  </a:solidFill>
                  <a:latin typeface="Arial"/>
                </a:rPr>
                <a:t>White water</a:t>
              </a:r>
            </a:p>
          </p:txBody>
        </p:sp>
        <p:sp>
          <p:nvSpPr>
            <p:cNvPr id="95" name="Text 210"/>
            <p:cNvSpPr txBox="1"/>
            <p:nvPr/>
          </p:nvSpPr>
          <p:spPr>
            <a:xfrm>
              <a:off x="3814850" y="3751050"/>
              <a:ext cx="760000" cy="273600"/>
            </a:xfrm>
            <a:prstGeom prst="rect">
              <a:avLst/>
            </a:prstGeom>
            <a:noFill/>
          </p:spPr>
          <p:txBody>
            <a:bodyPr wrap="square" lIns="28000" tIns="18000" rIns="28000" bIns="18000" rtlCol="0" anchor="ctr"/>
            <a:lstStyle/>
            <a:p>
              <a:pPr algn="ctr"/>
              <a:r>
                <a:rPr sz="1100">
                  <a:solidFill>
                    <a:srgbClr val="303030"/>
                  </a:solidFill>
                  <a:latin typeface="Arial"/>
                </a:rPr>
                <a:t>Suction roll</a:t>
              </a:r>
            </a:p>
          </p:txBody>
        </p:sp>
        <p:sp>
          <p:nvSpPr>
            <p:cNvPr id="96" name="Text 211"/>
            <p:cNvSpPr txBox="1"/>
            <p:nvPr/>
          </p:nvSpPr>
          <p:spPr>
            <a:xfrm>
              <a:off x="2598850" y="3112650"/>
              <a:ext cx="1064000" cy="212800"/>
            </a:xfrm>
            <a:prstGeom prst="rect">
              <a:avLst/>
            </a:prstGeom>
            <a:noFill/>
          </p:spPr>
          <p:txBody>
            <a:bodyPr wrap="square" lIns="28000" tIns="18000" rIns="28000" bIns="18000" rtlCol="0" anchor="ctr"/>
            <a:lstStyle/>
            <a:p>
              <a:pPr algn="ctr"/>
              <a:r>
                <a:rPr sz="1100">
                  <a:solidFill>
                    <a:srgbClr val="303030"/>
                  </a:solidFill>
                  <a:latin typeface="Arial"/>
                </a:rPr>
                <a:t>Pressure roll</a:t>
              </a:r>
            </a:p>
          </p:txBody>
        </p:sp>
        <p:sp>
          <p:nvSpPr>
            <p:cNvPr id="97" name="Text 212"/>
            <p:cNvSpPr txBox="1"/>
            <p:nvPr/>
          </p:nvSpPr>
          <p:spPr>
            <a:xfrm>
              <a:off x="3881730" y="3100490"/>
              <a:ext cx="693120" cy="255360"/>
            </a:xfrm>
            <a:prstGeom prst="rect">
              <a:avLst/>
            </a:prstGeom>
            <a:noFill/>
          </p:spPr>
          <p:txBody>
            <a:bodyPr wrap="square" lIns="28000" tIns="18000" rIns="28000" bIns="18000" rtlCol="0" anchor="ctr"/>
            <a:lstStyle/>
            <a:p>
              <a:pPr algn="ctr"/>
              <a:r>
                <a:rPr sz="1100">
                  <a:solidFill>
                    <a:srgbClr val="303030"/>
                  </a:solidFill>
                  <a:latin typeface="Arial"/>
                </a:rPr>
                <a:t>Water mark roll</a:t>
              </a:r>
            </a:p>
          </p:txBody>
        </p:sp>
        <p:sp>
          <p:nvSpPr>
            <p:cNvPr id="98" name="Text 213"/>
            <p:cNvSpPr txBox="1"/>
            <p:nvPr/>
          </p:nvSpPr>
          <p:spPr>
            <a:xfrm>
              <a:off x="5638850" y="2869450"/>
              <a:ext cx="1033600" cy="152000"/>
            </a:xfrm>
            <a:prstGeom prst="rect">
              <a:avLst/>
            </a:prstGeom>
            <a:noFill/>
          </p:spPr>
          <p:txBody>
            <a:bodyPr wrap="square" lIns="28000" tIns="18000" rIns="28000" bIns="18000" rtlCol="0" anchor="ctr"/>
            <a:lstStyle/>
            <a:p>
              <a:pPr algn="ctr"/>
              <a:r>
                <a:rPr sz="1100">
                  <a:solidFill>
                    <a:srgbClr val="303030"/>
                  </a:solidFill>
                  <a:latin typeface="Arial"/>
                </a:rPr>
                <a:t>Drying blanket</a:t>
              </a:r>
            </a:p>
          </p:txBody>
        </p:sp>
        <p:sp>
          <p:nvSpPr>
            <p:cNvPr id="99" name="Text 214"/>
            <p:cNvSpPr txBox="1"/>
            <p:nvPr/>
          </p:nvSpPr>
          <p:spPr>
            <a:xfrm>
              <a:off x="7554050" y="2924170"/>
              <a:ext cx="699200" cy="462080"/>
            </a:xfrm>
            <a:prstGeom prst="rect">
              <a:avLst/>
            </a:prstGeom>
            <a:noFill/>
          </p:spPr>
          <p:txBody>
            <a:bodyPr wrap="square" lIns="28000" tIns="18000" rIns="28000" bIns="18000" rtlCol="0" anchor="ctr"/>
            <a:lstStyle/>
            <a:p>
              <a:pPr algn="ctr"/>
              <a:r>
                <a:rPr sz="1100">
                  <a:solidFill>
                    <a:srgbClr val="303030"/>
                  </a:solidFill>
                  <a:latin typeface="Arial"/>
                </a:rPr>
                <a:t>Calendering</a:t>
              </a:r>
            </a:p>
            <a:p>
              <a:pPr algn="ctr"/>
              <a:r>
                <a:rPr sz="1100">
                  <a:solidFill>
                    <a:srgbClr val="303030"/>
                  </a:solidFill>
                  <a:latin typeface="Arial"/>
                </a:rPr>
                <a:t>roll</a:t>
              </a:r>
            </a:p>
          </p:txBody>
        </p:sp>
        <p:sp>
          <p:nvSpPr>
            <p:cNvPr id="100" name="Text 215"/>
            <p:cNvSpPr txBox="1"/>
            <p:nvPr/>
          </p:nvSpPr>
          <p:spPr>
            <a:xfrm>
              <a:off x="7766850" y="3416650"/>
              <a:ext cx="516800" cy="152000"/>
            </a:xfrm>
            <a:prstGeom prst="rect">
              <a:avLst/>
            </a:prstGeom>
            <a:noFill/>
          </p:spPr>
          <p:txBody>
            <a:bodyPr wrap="square" lIns="28000" tIns="18000" rIns="28000" bIns="18000" rtlCol="0" anchor="ctr"/>
            <a:lstStyle/>
            <a:p>
              <a:pPr algn="ctr"/>
              <a:r>
                <a:rPr sz="1100">
                  <a:solidFill>
                    <a:srgbClr val="303030"/>
                  </a:solidFill>
                  <a:latin typeface="Arial"/>
                </a:rPr>
                <a:t>Winding roll</a:t>
              </a:r>
            </a:p>
            <a:p>
              <a:pPr algn="ctr"/>
              <a:endParaRPr sz="1100">
                <a:solidFill>
                  <a:srgbClr val="303030"/>
                </a:solidFill>
                <a:latin typeface="Arial"/>
              </a:endParaRPr>
            </a:p>
          </p:txBody>
        </p:sp>
        <p:sp>
          <p:nvSpPr>
            <p:cNvPr id="101" name="Text 216"/>
            <p:cNvSpPr txBox="1"/>
            <p:nvPr/>
          </p:nvSpPr>
          <p:spPr>
            <a:xfrm>
              <a:off x="7371650" y="4328650"/>
              <a:ext cx="760000" cy="516800"/>
            </a:xfrm>
            <a:prstGeom prst="rect">
              <a:avLst/>
            </a:prstGeom>
            <a:noFill/>
          </p:spPr>
          <p:txBody>
            <a:bodyPr wrap="square" lIns="28000" tIns="18000" rIns="28000" bIns="18000" rtlCol="0" anchor="ctr"/>
            <a:lstStyle/>
            <a:p>
              <a:pPr algn="ctr"/>
              <a:r>
                <a:rPr sz="1100">
                  <a:solidFill>
                    <a:srgbClr val="303030"/>
                  </a:solidFill>
                  <a:latin typeface="Arial"/>
                </a:rPr>
                <a:t>Finished paper</a:t>
              </a:r>
            </a:p>
          </p:txBody>
        </p:sp>
        <p:sp>
          <p:nvSpPr>
            <p:cNvPr id="102" name="Process connection"/>
            <p:cNvSpPr/>
            <p:nvPr/>
          </p:nvSpPr>
          <p:spPr>
            <a:xfrm>
              <a:off x="926850" y="4754250"/>
              <a:ext cx="0" cy="486400"/>
            </a:xfrm>
            <a:custGeom>
              <a:avLst/>
              <a:gdLst/>
              <a:ahLst/>
              <a:cxnLst/>
              <a:rect l="0" t="0" r="0" b="0"/>
              <a:pathLst>
                <a:path h="486400" fill="none">
                  <a:moveTo>
                    <a:pt x="0" y="0"/>
                  </a:moveTo>
                  <a:lnTo>
                    <a:pt x="0" y="486400"/>
                  </a:lnTo>
                </a:path>
              </a:pathLst>
            </a:custGeom>
            <a:solidFill>
              <a:srgbClr val="EFEFEF"/>
            </a:solidFill>
            <a:ln w="7600" cap="flat">
              <a:solidFill>
                <a:srgbClr val="000000"/>
              </a:solidFill>
              <a:bevel/>
              <a:tailEnd type="triangle" w="med" len="med"/>
            </a:ln>
          </p:spPr>
        </p:sp>
        <p:sp>
          <p:nvSpPr>
            <p:cNvPr id="103" name="Text 217"/>
            <p:cNvSpPr txBox="1"/>
            <p:nvPr/>
          </p:nvSpPr>
          <p:spPr>
            <a:xfrm>
              <a:off x="1018050" y="4936650"/>
              <a:ext cx="820800" cy="395200"/>
            </a:xfrm>
            <a:prstGeom prst="rect">
              <a:avLst/>
            </a:prstGeom>
            <a:noFill/>
          </p:spPr>
          <p:txBody>
            <a:bodyPr wrap="square" lIns="28000" tIns="18000" rIns="28000" bIns="18000" rtlCol="0" anchor="ctr"/>
            <a:lstStyle/>
            <a:p>
              <a:pPr algn="ctr"/>
              <a:r>
                <a:rPr sz="1100">
                  <a:solidFill>
                    <a:srgbClr val="303030"/>
                  </a:solidFill>
                  <a:latin typeface="Arial"/>
                </a:rPr>
                <a:t>Bleed Stream</a:t>
              </a:r>
            </a:p>
          </p:txBody>
        </p:sp>
      </p:grpSp>
    </p:spTree>
    <p:extLst>
      <p:ext uri="{BB962C8B-B14F-4D97-AF65-F5344CB8AC3E}">
        <p14:creationId xmlns:p14="http://schemas.microsoft.com/office/powerpoint/2010/main" val="2018914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027" y="293298"/>
            <a:ext cx="11430150" cy="6090249"/>
          </a:xfrm>
        </p:spPr>
      </p:pic>
    </p:spTree>
    <p:extLst>
      <p:ext uri="{BB962C8B-B14F-4D97-AF65-F5344CB8AC3E}">
        <p14:creationId xmlns:p14="http://schemas.microsoft.com/office/powerpoint/2010/main" val="2363496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7200" dirty="0"/>
              <a:t>M</a:t>
            </a:r>
            <a:r>
              <a:rPr lang="en-US" sz="7200" cap="none" dirty="0"/>
              <a:t>ajor</a:t>
            </a:r>
            <a:r>
              <a:rPr lang="en-US" sz="7200" dirty="0"/>
              <a:t> P</a:t>
            </a:r>
            <a:r>
              <a:rPr lang="en-US" sz="7200" cap="none" dirty="0"/>
              <a:t>rocess</a:t>
            </a:r>
            <a:r>
              <a:rPr lang="en-US" sz="7200" dirty="0"/>
              <a:t> p</a:t>
            </a:r>
            <a:r>
              <a:rPr lang="en-US" sz="7200" cap="none" dirty="0"/>
              <a:t>roblems</a:t>
            </a:r>
            <a:endParaRPr lang="en-US" sz="72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410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atin typeface="Calibri" panose="020F0502020204030204" pitchFamily="34" charset="0"/>
              </a:rPr>
              <a:t>Choice of Process</a:t>
            </a:r>
          </a:p>
        </p:txBody>
      </p:sp>
      <p:sp>
        <p:nvSpPr>
          <p:cNvPr id="3" name="Content Placeholder 2"/>
          <p:cNvSpPr>
            <a:spLocks noGrp="1"/>
          </p:cNvSpPr>
          <p:nvPr>
            <p:ph idx="1"/>
          </p:nvPr>
        </p:nvSpPr>
        <p:spPr>
          <a:xfrm>
            <a:off x="1141412" y="2249487"/>
            <a:ext cx="9905999" cy="4434648"/>
          </a:xfrm>
        </p:spPr>
        <p:txBody>
          <a:bodyPr>
            <a:normAutofit/>
          </a:bodyPr>
          <a:lstStyle/>
          <a:p>
            <a:r>
              <a:rPr lang="en-US" sz="2800" dirty="0">
                <a:latin typeface="Calibri" panose="020F0502020204030204" pitchFamily="34" charset="0"/>
              </a:rPr>
              <a:t>The 2 main processes are the sulfate and the sulfite process.</a:t>
            </a:r>
          </a:p>
          <a:p>
            <a:endParaRPr lang="en-US" sz="2800" dirty="0">
              <a:latin typeface="Calibri" panose="020F0502020204030204" pitchFamily="34" charset="0"/>
            </a:endParaRPr>
          </a:p>
          <a:p>
            <a:r>
              <a:rPr lang="en-US" sz="2800" dirty="0">
                <a:latin typeface="Calibri" panose="020F0502020204030204" pitchFamily="34" charset="0"/>
              </a:rPr>
              <a:t>The sulfate process is preferred as :-</a:t>
            </a:r>
          </a:p>
          <a:p>
            <a:pPr marL="457200" indent="-457200">
              <a:buFont typeface="+mj-lt"/>
              <a:buAutoNum type="arabicPeriod"/>
            </a:pPr>
            <a:endParaRPr lang="en-US" sz="2800" dirty="0">
              <a:latin typeface="Calibri" panose="020F0502020204030204" pitchFamily="34" charset="0"/>
            </a:endParaRPr>
          </a:p>
          <a:p>
            <a:pPr marL="457200" indent="-457200">
              <a:buFont typeface="+mj-lt"/>
              <a:buAutoNum type="arabicPeriod"/>
            </a:pPr>
            <a:r>
              <a:rPr lang="en-US" sz="2800" dirty="0">
                <a:latin typeface="Calibri" panose="020F0502020204030204" pitchFamily="34" charset="0"/>
              </a:rPr>
              <a:t>Sulfate fibers are stronger.</a:t>
            </a:r>
          </a:p>
          <a:p>
            <a:pPr marL="457200" indent="-457200">
              <a:buFont typeface="+mj-lt"/>
              <a:buAutoNum type="arabicPeriod"/>
            </a:pPr>
            <a:r>
              <a:rPr lang="en-US" sz="2800" dirty="0">
                <a:latin typeface="Calibri" panose="020F0502020204030204" pitchFamily="34" charset="0"/>
              </a:rPr>
              <a:t>Raw material quality has less significance in sulfate process.</a:t>
            </a:r>
          </a:p>
          <a:p>
            <a:pPr marL="457200" indent="-457200">
              <a:buFont typeface="+mj-lt"/>
              <a:buAutoNum type="arabicPeriod"/>
            </a:pPr>
            <a:endParaRPr lang="en-US" sz="2800" dirty="0">
              <a:latin typeface="Calibri" panose="020F0502020204030204" pitchFamily="34" charset="0"/>
            </a:endParaRPr>
          </a:p>
          <a:p>
            <a:pPr marL="514350" indent="-514350">
              <a:buFont typeface="+mj-lt"/>
              <a:buAutoNum type="arabicPeriod"/>
            </a:pPr>
            <a:endParaRPr lang="en-US" sz="2800" dirty="0">
              <a:latin typeface="Calibri" panose="020F0502020204030204" pitchFamily="34" charset="0"/>
            </a:endParaRPr>
          </a:p>
        </p:txBody>
      </p:sp>
    </p:spTree>
    <p:extLst>
      <p:ext uri="{BB962C8B-B14F-4D97-AF65-F5344CB8AC3E}">
        <p14:creationId xmlns:p14="http://schemas.microsoft.com/office/powerpoint/2010/main" val="4198527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atin typeface="Calibri" panose="020F0502020204030204" pitchFamily="34" charset="0"/>
              </a:rPr>
              <a:t>Pollution &amp; waste disposal</a:t>
            </a:r>
          </a:p>
        </p:txBody>
      </p:sp>
      <p:sp>
        <p:nvSpPr>
          <p:cNvPr id="3" name="Content Placeholder 2"/>
          <p:cNvSpPr>
            <a:spLocks noGrp="1"/>
          </p:cNvSpPr>
          <p:nvPr>
            <p:ph idx="1"/>
          </p:nvPr>
        </p:nvSpPr>
        <p:spPr>
          <a:xfrm>
            <a:off x="1141412" y="2249486"/>
            <a:ext cx="9905999" cy="4215707"/>
          </a:xfrm>
        </p:spPr>
        <p:txBody>
          <a:bodyPr>
            <a:normAutofit/>
          </a:bodyPr>
          <a:lstStyle/>
          <a:p>
            <a:r>
              <a:rPr lang="en-US" sz="2800" dirty="0"/>
              <a:t>Paper mills require quantities of water as high as 150m</a:t>
            </a:r>
            <a:r>
              <a:rPr lang="en-US" sz="2800" baseline="30000" dirty="0"/>
              <a:t>3</a:t>
            </a:r>
            <a:r>
              <a:rPr lang="en-US" sz="2800" dirty="0"/>
              <a:t>/t. As per CREP requirements, the level of water consumption has to be reduced to 100-125 m</a:t>
            </a:r>
            <a:r>
              <a:rPr lang="en-US" sz="2800" baseline="30000" dirty="0"/>
              <a:t>3</a:t>
            </a:r>
            <a:r>
              <a:rPr lang="en-US" sz="2800" dirty="0"/>
              <a:t>/t.</a:t>
            </a:r>
          </a:p>
          <a:p>
            <a:endParaRPr lang="en-US" sz="2800" dirty="0"/>
          </a:p>
          <a:p>
            <a:r>
              <a:rPr lang="en-US" sz="2800" dirty="0"/>
              <a:t>The paper industry releases dioxins, furans and wastewater are known to carry high levels of BOD, COD and suspended solids.</a:t>
            </a:r>
          </a:p>
          <a:p>
            <a:endParaRPr lang="en-US" sz="2800" dirty="0"/>
          </a:p>
          <a:p>
            <a:pPr marL="0" indent="0">
              <a:buNone/>
            </a:pPr>
            <a:endParaRPr lang="en-US" sz="2800" dirty="0"/>
          </a:p>
          <a:p>
            <a:endParaRPr lang="en-US" sz="2800" baseline="30000" dirty="0"/>
          </a:p>
        </p:txBody>
      </p:sp>
    </p:spTree>
    <p:extLst>
      <p:ext uri="{BB962C8B-B14F-4D97-AF65-F5344CB8AC3E}">
        <p14:creationId xmlns:p14="http://schemas.microsoft.com/office/powerpoint/2010/main" val="3266711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atin typeface="Calibri" panose="020F0502020204030204" pitchFamily="34" charset="0"/>
              </a:rPr>
              <a:t>Use of soda process</a:t>
            </a:r>
          </a:p>
        </p:txBody>
      </p:sp>
      <p:sp>
        <p:nvSpPr>
          <p:cNvPr id="3" name="Content Placeholder 2"/>
          <p:cNvSpPr>
            <a:spLocks noGrp="1"/>
          </p:cNvSpPr>
          <p:nvPr>
            <p:ph idx="1"/>
          </p:nvPr>
        </p:nvSpPr>
        <p:spPr/>
        <p:txBody>
          <a:bodyPr>
            <a:normAutofit/>
          </a:bodyPr>
          <a:lstStyle/>
          <a:p>
            <a:r>
              <a:rPr lang="en-US" sz="2800" dirty="0"/>
              <a:t>Small plants (20-25 tons/day) initially set up in India use a process which involves hydrolysis with </a:t>
            </a:r>
            <a:r>
              <a:rPr lang="en-US" sz="2800" dirty="0" err="1"/>
              <a:t>NaOH</a:t>
            </a:r>
            <a:r>
              <a:rPr lang="en-US" sz="2800" dirty="0"/>
              <a:t> and Na2CO3 in 4:1 ratio.</a:t>
            </a:r>
          </a:p>
          <a:p>
            <a:endParaRPr lang="en-US" sz="2800" dirty="0"/>
          </a:p>
          <a:p>
            <a:r>
              <a:rPr lang="en-US" sz="2800" dirty="0"/>
              <a:t>The advantage is lower cost as chemicals are not recovered in this process and no sulfur required as in sulfate process.</a:t>
            </a:r>
          </a:p>
        </p:txBody>
      </p:sp>
    </p:spTree>
    <p:extLst>
      <p:ext uri="{BB962C8B-B14F-4D97-AF65-F5344CB8AC3E}">
        <p14:creationId xmlns:p14="http://schemas.microsoft.com/office/powerpoint/2010/main" val="3868307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sz="2800" dirty="0"/>
          </a:p>
          <a:p>
            <a:r>
              <a:rPr lang="en-US" sz="2800" dirty="0"/>
              <a:t>The soda process produces inferior grade pulp at high cost in batch operations and is not used for large tonnage plants where recovery of chemicals is an economic necessity.</a:t>
            </a:r>
          </a:p>
          <a:p>
            <a:endParaRPr lang="en-US" dirty="0"/>
          </a:p>
        </p:txBody>
      </p:sp>
    </p:spTree>
    <p:extLst>
      <p:ext uri="{BB962C8B-B14F-4D97-AF65-F5344CB8AC3E}">
        <p14:creationId xmlns:p14="http://schemas.microsoft.com/office/powerpoint/2010/main" val="2632550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t>By-product utilization</a:t>
            </a:r>
          </a:p>
        </p:txBody>
      </p:sp>
      <p:sp>
        <p:nvSpPr>
          <p:cNvPr id="3" name="Content Placeholder 2"/>
          <p:cNvSpPr>
            <a:spLocks noGrp="1"/>
          </p:cNvSpPr>
          <p:nvPr>
            <p:ph idx="1"/>
          </p:nvPr>
        </p:nvSpPr>
        <p:spPr>
          <a:xfrm>
            <a:off x="1141412" y="2249486"/>
            <a:ext cx="9905999" cy="4511921"/>
          </a:xfrm>
        </p:spPr>
        <p:txBody>
          <a:bodyPr>
            <a:normAutofit/>
          </a:bodyPr>
          <a:lstStyle/>
          <a:p>
            <a:r>
              <a:rPr lang="en-US" sz="2800" dirty="0"/>
              <a:t>The gum, resin and oil fraction from softwood is a source of naval store products of rosin and turpentine. These are obtained from the gum flowing from coniferous trees and from their stumps by steam distillation or from chemical pulp processes.</a:t>
            </a:r>
          </a:p>
          <a:p>
            <a:endParaRPr lang="en-US" sz="2800" dirty="0"/>
          </a:p>
          <a:p>
            <a:pPr marL="0" indent="0">
              <a:buNone/>
            </a:pPr>
            <a:endParaRPr lang="en-US" sz="2800" dirty="0"/>
          </a:p>
          <a:p>
            <a:endParaRPr lang="en-US" sz="2800" dirty="0"/>
          </a:p>
        </p:txBody>
      </p:sp>
    </p:spTree>
    <p:extLst>
      <p:ext uri="{BB962C8B-B14F-4D97-AF65-F5344CB8AC3E}">
        <p14:creationId xmlns:p14="http://schemas.microsoft.com/office/powerpoint/2010/main" val="226129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solidFill>
                  <a:schemeClr val="tx1">
                    <a:lumMod val="85000"/>
                  </a:schemeClr>
                </a:solidFill>
                <a:latin typeface="Calibri" panose="020F0502020204030204" pitchFamily="34" charset="0"/>
              </a:rPr>
              <a:t>Papermaking spread slowly throughout Asia to Nepal and later to India. It made its true push westward in 751AD.</a:t>
            </a:r>
          </a:p>
          <a:p>
            <a:r>
              <a:rPr lang="en-US" sz="2400" dirty="0">
                <a:solidFill>
                  <a:schemeClr val="tx1">
                    <a:lumMod val="85000"/>
                  </a:schemeClr>
                </a:solidFill>
                <a:latin typeface="Calibri" panose="020F0502020204030204" pitchFamily="34" charset="0"/>
              </a:rPr>
              <a:t>The birth of the modern paper and printing industry is accredited to JOHANN GUTENBURG</a:t>
            </a:r>
          </a:p>
          <a:p>
            <a:r>
              <a:rPr lang="en-US" sz="2400" dirty="0">
                <a:solidFill>
                  <a:schemeClr val="tx1">
                    <a:lumMod val="85000"/>
                  </a:schemeClr>
                </a:solidFill>
                <a:latin typeface="Calibri" panose="020F0502020204030204" pitchFamily="34" charset="0"/>
              </a:rPr>
              <a:t>In Europe and America,in the 18</a:t>
            </a:r>
            <a:r>
              <a:rPr lang="en-US" sz="2400" baseline="30000" dirty="0">
                <a:solidFill>
                  <a:schemeClr val="tx1">
                    <a:lumMod val="85000"/>
                  </a:schemeClr>
                </a:solidFill>
                <a:latin typeface="Calibri" panose="020F0502020204030204" pitchFamily="34" charset="0"/>
              </a:rPr>
              <a:t>th</a:t>
            </a:r>
            <a:r>
              <a:rPr lang="en-US" sz="2400" dirty="0">
                <a:solidFill>
                  <a:schemeClr val="tx1">
                    <a:lumMod val="85000"/>
                  </a:schemeClr>
                </a:solidFill>
                <a:latin typeface="Calibri" panose="020F0502020204030204" pitchFamily="34" charset="0"/>
              </a:rPr>
              <a:t> century the mass-production of paper became a thriving industry supplying huge volumes of paper for the production of newspapers, books, magazines, paper bags, toilet paper, money and a huge variety of other purposes - including clothing, chimney's and even coffins!</a:t>
            </a:r>
          </a:p>
        </p:txBody>
      </p:sp>
    </p:spTree>
    <p:extLst>
      <p:ext uri="{BB962C8B-B14F-4D97-AF65-F5344CB8AC3E}">
        <p14:creationId xmlns:p14="http://schemas.microsoft.com/office/powerpoint/2010/main" val="3693037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782709" y="2999703"/>
            <a:ext cx="233280" cy="734097"/>
          </a:xfrm>
        </p:spPr>
        <p:txBody>
          <a:bodyPr>
            <a:normAutofit/>
          </a:bodyPr>
          <a:lstStyle/>
          <a:p>
            <a:endParaRPr lang="en-US" dirty="0"/>
          </a:p>
        </p:txBody>
      </p:sp>
      <p:sp>
        <p:nvSpPr>
          <p:cNvPr id="3" name="Content Placeholder 2"/>
          <p:cNvSpPr>
            <a:spLocks noGrp="1"/>
          </p:cNvSpPr>
          <p:nvPr>
            <p:ph idx="1"/>
          </p:nvPr>
        </p:nvSpPr>
        <p:spPr>
          <a:xfrm>
            <a:off x="913795" y="609600"/>
            <a:ext cx="10353762" cy="6248400"/>
          </a:xfrm>
        </p:spPr>
        <p:txBody>
          <a:bodyPr/>
          <a:lstStyle/>
          <a:p>
            <a:r>
              <a:rPr lang="en-US" sz="2400" dirty="0"/>
              <a:t>Up to 10 million tons/year of lignin is produced which can have the following potential uses :-</a:t>
            </a:r>
          </a:p>
          <a:p>
            <a:pPr marL="0" indent="0">
              <a:buNone/>
            </a:pPr>
            <a:r>
              <a:rPr lang="en-US" sz="2400" dirty="0"/>
              <a:t>       1.  Dispersants for concrete, dyes, agro-chemicals, etc.</a:t>
            </a:r>
          </a:p>
          <a:p>
            <a:pPr marL="0" indent="0">
              <a:buNone/>
            </a:pPr>
            <a:r>
              <a:rPr lang="en-US" sz="2400" dirty="0"/>
              <a:t>       2. Millions of tons of lignin will be potentially available once             </a:t>
            </a:r>
          </a:p>
          <a:p>
            <a:pPr marL="0" indent="0">
              <a:buNone/>
            </a:pPr>
            <a:r>
              <a:rPr lang="en-US" sz="2400" dirty="0"/>
              <a:t>           lignocellulosic biomass becomes a widely used industrial source </a:t>
            </a:r>
          </a:p>
          <a:p>
            <a:pPr marL="0" indent="0">
              <a:buNone/>
            </a:pPr>
            <a:r>
              <a:rPr lang="en-US" sz="2400" dirty="0"/>
              <a:t>           of alcohol.</a:t>
            </a:r>
          </a:p>
          <a:p>
            <a:pPr marL="0" indent="0">
              <a:buNone/>
            </a:pPr>
            <a:endParaRPr lang="en-US" sz="2400" dirty="0"/>
          </a:p>
          <a:p>
            <a:r>
              <a:rPr lang="en-US" sz="2400" dirty="0"/>
              <a:t>Major producers of lignin in India are :-</a:t>
            </a:r>
          </a:p>
          <a:p>
            <a:pPr marL="0" indent="0">
              <a:buNone/>
            </a:pPr>
            <a:r>
              <a:rPr lang="en-US" sz="2400" dirty="0"/>
              <a:t>    1. </a:t>
            </a:r>
            <a:r>
              <a:rPr lang="en-US" sz="2400" dirty="0">
                <a:effectLst/>
              </a:rPr>
              <a:t>A B C Paper Limited – Chandigarh</a:t>
            </a:r>
          </a:p>
          <a:p>
            <a:pPr marL="0" indent="0">
              <a:buNone/>
            </a:pPr>
            <a:r>
              <a:rPr lang="en-US" sz="2400" dirty="0">
                <a:effectLst/>
              </a:rPr>
              <a:t>    2. </a:t>
            </a:r>
            <a:r>
              <a:rPr lang="en-US" sz="2400" dirty="0" err="1">
                <a:effectLst/>
              </a:rPr>
              <a:t>Orkla</a:t>
            </a:r>
            <a:r>
              <a:rPr lang="en-US" sz="2400" dirty="0">
                <a:effectLst/>
              </a:rPr>
              <a:t> India Pvt. Ltd. – Mumbai</a:t>
            </a:r>
          </a:p>
          <a:p>
            <a:pPr marL="0" indent="0">
              <a:buNone/>
            </a:pPr>
            <a:r>
              <a:rPr lang="en-US" sz="2400" dirty="0">
                <a:effectLst/>
              </a:rPr>
              <a:t>    3. Expanded Polymers System Pvt. Ltd. - Gujarat</a:t>
            </a:r>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2959744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266681"/>
            <a:ext cx="10353761" cy="1343493"/>
          </a:xfrm>
        </p:spPr>
        <p:txBody>
          <a:bodyPr>
            <a:normAutofit/>
          </a:bodyPr>
          <a:lstStyle/>
          <a:p>
            <a:r>
              <a:rPr lang="en-US" sz="6000" dirty="0"/>
              <a:t>Future trends</a:t>
            </a:r>
          </a:p>
        </p:txBody>
      </p:sp>
      <p:sp>
        <p:nvSpPr>
          <p:cNvPr id="3" name="Content Placeholder 2"/>
          <p:cNvSpPr>
            <a:spLocks noGrp="1"/>
          </p:cNvSpPr>
          <p:nvPr>
            <p:ph idx="1"/>
          </p:nvPr>
        </p:nvSpPr>
        <p:spPr>
          <a:xfrm>
            <a:off x="1583496" y="3610174"/>
            <a:ext cx="10353762" cy="3695136"/>
          </a:xfrm>
        </p:spPr>
        <p:txBody>
          <a:bodyPr>
            <a:normAutofit/>
          </a:bodyPr>
          <a:lstStyle/>
          <a:p>
            <a:endParaRPr lang="en-US" sz="2800" dirty="0"/>
          </a:p>
        </p:txBody>
      </p:sp>
    </p:spTree>
    <p:extLst>
      <p:ext uri="{BB962C8B-B14F-4D97-AF65-F5344CB8AC3E}">
        <p14:creationId xmlns:p14="http://schemas.microsoft.com/office/powerpoint/2010/main" val="1543359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Borate </a:t>
            </a:r>
            <a:r>
              <a:rPr lang="en-US" sz="4000" dirty="0" err="1"/>
              <a:t>autocausticizing</a:t>
            </a:r>
            <a:endParaRPr lang="en-US" sz="4000" dirty="0"/>
          </a:p>
        </p:txBody>
      </p:sp>
      <p:sp>
        <p:nvSpPr>
          <p:cNvPr id="3" name="Content Placeholder 2"/>
          <p:cNvSpPr>
            <a:spLocks noGrp="1"/>
          </p:cNvSpPr>
          <p:nvPr>
            <p:ph idx="1"/>
          </p:nvPr>
        </p:nvSpPr>
        <p:spPr>
          <a:xfrm>
            <a:off x="913795" y="2060895"/>
            <a:ext cx="10353762" cy="4533336"/>
          </a:xfrm>
        </p:spPr>
        <p:txBody>
          <a:bodyPr>
            <a:normAutofit/>
          </a:bodyPr>
          <a:lstStyle/>
          <a:p>
            <a:r>
              <a:rPr lang="en-US" sz="2800" dirty="0"/>
              <a:t>The process involves adding sodium borate into the liquor system so that it forms Na3BO3 in the recovery boiler smelt.</a:t>
            </a:r>
          </a:p>
          <a:p>
            <a:r>
              <a:rPr lang="en-US" sz="2800" dirty="0"/>
              <a:t>Na3BO3 dissociates into </a:t>
            </a:r>
            <a:r>
              <a:rPr lang="en-US" sz="2800" dirty="0" err="1"/>
              <a:t>NaOH</a:t>
            </a:r>
            <a:r>
              <a:rPr lang="en-US" sz="2800" dirty="0"/>
              <a:t> and NaBO2 in the dissolving tank. Thus, it is possible to causticize a portion of Na2CO3 in a recovery boiler with a small amount of borate, and complete the causticizing of the remaining Na2CO3 in the causticizing plant with a reduced amount of lime.</a:t>
            </a:r>
          </a:p>
        </p:txBody>
      </p:sp>
    </p:spTree>
    <p:extLst>
      <p:ext uri="{BB962C8B-B14F-4D97-AF65-F5344CB8AC3E}">
        <p14:creationId xmlns:p14="http://schemas.microsoft.com/office/powerpoint/2010/main" val="1944804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Since no capital investment is required, partial </a:t>
            </a:r>
            <a:r>
              <a:rPr lang="en-US" sz="2800" dirty="0" err="1"/>
              <a:t>autocausticizing</a:t>
            </a:r>
            <a:r>
              <a:rPr lang="en-US" sz="2800" dirty="0"/>
              <a:t> is an attractive alternative for </a:t>
            </a:r>
            <a:r>
              <a:rPr lang="en-US" sz="2800" dirty="0" err="1"/>
              <a:t>kraft</a:t>
            </a:r>
            <a:r>
              <a:rPr lang="en-US" sz="2800" dirty="0"/>
              <a:t> mills where incremental causticizing and lime kiln capacity are needed</a:t>
            </a:r>
          </a:p>
        </p:txBody>
      </p:sp>
    </p:spTree>
    <p:extLst>
      <p:ext uri="{BB962C8B-B14F-4D97-AF65-F5344CB8AC3E}">
        <p14:creationId xmlns:p14="http://schemas.microsoft.com/office/powerpoint/2010/main" val="3847823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85" y="609600"/>
            <a:ext cx="10796953" cy="1326321"/>
          </a:xfrm>
        </p:spPr>
        <p:txBody>
          <a:bodyPr>
            <a:normAutofit/>
          </a:bodyPr>
          <a:lstStyle/>
          <a:p>
            <a:r>
              <a:rPr lang="en-US" sz="4000" dirty="0"/>
              <a:t>Alternative fuels for lime kilns</a:t>
            </a:r>
          </a:p>
        </p:txBody>
      </p:sp>
      <p:sp>
        <p:nvSpPr>
          <p:cNvPr id="3" name="Content Placeholder 2"/>
          <p:cNvSpPr>
            <a:spLocks noGrp="1"/>
          </p:cNvSpPr>
          <p:nvPr>
            <p:ph idx="1"/>
          </p:nvPr>
        </p:nvSpPr>
        <p:spPr/>
        <p:txBody>
          <a:bodyPr>
            <a:normAutofit/>
          </a:bodyPr>
          <a:lstStyle/>
          <a:p>
            <a:r>
              <a:rPr lang="en-US" sz="2800" dirty="0"/>
              <a:t>The lime kiln is the biggest user of fossil fuels in the </a:t>
            </a:r>
            <a:r>
              <a:rPr lang="en-US" sz="2800" dirty="0" err="1"/>
              <a:t>kraft</a:t>
            </a:r>
            <a:r>
              <a:rPr lang="en-US" sz="2800" dirty="0"/>
              <a:t> process.</a:t>
            </a:r>
          </a:p>
          <a:p>
            <a:r>
              <a:rPr lang="en-US" sz="2800" dirty="0"/>
              <a:t>With escalation in costs of oil and natural gas, there has been a considerable effort in finding alternative fuels. Some of them </a:t>
            </a:r>
            <a:r>
              <a:rPr lang="en-US" sz="2800"/>
              <a:t>are petroleum </a:t>
            </a:r>
            <a:r>
              <a:rPr lang="en-US" sz="2800" dirty="0"/>
              <a:t>coke and gas  from wood waste and bark </a:t>
            </a:r>
            <a:r>
              <a:rPr lang="en-US" sz="2800" dirty="0" err="1"/>
              <a:t>gassifiers</a:t>
            </a:r>
            <a:r>
              <a:rPr lang="en-US" sz="2800" dirty="0"/>
              <a:t>.</a:t>
            </a:r>
          </a:p>
        </p:txBody>
      </p:sp>
    </p:spTree>
    <p:extLst>
      <p:ext uri="{BB962C8B-B14F-4D97-AF65-F5344CB8AC3E}">
        <p14:creationId xmlns:p14="http://schemas.microsoft.com/office/powerpoint/2010/main" val="357929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Economics of Paper and Pulp industry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0895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World paper production</a:t>
            </a:r>
            <a:br>
              <a:rPr lang="en-US" dirty="0"/>
            </a:br>
            <a:r>
              <a:rPr lang="en-US" dirty="0"/>
              <a:t>(2011)</a:t>
            </a:r>
          </a:p>
        </p:txBody>
      </p:sp>
      <p:sp>
        <p:nvSpPr>
          <p:cNvPr id="3" name="Content Placeholder 2"/>
          <p:cNvSpPr>
            <a:spLocks noGrp="1"/>
          </p:cNvSpPr>
          <p:nvPr>
            <p:ph idx="1"/>
          </p:nvPr>
        </p:nvSpPr>
        <p:spPr/>
        <p:txBody>
          <a:bodyPr/>
          <a:lstStyle/>
          <a:p>
            <a:pPr marL="514350" indent="-514350">
              <a:buNone/>
            </a:pPr>
            <a:r>
              <a:rPr lang="en-US" dirty="0"/>
              <a:t>	According to statistical data by RISI , main paper producing countries in the world are :</a:t>
            </a:r>
          </a:p>
          <a:p>
            <a:pPr marL="514350" indent="-514350">
              <a:buFont typeface="+mj-lt"/>
              <a:buAutoNum type="arabicPeriod"/>
            </a:pPr>
            <a:endParaRPr lang="en-US" dirty="0"/>
          </a:p>
          <a:p>
            <a:pPr marL="514350" indent="-514350">
              <a:buFont typeface="+mj-lt"/>
              <a:buAutoNum type="arabicPeriod"/>
            </a:pPr>
            <a:r>
              <a:rPr lang="en-US" dirty="0"/>
              <a:t>China		-	99.3  	million tons</a:t>
            </a:r>
          </a:p>
          <a:p>
            <a:pPr marL="514350" indent="-514350">
              <a:buFont typeface="+mj-lt"/>
              <a:buAutoNum type="arabicPeriod"/>
            </a:pPr>
            <a:r>
              <a:rPr lang="en-US" dirty="0"/>
              <a:t>USA			-	75 		million tons</a:t>
            </a:r>
          </a:p>
          <a:p>
            <a:pPr marL="514350" indent="-514350">
              <a:buFont typeface="+mj-lt"/>
              <a:buAutoNum type="arabicPeriod"/>
            </a:pPr>
            <a:r>
              <a:rPr lang="en-US" dirty="0"/>
              <a:t>Japan		-	26.6		million tons</a:t>
            </a:r>
          </a:p>
          <a:p>
            <a:pPr marL="514350" indent="-514350">
              <a:buFont typeface="+mj-lt"/>
              <a:buAutoNum type="arabicPeriod"/>
            </a:pPr>
            <a:r>
              <a:rPr lang="en-US" dirty="0"/>
              <a:t>Germany	-	22.7		million tons</a:t>
            </a:r>
          </a:p>
          <a:p>
            <a:pPr marL="514350" indent="-514350">
              <a:buFont typeface="+mj-lt"/>
              <a:buAutoNum type="arabicPeriod"/>
            </a:pPr>
            <a:r>
              <a:rPr lang="en-US" dirty="0"/>
              <a:t>Canada		-	12.1 	million tons</a:t>
            </a:r>
          </a:p>
          <a:p>
            <a:pPr marL="514350" indent="-514350">
              <a:buFont typeface="+mj-lt"/>
              <a:buAutoNum type="arabicPeriod"/>
            </a:pPr>
            <a:endParaRPr lang="en-US" dirty="0"/>
          </a:p>
          <a:p>
            <a:pPr marL="0" indent="0">
              <a:buNone/>
            </a:pPr>
            <a:r>
              <a:rPr lang="en-US" dirty="0"/>
              <a:t>        India		-	6	million tons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5972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Economic challenges faced by Indian paper and pulp industries</a:t>
            </a:r>
          </a:p>
        </p:txBody>
      </p:sp>
      <p:sp>
        <p:nvSpPr>
          <p:cNvPr id="3" name="Content Placeholder 2"/>
          <p:cNvSpPr>
            <a:spLocks noGrp="1"/>
          </p:cNvSpPr>
          <p:nvPr>
            <p:ph idx="1"/>
          </p:nvPr>
        </p:nvSpPr>
        <p:spPr/>
        <p:txBody>
          <a:bodyPr/>
          <a:lstStyle/>
          <a:p>
            <a:r>
              <a:rPr lang="en-US" dirty="0"/>
              <a:t>Lack of forest resources</a:t>
            </a:r>
          </a:p>
          <a:p>
            <a:r>
              <a:rPr lang="en-US" dirty="0"/>
              <a:t>Shortage of Chemicals</a:t>
            </a:r>
          </a:p>
          <a:p>
            <a:r>
              <a:rPr lang="en-US" dirty="0"/>
              <a:t>Lack of good quality equipment</a:t>
            </a:r>
          </a:p>
          <a:p>
            <a:r>
              <a:rPr lang="en-US" dirty="0"/>
              <a:t>Global Competition</a:t>
            </a:r>
          </a:p>
          <a:p>
            <a:endParaRPr lang="en-US" dirty="0"/>
          </a:p>
          <a:p>
            <a:endParaRPr lang="en-US" dirty="0"/>
          </a:p>
        </p:txBody>
      </p:sp>
    </p:spTree>
    <p:extLst>
      <p:ext uri="{BB962C8B-B14F-4D97-AF65-F5344CB8AC3E}">
        <p14:creationId xmlns:p14="http://schemas.microsoft.com/office/powerpoint/2010/main" val="2805669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Lack of forest resources</a:t>
            </a:r>
          </a:p>
        </p:txBody>
      </p:sp>
      <p:sp>
        <p:nvSpPr>
          <p:cNvPr id="3" name="Content Placeholder 2"/>
          <p:cNvSpPr>
            <a:spLocks noGrp="1"/>
          </p:cNvSpPr>
          <p:nvPr>
            <p:ph sz="half" idx="1"/>
          </p:nvPr>
        </p:nvSpPr>
        <p:spPr/>
        <p:txBody>
          <a:bodyPr>
            <a:normAutofit/>
          </a:bodyPr>
          <a:lstStyle/>
          <a:p>
            <a:endParaRPr lang="en-US"/>
          </a:p>
        </p:txBody>
      </p:sp>
      <p:sp>
        <p:nvSpPr>
          <p:cNvPr id="4" name="Content Placeholder 3"/>
          <p:cNvSpPr>
            <a:spLocks noGrp="1"/>
          </p:cNvSpPr>
          <p:nvPr>
            <p:ph sz="half" idx="2"/>
          </p:nvPr>
        </p:nvSpPr>
        <p:spPr/>
        <p:txBody>
          <a:bodyPr>
            <a:normAutofit/>
          </a:bodyPr>
          <a:lstStyle/>
          <a:p>
            <a:r>
              <a:rPr lang="en-US" dirty="0"/>
              <a:t>India lost 2 % of its forest reserves in just 5 years.</a:t>
            </a:r>
          </a:p>
          <a:p>
            <a:r>
              <a:rPr lang="en-US" dirty="0"/>
              <a:t>With increasing restrictions on deforestation, raw material cost increasing.</a:t>
            </a:r>
          </a:p>
          <a:p>
            <a:r>
              <a:rPr lang="en-US" dirty="0"/>
              <a:t>Only 36% raw material comes from good quality forest resources.</a:t>
            </a:r>
          </a:p>
        </p:txBody>
      </p:sp>
      <p:pic>
        <p:nvPicPr>
          <p:cNvPr id="3074" name="Picture 2" descr="http://photos.mongabay.com/12/0722-per-forest-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28" y="1432534"/>
            <a:ext cx="4582886" cy="4817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787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Shortage of Chemicals</a:t>
            </a:r>
          </a:p>
        </p:txBody>
      </p:sp>
      <p:sp>
        <p:nvSpPr>
          <p:cNvPr id="3" name="Content Placeholder 2"/>
          <p:cNvSpPr>
            <a:spLocks noGrp="1"/>
          </p:cNvSpPr>
          <p:nvPr>
            <p:ph idx="1"/>
          </p:nvPr>
        </p:nvSpPr>
        <p:spPr/>
        <p:txBody>
          <a:bodyPr/>
          <a:lstStyle/>
          <a:p>
            <a:r>
              <a:rPr lang="en-US" dirty="0"/>
              <a:t>Shortages of </a:t>
            </a:r>
            <a:r>
              <a:rPr lang="en-US" dirty="0" err="1"/>
              <a:t>sulphur</a:t>
            </a:r>
            <a:r>
              <a:rPr lang="en-US" dirty="0"/>
              <a:t>, salt cake and chlorine in India has placed the industry at great disadvantage hence affecting its export.</a:t>
            </a:r>
          </a:p>
          <a:p>
            <a:r>
              <a:rPr lang="en-US" dirty="0"/>
              <a:t>Focusing on chemical recovery methods is a must for </a:t>
            </a:r>
            <a:r>
              <a:rPr lang="en-US" dirty="0" err="1"/>
              <a:t>indian</a:t>
            </a:r>
            <a:r>
              <a:rPr lang="en-US" dirty="0"/>
              <a:t> industries.</a:t>
            </a:r>
          </a:p>
        </p:txBody>
      </p:sp>
    </p:spTree>
    <p:extLst>
      <p:ext uri="{BB962C8B-B14F-4D97-AF65-F5344CB8AC3E}">
        <p14:creationId xmlns:p14="http://schemas.microsoft.com/office/powerpoint/2010/main" val="356257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solidFill>
                  <a:schemeClr val="tx1"/>
                </a:solidFill>
                <a:latin typeface="AR DARLING" pitchFamily="2" charset="0"/>
              </a:rPr>
              <a:t>Raw materials for the pulping industry</a:t>
            </a:r>
          </a:p>
        </p:txBody>
      </p:sp>
    </p:spTree>
    <p:extLst>
      <p:ext uri="{BB962C8B-B14F-4D97-AF65-F5344CB8AC3E}">
        <p14:creationId xmlns:p14="http://schemas.microsoft.com/office/powerpoint/2010/main" val="3737830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Procurement of </a:t>
            </a:r>
            <a:r>
              <a:rPr lang="en-US" dirty="0" err="1"/>
              <a:t>Equipments</a:t>
            </a:r>
            <a:endParaRPr lang="en-US" dirty="0"/>
          </a:p>
        </p:txBody>
      </p:sp>
      <p:sp>
        <p:nvSpPr>
          <p:cNvPr id="3" name="Content Placeholder 2"/>
          <p:cNvSpPr>
            <a:spLocks noGrp="1"/>
          </p:cNvSpPr>
          <p:nvPr>
            <p:ph idx="1"/>
          </p:nvPr>
        </p:nvSpPr>
        <p:spPr/>
        <p:txBody>
          <a:bodyPr>
            <a:normAutofit/>
          </a:bodyPr>
          <a:lstStyle/>
          <a:p>
            <a:r>
              <a:rPr lang="en-US" dirty="0"/>
              <a:t>Pulping </a:t>
            </a:r>
            <a:r>
              <a:rPr lang="en-US" dirty="0" err="1"/>
              <a:t>equipments</a:t>
            </a:r>
            <a:r>
              <a:rPr lang="en-US" dirty="0"/>
              <a:t> are simple enough and are being built in India.</a:t>
            </a:r>
          </a:p>
          <a:p>
            <a:r>
              <a:rPr lang="en-US" dirty="0"/>
              <a:t>However due to their complexity , paper making machinery are not manufactured indigenously and are hence imported.</a:t>
            </a:r>
          </a:p>
          <a:p>
            <a:r>
              <a:rPr lang="en-US" dirty="0"/>
              <a:t>This increases capital cost and places the country at disadvantage on international market.</a:t>
            </a:r>
          </a:p>
          <a:p>
            <a:r>
              <a:rPr lang="en-US" dirty="0"/>
              <a:t>Most of the mills operating in India operate on technologies which are on average 30 years older than the ones in Europe.</a:t>
            </a:r>
          </a:p>
        </p:txBody>
      </p:sp>
    </p:spTree>
    <p:extLst>
      <p:ext uri="{BB962C8B-B14F-4D97-AF65-F5344CB8AC3E}">
        <p14:creationId xmlns:p14="http://schemas.microsoft.com/office/powerpoint/2010/main" val="468809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t>
            </a:r>
            <a:r>
              <a:rPr lang="en-US" dirty="0" err="1"/>
              <a:t>Mathur</a:t>
            </a:r>
            <a:r>
              <a:rPr lang="en-US" dirty="0"/>
              <a:t> R.M., </a:t>
            </a:r>
            <a:r>
              <a:rPr lang="en-US" dirty="0" err="1"/>
              <a:t>Thapliyal</a:t>
            </a:r>
            <a:r>
              <a:rPr lang="en-US" dirty="0"/>
              <a:t> B.P., Singh K., IPPTA J. Vol. No.21, 2009.</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06" y="544285"/>
            <a:ext cx="890475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697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Competition</a:t>
            </a:r>
          </a:p>
        </p:txBody>
      </p:sp>
      <p:sp>
        <p:nvSpPr>
          <p:cNvPr id="3" name="Content Placeholder 2"/>
          <p:cNvSpPr>
            <a:spLocks noGrp="1"/>
          </p:cNvSpPr>
          <p:nvPr>
            <p:ph idx="1"/>
          </p:nvPr>
        </p:nvSpPr>
        <p:spPr/>
        <p:txBody>
          <a:bodyPr/>
          <a:lstStyle/>
          <a:p>
            <a:r>
              <a:rPr lang="en-US" dirty="0"/>
              <a:t>Paper produced by Indian mills have higher production costs because of the lack of raw material, chemicals and inefficient machinery.</a:t>
            </a:r>
          </a:p>
          <a:p>
            <a:r>
              <a:rPr lang="en-US" dirty="0"/>
              <a:t>Resorting to low quality raw materials (agro residues and recycled fiber) instead of good quality cellulosic material (forest resource) also affects the quality of paper produced thus reducing its price in global market.</a:t>
            </a:r>
          </a:p>
        </p:txBody>
      </p:sp>
    </p:spTree>
    <p:extLst>
      <p:ext uri="{BB962C8B-B14F-4D97-AF65-F5344CB8AC3E}">
        <p14:creationId xmlns:p14="http://schemas.microsoft.com/office/powerpoint/2010/main" val="124408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Overcoming Challenges</a:t>
            </a:r>
          </a:p>
        </p:txBody>
      </p:sp>
      <p:sp>
        <p:nvSpPr>
          <p:cNvPr id="3" name="Content Placeholder 2"/>
          <p:cNvSpPr>
            <a:spLocks noGrp="1"/>
          </p:cNvSpPr>
          <p:nvPr>
            <p:ph idx="1"/>
          </p:nvPr>
        </p:nvSpPr>
        <p:spPr/>
        <p:txBody>
          <a:bodyPr>
            <a:normAutofit/>
          </a:bodyPr>
          <a:lstStyle/>
          <a:p>
            <a:r>
              <a:rPr lang="en-US" dirty="0"/>
              <a:t>Raw material issues :</a:t>
            </a:r>
          </a:p>
          <a:p>
            <a:pPr lvl="1"/>
            <a:r>
              <a:rPr lang="en-US" dirty="0"/>
              <a:t>Since to improve quality forest resources are most important, degraded forest lands should be offered to industries by government to ensure reforestation.</a:t>
            </a:r>
          </a:p>
          <a:p>
            <a:pPr lvl="1"/>
            <a:r>
              <a:rPr lang="en-US" dirty="0"/>
              <a:t>Agro residues should be replaced with good quality recycled paper.</a:t>
            </a:r>
          </a:p>
          <a:p>
            <a:r>
              <a:rPr lang="en-US" dirty="0"/>
              <a:t>Recycling 1 tonne of paper saves (Data by ITC ltd.)–</a:t>
            </a:r>
          </a:p>
          <a:p>
            <a:pPr lvl="1"/>
            <a:r>
              <a:rPr lang="en-US" dirty="0"/>
              <a:t> Approximately 17 trees</a:t>
            </a:r>
          </a:p>
          <a:p>
            <a:pPr lvl="1"/>
            <a:r>
              <a:rPr lang="en-US" dirty="0"/>
              <a:t>4000 KW power</a:t>
            </a:r>
          </a:p>
          <a:p>
            <a:pPr lvl="1"/>
            <a:r>
              <a:rPr lang="en-US" dirty="0"/>
              <a:t>26500 l water</a:t>
            </a:r>
          </a:p>
          <a:p>
            <a:pPr lvl="1"/>
            <a:endParaRPr lang="en-US" dirty="0"/>
          </a:p>
          <a:p>
            <a:pPr lvl="1"/>
            <a:endParaRPr lang="en-US" dirty="0"/>
          </a:p>
        </p:txBody>
      </p:sp>
    </p:spTree>
    <p:extLst>
      <p:ext uri="{BB962C8B-B14F-4D97-AF65-F5344CB8AC3E}">
        <p14:creationId xmlns:p14="http://schemas.microsoft.com/office/powerpoint/2010/main" val="3037570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Technological issues</a:t>
            </a:r>
          </a:p>
          <a:p>
            <a:pPr lvl="1"/>
            <a:r>
              <a:rPr lang="en-US" dirty="0"/>
              <a:t>Proven foreign technologies must be acquired by the government for industries.</a:t>
            </a:r>
          </a:p>
          <a:p>
            <a:pPr lvl="1"/>
            <a:r>
              <a:rPr lang="en-US" dirty="0"/>
              <a:t>Since the current industries are extremely technologically backward, modernization is a capital intensive project and hence financial support to the industries through long term loans is a must.</a:t>
            </a:r>
          </a:p>
          <a:p>
            <a:pPr lvl="1"/>
            <a:r>
              <a:rPr lang="en-US" dirty="0"/>
              <a:t>(100% FDI for the paper industries has been approved by government</a:t>
            </a:r>
            <a:r>
              <a:rPr lang="en-US" dirty="0">
                <a:sym typeface="Wingdings" pitchFamily="2" charset="2"/>
              </a:rPr>
              <a:t>).</a:t>
            </a:r>
            <a:endParaRPr lang="en-US" dirty="0"/>
          </a:p>
        </p:txBody>
      </p:sp>
    </p:spTree>
    <p:extLst>
      <p:ext uri="{BB962C8B-B14F-4D97-AF65-F5344CB8AC3E}">
        <p14:creationId xmlns:p14="http://schemas.microsoft.com/office/powerpoint/2010/main" val="360507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81" y="164637"/>
            <a:ext cx="10363200" cy="1143000"/>
          </a:xfrm>
        </p:spPr>
        <p:txBody>
          <a:bodyPr>
            <a:normAutofit/>
          </a:bodyPr>
          <a:lstStyle/>
          <a:p>
            <a:r>
              <a:rPr lang="en-IN" sz="4000" dirty="0">
                <a:solidFill>
                  <a:schemeClr val="accent2">
                    <a:lumMod val="60000"/>
                    <a:lumOff val="40000"/>
                  </a:schemeClr>
                </a:solidFill>
              </a:rPr>
              <a:t>Requisites for Cellulose raw materials </a:t>
            </a:r>
          </a:p>
        </p:txBody>
      </p:sp>
      <p:sp>
        <p:nvSpPr>
          <p:cNvPr id="3" name="Content Placeholder 2"/>
          <p:cNvSpPr>
            <a:spLocks noGrp="1"/>
          </p:cNvSpPr>
          <p:nvPr>
            <p:ph idx="1"/>
          </p:nvPr>
        </p:nvSpPr>
        <p:spPr>
          <a:xfrm>
            <a:off x="431371" y="1220759"/>
            <a:ext cx="11151029" cy="5280587"/>
          </a:xfrm>
        </p:spPr>
        <p:txBody>
          <a:bodyPr>
            <a:normAutofit/>
          </a:bodyPr>
          <a:lstStyle/>
          <a:p>
            <a:pPr>
              <a:buNone/>
            </a:pPr>
            <a:endParaRPr lang="en-IN" dirty="0">
              <a:solidFill>
                <a:schemeClr val="tx1">
                  <a:lumMod val="85000"/>
                </a:schemeClr>
              </a:solidFill>
              <a:latin typeface="Bradley Hand ITC" pitchFamily="66" charset="0"/>
            </a:endParaRPr>
          </a:p>
          <a:p>
            <a:r>
              <a:rPr lang="en-IN" sz="2400" dirty="0">
                <a:solidFill>
                  <a:schemeClr val="tx1">
                    <a:lumMod val="85000"/>
                  </a:schemeClr>
                </a:solidFill>
                <a:latin typeface="Calibri" panose="020F0502020204030204" pitchFamily="34" charset="0"/>
              </a:rPr>
              <a:t>Ample supply</a:t>
            </a:r>
          </a:p>
          <a:p>
            <a:r>
              <a:rPr lang="en-IN" sz="2400" dirty="0">
                <a:solidFill>
                  <a:schemeClr val="tx1">
                    <a:lumMod val="85000"/>
                  </a:schemeClr>
                </a:solidFill>
                <a:latin typeface="Calibri" panose="020F0502020204030204" pitchFamily="34" charset="0"/>
              </a:rPr>
              <a:t>Available to pulp mill throughout the year</a:t>
            </a:r>
          </a:p>
          <a:p>
            <a:r>
              <a:rPr lang="en-IN" sz="2400" dirty="0">
                <a:solidFill>
                  <a:schemeClr val="tx1">
                    <a:lumMod val="85000"/>
                  </a:schemeClr>
                </a:solidFill>
                <a:latin typeface="Calibri" panose="020F0502020204030204" pitchFamily="34" charset="0"/>
              </a:rPr>
              <a:t>Should not deteriorate in storage</a:t>
            </a:r>
          </a:p>
          <a:p>
            <a:r>
              <a:rPr lang="en-IN" sz="2400" dirty="0">
                <a:solidFill>
                  <a:schemeClr val="tx1">
                    <a:lumMod val="85000"/>
                  </a:schemeClr>
                </a:solidFill>
                <a:latin typeface="Calibri" panose="020F0502020204030204" pitchFamily="34" charset="0"/>
              </a:rPr>
              <a:t>High yield of quality fibre</a:t>
            </a:r>
          </a:p>
          <a:p>
            <a:r>
              <a:rPr lang="en-IN" sz="2400" dirty="0">
                <a:solidFill>
                  <a:schemeClr val="tx1">
                    <a:lumMod val="85000"/>
                  </a:schemeClr>
                </a:solidFill>
                <a:latin typeface="Calibri" panose="020F0502020204030204" pitchFamily="34" charset="0"/>
              </a:rPr>
              <a:t>Capable of being collected and stored in a small area and transported, if necessary at low cost</a:t>
            </a:r>
          </a:p>
          <a:p>
            <a:r>
              <a:rPr lang="en-IN" sz="2400" dirty="0">
                <a:solidFill>
                  <a:schemeClr val="tx1">
                    <a:lumMod val="85000"/>
                  </a:schemeClr>
                </a:solidFill>
                <a:latin typeface="Calibri" panose="020F0502020204030204" pitchFamily="34" charset="0"/>
              </a:rPr>
              <a:t>Cost of conversion to paper must be low</a:t>
            </a:r>
          </a:p>
          <a:p>
            <a:r>
              <a:rPr lang="en-IN" sz="2400" dirty="0">
                <a:solidFill>
                  <a:schemeClr val="tx1">
                    <a:lumMod val="85000"/>
                  </a:schemeClr>
                </a:solidFill>
                <a:latin typeface="Calibri" panose="020F0502020204030204" pitchFamily="34" charset="0"/>
              </a:rPr>
              <a:t>Quality of paper made must be competitive</a:t>
            </a:r>
          </a:p>
          <a:p>
            <a:r>
              <a:rPr lang="en-IN" sz="2400" dirty="0">
                <a:solidFill>
                  <a:schemeClr val="tx1">
                    <a:lumMod val="85000"/>
                  </a:schemeClr>
                </a:solidFill>
                <a:latin typeface="Calibri" panose="020F0502020204030204" pitchFamily="34" charset="0"/>
              </a:rPr>
              <a:t>Must not have a higher priority use</a:t>
            </a:r>
          </a:p>
        </p:txBody>
      </p:sp>
    </p:spTree>
    <p:extLst>
      <p:ext uri="{BB962C8B-B14F-4D97-AF65-F5344CB8AC3E}">
        <p14:creationId xmlns:p14="http://schemas.microsoft.com/office/powerpoint/2010/main" val="388814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solidFill>
                  <a:schemeClr val="accent2">
                    <a:lumMod val="60000"/>
                    <a:lumOff val="40000"/>
                  </a:schemeClr>
                </a:solidFill>
              </a:rPr>
              <a:t>Major inputs for pulp production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400" dirty="0" err="1">
                <a:latin typeface="Calibri" panose="020F0502020204030204" pitchFamily="34" charset="0"/>
              </a:rPr>
              <a:t>Fiber</a:t>
            </a:r>
            <a:r>
              <a:rPr lang="en-IN" sz="2400" dirty="0">
                <a:latin typeface="Calibri" panose="020F0502020204030204" pitchFamily="34" charset="0"/>
              </a:rPr>
              <a:t> </a:t>
            </a:r>
            <a:br>
              <a:rPr lang="en-IN" sz="2400" dirty="0">
                <a:latin typeface="Calibri" panose="020F0502020204030204" pitchFamily="34" charset="0"/>
              </a:rPr>
            </a:br>
            <a:r>
              <a:rPr lang="en-IN" sz="2400" dirty="0">
                <a:latin typeface="Calibri" panose="020F0502020204030204" pitchFamily="34" charset="0"/>
              </a:rPr>
              <a:t>Softwood</a:t>
            </a:r>
            <a:br>
              <a:rPr lang="en-IN" sz="2400" dirty="0">
                <a:latin typeface="Calibri" panose="020F0502020204030204" pitchFamily="34" charset="0"/>
              </a:rPr>
            </a:br>
            <a:r>
              <a:rPr lang="en-IN" sz="2400" dirty="0">
                <a:latin typeface="Calibri" panose="020F0502020204030204" pitchFamily="34" charset="0"/>
              </a:rPr>
              <a:t>Hardwood</a:t>
            </a:r>
            <a:br>
              <a:rPr lang="en-IN" sz="2400" dirty="0">
                <a:latin typeface="Calibri" panose="020F0502020204030204" pitchFamily="34" charset="0"/>
              </a:rPr>
            </a:br>
            <a:r>
              <a:rPr lang="en-IN" sz="2400" dirty="0">
                <a:latin typeface="Calibri" panose="020F0502020204030204" pitchFamily="34" charset="0"/>
              </a:rPr>
              <a:t>Non wood fibres</a:t>
            </a:r>
            <a:br>
              <a:rPr lang="en-IN" sz="2400" dirty="0">
                <a:latin typeface="Calibri" panose="020F0502020204030204" pitchFamily="34" charset="0"/>
              </a:rPr>
            </a:br>
            <a:r>
              <a:rPr lang="en-IN" sz="2400" dirty="0">
                <a:latin typeface="Calibri" panose="020F0502020204030204" pitchFamily="34" charset="0"/>
              </a:rPr>
              <a:t>Recovered/recycled fibre</a:t>
            </a:r>
          </a:p>
          <a:p>
            <a:pPr>
              <a:buFont typeface="Wingdings" panose="05000000000000000000" pitchFamily="2" charset="2"/>
              <a:buChar char="q"/>
            </a:pPr>
            <a:r>
              <a:rPr lang="en-IN" sz="2400" dirty="0">
                <a:latin typeface="Calibri" panose="020F0502020204030204" pitchFamily="34" charset="0"/>
              </a:rPr>
              <a:t>Chemicals</a:t>
            </a:r>
          </a:p>
          <a:p>
            <a:pPr>
              <a:buFont typeface="Wingdings" panose="05000000000000000000" pitchFamily="2" charset="2"/>
              <a:buChar char="q"/>
            </a:pPr>
            <a:r>
              <a:rPr lang="en-IN" sz="2400" dirty="0">
                <a:latin typeface="Calibri" panose="020F0502020204030204" pitchFamily="34" charset="0"/>
              </a:rPr>
              <a:t>Energy</a:t>
            </a:r>
          </a:p>
          <a:p>
            <a:pPr>
              <a:buFont typeface="Wingdings" panose="05000000000000000000" pitchFamily="2" charset="2"/>
              <a:buChar char="q"/>
            </a:pPr>
            <a:r>
              <a:rPr lang="en-IN" sz="2400" dirty="0">
                <a:latin typeface="Calibri" panose="020F0502020204030204" pitchFamily="34" charset="0"/>
              </a:rPr>
              <a:t>water</a:t>
            </a:r>
          </a:p>
        </p:txBody>
      </p:sp>
    </p:spTree>
    <p:extLst>
      <p:ext uri="{BB962C8B-B14F-4D97-AF65-F5344CB8AC3E}">
        <p14:creationId xmlns:p14="http://schemas.microsoft.com/office/powerpoint/2010/main" val="277360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latin typeface="AR DARLING" pitchFamily="2" charset="0"/>
              </a:rPr>
              <a:t>Raw materials for Paper production</a:t>
            </a:r>
          </a:p>
        </p:txBody>
      </p:sp>
      <p:sp>
        <p:nvSpPr>
          <p:cNvPr id="3" name="Subtitle 2"/>
          <p:cNvSpPr>
            <a:spLocks noGrp="1"/>
          </p:cNvSpPr>
          <p:nvPr>
            <p:ph type="subTitle" idx="1"/>
          </p:nvPr>
        </p:nvSpPr>
        <p:spPr/>
        <p:txBody>
          <a:bodyPr/>
          <a:lstStyle/>
          <a:p>
            <a:r>
              <a:rPr lang="en-IN" dirty="0"/>
              <a:t>	</a:t>
            </a:r>
          </a:p>
          <a:p>
            <a:r>
              <a:rPr lang="en-IN" dirty="0"/>
              <a:t>  </a:t>
            </a:r>
          </a:p>
        </p:txBody>
      </p:sp>
    </p:spTree>
    <p:extLst>
      <p:ext uri="{BB962C8B-B14F-4D97-AF65-F5344CB8AC3E}">
        <p14:creationId xmlns:p14="http://schemas.microsoft.com/office/powerpoint/2010/main" val="81925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6267" dirty="0">
                <a:solidFill>
                  <a:schemeClr val="accent2">
                    <a:lumMod val="60000"/>
                    <a:lumOff val="40000"/>
                  </a:schemeClr>
                </a:solidFill>
              </a:rPr>
              <a:t>Fibrous raw materials</a:t>
            </a:r>
          </a:p>
        </p:txBody>
      </p:sp>
      <p:sp>
        <p:nvSpPr>
          <p:cNvPr id="3" name="Content Placeholder 2"/>
          <p:cNvSpPr>
            <a:spLocks noGrp="1"/>
          </p:cNvSpPr>
          <p:nvPr>
            <p:ph idx="1"/>
          </p:nvPr>
        </p:nvSpPr>
        <p:spPr/>
        <p:txBody>
          <a:bodyPr>
            <a:normAutofit/>
          </a:bodyPr>
          <a:lstStyle/>
          <a:p>
            <a:r>
              <a:rPr lang="en-IN" sz="2400" dirty="0">
                <a:latin typeface="Calibri" panose="020F0502020204030204" pitchFamily="34" charset="0"/>
              </a:rPr>
              <a:t>Paper pulp: </a:t>
            </a:r>
            <a:r>
              <a:rPr lang="en-IN" sz="2400" dirty="0" err="1">
                <a:latin typeface="Calibri" panose="020F0502020204030204" pitchFamily="34" charset="0"/>
              </a:rPr>
              <a:t>groundwood</a:t>
            </a:r>
            <a:r>
              <a:rPr lang="en-IN" sz="2400" dirty="0">
                <a:latin typeface="Calibri" panose="020F0502020204030204" pitchFamily="34" charset="0"/>
              </a:rPr>
              <a:t>, chemical, semi chemical pulps- bleached or unbleached</a:t>
            </a:r>
          </a:p>
          <a:p>
            <a:r>
              <a:rPr lang="en-IN" sz="2400" dirty="0">
                <a:latin typeface="Calibri" panose="020F0502020204030204" pitchFamily="34" charset="0"/>
              </a:rPr>
              <a:t>Reuse pulp: recycled or </a:t>
            </a:r>
            <a:r>
              <a:rPr lang="en-IN" sz="2400" dirty="0" err="1">
                <a:latin typeface="Calibri" panose="020F0502020204030204" pitchFamily="34" charset="0"/>
              </a:rPr>
              <a:t>repulped</a:t>
            </a:r>
            <a:r>
              <a:rPr lang="en-IN" sz="2400" dirty="0">
                <a:latin typeface="Calibri" panose="020F0502020204030204" pitchFamily="34" charset="0"/>
              </a:rPr>
              <a:t> paper products like newspapers, paperboard etc..mixed with new pulp</a:t>
            </a:r>
          </a:p>
          <a:p>
            <a:r>
              <a:rPr lang="en-IN" sz="2400" dirty="0">
                <a:latin typeface="Calibri" panose="020F0502020204030204" pitchFamily="34" charset="0"/>
              </a:rPr>
              <a:t>Miscellaneous cellulose pulp: straw, linen, cotton, jute, rags</a:t>
            </a:r>
          </a:p>
          <a:p>
            <a:r>
              <a:rPr lang="en-IN" sz="2400" dirty="0">
                <a:latin typeface="Calibri" panose="020F0502020204030204" pitchFamily="34" charset="0"/>
              </a:rPr>
              <a:t>Speciality pulp: inorganic fibres such as asbestos and glass</a:t>
            </a:r>
          </a:p>
          <a:p>
            <a:endParaRPr lang="en-IN" dirty="0"/>
          </a:p>
        </p:txBody>
      </p:sp>
    </p:spTree>
    <p:extLst>
      <p:ext uri="{BB962C8B-B14F-4D97-AF65-F5344CB8AC3E}">
        <p14:creationId xmlns:p14="http://schemas.microsoft.com/office/powerpoint/2010/main" val="32082785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457</TotalTime>
  <Words>2337</Words>
  <Application>Microsoft Office PowerPoint</Application>
  <PresentationFormat>Widescreen</PresentationFormat>
  <Paragraphs>305</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 CHRISTY</vt:lpstr>
      <vt:lpstr>AR DARLING</vt:lpstr>
      <vt:lpstr>Arial</vt:lpstr>
      <vt:lpstr>Bradley Hand ITC</vt:lpstr>
      <vt:lpstr>Calibri</vt:lpstr>
      <vt:lpstr>Trebuchet MS</vt:lpstr>
      <vt:lpstr>Wingdings</vt:lpstr>
      <vt:lpstr>Wingdings 3</vt:lpstr>
      <vt:lpstr>Facet</vt:lpstr>
      <vt:lpstr>PowerPoint Presentation</vt:lpstr>
      <vt:lpstr>PowerPoint Presentation</vt:lpstr>
      <vt:lpstr>HISTORY</vt:lpstr>
      <vt:lpstr>PowerPoint Presentation</vt:lpstr>
      <vt:lpstr>Raw materials for the pulping industry</vt:lpstr>
      <vt:lpstr>Requisites for Cellulose raw materials </vt:lpstr>
      <vt:lpstr>Major inputs for pulp production</vt:lpstr>
      <vt:lpstr>Raw materials for Paper production</vt:lpstr>
      <vt:lpstr>Fibrous raw materials</vt:lpstr>
      <vt:lpstr>Non fibrous raw materials</vt:lpstr>
      <vt:lpstr>PowerPoint Presentation</vt:lpstr>
      <vt:lpstr>Production of pulp</vt:lpstr>
      <vt:lpstr>Digestion of wood-base material</vt:lpstr>
      <vt:lpstr>PowerPoint Presentation</vt:lpstr>
      <vt:lpstr>PowerPoint Presentation</vt:lpstr>
      <vt:lpstr>Bleaching of pulp</vt:lpstr>
      <vt:lpstr>Finishing operation</vt:lpstr>
      <vt:lpstr>Recovery of chemicals</vt:lpstr>
      <vt:lpstr>PowerPoint Presentation</vt:lpstr>
      <vt:lpstr>PowerPoint Presentation</vt:lpstr>
      <vt:lpstr>PowerPoint Presentation</vt:lpstr>
      <vt:lpstr>PowerPoint Presentation</vt:lpstr>
      <vt:lpstr>PowerPoint Presentation</vt:lpstr>
      <vt:lpstr>PowerPoint Presentation</vt:lpstr>
      <vt:lpstr>Distinguishing liquors</vt:lpstr>
      <vt:lpstr>PowerPoint Presentation</vt:lpstr>
      <vt:lpstr>For baggase</vt:lpstr>
      <vt:lpstr>Paper production </vt:lpstr>
      <vt:lpstr>PowerPoint Presentation</vt:lpstr>
      <vt:lpstr>Paper production methods</vt:lpstr>
      <vt:lpstr>PowerPoint Presentation</vt:lpstr>
      <vt:lpstr>PowerPoint Presentation</vt:lpstr>
      <vt:lpstr>PowerPoint Presentation</vt:lpstr>
      <vt:lpstr>Major Process problems</vt:lpstr>
      <vt:lpstr>Choice of Process</vt:lpstr>
      <vt:lpstr>Pollution &amp; waste disposal</vt:lpstr>
      <vt:lpstr>Use of soda process</vt:lpstr>
      <vt:lpstr>PowerPoint Presentation</vt:lpstr>
      <vt:lpstr>By-product utilization</vt:lpstr>
      <vt:lpstr>PowerPoint Presentation</vt:lpstr>
      <vt:lpstr>Future trends</vt:lpstr>
      <vt:lpstr>Borate autocausticizing</vt:lpstr>
      <vt:lpstr>PowerPoint Presentation</vt:lpstr>
      <vt:lpstr>Alternative fuels for lime kilns</vt:lpstr>
      <vt:lpstr>Economics of Paper and Pulp industry</vt:lpstr>
      <vt:lpstr>World paper production (2011)</vt:lpstr>
      <vt:lpstr>Economic challenges faced by Indian paper and pulp industries</vt:lpstr>
      <vt:lpstr>Lack of forest resources</vt:lpstr>
      <vt:lpstr>Shortage of Chemicals</vt:lpstr>
      <vt:lpstr>Procurement of Equipments</vt:lpstr>
      <vt:lpstr>PowerPoint Presentation</vt:lpstr>
      <vt:lpstr>Global Competition</vt:lpstr>
      <vt:lpstr>Overcoming Challenges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kabir dhingra</dc:creator>
  <cp:lastModifiedBy>Jitendra Jasnani</cp:lastModifiedBy>
  <cp:revision>37</cp:revision>
  <dcterms:created xsi:type="dcterms:W3CDTF">2016-04-13T15:36:13Z</dcterms:created>
  <dcterms:modified xsi:type="dcterms:W3CDTF">2016-04-28T03:15:19Z</dcterms:modified>
</cp:coreProperties>
</file>