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40"/>
  </p:notesMasterIdLst>
  <p:sldIdLst>
    <p:sldId id="256" r:id="rId2"/>
    <p:sldId id="294" r:id="rId3"/>
    <p:sldId id="257" r:id="rId4"/>
    <p:sldId id="278" r:id="rId5"/>
    <p:sldId id="279" r:id="rId6"/>
    <p:sldId id="293" r:id="rId7"/>
    <p:sldId id="262" r:id="rId8"/>
    <p:sldId id="263" r:id="rId9"/>
    <p:sldId id="264" r:id="rId10"/>
    <p:sldId id="273" r:id="rId11"/>
    <p:sldId id="258" r:id="rId12"/>
    <p:sldId id="295" r:id="rId13"/>
    <p:sldId id="261" r:id="rId14"/>
    <p:sldId id="265" r:id="rId15"/>
    <p:sldId id="266" r:id="rId16"/>
    <p:sldId id="267" r:id="rId17"/>
    <p:sldId id="268" r:id="rId18"/>
    <p:sldId id="269" r:id="rId19"/>
    <p:sldId id="270" r:id="rId20"/>
    <p:sldId id="271" r:id="rId21"/>
    <p:sldId id="272" r:id="rId22"/>
    <p:sldId id="274" r:id="rId23"/>
    <p:sldId id="275" r:id="rId24"/>
    <p:sldId id="276" r:id="rId25"/>
    <p:sldId id="296" r:id="rId26"/>
    <p:sldId id="290" r:id="rId27"/>
    <p:sldId id="280" r:id="rId28"/>
    <p:sldId id="281" r:id="rId29"/>
    <p:sldId id="282" r:id="rId30"/>
    <p:sldId id="297" r:id="rId31"/>
    <p:sldId id="283" r:id="rId32"/>
    <p:sldId id="284" r:id="rId33"/>
    <p:sldId id="285" r:id="rId34"/>
    <p:sldId id="286" r:id="rId35"/>
    <p:sldId id="287" r:id="rId36"/>
    <p:sldId id="289" r:id="rId37"/>
    <p:sldId id="292"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Sales</c:v>
                </c:pt>
              </c:strCache>
            </c:strRef>
          </c:tx>
          <c:dP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layout>
                <c:manualLayout>
                  <c:x val="-4.6875000000000154E-3"/>
                  <c:y val="8.8507622109157569E-3"/>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bestFit"/>
              <c:showCatName val="1"/>
              <c:showPercent val="1"/>
              <c:extLst>
                <c:ext xmlns:c15="http://schemas.microsoft.com/office/drawing/2012/chart" uri="{CE6537A1-D6FC-4f65-9D91-7224C49458BB}">
                  <c15:layout/>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
            <c:dLbl>
              <c:idx val="5"/>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6904187B-1967-44FE-9428-6A6915DFDD4B}" type="CATEGORYNAME">
                      <a:rPr lang="en-US" smtClean="0"/>
                      <a:pPr>
                        <a:defRPr sz="1330" b="1" i="0" u="none" strike="noStrike" kern="1200" spc="0" baseline="0">
                          <a:solidFill>
                            <a:schemeClr val="accent1"/>
                          </a:solidFill>
                          <a:latin typeface="+mn-lt"/>
                          <a:ea typeface="+mn-ea"/>
                          <a:cs typeface="+mn-cs"/>
                        </a:defRPr>
                      </a:pPr>
                      <a:t>[CATEGORY NAME]</a:t>
                    </a:fld>
                    <a:r>
                      <a:rPr lang="en-US" baseline="0" dirty="0"/>
                      <a:t>
</a:t>
                    </a:r>
                    <a:fld id="{F4AD4DEA-282F-415A-B65E-2605358A52F7}" type="PERCENTAGE">
                      <a:rPr lang="en-US" baseline="0"/>
                      <a:pPr>
                        <a:defRPr sz="1330" b="1" i="0" u="none" strike="noStrike" kern="1200" spc="0" baseline="0">
                          <a:solidFill>
                            <a:schemeClr val="accent1"/>
                          </a:solidFill>
                          <a:latin typeface="+mn-lt"/>
                          <a:ea typeface="+mn-ea"/>
                          <a:cs typeface="+mn-cs"/>
                        </a:defRPr>
                      </a:pPr>
                      <a:t>[PERCENTAGE]</a:t>
                    </a:fld>
                    <a:endParaRPr lang="en-US" baseline="0" dirty="0"/>
                  </a:p>
                </c:rich>
              </c:tx>
              <c:spPr>
                <a:noFill/>
                <a:ln>
                  <a:noFill/>
                </a:ln>
                <a:effectLst/>
              </c:spPr>
              <c:dLblPos val="outEnd"/>
              <c:showCatName val="1"/>
              <c:showPercent val="1"/>
              <c:extLst>
                <c:ext xmlns:c15="http://schemas.microsoft.com/office/drawing/2012/chart" uri="{CE6537A1-D6FC-4f65-9D91-7224C49458BB}">
                  <c15:layout/>
                  <c15:dlblFieldTable/>
                  <c15:showDataLabelsRange val="0"/>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
            <c:spPr>
              <a:noFill/>
              <a:ln>
                <a:noFill/>
              </a:ln>
              <a:effectLst/>
            </c:spPr>
            <c:dLblPos val="outEnd"/>
            <c:showCatName val="1"/>
            <c:showPercent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Bisphenol</c:v>
                </c:pt>
                <c:pt idx="1">
                  <c:v>Phenolic resins</c:v>
                </c:pt>
                <c:pt idx="2">
                  <c:v>Caprolactum</c:v>
                </c:pt>
                <c:pt idx="3">
                  <c:v>Aniline </c:v>
                </c:pt>
                <c:pt idx="4">
                  <c:v>Alkylphenols</c:v>
                </c:pt>
                <c:pt idx="5">
                  <c:v>Xylenols</c:v>
                </c:pt>
                <c:pt idx="6">
                  <c:v>Others</c:v>
                </c:pt>
              </c:strCache>
            </c:strRef>
          </c:cat>
          <c:val>
            <c:numRef>
              <c:f>Sheet1!$B$2:$B$8</c:f>
              <c:numCache>
                <c:formatCode>General</c:formatCode>
                <c:ptCount val="7"/>
                <c:pt idx="0">
                  <c:v>28</c:v>
                </c:pt>
                <c:pt idx="1">
                  <c:v>35</c:v>
                </c:pt>
                <c:pt idx="2">
                  <c:v>16</c:v>
                </c:pt>
                <c:pt idx="3">
                  <c:v>5</c:v>
                </c:pt>
                <c:pt idx="4">
                  <c:v>4</c:v>
                </c:pt>
                <c:pt idx="5">
                  <c:v>4</c:v>
                </c:pt>
                <c:pt idx="6">
                  <c:v>8</c:v>
                </c:pt>
              </c:numCache>
            </c:numRef>
          </c:val>
        </c:ser>
        <c:dLbls>
          <c:showPercent val="1"/>
        </c:dLbls>
      </c:pie3DChart>
      <c:spPr>
        <a:noFill/>
        <a:ln>
          <a:noFill/>
        </a:ln>
        <a:effectLst/>
      </c:spPr>
    </c:plotArea>
    <c:plotVisOnly val="1"/>
    <c:dispBlanksAs val="zero"/>
  </c:chart>
  <c:spPr>
    <a:noFill/>
    <a:ln>
      <a:noFill/>
    </a:ln>
    <a:effectLst/>
  </c:spPr>
  <c:txPr>
    <a:bodyPr/>
    <a:lstStyle/>
    <a:p>
      <a:pPr algn="just">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57BFB-F671-437F-BCDB-4C0DB079AAA5}" type="datetimeFigureOut">
              <a:rPr lang="en-IN" smtClean="0"/>
              <a:pPr/>
              <a:t>26-04-2016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F2B6-9AC8-4794-9E58-CB297554A046}" type="slidenum">
              <a:rPr lang="en-IN" smtClean="0"/>
              <a:pPr/>
              <a:t>‹#›</a:t>
            </a:fld>
            <a:endParaRPr lang="en-IN"/>
          </a:p>
        </p:txBody>
      </p:sp>
    </p:spTree>
    <p:extLst>
      <p:ext uri="{BB962C8B-B14F-4D97-AF65-F5344CB8AC3E}">
        <p14:creationId xmlns:p14="http://schemas.microsoft.com/office/powerpoint/2010/main" xmlns="" val="112366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Xylenols</a:t>
            </a:r>
            <a:r>
              <a:rPr lang="en-IN" dirty="0" smtClean="0"/>
              <a:t>-</a:t>
            </a:r>
            <a:r>
              <a:rPr lang="en-IN" baseline="0" dirty="0" smtClean="0"/>
              <a:t> smoked foods, coffee, antioxidants</a:t>
            </a:r>
            <a:endParaRPr lang="en-IN" dirty="0"/>
          </a:p>
        </p:txBody>
      </p:sp>
      <p:sp>
        <p:nvSpPr>
          <p:cNvPr id="4" name="Slide Number Placeholder 3"/>
          <p:cNvSpPr>
            <a:spLocks noGrp="1"/>
          </p:cNvSpPr>
          <p:nvPr>
            <p:ph type="sldNum" sz="quarter" idx="10"/>
          </p:nvPr>
        </p:nvSpPr>
        <p:spPr/>
        <p:txBody>
          <a:bodyPr/>
          <a:lstStyle/>
          <a:p>
            <a:fld id="{2B9BF2B6-9AC8-4794-9E58-CB297554A046}" type="slidenum">
              <a:rPr lang="en-IN" smtClean="0"/>
              <a:pPr/>
              <a:t>4</a:t>
            </a:fld>
            <a:endParaRPr lang="en-IN"/>
          </a:p>
        </p:txBody>
      </p:sp>
    </p:spTree>
    <p:extLst>
      <p:ext uri="{BB962C8B-B14F-4D97-AF65-F5344CB8AC3E}">
        <p14:creationId xmlns:p14="http://schemas.microsoft.com/office/powerpoint/2010/main" xmlns="" val="69709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err="1" smtClean="0">
                <a:solidFill>
                  <a:schemeClr val="tx1"/>
                </a:solidFill>
                <a:effectLst/>
                <a:latin typeface="+mn-lt"/>
                <a:ea typeface="+mn-ea"/>
                <a:cs typeface="+mn-cs"/>
              </a:rPr>
              <a:t>ndia’s</a:t>
            </a:r>
            <a:r>
              <a:rPr lang="en-IN" sz="1200" b="0" i="0" kern="1200" dirty="0" smtClean="0">
                <a:solidFill>
                  <a:schemeClr val="tx1"/>
                </a:solidFill>
                <a:effectLst/>
                <a:latin typeface="+mn-lt"/>
                <a:ea typeface="+mn-ea"/>
                <a:cs typeface="+mn-cs"/>
              </a:rPr>
              <a:t> phenol imports totalled 216,053 tonnes in 2014, an 8.1% increase from 2013, according to data supplied by market participants.</a:t>
            </a:r>
            <a:endParaRPr lang="en-IN" dirty="0"/>
          </a:p>
        </p:txBody>
      </p:sp>
      <p:sp>
        <p:nvSpPr>
          <p:cNvPr id="4" name="Slide Number Placeholder 3"/>
          <p:cNvSpPr>
            <a:spLocks noGrp="1"/>
          </p:cNvSpPr>
          <p:nvPr>
            <p:ph type="sldNum" sz="quarter" idx="10"/>
          </p:nvPr>
        </p:nvSpPr>
        <p:spPr/>
        <p:txBody>
          <a:bodyPr/>
          <a:lstStyle/>
          <a:p>
            <a:fld id="{2B9BF2B6-9AC8-4794-9E58-CB297554A046}" type="slidenum">
              <a:rPr lang="en-IN" smtClean="0"/>
              <a:pPr/>
              <a:t>36</a:t>
            </a:fld>
            <a:endParaRPr lang="en-IN"/>
          </a:p>
        </p:txBody>
      </p:sp>
    </p:spTree>
    <p:extLst>
      <p:ext uri="{BB962C8B-B14F-4D97-AF65-F5344CB8AC3E}">
        <p14:creationId xmlns:p14="http://schemas.microsoft.com/office/powerpoint/2010/main" xmlns="" val="3561736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270893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4528D-E167-4FFA-95E3-B59E2F290CE2}"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34494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113374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37407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441545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74528D-E167-4FFA-95E3-B59E2F290CE2}" type="datetimeFigureOut">
              <a:rPr lang="en-US" smtClean="0"/>
              <a:pPr/>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1197211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74528D-E167-4FFA-95E3-B59E2F290CE2}" type="datetimeFigureOut">
              <a:rPr lang="en-US" smtClean="0"/>
              <a:pPr/>
              <a:t>4/26/2016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2104306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816943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156425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14645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4528D-E167-4FFA-95E3-B59E2F290CE2}"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348070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74528D-E167-4FFA-95E3-B59E2F290CE2}"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29708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74528D-E167-4FFA-95E3-B59E2F290CE2}" type="datetimeFigureOut">
              <a:rPr lang="en-US" smtClean="0"/>
              <a:pPr/>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28185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74528D-E167-4FFA-95E3-B59E2F290CE2}" type="datetimeFigureOut">
              <a:rPr lang="en-US" smtClean="0"/>
              <a:pPr/>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38417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528D-E167-4FFA-95E3-B59E2F290CE2}" type="datetimeFigureOut">
              <a:rPr lang="en-US" smtClean="0"/>
              <a:pPr/>
              <a:t>4/26/2016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7455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4528D-E167-4FFA-95E3-B59E2F290CE2}"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173363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4528D-E167-4FFA-95E3-B59E2F290CE2}"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288839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F74528D-E167-4FFA-95E3-B59E2F290CE2}" type="datetimeFigureOut">
              <a:rPr lang="en-US" smtClean="0"/>
              <a:pPr/>
              <a:t>4/26/2016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9C19FF5-B75B-47FC-A4D2-62613A89299A}" type="slidenum">
              <a:rPr lang="en-US" smtClean="0"/>
              <a:pPr/>
              <a:t>‹#›</a:t>
            </a:fld>
            <a:endParaRPr lang="en-US"/>
          </a:p>
        </p:txBody>
      </p:sp>
    </p:spTree>
    <p:extLst>
      <p:ext uri="{BB962C8B-B14F-4D97-AF65-F5344CB8AC3E}">
        <p14:creationId xmlns:p14="http://schemas.microsoft.com/office/powerpoint/2010/main" xmlns="" val="206723881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800" y="436098"/>
            <a:ext cx="6505757" cy="5964701"/>
          </a:xfrm>
          <a:blipFill>
            <a:blip r:embed="rId2" cstate="print"/>
            <a:stretch>
              <a:fillRect/>
            </a:stretch>
          </a:blipFill>
        </p:spPr>
        <p:txBody>
          <a:bodyPr/>
          <a:lstStyle/>
          <a:p>
            <a:endParaRPr lang="en-US" dirty="0"/>
          </a:p>
        </p:txBody>
      </p:sp>
      <p:sp>
        <p:nvSpPr>
          <p:cNvPr id="5" name="Text Placeholder 4"/>
          <p:cNvSpPr>
            <a:spLocks noGrp="1"/>
          </p:cNvSpPr>
          <p:nvPr>
            <p:ph type="body" sz="half" idx="2"/>
          </p:nvPr>
        </p:nvSpPr>
        <p:spPr>
          <a:xfrm>
            <a:off x="6683556" y="1066801"/>
            <a:ext cx="5189575" cy="2661137"/>
          </a:xfrm>
        </p:spPr>
        <p:txBody>
          <a:bodyPr>
            <a:normAutofit/>
          </a:bodyPr>
          <a:lstStyle/>
          <a:p>
            <a:r>
              <a:rPr lang="en-US" sz="5400" dirty="0"/>
              <a:t>Phenol Production</a:t>
            </a:r>
            <a:endParaRPr lang="en-IN" sz="5400" dirty="0"/>
          </a:p>
        </p:txBody>
      </p:sp>
      <p:sp>
        <p:nvSpPr>
          <p:cNvPr id="6" name="TextBox 5"/>
          <p:cNvSpPr txBox="1"/>
          <p:nvPr/>
        </p:nvSpPr>
        <p:spPr>
          <a:xfrm>
            <a:off x="8046718" y="4923471"/>
            <a:ext cx="3826413" cy="1477328"/>
          </a:xfrm>
          <a:prstGeom prst="rect">
            <a:avLst/>
          </a:prstGeom>
          <a:noFill/>
        </p:spPr>
        <p:txBody>
          <a:bodyPr wrap="square" rtlCol="0">
            <a:spAutoFit/>
          </a:bodyPr>
          <a:lstStyle/>
          <a:p>
            <a:r>
              <a:rPr lang="en-IN" dirty="0" smtClean="0">
                <a:solidFill>
                  <a:schemeClr val="accent1"/>
                </a:solidFill>
              </a:rPr>
              <a:t>Presented By-</a:t>
            </a:r>
          </a:p>
          <a:p>
            <a:r>
              <a:rPr lang="en-IN" dirty="0" smtClean="0">
                <a:solidFill>
                  <a:schemeClr val="accent1"/>
                </a:solidFill>
              </a:rPr>
              <a:t>				Mohak Agarwal</a:t>
            </a:r>
          </a:p>
          <a:p>
            <a:r>
              <a:rPr lang="en-IN" dirty="0" smtClean="0">
                <a:solidFill>
                  <a:schemeClr val="accent1"/>
                </a:solidFill>
              </a:rPr>
              <a:t>				Ankit Kothari</a:t>
            </a:r>
          </a:p>
          <a:p>
            <a:r>
              <a:rPr lang="en-IN" dirty="0" smtClean="0">
                <a:solidFill>
                  <a:schemeClr val="accent1"/>
                </a:solidFill>
              </a:rPr>
              <a:t>				</a:t>
            </a:r>
            <a:r>
              <a:rPr lang="en-IN" dirty="0" err="1" smtClean="0">
                <a:solidFill>
                  <a:schemeClr val="accent1"/>
                </a:solidFill>
              </a:rPr>
              <a:t>Suraj</a:t>
            </a:r>
            <a:r>
              <a:rPr lang="en-IN" dirty="0" smtClean="0">
                <a:solidFill>
                  <a:schemeClr val="accent1"/>
                </a:solidFill>
              </a:rPr>
              <a:t> </a:t>
            </a:r>
            <a:r>
              <a:rPr lang="en-IN" dirty="0" err="1" smtClean="0">
                <a:solidFill>
                  <a:schemeClr val="accent1"/>
                </a:solidFill>
              </a:rPr>
              <a:t>Lungase</a:t>
            </a:r>
            <a:endParaRPr lang="en-IN" dirty="0" smtClean="0">
              <a:solidFill>
                <a:schemeClr val="accent1"/>
              </a:solidFill>
            </a:endParaRPr>
          </a:p>
          <a:p>
            <a:r>
              <a:rPr lang="en-IN" dirty="0" smtClean="0">
                <a:solidFill>
                  <a:schemeClr val="accent1"/>
                </a:solidFill>
              </a:rPr>
              <a:t>				</a:t>
            </a:r>
            <a:r>
              <a:rPr lang="en-IN" dirty="0" err="1" smtClean="0">
                <a:solidFill>
                  <a:schemeClr val="accent1"/>
                </a:solidFill>
              </a:rPr>
              <a:t>Tanmay</a:t>
            </a:r>
            <a:r>
              <a:rPr lang="en-IN" dirty="0" smtClean="0">
                <a:solidFill>
                  <a:schemeClr val="accent1"/>
                </a:solidFill>
              </a:rPr>
              <a:t> Tiwari</a:t>
            </a:r>
            <a:endParaRPr lang="en-IN" dirty="0">
              <a:solidFill>
                <a:schemeClr val="accent1"/>
              </a:solidFill>
            </a:endParaRPr>
          </a:p>
        </p:txBody>
      </p:sp>
    </p:spTree>
    <p:extLst>
      <p:ext uri="{BB962C8B-B14F-4D97-AF65-F5344CB8AC3E}">
        <p14:creationId xmlns:p14="http://schemas.microsoft.com/office/powerpoint/2010/main" xmlns="" val="2642518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Process Flowsheet</a:t>
            </a:r>
            <a:endParaRPr lang="en-IN" sz="4800" dirty="0"/>
          </a:p>
        </p:txBody>
      </p:sp>
    </p:spTree>
    <p:extLst>
      <p:ext uri="{BB962C8B-B14F-4D97-AF65-F5344CB8AC3E}">
        <p14:creationId xmlns:p14="http://schemas.microsoft.com/office/powerpoint/2010/main" xmlns="" val="2988833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 y="0"/>
            <a:ext cx="12192000" cy="6728346"/>
          </a:xfrm>
        </p:spPr>
      </p:pic>
    </p:spTree>
    <p:extLst>
      <p:ext uri="{BB962C8B-B14F-4D97-AF65-F5344CB8AC3E}">
        <p14:creationId xmlns:p14="http://schemas.microsoft.com/office/powerpoint/2010/main" xmlns="" val="1842398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800" dirty="0" smtClean="0"/>
              <a:t>Process Description</a:t>
            </a:r>
            <a:endParaRPr lang="en-IN" sz="4800" dirty="0"/>
          </a:p>
        </p:txBody>
      </p:sp>
      <p:sp>
        <p:nvSpPr>
          <p:cNvPr id="5" name="Text Placeholder 4"/>
          <p:cNvSpPr>
            <a:spLocks noGrp="1"/>
          </p:cNvSpPr>
          <p:nvPr>
            <p:ph type="body" idx="1"/>
          </p:nvPr>
        </p:nvSpPr>
        <p:spPr>
          <a:xfrm>
            <a:off x="8434455" y="4574176"/>
            <a:ext cx="3757545" cy="2283824"/>
          </a:xfrm>
        </p:spPr>
        <p:txBody>
          <a:bodyPr/>
          <a:lstStyle/>
          <a:p>
            <a:r>
              <a:rPr lang="en-IN" dirty="0" smtClean="0"/>
              <a:t>By-</a:t>
            </a:r>
          </a:p>
          <a:p>
            <a:pPr algn="r"/>
            <a:r>
              <a:rPr lang="en-IN" dirty="0" smtClean="0"/>
              <a:t>Ankit Kothari</a:t>
            </a:r>
          </a:p>
          <a:p>
            <a:pPr algn="r"/>
            <a:r>
              <a:rPr lang="en-IN" dirty="0" smtClean="0"/>
              <a:t>(2013A1ps923g)</a:t>
            </a:r>
          </a:p>
          <a:p>
            <a:endParaRPr lang="en-IN" dirty="0"/>
          </a:p>
        </p:txBody>
      </p:sp>
    </p:spTree>
    <p:extLst>
      <p:ext uri="{BB962C8B-B14F-4D97-AF65-F5344CB8AC3E}">
        <p14:creationId xmlns:p14="http://schemas.microsoft.com/office/powerpoint/2010/main" xmlns="" val="200629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Description</a:t>
            </a:r>
            <a:endParaRPr lang="en-US" dirty="0"/>
          </a:p>
        </p:txBody>
      </p:sp>
      <p:sp>
        <p:nvSpPr>
          <p:cNvPr id="3" name="Content Placeholder 2"/>
          <p:cNvSpPr>
            <a:spLocks noGrp="1"/>
          </p:cNvSpPr>
          <p:nvPr>
            <p:ph idx="1"/>
          </p:nvPr>
        </p:nvSpPr>
        <p:spPr/>
        <p:txBody>
          <a:bodyPr>
            <a:normAutofit/>
          </a:bodyPr>
          <a:lstStyle/>
          <a:p>
            <a:r>
              <a:rPr lang="en-US" sz="2400" dirty="0" smtClean="0"/>
              <a:t>Complete process consists of 7 steps:</a:t>
            </a:r>
          </a:p>
          <a:p>
            <a:pPr marL="0" indent="0">
              <a:buNone/>
            </a:pPr>
            <a:r>
              <a:rPr lang="en-US" dirty="0" smtClean="0"/>
              <a:t>	1. Oxidation </a:t>
            </a:r>
          </a:p>
          <a:p>
            <a:pPr marL="0" indent="0">
              <a:buNone/>
            </a:pPr>
            <a:r>
              <a:rPr lang="en-US" dirty="0" smtClean="0"/>
              <a:t>	2. Reaction </a:t>
            </a:r>
          </a:p>
          <a:p>
            <a:pPr marL="457200" lvl="1" indent="0">
              <a:buNone/>
            </a:pPr>
            <a:r>
              <a:rPr lang="en-US" sz="1800" dirty="0" smtClean="0"/>
              <a:t>3. Washing Of Cleavage</a:t>
            </a:r>
          </a:p>
          <a:p>
            <a:pPr marL="0" indent="0">
              <a:buNone/>
            </a:pPr>
            <a:r>
              <a:rPr lang="en-US" dirty="0" smtClean="0"/>
              <a:t>	4. Distillation Of Acetone</a:t>
            </a:r>
          </a:p>
          <a:p>
            <a:pPr marL="0" indent="0">
              <a:buNone/>
            </a:pPr>
            <a:r>
              <a:rPr lang="en-US" dirty="0"/>
              <a:t>	</a:t>
            </a:r>
            <a:r>
              <a:rPr lang="en-US" dirty="0" smtClean="0"/>
              <a:t>5. Recovery </a:t>
            </a:r>
            <a:r>
              <a:rPr lang="en-US" dirty="0"/>
              <a:t>Of Cumene </a:t>
            </a:r>
          </a:p>
          <a:p>
            <a:pPr marL="0" indent="0">
              <a:buNone/>
            </a:pPr>
            <a:r>
              <a:rPr lang="en-US" dirty="0"/>
              <a:t>	</a:t>
            </a:r>
            <a:r>
              <a:rPr lang="en-US" dirty="0" smtClean="0"/>
              <a:t>6. </a:t>
            </a:r>
            <a:r>
              <a:rPr lang="en-US" dirty="0"/>
              <a:t>Purification Of AMS</a:t>
            </a:r>
            <a:r>
              <a:rPr lang="en-US" dirty="0" smtClean="0"/>
              <a:t>/	</a:t>
            </a:r>
          </a:p>
          <a:p>
            <a:pPr marL="0" indent="0">
              <a:buNone/>
            </a:pPr>
            <a:r>
              <a:rPr lang="en-US" dirty="0" smtClean="0"/>
              <a:t>	7. Distillation Of Phenol</a:t>
            </a:r>
          </a:p>
        </p:txBody>
      </p:sp>
    </p:spTree>
    <p:extLst>
      <p:ext uri="{BB962C8B-B14F-4D97-AF65-F5344CB8AC3E}">
        <p14:creationId xmlns:p14="http://schemas.microsoft.com/office/powerpoint/2010/main" xmlns="" val="2944750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Oxidation</a:t>
            </a:r>
            <a:endParaRPr lang="en-IN" dirty="0"/>
          </a:p>
        </p:txBody>
      </p:sp>
      <p:sp>
        <p:nvSpPr>
          <p:cNvPr id="3" name="Content Placeholder 2"/>
          <p:cNvSpPr>
            <a:spLocks noGrp="1"/>
          </p:cNvSpPr>
          <p:nvPr>
            <p:ph idx="1"/>
          </p:nvPr>
        </p:nvSpPr>
        <p:spPr>
          <a:xfrm>
            <a:off x="854702" y="2548909"/>
            <a:ext cx="8825659" cy="3416300"/>
          </a:xfrm>
        </p:spPr>
        <p:txBody>
          <a:bodyPr>
            <a:normAutofit/>
          </a:bodyPr>
          <a:lstStyle/>
          <a:p>
            <a:r>
              <a:rPr lang="en-IN" dirty="0"/>
              <a:t>Cumene is </a:t>
            </a:r>
            <a:r>
              <a:rPr lang="en-IN" dirty="0" smtClean="0"/>
              <a:t>oxidized using </a:t>
            </a:r>
            <a:r>
              <a:rPr lang="en-IN" dirty="0"/>
              <a:t>compressed air and </a:t>
            </a:r>
            <a:r>
              <a:rPr lang="en-IN" dirty="0" smtClean="0"/>
              <a:t>washed with a caustic solution to remove impurities that can affect the oxidation</a:t>
            </a:r>
          </a:p>
          <a:p>
            <a:pPr marL="0" indent="0">
              <a:buNone/>
            </a:pPr>
            <a:endParaRPr lang="en-IN" dirty="0" smtClean="0"/>
          </a:p>
          <a:p>
            <a:r>
              <a:rPr lang="en-IN" dirty="0" smtClean="0"/>
              <a:t>S0</a:t>
            </a:r>
            <a:r>
              <a:rPr lang="en-IN" baseline="-25000" dirty="0" smtClean="0"/>
              <a:t>2</a:t>
            </a:r>
            <a:r>
              <a:rPr lang="en-IN" dirty="0" smtClean="0"/>
              <a:t> free dry air is fed through the bottom to each one of three reactors </a:t>
            </a:r>
            <a:r>
              <a:rPr lang="en-IN" dirty="0"/>
              <a:t>(Oxidizers</a:t>
            </a:r>
            <a:r>
              <a:rPr lang="en-IN" dirty="0" smtClean="0"/>
              <a:t>) inter connected in series under pressure and temperature conditions</a:t>
            </a:r>
          </a:p>
          <a:p>
            <a:pPr marL="0" indent="0">
              <a:buNone/>
            </a:pPr>
            <a:endParaRPr lang="en-IN" dirty="0" smtClean="0"/>
          </a:p>
          <a:p>
            <a:r>
              <a:rPr lang="en-IN" dirty="0" smtClean="0"/>
              <a:t>Cumene is fed to the first reactor to form Cumene hydro peroxide (CHP) in concentrations of upto12% ,the mixture of Cumene and CHP overflows to the 2</a:t>
            </a:r>
            <a:r>
              <a:rPr lang="en-IN" baseline="30000" dirty="0" smtClean="0"/>
              <a:t>nd</a:t>
            </a:r>
            <a:r>
              <a:rPr lang="en-IN" dirty="0" smtClean="0"/>
              <a:t> and then to 3</a:t>
            </a:r>
            <a:r>
              <a:rPr lang="en-IN" baseline="30000" dirty="0" smtClean="0"/>
              <a:t>rd</a:t>
            </a:r>
            <a:r>
              <a:rPr lang="en-IN" dirty="0" smtClean="0"/>
              <a:t> oxidizer to reach 17% and 21% as CHP respectively</a:t>
            </a:r>
          </a:p>
        </p:txBody>
      </p:sp>
      <p:pic>
        <p:nvPicPr>
          <p:cNvPr id="4" name="Picture 3"/>
          <p:cNvPicPr>
            <a:picLocks noChangeAspect="1"/>
          </p:cNvPicPr>
          <p:nvPr/>
        </p:nvPicPr>
        <p:blipFill>
          <a:blip r:embed="rId2" cstate="print"/>
          <a:stretch>
            <a:fillRect/>
          </a:stretch>
        </p:blipFill>
        <p:spPr>
          <a:xfrm>
            <a:off x="9916367" y="3151778"/>
            <a:ext cx="1544687" cy="1720471"/>
          </a:xfrm>
          <a:prstGeom prst="rect">
            <a:avLst/>
          </a:prstGeom>
        </p:spPr>
      </p:pic>
    </p:spTree>
    <p:extLst>
      <p:ext uri="{BB962C8B-B14F-4D97-AF65-F5344CB8AC3E}">
        <p14:creationId xmlns:p14="http://schemas.microsoft.com/office/powerpoint/2010/main" xmlns="" val="61006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Oxidation</a:t>
            </a:r>
          </a:p>
        </p:txBody>
      </p:sp>
      <p:sp>
        <p:nvSpPr>
          <p:cNvPr id="3" name="Content Placeholder 2"/>
          <p:cNvSpPr>
            <a:spLocks noGrp="1"/>
          </p:cNvSpPr>
          <p:nvPr>
            <p:ph idx="1"/>
          </p:nvPr>
        </p:nvSpPr>
        <p:spPr/>
        <p:txBody>
          <a:bodyPr>
            <a:normAutofit fontScale="92500" lnSpcReduction="20000"/>
          </a:bodyPr>
          <a:lstStyle/>
          <a:p>
            <a:r>
              <a:rPr lang="en-IN" dirty="0"/>
              <a:t>This reaction is exothermic so that vapours with traces of cumene are carried in the spent </a:t>
            </a:r>
            <a:r>
              <a:rPr lang="en-IN" dirty="0" smtClean="0"/>
              <a:t>gases stream (</a:t>
            </a:r>
            <a:r>
              <a:rPr lang="el-GR" dirty="0" smtClean="0"/>
              <a:t>Δ</a:t>
            </a:r>
            <a:r>
              <a:rPr lang="en-US" dirty="0" smtClean="0"/>
              <a:t>H</a:t>
            </a:r>
            <a:r>
              <a:rPr lang="en-US" baseline="-25000" dirty="0" smtClean="0"/>
              <a:t>rxn </a:t>
            </a:r>
            <a:r>
              <a:rPr lang="en-US" dirty="0" smtClean="0"/>
              <a:t>= -117 kJ/mol )</a:t>
            </a:r>
            <a:endParaRPr lang="en-IN" baseline="-25000" dirty="0"/>
          </a:p>
          <a:p>
            <a:endParaRPr lang="en-IN" dirty="0"/>
          </a:p>
          <a:p>
            <a:r>
              <a:rPr lang="en-IN" dirty="0" smtClean="0"/>
              <a:t>Cumene </a:t>
            </a:r>
            <a:r>
              <a:rPr lang="en-IN" dirty="0"/>
              <a:t>is recovered in a condensation/separation </a:t>
            </a:r>
            <a:r>
              <a:rPr lang="en-IN" dirty="0" smtClean="0"/>
              <a:t>system </a:t>
            </a:r>
            <a:r>
              <a:rPr lang="en-IN" dirty="0"/>
              <a:t>and after washing (to remove organic acids</a:t>
            </a:r>
            <a:r>
              <a:rPr lang="en-IN" dirty="0" smtClean="0"/>
              <a:t>) reintegrated to the oxidation process</a:t>
            </a:r>
          </a:p>
          <a:p>
            <a:endParaRPr lang="en-IN" dirty="0" smtClean="0"/>
          </a:p>
          <a:p>
            <a:r>
              <a:rPr lang="en-IN" dirty="0" smtClean="0"/>
              <a:t> Cumene free exhausted gases are sent to the atmosphere</a:t>
            </a:r>
          </a:p>
          <a:p>
            <a:endParaRPr lang="en-IN" dirty="0"/>
          </a:p>
          <a:p>
            <a:r>
              <a:rPr lang="en-IN" b="1" dirty="0" smtClean="0"/>
              <a:t>Operating Conditions:</a:t>
            </a:r>
          </a:p>
          <a:p>
            <a:pPr lvl="1">
              <a:buFont typeface="Wingdings" panose="05000000000000000000" pitchFamily="2" charset="2"/>
              <a:buChar char="Ø"/>
            </a:pPr>
            <a:r>
              <a:rPr lang="en-IN" dirty="0" smtClean="0"/>
              <a:t>Temperature : 80</a:t>
            </a:r>
            <a:r>
              <a:rPr lang="en-IN" b="1" dirty="0" smtClean="0"/>
              <a:t>°</a:t>
            </a:r>
            <a:r>
              <a:rPr lang="en-IN" dirty="0" smtClean="0"/>
              <a:t>C–120</a:t>
            </a:r>
            <a:r>
              <a:rPr lang="en-IN" b="1" dirty="0" smtClean="0"/>
              <a:t>°</a:t>
            </a:r>
            <a:r>
              <a:rPr lang="en-IN" dirty="0" smtClean="0"/>
              <a:t>C</a:t>
            </a:r>
          </a:p>
          <a:p>
            <a:pPr lvl="1">
              <a:buFont typeface="Wingdings" panose="05000000000000000000" pitchFamily="2" charset="2"/>
              <a:buChar char="Ø"/>
            </a:pPr>
            <a:r>
              <a:rPr lang="en-IN" dirty="0" smtClean="0"/>
              <a:t>Pressure : 100 kPa–700 kPa</a:t>
            </a:r>
            <a:endParaRPr lang="en-IN" dirty="0"/>
          </a:p>
        </p:txBody>
      </p:sp>
    </p:spTree>
    <p:extLst>
      <p:ext uri="{BB962C8B-B14F-4D97-AF65-F5344CB8AC3E}">
        <p14:creationId xmlns:p14="http://schemas.microsoft.com/office/powerpoint/2010/main" xmlns="" val="499321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Reaction</a:t>
            </a:r>
            <a:endParaRPr lang="en-IN" dirty="0"/>
          </a:p>
        </p:txBody>
      </p:sp>
      <p:sp>
        <p:nvSpPr>
          <p:cNvPr id="3" name="Content Placeholder 2"/>
          <p:cNvSpPr>
            <a:spLocks noGrp="1"/>
          </p:cNvSpPr>
          <p:nvPr>
            <p:ph idx="1"/>
          </p:nvPr>
        </p:nvSpPr>
        <p:spPr/>
        <p:txBody>
          <a:bodyPr/>
          <a:lstStyle/>
          <a:p>
            <a:r>
              <a:rPr lang="en-IN" dirty="0"/>
              <a:t>The reaction system is to cleavage the CHP to produce Phenol and Acetone with the lowest delivering of high boiling point by products and  the highest output of  one market demand by product: </a:t>
            </a:r>
            <a:r>
              <a:rPr lang="en-IN" dirty="0" smtClean="0"/>
              <a:t>Alpha </a:t>
            </a:r>
            <a:r>
              <a:rPr lang="en-IN" dirty="0"/>
              <a:t>Methyl Styrene(AMS</a:t>
            </a:r>
            <a:r>
              <a:rPr lang="en-IN" dirty="0" smtClean="0"/>
              <a:t>)</a:t>
            </a:r>
          </a:p>
          <a:p>
            <a:pPr marL="0" indent="0">
              <a:buNone/>
            </a:pPr>
            <a:endParaRPr lang="en-IN" dirty="0" smtClean="0"/>
          </a:p>
          <a:p>
            <a:r>
              <a:rPr lang="en-IN" dirty="0" smtClean="0"/>
              <a:t>The system is formed of 2 reactors and uses Sulfuric Acid to catalyse the reaction</a:t>
            </a:r>
          </a:p>
          <a:p>
            <a:endParaRPr lang="en-IN" dirty="0"/>
          </a:p>
          <a:p>
            <a:endParaRPr lang="en-IN" dirty="0"/>
          </a:p>
        </p:txBody>
      </p:sp>
      <p:pic>
        <p:nvPicPr>
          <p:cNvPr id="4" name="Picture 3"/>
          <p:cNvPicPr>
            <a:picLocks noChangeAspect="1"/>
          </p:cNvPicPr>
          <p:nvPr/>
        </p:nvPicPr>
        <p:blipFill>
          <a:blip r:embed="rId2" cstate="print"/>
          <a:stretch>
            <a:fillRect/>
          </a:stretch>
        </p:blipFill>
        <p:spPr>
          <a:xfrm>
            <a:off x="9980613" y="3001298"/>
            <a:ext cx="1433370" cy="1802714"/>
          </a:xfrm>
          <a:prstGeom prst="rect">
            <a:avLst/>
          </a:prstGeom>
        </p:spPr>
      </p:pic>
    </p:spTree>
    <p:extLst>
      <p:ext uri="{BB962C8B-B14F-4D97-AF65-F5344CB8AC3E}">
        <p14:creationId xmlns:p14="http://schemas.microsoft.com/office/powerpoint/2010/main" xmlns="" val="354950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Reaction</a:t>
            </a:r>
            <a:endParaRPr lang="en-IN" dirty="0"/>
          </a:p>
        </p:txBody>
      </p:sp>
      <p:sp>
        <p:nvSpPr>
          <p:cNvPr id="3" name="Content Placeholder 2"/>
          <p:cNvSpPr>
            <a:spLocks noGrp="1"/>
          </p:cNvSpPr>
          <p:nvPr>
            <p:ph idx="1"/>
          </p:nvPr>
        </p:nvSpPr>
        <p:spPr/>
        <p:txBody>
          <a:bodyPr/>
          <a:lstStyle/>
          <a:p>
            <a:r>
              <a:rPr lang="en-IN" dirty="0" smtClean="0"/>
              <a:t>In the1st reactor the following </a:t>
            </a:r>
            <a:r>
              <a:rPr lang="en-IN" dirty="0"/>
              <a:t>reactions take place : </a:t>
            </a:r>
            <a:endParaRPr lang="en-IN" dirty="0" smtClean="0"/>
          </a:p>
          <a:p>
            <a:pPr lvl="1">
              <a:buFont typeface="Wingdings" panose="05000000000000000000" pitchFamily="2" charset="2"/>
              <a:buChar char="Ø"/>
            </a:pPr>
            <a:r>
              <a:rPr lang="en-IN" dirty="0" smtClean="0"/>
              <a:t>Partial Cleavage of CHP </a:t>
            </a:r>
          </a:p>
          <a:p>
            <a:pPr lvl="1">
              <a:buFont typeface="Wingdings" panose="05000000000000000000" pitchFamily="2" charset="2"/>
              <a:buChar char="Ø"/>
            </a:pPr>
            <a:r>
              <a:rPr lang="en-IN" dirty="0" smtClean="0"/>
              <a:t>Dehydration of Carbinol to deliver AMS</a:t>
            </a:r>
          </a:p>
          <a:p>
            <a:pPr lvl="1">
              <a:buFont typeface="Wingdings" panose="05000000000000000000" pitchFamily="2" charset="2"/>
              <a:buChar char="Ø"/>
            </a:pPr>
            <a:r>
              <a:rPr lang="en-IN" dirty="0" smtClean="0"/>
              <a:t>Reaction of Carbinol with CHP to produce Di </a:t>
            </a:r>
            <a:r>
              <a:rPr lang="en-IN" dirty="0" err="1" smtClean="0"/>
              <a:t>Cumyl</a:t>
            </a:r>
            <a:r>
              <a:rPr lang="en-IN" dirty="0" smtClean="0"/>
              <a:t> Peroxide (</a:t>
            </a:r>
            <a:r>
              <a:rPr lang="en-IN" dirty="0"/>
              <a:t>DCP</a:t>
            </a:r>
            <a:r>
              <a:rPr lang="en-IN" dirty="0" smtClean="0"/>
              <a:t>)</a:t>
            </a:r>
          </a:p>
          <a:p>
            <a:pPr marL="457200" lvl="1" indent="0">
              <a:buNone/>
            </a:pPr>
            <a:endParaRPr lang="en-IN" dirty="0" smtClean="0"/>
          </a:p>
          <a:p>
            <a:r>
              <a:rPr lang="en-IN" b="1" dirty="0" smtClean="0"/>
              <a:t>Reaction Conditions </a:t>
            </a:r>
            <a:r>
              <a:rPr lang="en-IN" dirty="0" smtClean="0"/>
              <a:t>:</a:t>
            </a:r>
          </a:p>
          <a:p>
            <a:pPr lvl="1">
              <a:buFont typeface="Wingdings" panose="05000000000000000000" pitchFamily="2" charset="2"/>
              <a:buChar char="Ø"/>
            </a:pPr>
            <a:r>
              <a:rPr lang="en-IN" dirty="0" smtClean="0"/>
              <a:t>Temperature : 50-53</a:t>
            </a:r>
            <a:r>
              <a:rPr lang="en-IN" b="1" dirty="0"/>
              <a:t>°</a:t>
            </a:r>
            <a:r>
              <a:rPr lang="en-IN" dirty="0"/>
              <a:t>C</a:t>
            </a:r>
          </a:p>
          <a:p>
            <a:pPr lvl="1">
              <a:buFont typeface="Wingdings" panose="05000000000000000000" pitchFamily="2" charset="2"/>
              <a:buChar char="Ø"/>
            </a:pPr>
            <a:r>
              <a:rPr lang="en-IN" dirty="0" smtClean="0"/>
              <a:t>Concentration of Cumene in CHP ranging between 10 to15%</a:t>
            </a:r>
          </a:p>
          <a:p>
            <a:pPr lvl="1">
              <a:buFont typeface="Wingdings" panose="05000000000000000000" pitchFamily="2" charset="2"/>
              <a:buChar char="Ø"/>
            </a:pPr>
            <a:r>
              <a:rPr lang="en-IN" dirty="0" smtClean="0"/>
              <a:t>Less than 1.0% of Water content in produce of reaction</a:t>
            </a:r>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xmlns="" val="2435338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Reaction</a:t>
            </a:r>
            <a:endParaRPr lang="en-IN" dirty="0"/>
          </a:p>
        </p:txBody>
      </p:sp>
      <p:sp>
        <p:nvSpPr>
          <p:cNvPr id="3" name="Content Placeholder 2"/>
          <p:cNvSpPr>
            <a:spLocks noGrp="1"/>
          </p:cNvSpPr>
          <p:nvPr>
            <p:ph idx="1"/>
          </p:nvPr>
        </p:nvSpPr>
        <p:spPr/>
        <p:txBody>
          <a:bodyPr>
            <a:normAutofit lnSpcReduction="10000"/>
          </a:bodyPr>
          <a:lstStyle/>
          <a:p>
            <a:r>
              <a:rPr lang="en-IN" dirty="0" smtClean="0"/>
              <a:t>In the 2</a:t>
            </a:r>
            <a:r>
              <a:rPr lang="en-IN" baseline="30000" dirty="0" smtClean="0"/>
              <a:t>nd</a:t>
            </a:r>
            <a:r>
              <a:rPr lang="en-IN" dirty="0" smtClean="0"/>
              <a:t> reactor following reactions are carried into effect : </a:t>
            </a:r>
          </a:p>
          <a:p>
            <a:pPr lvl="1">
              <a:buFont typeface="Wingdings" panose="05000000000000000000" pitchFamily="2" charset="2"/>
              <a:buChar char="Ø"/>
            </a:pPr>
            <a:r>
              <a:rPr lang="en-IN" dirty="0" smtClean="0"/>
              <a:t>Total cleavage of CHP to Phenol and Acetone </a:t>
            </a:r>
          </a:p>
          <a:p>
            <a:pPr lvl="1">
              <a:buFont typeface="Wingdings" panose="05000000000000000000" pitchFamily="2" charset="2"/>
              <a:buChar char="Ø"/>
            </a:pPr>
            <a:r>
              <a:rPr lang="en-IN" dirty="0" smtClean="0"/>
              <a:t>Conversion of DCP to AMS, Phenol and Acetone </a:t>
            </a:r>
          </a:p>
          <a:p>
            <a:pPr lvl="1">
              <a:buFont typeface="Wingdings" panose="05000000000000000000" pitchFamily="2" charset="2"/>
              <a:buChar char="Ø"/>
            </a:pPr>
            <a:r>
              <a:rPr lang="en-IN" dirty="0" smtClean="0"/>
              <a:t>Conversion of Carbinol to AMS </a:t>
            </a:r>
          </a:p>
          <a:p>
            <a:pPr lvl="1">
              <a:buFont typeface="Wingdings" panose="05000000000000000000" pitchFamily="2" charset="2"/>
              <a:buChar char="Ø"/>
            </a:pPr>
            <a:endParaRPr lang="en-IN" dirty="0" smtClean="0"/>
          </a:p>
          <a:p>
            <a:r>
              <a:rPr lang="en-IN" b="1" dirty="0" smtClean="0"/>
              <a:t>Reaction Conditions </a:t>
            </a:r>
            <a:r>
              <a:rPr lang="en-IN" dirty="0" smtClean="0"/>
              <a:t>:</a:t>
            </a:r>
          </a:p>
          <a:p>
            <a:pPr lvl="1">
              <a:buFont typeface="Wingdings" panose="05000000000000000000" pitchFamily="2" charset="2"/>
              <a:buChar char="Ø"/>
            </a:pPr>
            <a:r>
              <a:rPr lang="en-IN" dirty="0" smtClean="0"/>
              <a:t>Temperature : 125-140</a:t>
            </a:r>
            <a:r>
              <a:rPr lang="en-IN" b="1" dirty="0" smtClean="0"/>
              <a:t>°</a:t>
            </a:r>
            <a:r>
              <a:rPr lang="en-IN" dirty="0" smtClean="0"/>
              <a:t>C</a:t>
            </a:r>
          </a:p>
          <a:p>
            <a:pPr lvl="1">
              <a:buFont typeface="Wingdings" panose="05000000000000000000" pitchFamily="2" charset="2"/>
              <a:buChar char="Ø"/>
            </a:pPr>
            <a:r>
              <a:rPr lang="en-IN" dirty="0" smtClean="0"/>
              <a:t>Minimal residence time in the system</a:t>
            </a:r>
          </a:p>
          <a:p>
            <a:pPr lvl="1">
              <a:buFont typeface="Wingdings" panose="05000000000000000000" pitchFamily="2" charset="2"/>
              <a:buChar char="Ø"/>
            </a:pPr>
            <a:r>
              <a:rPr lang="en-IN" dirty="0" smtClean="0"/>
              <a:t>To prevent vaporization of Acetone the 2</a:t>
            </a:r>
            <a:r>
              <a:rPr lang="en-IN" baseline="30000" dirty="0" smtClean="0"/>
              <a:t>nd</a:t>
            </a:r>
            <a:r>
              <a:rPr lang="en-IN" dirty="0" smtClean="0"/>
              <a:t> reactor operates pressurized at 7.5–8 kg/cm</a:t>
            </a:r>
            <a:r>
              <a:rPr lang="en-IN" baseline="30000" dirty="0" smtClean="0"/>
              <a:t>2</a:t>
            </a:r>
          </a:p>
          <a:p>
            <a:pPr lvl="1">
              <a:buFont typeface="Wingdings" panose="05000000000000000000" pitchFamily="2" charset="2"/>
              <a:buChar char="Ø"/>
            </a:pPr>
            <a:endParaRPr lang="en-IN" baseline="-25000" dirty="0" smtClean="0"/>
          </a:p>
          <a:p>
            <a:endParaRPr lang="en-IN" dirty="0" smtClean="0"/>
          </a:p>
        </p:txBody>
      </p:sp>
    </p:spTree>
    <p:extLst>
      <p:ext uri="{BB962C8B-B14F-4D97-AF65-F5344CB8AC3E}">
        <p14:creationId xmlns:p14="http://schemas.microsoft.com/office/powerpoint/2010/main" xmlns="" val="340913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Washing Of Cleavage</a:t>
            </a:r>
            <a:endParaRPr lang="en-IN" dirty="0"/>
          </a:p>
        </p:txBody>
      </p:sp>
      <p:sp>
        <p:nvSpPr>
          <p:cNvPr id="3" name="Content Placeholder 2"/>
          <p:cNvSpPr>
            <a:spLocks noGrp="1"/>
          </p:cNvSpPr>
          <p:nvPr>
            <p:ph idx="1"/>
          </p:nvPr>
        </p:nvSpPr>
        <p:spPr/>
        <p:txBody>
          <a:bodyPr/>
          <a:lstStyle/>
          <a:p>
            <a:r>
              <a:rPr lang="en-IN" dirty="0" smtClean="0"/>
              <a:t>Before distillate the produce of cleavage, the catalyser (Sulfuric Acid) and organic acids should be neutralized to avoid by products and to prevent corrosion to equipment</a:t>
            </a:r>
          </a:p>
          <a:p>
            <a:endParaRPr lang="en-IN" dirty="0"/>
          </a:p>
          <a:p>
            <a:r>
              <a:rPr lang="en-IN" dirty="0" smtClean="0"/>
              <a:t>Neutralization is made by means of aqueous sodium sulfate solution and adding alkaline pH sodium phenate solution to neutralize the extracted acid and to free Phenol from the phenate to obtain more sodium sulfate</a:t>
            </a:r>
            <a:endParaRPr lang="en-IN" dirty="0"/>
          </a:p>
        </p:txBody>
      </p:sp>
      <p:pic>
        <p:nvPicPr>
          <p:cNvPr id="4" name="Picture 3"/>
          <p:cNvPicPr>
            <a:picLocks noChangeAspect="1"/>
          </p:cNvPicPr>
          <p:nvPr/>
        </p:nvPicPr>
        <p:blipFill>
          <a:blip r:embed="rId2" cstate="print"/>
          <a:stretch>
            <a:fillRect/>
          </a:stretch>
        </p:blipFill>
        <p:spPr>
          <a:xfrm>
            <a:off x="10399594" y="2877474"/>
            <a:ext cx="1005811" cy="2049368"/>
          </a:xfrm>
          <a:prstGeom prst="rect">
            <a:avLst/>
          </a:prstGeom>
        </p:spPr>
      </p:pic>
    </p:spTree>
    <p:extLst>
      <p:ext uri="{BB962C8B-B14F-4D97-AF65-F5344CB8AC3E}">
        <p14:creationId xmlns:p14="http://schemas.microsoft.com/office/powerpoint/2010/main" xmlns="" val="3367397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Introduction</a:t>
            </a:r>
            <a:endParaRPr lang="en-IN" sz="4800" dirty="0"/>
          </a:p>
        </p:txBody>
      </p:sp>
      <p:sp>
        <p:nvSpPr>
          <p:cNvPr id="3" name="Text Placeholder 2"/>
          <p:cNvSpPr>
            <a:spLocks noGrp="1"/>
          </p:cNvSpPr>
          <p:nvPr>
            <p:ph type="body" idx="1"/>
          </p:nvPr>
        </p:nvSpPr>
        <p:spPr>
          <a:xfrm>
            <a:off x="8001028" y="4110659"/>
            <a:ext cx="3757545" cy="2283824"/>
          </a:xfrm>
        </p:spPr>
        <p:txBody>
          <a:bodyPr/>
          <a:lstStyle/>
          <a:p>
            <a:r>
              <a:rPr lang="en-IN" dirty="0" smtClean="0"/>
              <a:t>By-</a:t>
            </a:r>
          </a:p>
          <a:p>
            <a:pPr algn="r"/>
            <a:r>
              <a:rPr lang="en-IN" dirty="0" smtClean="0"/>
              <a:t>Mohak agarwal</a:t>
            </a:r>
          </a:p>
          <a:p>
            <a:pPr algn="r"/>
            <a:r>
              <a:rPr lang="en-IN" dirty="0" smtClean="0"/>
              <a:t>(2013A1PS887G)</a:t>
            </a:r>
            <a:endParaRPr lang="en-IN" dirty="0"/>
          </a:p>
        </p:txBody>
      </p:sp>
    </p:spTree>
    <p:extLst>
      <p:ext uri="{BB962C8B-B14F-4D97-AF65-F5344CB8AC3E}">
        <p14:creationId xmlns:p14="http://schemas.microsoft.com/office/powerpoint/2010/main" xmlns="" val="2390144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Distillation of Acetone</a:t>
            </a:r>
            <a:endParaRPr lang="en-IN" dirty="0"/>
          </a:p>
        </p:txBody>
      </p:sp>
      <p:sp>
        <p:nvSpPr>
          <p:cNvPr id="3" name="Content Placeholder 2"/>
          <p:cNvSpPr>
            <a:spLocks noGrp="1"/>
          </p:cNvSpPr>
          <p:nvPr>
            <p:ph idx="1"/>
          </p:nvPr>
        </p:nvSpPr>
        <p:spPr/>
        <p:txBody>
          <a:bodyPr>
            <a:normAutofit/>
          </a:bodyPr>
          <a:lstStyle/>
          <a:p>
            <a:pPr>
              <a:buFont typeface="+mj-lt"/>
              <a:buAutoNum type="alphaUcPeriod"/>
            </a:pPr>
            <a:r>
              <a:rPr lang="en-IN" dirty="0" smtClean="0"/>
              <a:t>In the Crude Acetone column, product of Cleavage is preheated and then fed as a mixture of liquid and vapour. On the top crude Acetone is obtained and part of this stream is sent back as reflux. The balance is fed to the Lights Column</a:t>
            </a:r>
            <a:endParaRPr lang="en-IN" dirty="0"/>
          </a:p>
          <a:p>
            <a:pPr>
              <a:buFont typeface="+mj-lt"/>
              <a:buAutoNum type="alphaUcPeriod"/>
            </a:pPr>
            <a:endParaRPr lang="en-IN" dirty="0" smtClean="0"/>
          </a:p>
          <a:p>
            <a:pPr>
              <a:buFont typeface="+mj-lt"/>
              <a:buAutoNum type="alphaUcPeriod"/>
            </a:pPr>
            <a:r>
              <a:rPr lang="en-IN" dirty="0" smtClean="0"/>
              <a:t>In the Lights Column low boiling point impurities are taken out on the top. Lights free Acetone in the bottom of the column is fed to the Acetone Stripping column. </a:t>
            </a:r>
            <a:endParaRPr lang="en-IN" dirty="0"/>
          </a:p>
        </p:txBody>
      </p:sp>
      <p:pic>
        <p:nvPicPr>
          <p:cNvPr id="4" name="Picture 3"/>
          <p:cNvPicPr>
            <a:picLocks noChangeAspect="1"/>
          </p:cNvPicPr>
          <p:nvPr/>
        </p:nvPicPr>
        <p:blipFill>
          <a:blip r:embed="rId2" cstate="print"/>
          <a:stretch>
            <a:fillRect/>
          </a:stretch>
        </p:blipFill>
        <p:spPr>
          <a:xfrm>
            <a:off x="10118464" y="2815845"/>
            <a:ext cx="1181882" cy="2685340"/>
          </a:xfrm>
          <a:prstGeom prst="rect">
            <a:avLst/>
          </a:prstGeom>
        </p:spPr>
      </p:pic>
    </p:spTree>
    <p:extLst>
      <p:ext uri="{BB962C8B-B14F-4D97-AF65-F5344CB8AC3E}">
        <p14:creationId xmlns:p14="http://schemas.microsoft.com/office/powerpoint/2010/main" xmlns="" val="2746752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Distillation of Acetone</a:t>
            </a:r>
          </a:p>
        </p:txBody>
      </p:sp>
      <p:sp>
        <p:nvSpPr>
          <p:cNvPr id="3" name="Content Placeholder 2"/>
          <p:cNvSpPr>
            <a:spLocks noGrp="1"/>
          </p:cNvSpPr>
          <p:nvPr>
            <p:ph idx="1"/>
          </p:nvPr>
        </p:nvSpPr>
        <p:spPr/>
        <p:txBody>
          <a:bodyPr/>
          <a:lstStyle/>
          <a:p>
            <a:pPr>
              <a:buFont typeface="+mj-lt"/>
              <a:buAutoNum type="alphaUcPeriod" startAt="3"/>
            </a:pPr>
            <a:r>
              <a:rPr lang="en-IN" dirty="0" smtClean="0"/>
              <a:t>Bottoms of lights column are received in the Stripping Column where Acetone is removed  from the feeding stream composed of Acetone, Cumene, AMS and other components heavier than Acetone.</a:t>
            </a:r>
          </a:p>
          <a:p>
            <a:pPr>
              <a:buFont typeface="+mj-lt"/>
              <a:buAutoNum type="alphaUcPeriod" startAt="3"/>
            </a:pPr>
            <a:endParaRPr lang="en-IN" dirty="0"/>
          </a:p>
          <a:p>
            <a:pPr>
              <a:buFont typeface="+mj-lt"/>
              <a:buAutoNum type="alphaUcPeriod" startAt="3"/>
            </a:pPr>
            <a:r>
              <a:rPr lang="en-IN" dirty="0" smtClean="0"/>
              <a:t>The Pure Acetone Column operates as a Rectifier Tower, it processes the distillate product coming out from the top of the Stripping Column. Acetone of 99.65% Purity is obtained on the </a:t>
            </a:r>
            <a:r>
              <a:rPr lang="en-IN" dirty="0"/>
              <a:t>top</a:t>
            </a:r>
            <a:r>
              <a:rPr lang="en-IN" dirty="0" smtClean="0"/>
              <a:t>, part of this Acetone is recycled as reflux to the column for the rectification and the balance is sent to the Pure Acetone Storage Tank</a:t>
            </a:r>
            <a:r>
              <a:rPr lang="en-IN" dirty="0"/>
              <a:t>.</a:t>
            </a:r>
          </a:p>
          <a:p>
            <a:pPr>
              <a:buFont typeface="+mj-lt"/>
              <a:buAutoNum type="alphaUcPeriod" startAt="3"/>
            </a:pPr>
            <a:endParaRPr lang="en-IN" dirty="0" smtClean="0"/>
          </a:p>
          <a:p>
            <a:pPr marL="0" indent="0">
              <a:buNone/>
            </a:pPr>
            <a:endParaRPr lang="en-IN" dirty="0"/>
          </a:p>
          <a:p>
            <a:endParaRPr lang="en-IN" dirty="0"/>
          </a:p>
        </p:txBody>
      </p:sp>
    </p:spTree>
    <p:extLst>
      <p:ext uri="{BB962C8B-B14F-4D97-AF65-F5344CB8AC3E}">
        <p14:creationId xmlns:p14="http://schemas.microsoft.com/office/powerpoint/2010/main" xmlns="" val="257852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Recovery of Cumene</a:t>
            </a:r>
            <a:endParaRPr lang="en-IN" dirty="0"/>
          </a:p>
        </p:txBody>
      </p:sp>
      <p:sp>
        <p:nvSpPr>
          <p:cNvPr id="3" name="Content Placeholder 2"/>
          <p:cNvSpPr>
            <a:spLocks noGrp="1"/>
          </p:cNvSpPr>
          <p:nvPr>
            <p:ph idx="1"/>
          </p:nvPr>
        </p:nvSpPr>
        <p:spPr/>
        <p:txBody>
          <a:bodyPr/>
          <a:lstStyle/>
          <a:p>
            <a:r>
              <a:rPr lang="en-IN" dirty="0"/>
              <a:t>The bottom product from the crude acetone column is sent </a:t>
            </a:r>
            <a:r>
              <a:rPr lang="en-IN" dirty="0" smtClean="0"/>
              <a:t>to the cumene </a:t>
            </a:r>
            <a:r>
              <a:rPr lang="en-IN" dirty="0"/>
              <a:t>column</a:t>
            </a:r>
            <a:endParaRPr lang="en-IN" dirty="0" smtClean="0"/>
          </a:p>
          <a:p>
            <a:endParaRPr lang="en-IN" dirty="0"/>
          </a:p>
          <a:p>
            <a:r>
              <a:rPr lang="en-IN" dirty="0" smtClean="0"/>
              <a:t>The column of Cumene separates a stream of AMS free Cumene/light impurities on the top. This product is condensed and partially being recycled to the column and the balance sent to the stage of washing of cumene as recovered product to be oxidized.</a:t>
            </a:r>
          </a:p>
          <a:p>
            <a:endParaRPr lang="en-IN" dirty="0"/>
          </a:p>
          <a:p>
            <a:r>
              <a:rPr lang="en-IN" dirty="0" smtClean="0"/>
              <a:t>In the bottom of the column lights free AMS/Heavies and phenol remain to be fed to </a:t>
            </a:r>
            <a:r>
              <a:rPr lang="en-IN" smtClean="0"/>
              <a:t>the column </a:t>
            </a:r>
            <a:r>
              <a:rPr lang="en-IN" dirty="0" smtClean="0"/>
              <a:t>of Purification of AMS</a:t>
            </a:r>
            <a:r>
              <a:rPr lang="en-IN" dirty="0"/>
              <a:t>. </a:t>
            </a:r>
          </a:p>
        </p:txBody>
      </p:sp>
    </p:spTree>
    <p:extLst>
      <p:ext uri="{BB962C8B-B14F-4D97-AF65-F5344CB8AC3E}">
        <p14:creationId xmlns:p14="http://schemas.microsoft.com/office/powerpoint/2010/main" xmlns="" val="561338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Purification of AMS</a:t>
            </a:r>
            <a:endParaRPr lang="en-IN" dirty="0"/>
          </a:p>
        </p:txBody>
      </p:sp>
      <p:sp>
        <p:nvSpPr>
          <p:cNvPr id="3" name="Content Placeholder 2"/>
          <p:cNvSpPr>
            <a:spLocks noGrp="1"/>
          </p:cNvSpPr>
          <p:nvPr>
            <p:ph idx="1"/>
          </p:nvPr>
        </p:nvSpPr>
        <p:spPr/>
        <p:txBody>
          <a:bodyPr/>
          <a:lstStyle/>
          <a:p>
            <a:r>
              <a:rPr lang="en-IN" dirty="0" smtClean="0"/>
              <a:t>The Column for Purification of Alpha Methyl Styrene receives the stream coming on from the bottom of the Column of Cumene. </a:t>
            </a:r>
          </a:p>
          <a:p>
            <a:endParaRPr lang="en-IN" dirty="0"/>
          </a:p>
          <a:p>
            <a:r>
              <a:rPr lang="en-IN" dirty="0" smtClean="0"/>
              <a:t>On the top AMS is obtained and condensed to be stored in a vessel. Part of the stored material is sent back to the column as a reflux the balance is sent to the storage tank </a:t>
            </a:r>
          </a:p>
          <a:p>
            <a:endParaRPr lang="en-IN" dirty="0"/>
          </a:p>
          <a:p>
            <a:r>
              <a:rPr lang="en-IN" dirty="0" smtClean="0"/>
              <a:t>The AMS produced has a purity of at least 99.51%</a:t>
            </a:r>
            <a:endParaRPr lang="en-IN" dirty="0"/>
          </a:p>
        </p:txBody>
      </p:sp>
    </p:spTree>
    <p:extLst>
      <p:ext uri="{BB962C8B-B14F-4D97-AF65-F5344CB8AC3E}">
        <p14:creationId xmlns:p14="http://schemas.microsoft.com/office/powerpoint/2010/main" xmlns="" val="2160937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Distillation of Phenol</a:t>
            </a:r>
            <a:endParaRPr lang="en-IN" dirty="0"/>
          </a:p>
        </p:txBody>
      </p:sp>
      <p:sp>
        <p:nvSpPr>
          <p:cNvPr id="3" name="Content Placeholder 2"/>
          <p:cNvSpPr>
            <a:spLocks noGrp="1"/>
          </p:cNvSpPr>
          <p:nvPr>
            <p:ph idx="1"/>
          </p:nvPr>
        </p:nvSpPr>
        <p:spPr/>
        <p:txBody>
          <a:bodyPr>
            <a:normAutofit lnSpcReduction="10000"/>
          </a:bodyPr>
          <a:lstStyle/>
          <a:p>
            <a:r>
              <a:rPr lang="en-IN" dirty="0" smtClean="0"/>
              <a:t>The bottom produce of the AMS purification column is the feed to this column</a:t>
            </a:r>
          </a:p>
          <a:p>
            <a:endParaRPr lang="en-IN" dirty="0" smtClean="0"/>
          </a:p>
          <a:p>
            <a:r>
              <a:rPr lang="en-IN" dirty="0"/>
              <a:t>On the top </a:t>
            </a:r>
            <a:r>
              <a:rPr lang="en-IN" dirty="0" smtClean="0"/>
              <a:t>phenol </a:t>
            </a:r>
            <a:r>
              <a:rPr lang="en-IN" dirty="0"/>
              <a:t>is obtained and condensed to be stored in a vessel. Part of the stored material is sent back to the column as a </a:t>
            </a:r>
            <a:r>
              <a:rPr lang="en-IN" dirty="0" smtClean="0"/>
              <a:t>reflux, </a:t>
            </a:r>
            <a:r>
              <a:rPr lang="en-IN" dirty="0"/>
              <a:t>the balance is sent to the storage </a:t>
            </a:r>
            <a:r>
              <a:rPr lang="en-IN" dirty="0" smtClean="0"/>
              <a:t>tank</a:t>
            </a:r>
          </a:p>
          <a:p>
            <a:endParaRPr lang="en-IN" dirty="0"/>
          </a:p>
          <a:p>
            <a:r>
              <a:rPr lang="en-IN" dirty="0" smtClean="0"/>
              <a:t>The bottom product contains acetophenone and heavy impurities</a:t>
            </a:r>
          </a:p>
          <a:p>
            <a:endParaRPr lang="en-IN" dirty="0"/>
          </a:p>
          <a:p>
            <a:r>
              <a:rPr lang="en-IN" dirty="0" smtClean="0"/>
              <a:t>The phenol produced has a purity of 99.97%</a:t>
            </a:r>
          </a:p>
          <a:p>
            <a:endParaRPr lang="en-IN" dirty="0"/>
          </a:p>
          <a:p>
            <a:endParaRPr lang="en-IN" dirty="0"/>
          </a:p>
        </p:txBody>
      </p:sp>
    </p:spTree>
    <p:extLst>
      <p:ext uri="{BB962C8B-B14F-4D97-AF65-F5344CB8AC3E}">
        <p14:creationId xmlns:p14="http://schemas.microsoft.com/office/powerpoint/2010/main" xmlns="" val="4189482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Pollution and Environment</a:t>
            </a:r>
            <a:endParaRPr lang="en-IN" sz="4800" dirty="0"/>
          </a:p>
        </p:txBody>
      </p:sp>
      <p:sp>
        <p:nvSpPr>
          <p:cNvPr id="3" name="Text Placeholder 2"/>
          <p:cNvSpPr>
            <a:spLocks noGrp="1"/>
          </p:cNvSpPr>
          <p:nvPr>
            <p:ph type="body" idx="1"/>
          </p:nvPr>
        </p:nvSpPr>
        <p:spPr>
          <a:xfrm>
            <a:off x="8434455" y="4574176"/>
            <a:ext cx="3757545" cy="2283824"/>
          </a:xfrm>
        </p:spPr>
        <p:txBody>
          <a:bodyPr/>
          <a:lstStyle/>
          <a:p>
            <a:r>
              <a:rPr lang="en-IN" dirty="0" smtClean="0"/>
              <a:t>By-</a:t>
            </a:r>
          </a:p>
          <a:p>
            <a:pPr algn="r"/>
            <a:r>
              <a:rPr lang="en-IN" dirty="0" err="1" smtClean="0"/>
              <a:t>Suraj</a:t>
            </a:r>
            <a:r>
              <a:rPr lang="en-IN" dirty="0" smtClean="0"/>
              <a:t> </a:t>
            </a:r>
            <a:r>
              <a:rPr lang="en-IN" dirty="0" err="1" smtClean="0"/>
              <a:t>lungase</a:t>
            </a:r>
            <a:endParaRPr lang="en-IN" dirty="0" smtClean="0"/>
          </a:p>
          <a:p>
            <a:pPr algn="r"/>
            <a:r>
              <a:rPr lang="en-IN" dirty="0" smtClean="0"/>
              <a:t>(2013a1ps922g)</a:t>
            </a:r>
            <a:endParaRPr lang="en-IN" dirty="0"/>
          </a:p>
        </p:txBody>
      </p:sp>
    </p:spTree>
    <p:extLst>
      <p:ext uri="{BB962C8B-B14F-4D97-AF65-F5344CB8AC3E}">
        <p14:creationId xmlns:p14="http://schemas.microsoft.com/office/powerpoint/2010/main" xmlns="" val="234089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Pollution &amp; Environmental Issues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Since CHP is explosive after a certain limit, it should not get accumulated beyond a specified concentration in any section of the </a:t>
            </a:r>
            <a:r>
              <a:rPr lang="en-IN" dirty="0" smtClean="0"/>
              <a:t>units</a:t>
            </a:r>
          </a:p>
          <a:p>
            <a:endParaRPr lang="en-IN" dirty="0"/>
          </a:p>
          <a:p>
            <a:r>
              <a:rPr lang="en-IN" dirty="0" smtClean="0"/>
              <a:t>Phenol has a very characteristic and heavy odour, so its emissions </a:t>
            </a:r>
            <a:r>
              <a:rPr lang="en-IN" dirty="0"/>
              <a:t>can lead to community odour </a:t>
            </a:r>
            <a:r>
              <a:rPr lang="en-IN" dirty="0" smtClean="0"/>
              <a:t>problems</a:t>
            </a:r>
          </a:p>
          <a:p>
            <a:endParaRPr lang="en-IN" dirty="0"/>
          </a:p>
          <a:p>
            <a:r>
              <a:rPr lang="en-IN" dirty="0" smtClean="0"/>
              <a:t>Phenol and its solutions are flammable and during fire, it may decompose into CO and CO</a:t>
            </a:r>
            <a:r>
              <a:rPr lang="en-IN" baseline="-25000" dirty="0" smtClean="0"/>
              <a:t>2</a:t>
            </a:r>
            <a:endParaRPr lang="en-IN" baseline="-25000" dirty="0"/>
          </a:p>
          <a:p>
            <a:endParaRPr lang="en-IN" dirty="0" smtClean="0"/>
          </a:p>
          <a:p>
            <a:r>
              <a:rPr lang="en-IN" dirty="0" smtClean="0"/>
              <a:t>Effluent water may contain phenol which is toxic to aquatic animals and in general fish appear to be more sensitive</a:t>
            </a:r>
          </a:p>
          <a:p>
            <a:endParaRPr lang="en-IN" dirty="0" smtClean="0"/>
          </a:p>
        </p:txBody>
      </p:sp>
      <p:sp>
        <p:nvSpPr>
          <p:cNvPr id="4" name="TextBox 3"/>
          <p:cNvSpPr txBox="1"/>
          <p:nvPr/>
        </p:nvSpPr>
        <p:spPr>
          <a:xfrm>
            <a:off x="7200900" y="6334780"/>
            <a:ext cx="4991100" cy="523220"/>
          </a:xfrm>
          <a:prstGeom prst="rect">
            <a:avLst/>
          </a:prstGeom>
          <a:noFill/>
        </p:spPr>
        <p:txBody>
          <a:bodyPr wrap="square" rtlCol="0">
            <a:spAutoFit/>
          </a:bodyPr>
          <a:lstStyle/>
          <a:p>
            <a:pPr algn="ctr"/>
            <a:r>
              <a:rPr lang="en-IN" sz="1400" dirty="0" smtClean="0"/>
              <a:t>Source: Odours </a:t>
            </a:r>
            <a:r>
              <a:rPr lang="en-IN" sz="1400" dirty="0"/>
              <a:t>from Stationary and Mobile Sources</a:t>
            </a:r>
          </a:p>
          <a:p>
            <a:pPr algn="ctr"/>
            <a:endParaRPr lang="en-IN" sz="1400" dirty="0"/>
          </a:p>
        </p:txBody>
      </p:sp>
    </p:spTree>
    <p:extLst>
      <p:ext uri="{BB962C8B-B14F-4D97-AF65-F5344CB8AC3E}">
        <p14:creationId xmlns:p14="http://schemas.microsoft.com/office/powerpoint/2010/main" xmlns="" val="571050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Modifications for Pollution Prevention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sz="2000" dirty="0" smtClean="0"/>
              <a:t>In-process recovery and recycle of CHP &amp; phenol</a:t>
            </a:r>
          </a:p>
          <a:p>
            <a:pPr lvl="1"/>
            <a:r>
              <a:rPr lang="en-IN" sz="1800" dirty="0" smtClean="0"/>
              <a:t>Benefits:</a:t>
            </a:r>
          </a:p>
          <a:p>
            <a:pPr marL="1257300" lvl="2" indent="-342900">
              <a:buFont typeface="+mj-lt"/>
              <a:buAutoNum type="arabicPeriod"/>
            </a:pPr>
            <a:r>
              <a:rPr lang="en-IN" sz="1600" dirty="0" smtClean="0"/>
              <a:t>2-3 % increase in phenol production</a:t>
            </a:r>
          </a:p>
          <a:p>
            <a:pPr marL="1257300" lvl="2" indent="-342900">
              <a:buFont typeface="+mj-lt"/>
              <a:buAutoNum type="arabicPeriod"/>
            </a:pPr>
            <a:r>
              <a:rPr lang="en-IN" sz="1600" dirty="0" smtClean="0"/>
              <a:t>High recovery (99.3%) of phenol and hazardous organics in waste streams</a:t>
            </a:r>
          </a:p>
          <a:p>
            <a:pPr marL="1257300" lvl="2" indent="-342900">
              <a:buFont typeface="+mj-lt"/>
              <a:buAutoNum type="arabicPeriod"/>
            </a:pPr>
            <a:r>
              <a:rPr lang="en-IN" sz="1600" dirty="0" smtClean="0"/>
              <a:t>50% decrease in biological loading on downstream wastewater treatment system</a:t>
            </a:r>
          </a:p>
          <a:p>
            <a:pPr marL="1257300" lvl="2" indent="-342900">
              <a:buFont typeface="+mj-lt"/>
              <a:buAutoNum type="arabicPeriod"/>
            </a:pPr>
            <a:r>
              <a:rPr lang="en-IN" sz="1600" dirty="0" smtClean="0"/>
              <a:t>Eliminate transfer of pollutants to other waste streams</a:t>
            </a:r>
            <a:endParaRPr lang="en-IN" sz="1600" dirty="0"/>
          </a:p>
          <a:p>
            <a:pPr marL="457200">
              <a:buFont typeface="+mj-lt"/>
              <a:buAutoNum type="arabicPeriod"/>
            </a:pPr>
            <a:endParaRPr lang="en-IN" dirty="0" smtClean="0"/>
          </a:p>
        </p:txBody>
      </p:sp>
      <p:sp>
        <p:nvSpPr>
          <p:cNvPr id="4" name="TextBox 3"/>
          <p:cNvSpPr txBox="1"/>
          <p:nvPr/>
        </p:nvSpPr>
        <p:spPr>
          <a:xfrm>
            <a:off x="5943600" y="6334780"/>
            <a:ext cx="6248400" cy="523220"/>
          </a:xfrm>
          <a:prstGeom prst="rect">
            <a:avLst/>
          </a:prstGeom>
          <a:noFill/>
        </p:spPr>
        <p:txBody>
          <a:bodyPr wrap="square" rtlCol="0">
            <a:spAutoFit/>
          </a:bodyPr>
          <a:lstStyle/>
          <a:p>
            <a:pPr algn="ctr"/>
            <a:r>
              <a:rPr lang="en-IN" sz="1400" dirty="0" smtClean="0"/>
              <a:t>Source: Proceedings </a:t>
            </a:r>
            <a:r>
              <a:rPr lang="en-IN" sz="1400" dirty="0"/>
              <a:t>of the 51st Purdue Industrial Waste Conference</a:t>
            </a:r>
          </a:p>
          <a:p>
            <a:pPr algn="ctr"/>
            <a:endParaRPr lang="en-IN" sz="1400" dirty="0"/>
          </a:p>
        </p:txBody>
      </p:sp>
    </p:spTree>
    <p:extLst>
      <p:ext uri="{BB962C8B-B14F-4D97-AF65-F5344CB8AC3E}">
        <p14:creationId xmlns:p14="http://schemas.microsoft.com/office/powerpoint/2010/main" xmlns="" val="3508512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Modifications for Pollution Prevention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000" dirty="0" smtClean="0"/>
              <a:t>Recovery and recycle of phenol and acetone from vent system</a:t>
            </a:r>
          </a:p>
          <a:p>
            <a:pPr lvl="1"/>
            <a:r>
              <a:rPr lang="en-IN" sz="1800" dirty="0" smtClean="0"/>
              <a:t>Benefits</a:t>
            </a:r>
          </a:p>
          <a:p>
            <a:pPr marL="1257300" lvl="2" indent="-342900">
              <a:buFont typeface="+mj-lt"/>
              <a:buAutoNum type="arabicPeriod"/>
            </a:pPr>
            <a:r>
              <a:rPr lang="en-IN" sz="1600" dirty="0" smtClean="0"/>
              <a:t>Reduces potential for accidental releases</a:t>
            </a:r>
          </a:p>
          <a:p>
            <a:pPr marL="1257300" lvl="2" indent="-342900">
              <a:buFont typeface="+mj-lt"/>
              <a:buAutoNum type="arabicPeriod"/>
            </a:pPr>
            <a:r>
              <a:rPr lang="en-IN" sz="1600" dirty="0" smtClean="0"/>
              <a:t>Reduces by-product formation</a:t>
            </a:r>
          </a:p>
          <a:p>
            <a:pPr marL="1257300" lvl="2" indent="-342900">
              <a:buFont typeface="+mj-lt"/>
              <a:buAutoNum type="arabicPeriod"/>
            </a:pPr>
            <a:r>
              <a:rPr lang="en-IN" sz="1600" dirty="0" smtClean="0"/>
              <a:t>99.9% recovery of regulated hazardous organics from steady state vent and emergency relief systems</a:t>
            </a:r>
          </a:p>
          <a:p>
            <a:pPr marL="1257300" lvl="2" indent="-342900">
              <a:buFont typeface="+mj-lt"/>
              <a:buAutoNum type="arabicPeriod"/>
            </a:pPr>
            <a:r>
              <a:rPr lang="en-IN" sz="1600" dirty="0" smtClean="0"/>
              <a:t>Eliminates release potential due to corrosion</a:t>
            </a:r>
          </a:p>
          <a:p>
            <a:pPr marL="1257300" lvl="2" indent="-342900">
              <a:buFont typeface="+mj-lt"/>
              <a:buAutoNum type="arabicPeriod"/>
            </a:pPr>
            <a:r>
              <a:rPr lang="en-IN" sz="1600" dirty="0" smtClean="0"/>
              <a:t>Satisfies near-future emissions control standards</a:t>
            </a:r>
            <a:endParaRPr lang="en-IN" sz="1600" dirty="0"/>
          </a:p>
        </p:txBody>
      </p:sp>
      <p:sp>
        <p:nvSpPr>
          <p:cNvPr id="4" name="TextBox 3"/>
          <p:cNvSpPr txBox="1"/>
          <p:nvPr/>
        </p:nvSpPr>
        <p:spPr>
          <a:xfrm>
            <a:off x="4813300" y="6204004"/>
            <a:ext cx="7112000" cy="738664"/>
          </a:xfrm>
          <a:prstGeom prst="rect">
            <a:avLst/>
          </a:prstGeom>
          <a:noFill/>
        </p:spPr>
        <p:txBody>
          <a:bodyPr wrap="square" rtlCol="0">
            <a:spAutoFit/>
          </a:bodyPr>
          <a:lstStyle/>
          <a:p>
            <a:pPr algn="ctr"/>
            <a:r>
              <a:rPr lang="en-IN" sz="1400" dirty="0"/>
              <a:t>Source: Proceedings of the 51st Purdue Industrial Waste Conference</a:t>
            </a:r>
          </a:p>
          <a:p>
            <a:pPr algn="ctr"/>
            <a:endParaRPr lang="en-IN" sz="1400" dirty="0"/>
          </a:p>
          <a:p>
            <a:endParaRPr lang="en-IN" sz="1400" dirty="0"/>
          </a:p>
        </p:txBody>
      </p:sp>
    </p:spTree>
    <p:extLst>
      <p:ext uri="{BB962C8B-B14F-4D97-AF65-F5344CB8AC3E}">
        <p14:creationId xmlns:p14="http://schemas.microsoft.com/office/powerpoint/2010/main" xmlns="" val="2865378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Modifications for Pollution Prevention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000" dirty="0" smtClean="0"/>
              <a:t>Recovery and recycle of phenol oxidizer off-gases and CHP concentration vent gases</a:t>
            </a:r>
          </a:p>
          <a:p>
            <a:pPr lvl="1"/>
            <a:r>
              <a:rPr lang="en-IN" sz="1800" dirty="0" smtClean="0"/>
              <a:t>Benefits</a:t>
            </a:r>
          </a:p>
          <a:p>
            <a:pPr marL="1257300" lvl="2" indent="-342900">
              <a:buFont typeface="+mj-lt"/>
              <a:buAutoNum type="arabicPeriod"/>
            </a:pPr>
            <a:r>
              <a:rPr lang="en-IN" sz="1600" dirty="0" smtClean="0"/>
              <a:t>99.9% reduction in atmospheric emissions</a:t>
            </a:r>
          </a:p>
          <a:p>
            <a:pPr marL="1257300" lvl="2" indent="-342900">
              <a:buFont typeface="+mj-lt"/>
              <a:buAutoNum type="arabicPeriod"/>
            </a:pPr>
            <a:r>
              <a:rPr lang="en-IN" sz="1600" dirty="0" smtClean="0"/>
              <a:t>Eliminates transfer of pollutants to other waste streams</a:t>
            </a:r>
          </a:p>
          <a:p>
            <a:pPr marL="1257300" lvl="2" indent="-342900">
              <a:buFont typeface="+mj-lt"/>
              <a:buAutoNum type="arabicPeriod"/>
            </a:pPr>
            <a:r>
              <a:rPr lang="en-IN" sz="1600" dirty="0" smtClean="0"/>
              <a:t>99.9% recovery of regulated hazardous organics from oxidizer and CHP concentration systems</a:t>
            </a:r>
          </a:p>
          <a:p>
            <a:pPr marL="1257300" lvl="2" indent="-342900">
              <a:buFont typeface="+mj-lt"/>
              <a:buAutoNum type="arabicPeriod"/>
            </a:pPr>
            <a:endParaRPr lang="en-IN" sz="1600" dirty="0"/>
          </a:p>
        </p:txBody>
      </p:sp>
      <p:sp>
        <p:nvSpPr>
          <p:cNvPr id="4" name="TextBox 3"/>
          <p:cNvSpPr txBox="1"/>
          <p:nvPr/>
        </p:nvSpPr>
        <p:spPr>
          <a:xfrm>
            <a:off x="5193352" y="6119336"/>
            <a:ext cx="6870700" cy="738664"/>
          </a:xfrm>
          <a:prstGeom prst="rect">
            <a:avLst/>
          </a:prstGeom>
          <a:noFill/>
        </p:spPr>
        <p:txBody>
          <a:bodyPr wrap="square" rtlCol="0">
            <a:spAutoFit/>
          </a:bodyPr>
          <a:lstStyle/>
          <a:p>
            <a:pPr algn="ctr"/>
            <a:r>
              <a:rPr lang="en-IN" sz="1400" dirty="0"/>
              <a:t>Source: Proceedings of the 51st Purdue Industrial Waste Conference</a:t>
            </a:r>
          </a:p>
          <a:p>
            <a:pPr algn="ctr"/>
            <a:endParaRPr lang="en-IN" sz="1400" dirty="0"/>
          </a:p>
          <a:p>
            <a:endParaRPr lang="en-IN" sz="1400" dirty="0"/>
          </a:p>
        </p:txBody>
      </p:sp>
    </p:spTree>
    <p:extLst>
      <p:ext uri="{BB962C8B-B14F-4D97-AF65-F5344CB8AC3E}">
        <p14:creationId xmlns:p14="http://schemas.microsoft.com/office/powerpoint/2010/main" xmlns="" val="388974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Phenol is an aromatic organic compound with molecular formula C</a:t>
            </a:r>
            <a:r>
              <a:rPr lang="en-US" baseline="-25000" dirty="0" smtClean="0"/>
              <a:t>6</a:t>
            </a:r>
            <a:r>
              <a:rPr lang="en-US" dirty="0" smtClean="0"/>
              <a:t>H</a:t>
            </a:r>
            <a:r>
              <a:rPr lang="en-US" baseline="-25000" dirty="0" smtClean="0"/>
              <a:t>5</a:t>
            </a:r>
            <a:r>
              <a:rPr lang="en-US" dirty="0" smtClean="0"/>
              <a:t>OH</a:t>
            </a:r>
          </a:p>
          <a:p>
            <a:endParaRPr lang="en-US" dirty="0"/>
          </a:p>
          <a:p>
            <a:r>
              <a:rPr lang="en-US" dirty="0" smtClean="0"/>
              <a:t>Physical Properties:</a:t>
            </a:r>
          </a:p>
          <a:p>
            <a:pPr lvl="1">
              <a:buFont typeface="Wingdings" panose="05000000000000000000" pitchFamily="2" charset="2"/>
              <a:buChar char="Ø"/>
            </a:pPr>
            <a:r>
              <a:rPr lang="en-US" dirty="0" smtClean="0"/>
              <a:t>MW : 94</a:t>
            </a:r>
          </a:p>
          <a:p>
            <a:pPr lvl="1">
              <a:buFont typeface="Wingdings" panose="05000000000000000000" pitchFamily="2" charset="2"/>
              <a:buChar char="Ø"/>
            </a:pPr>
            <a:r>
              <a:rPr lang="en-US" dirty="0" smtClean="0"/>
              <a:t>MP : 40.9 </a:t>
            </a:r>
            <a:r>
              <a:rPr lang="en-IN" b="1" dirty="0" smtClean="0"/>
              <a:t>°</a:t>
            </a:r>
            <a:r>
              <a:rPr lang="en-IN" dirty="0" smtClean="0"/>
              <a:t>C</a:t>
            </a:r>
          </a:p>
          <a:p>
            <a:pPr lvl="1">
              <a:buFont typeface="Wingdings" panose="05000000000000000000" pitchFamily="2" charset="2"/>
              <a:buChar char="Ø"/>
            </a:pPr>
            <a:r>
              <a:rPr lang="en-IN" dirty="0" smtClean="0"/>
              <a:t>BP  : 181.8 </a:t>
            </a:r>
            <a:r>
              <a:rPr lang="en-IN" b="1" dirty="0" smtClean="0"/>
              <a:t>°</a:t>
            </a:r>
            <a:r>
              <a:rPr lang="en-IN" dirty="0" smtClean="0"/>
              <a:t>C</a:t>
            </a:r>
          </a:p>
          <a:p>
            <a:pPr lvl="1">
              <a:buFont typeface="Wingdings" panose="05000000000000000000" pitchFamily="2" charset="2"/>
              <a:buChar char="Ø"/>
            </a:pPr>
            <a:r>
              <a:rPr lang="en-IN" dirty="0" smtClean="0"/>
              <a:t>Density : 1071 kg/m</a:t>
            </a:r>
            <a:r>
              <a:rPr lang="en-IN" baseline="30000" dirty="0" smtClean="0"/>
              <a:t>3</a:t>
            </a:r>
            <a:endParaRPr lang="en-US" baseline="30000" dirty="0" smtClean="0"/>
          </a:p>
          <a:p>
            <a:endParaRPr lang="en-US" dirty="0" smtClean="0"/>
          </a:p>
        </p:txBody>
      </p:sp>
      <p:pic>
        <p:nvPicPr>
          <p:cNvPr id="8" name="Picture 7"/>
          <p:cNvPicPr>
            <a:picLocks noChangeAspect="1"/>
          </p:cNvPicPr>
          <p:nvPr/>
        </p:nvPicPr>
        <p:blipFill>
          <a:blip r:embed="rId2" cstate="print"/>
          <a:stretch>
            <a:fillRect/>
          </a:stretch>
        </p:blipFill>
        <p:spPr>
          <a:xfrm>
            <a:off x="9452315" y="3007844"/>
            <a:ext cx="1714501" cy="2890982"/>
          </a:xfrm>
          <a:prstGeom prst="rect">
            <a:avLst/>
          </a:prstGeom>
        </p:spPr>
      </p:pic>
    </p:spTree>
    <p:extLst>
      <p:ext uri="{BB962C8B-B14F-4D97-AF65-F5344CB8AC3E}">
        <p14:creationId xmlns:p14="http://schemas.microsoft.com/office/powerpoint/2010/main" xmlns="" val="363514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Equipment and Market Analysis</a:t>
            </a:r>
            <a:endParaRPr lang="en-IN" dirty="0"/>
          </a:p>
        </p:txBody>
      </p:sp>
      <p:sp>
        <p:nvSpPr>
          <p:cNvPr id="3" name="Text Placeholder 2"/>
          <p:cNvSpPr>
            <a:spLocks noGrp="1"/>
          </p:cNvSpPr>
          <p:nvPr>
            <p:ph type="body" idx="1"/>
          </p:nvPr>
        </p:nvSpPr>
        <p:spPr>
          <a:xfrm>
            <a:off x="8434455" y="4574176"/>
            <a:ext cx="3757545" cy="2283824"/>
          </a:xfrm>
        </p:spPr>
        <p:txBody>
          <a:bodyPr/>
          <a:lstStyle/>
          <a:p>
            <a:r>
              <a:rPr lang="en-IN" dirty="0" smtClean="0"/>
              <a:t>By-</a:t>
            </a:r>
          </a:p>
          <a:p>
            <a:pPr algn="r"/>
            <a:r>
              <a:rPr lang="en-IN" dirty="0" err="1" smtClean="0"/>
              <a:t>Tanmay</a:t>
            </a:r>
            <a:r>
              <a:rPr lang="en-IN" dirty="0" smtClean="0"/>
              <a:t> Tiwari</a:t>
            </a:r>
          </a:p>
          <a:p>
            <a:pPr algn="r"/>
            <a:r>
              <a:rPr lang="en-IN" dirty="0" smtClean="0"/>
              <a:t>(2013a1ps890g)</a:t>
            </a:r>
            <a:endParaRPr lang="en-IN" dirty="0"/>
          </a:p>
        </p:txBody>
      </p:sp>
    </p:spTree>
    <p:extLst>
      <p:ext uri="{BB962C8B-B14F-4D97-AF65-F5344CB8AC3E}">
        <p14:creationId xmlns:p14="http://schemas.microsoft.com/office/powerpoint/2010/main" xmlns="" val="2994381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Equipment</a:t>
            </a:r>
            <a:endParaRPr lang="en-IN" dirty="0"/>
          </a:p>
        </p:txBody>
      </p:sp>
      <p:pic>
        <p:nvPicPr>
          <p:cNvPr id="4" name="Content Placeholder 3"/>
          <p:cNvPicPr>
            <a:picLocks noGrp="1" noChangeAspect="1"/>
          </p:cNvPicPr>
          <p:nvPr>
            <p:ph idx="1"/>
          </p:nvPr>
        </p:nvPicPr>
        <p:blipFill>
          <a:blip r:embed="rId2" cstate="print"/>
          <a:stretch>
            <a:fillRect/>
          </a:stretch>
        </p:blipFill>
        <p:spPr>
          <a:xfrm>
            <a:off x="1484206" y="2739481"/>
            <a:ext cx="3906660" cy="2706568"/>
          </a:xfrm>
          <a:prstGeom prst="rect">
            <a:avLst/>
          </a:prstGeom>
        </p:spPr>
      </p:pic>
      <p:sp>
        <p:nvSpPr>
          <p:cNvPr id="5" name="TextBox 4"/>
          <p:cNvSpPr txBox="1"/>
          <p:nvPr/>
        </p:nvSpPr>
        <p:spPr>
          <a:xfrm>
            <a:off x="1658202" y="5380951"/>
            <a:ext cx="3179929" cy="1754326"/>
          </a:xfrm>
          <a:prstGeom prst="rect">
            <a:avLst/>
          </a:prstGeom>
          <a:noFill/>
        </p:spPr>
        <p:txBody>
          <a:bodyPr wrap="square" rtlCol="0">
            <a:spAutoFit/>
          </a:bodyPr>
          <a:lstStyle/>
          <a:p>
            <a:r>
              <a:rPr lang="en-IN" dirty="0" smtClean="0"/>
              <a:t>Radiant Heat Exchangers </a:t>
            </a:r>
            <a:r>
              <a:rPr lang="en-IN" dirty="0" err="1" smtClean="0"/>
              <a:t>Pvt.</a:t>
            </a:r>
            <a:r>
              <a:rPr lang="en-IN" dirty="0" smtClean="0"/>
              <a:t> Ltd.</a:t>
            </a:r>
          </a:p>
          <a:p>
            <a:r>
              <a:rPr lang="en-IN" dirty="0" smtClean="0"/>
              <a:t>Armstrong </a:t>
            </a:r>
          </a:p>
          <a:p>
            <a:endParaRPr lang="en-IN" dirty="0" smtClean="0"/>
          </a:p>
          <a:p>
            <a:endParaRPr lang="en-IN" dirty="0" smtClean="0"/>
          </a:p>
          <a:p>
            <a:endParaRPr lang="en-IN" dirty="0"/>
          </a:p>
        </p:txBody>
      </p:sp>
      <p:pic>
        <p:nvPicPr>
          <p:cNvPr id="6" name="Picture 5"/>
          <p:cNvPicPr>
            <a:picLocks noChangeAspect="1"/>
          </p:cNvPicPr>
          <p:nvPr/>
        </p:nvPicPr>
        <p:blipFill>
          <a:blip r:embed="rId3" cstate="print"/>
          <a:stretch>
            <a:fillRect/>
          </a:stretch>
        </p:blipFill>
        <p:spPr>
          <a:xfrm>
            <a:off x="6567132" y="3139591"/>
            <a:ext cx="4762500" cy="2241360"/>
          </a:xfrm>
          <a:prstGeom prst="rect">
            <a:avLst/>
          </a:prstGeom>
        </p:spPr>
      </p:pic>
      <p:sp>
        <p:nvSpPr>
          <p:cNvPr id="7" name="TextBox 6"/>
          <p:cNvSpPr txBox="1"/>
          <p:nvPr/>
        </p:nvSpPr>
        <p:spPr>
          <a:xfrm>
            <a:off x="2318419" y="2739481"/>
            <a:ext cx="2238233" cy="400110"/>
          </a:xfrm>
          <a:prstGeom prst="rect">
            <a:avLst/>
          </a:prstGeom>
          <a:noFill/>
        </p:spPr>
        <p:txBody>
          <a:bodyPr wrap="square" rtlCol="0">
            <a:spAutoFit/>
          </a:bodyPr>
          <a:lstStyle/>
          <a:p>
            <a:r>
              <a:rPr lang="en-IN" sz="2000" dirty="0" smtClean="0"/>
              <a:t>Heat Exchanger</a:t>
            </a:r>
            <a:endParaRPr lang="en-IN" sz="2000" dirty="0"/>
          </a:p>
        </p:txBody>
      </p:sp>
      <p:sp>
        <p:nvSpPr>
          <p:cNvPr id="8" name="TextBox 7"/>
          <p:cNvSpPr txBox="1"/>
          <p:nvPr/>
        </p:nvSpPr>
        <p:spPr>
          <a:xfrm>
            <a:off x="8093122" y="2739481"/>
            <a:ext cx="2906973" cy="400110"/>
          </a:xfrm>
          <a:prstGeom prst="rect">
            <a:avLst/>
          </a:prstGeom>
          <a:noFill/>
        </p:spPr>
        <p:txBody>
          <a:bodyPr wrap="square" rtlCol="0">
            <a:spAutoFit/>
          </a:bodyPr>
          <a:lstStyle/>
          <a:p>
            <a:r>
              <a:rPr lang="en-IN" sz="2000" dirty="0" smtClean="0"/>
              <a:t>Condenser</a:t>
            </a:r>
            <a:endParaRPr lang="en-IN" dirty="0"/>
          </a:p>
        </p:txBody>
      </p:sp>
      <p:sp>
        <p:nvSpPr>
          <p:cNvPr id="9" name="TextBox 8"/>
          <p:cNvSpPr txBox="1"/>
          <p:nvPr/>
        </p:nvSpPr>
        <p:spPr>
          <a:xfrm>
            <a:off x="7465325" y="5380951"/>
            <a:ext cx="3548418" cy="646331"/>
          </a:xfrm>
          <a:prstGeom prst="rect">
            <a:avLst/>
          </a:prstGeom>
          <a:noFill/>
        </p:spPr>
        <p:txBody>
          <a:bodyPr wrap="square" rtlCol="0">
            <a:spAutoFit/>
          </a:bodyPr>
          <a:lstStyle/>
          <a:p>
            <a:r>
              <a:rPr lang="en-IN" dirty="0" smtClean="0"/>
              <a:t>Thermax India Ltd.</a:t>
            </a:r>
          </a:p>
          <a:p>
            <a:r>
              <a:rPr lang="en-IN" dirty="0" smtClean="0"/>
              <a:t>Alpha Technovac LLP</a:t>
            </a:r>
            <a:endParaRPr lang="en-IN" dirty="0"/>
          </a:p>
        </p:txBody>
      </p:sp>
    </p:spTree>
    <p:extLst>
      <p:ext uri="{BB962C8B-B14F-4D97-AF65-F5344CB8AC3E}">
        <p14:creationId xmlns:p14="http://schemas.microsoft.com/office/powerpoint/2010/main" xmlns="" val="1019730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Equipment</a:t>
            </a:r>
          </a:p>
        </p:txBody>
      </p:sp>
      <p:pic>
        <p:nvPicPr>
          <p:cNvPr id="4" name="Content Placeholder 3"/>
          <p:cNvPicPr>
            <a:picLocks noGrp="1" noChangeAspect="1"/>
          </p:cNvPicPr>
          <p:nvPr>
            <p:ph idx="1"/>
          </p:nvPr>
        </p:nvPicPr>
        <p:blipFill>
          <a:blip r:embed="rId2" cstate="print"/>
          <a:stretch>
            <a:fillRect/>
          </a:stretch>
        </p:blipFill>
        <p:spPr>
          <a:xfrm>
            <a:off x="1154954" y="3441700"/>
            <a:ext cx="2558738" cy="2965944"/>
          </a:xfrm>
          <a:prstGeom prst="rect">
            <a:avLst/>
          </a:prstGeom>
        </p:spPr>
      </p:pic>
      <p:sp>
        <p:nvSpPr>
          <p:cNvPr id="5" name="TextBox 4"/>
          <p:cNvSpPr txBox="1"/>
          <p:nvPr/>
        </p:nvSpPr>
        <p:spPr>
          <a:xfrm>
            <a:off x="1012403" y="2579427"/>
            <a:ext cx="2843840" cy="646331"/>
          </a:xfrm>
          <a:prstGeom prst="rect">
            <a:avLst/>
          </a:prstGeom>
          <a:noFill/>
        </p:spPr>
        <p:txBody>
          <a:bodyPr wrap="square" rtlCol="0">
            <a:spAutoFit/>
          </a:bodyPr>
          <a:lstStyle/>
          <a:p>
            <a:pPr algn="ctr"/>
            <a:r>
              <a:rPr lang="en-IN" dirty="0" smtClean="0"/>
              <a:t>Vacuum Distillation Column</a:t>
            </a:r>
            <a:endParaRPr lang="en-IN" dirty="0"/>
          </a:p>
        </p:txBody>
      </p:sp>
      <p:sp>
        <p:nvSpPr>
          <p:cNvPr id="6" name="TextBox 5"/>
          <p:cNvSpPr txBox="1"/>
          <p:nvPr/>
        </p:nvSpPr>
        <p:spPr>
          <a:xfrm>
            <a:off x="3856243" y="3835020"/>
            <a:ext cx="1910687" cy="1754326"/>
          </a:xfrm>
          <a:prstGeom prst="rect">
            <a:avLst/>
          </a:prstGeom>
          <a:noFill/>
        </p:spPr>
        <p:txBody>
          <a:bodyPr wrap="square" rtlCol="0">
            <a:spAutoFit/>
          </a:bodyPr>
          <a:lstStyle/>
          <a:p>
            <a:r>
              <a:rPr lang="en-IN" dirty="0" err="1" smtClean="0"/>
              <a:t>Maleta</a:t>
            </a:r>
            <a:r>
              <a:rPr lang="en-IN" dirty="0" smtClean="0"/>
              <a:t> Cyclic Distillation LLC</a:t>
            </a:r>
          </a:p>
          <a:p>
            <a:endParaRPr lang="en-IN" dirty="0"/>
          </a:p>
          <a:p>
            <a:r>
              <a:rPr lang="en-IN" dirty="0" err="1"/>
              <a:t>Rufouz</a:t>
            </a:r>
            <a:r>
              <a:rPr lang="en-IN" dirty="0"/>
              <a:t> </a:t>
            </a:r>
            <a:r>
              <a:rPr lang="en-IN" dirty="0" err="1"/>
              <a:t>Hitek</a:t>
            </a:r>
            <a:r>
              <a:rPr lang="en-IN" dirty="0"/>
              <a:t> </a:t>
            </a:r>
            <a:r>
              <a:rPr lang="en-IN" dirty="0" smtClean="0"/>
              <a:t>Engineers </a:t>
            </a:r>
            <a:r>
              <a:rPr lang="en-IN" dirty="0" err="1" smtClean="0"/>
              <a:t>Pvt.</a:t>
            </a:r>
            <a:r>
              <a:rPr lang="en-IN" dirty="0" smtClean="0"/>
              <a:t> Ltd.</a:t>
            </a:r>
            <a:endParaRPr lang="en-IN" dirty="0"/>
          </a:p>
        </p:txBody>
      </p:sp>
      <p:pic>
        <p:nvPicPr>
          <p:cNvPr id="7" name="Picture 6"/>
          <p:cNvPicPr>
            <a:picLocks noChangeAspect="1"/>
          </p:cNvPicPr>
          <p:nvPr/>
        </p:nvPicPr>
        <p:blipFill>
          <a:blip r:embed="rId3" cstate="print"/>
          <a:stretch>
            <a:fillRect/>
          </a:stretch>
        </p:blipFill>
        <p:spPr>
          <a:xfrm>
            <a:off x="6108865" y="3441700"/>
            <a:ext cx="4550036" cy="2965945"/>
          </a:xfrm>
          <a:prstGeom prst="rect">
            <a:avLst/>
          </a:prstGeom>
        </p:spPr>
      </p:pic>
      <p:sp>
        <p:nvSpPr>
          <p:cNvPr id="8" name="TextBox 7"/>
          <p:cNvSpPr txBox="1"/>
          <p:nvPr/>
        </p:nvSpPr>
        <p:spPr>
          <a:xfrm>
            <a:off x="6237027" y="2729552"/>
            <a:ext cx="3452883" cy="369332"/>
          </a:xfrm>
          <a:prstGeom prst="rect">
            <a:avLst/>
          </a:prstGeom>
          <a:noFill/>
        </p:spPr>
        <p:txBody>
          <a:bodyPr wrap="square" rtlCol="0">
            <a:spAutoFit/>
          </a:bodyPr>
          <a:lstStyle/>
          <a:p>
            <a:pPr algn="ctr"/>
            <a:r>
              <a:rPr lang="en-IN" dirty="0" smtClean="0"/>
              <a:t>Storage Tank</a:t>
            </a:r>
            <a:endParaRPr lang="en-IN" dirty="0"/>
          </a:p>
        </p:txBody>
      </p:sp>
      <p:sp>
        <p:nvSpPr>
          <p:cNvPr id="9" name="TextBox 8"/>
          <p:cNvSpPr txBox="1"/>
          <p:nvPr/>
        </p:nvSpPr>
        <p:spPr>
          <a:xfrm>
            <a:off x="10658901" y="3603009"/>
            <a:ext cx="1378424" cy="923330"/>
          </a:xfrm>
          <a:prstGeom prst="rect">
            <a:avLst/>
          </a:prstGeom>
          <a:noFill/>
        </p:spPr>
        <p:txBody>
          <a:bodyPr wrap="square" rtlCol="0">
            <a:spAutoFit/>
          </a:bodyPr>
          <a:lstStyle/>
          <a:p>
            <a:r>
              <a:rPr lang="en-IN" dirty="0" smtClean="0"/>
              <a:t>Bharat tanks and Vessels</a:t>
            </a:r>
            <a:endParaRPr lang="en-IN" dirty="0"/>
          </a:p>
        </p:txBody>
      </p:sp>
    </p:spTree>
    <p:extLst>
      <p:ext uri="{BB962C8B-B14F-4D97-AF65-F5344CB8AC3E}">
        <p14:creationId xmlns:p14="http://schemas.microsoft.com/office/powerpoint/2010/main" xmlns="" val="676072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Equipment</a:t>
            </a:r>
          </a:p>
        </p:txBody>
      </p:sp>
      <p:pic>
        <p:nvPicPr>
          <p:cNvPr id="4" name="Content Placeholder 3"/>
          <p:cNvPicPr>
            <a:picLocks noGrp="1" noChangeAspect="1"/>
          </p:cNvPicPr>
          <p:nvPr>
            <p:ph idx="1"/>
          </p:nvPr>
        </p:nvPicPr>
        <p:blipFill>
          <a:blip r:embed="rId2" cstate="print"/>
          <a:stretch>
            <a:fillRect/>
          </a:stretch>
        </p:blipFill>
        <p:spPr>
          <a:xfrm>
            <a:off x="1575973" y="3308326"/>
            <a:ext cx="2900493" cy="3037883"/>
          </a:xfrm>
          <a:prstGeom prst="rect">
            <a:avLst/>
          </a:prstGeom>
        </p:spPr>
      </p:pic>
      <p:sp>
        <p:nvSpPr>
          <p:cNvPr id="5" name="TextBox 4"/>
          <p:cNvSpPr txBox="1"/>
          <p:nvPr/>
        </p:nvSpPr>
        <p:spPr>
          <a:xfrm>
            <a:off x="1433016" y="2743199"/>
            <a:ext cx="2947916" cy="369332"/>
          </a:xfrm>
          <a:prstGeom prst="rect">
            <a:avLst/>
          </a:prstGeom>
          <a:noFill/>
        </p:spPr>
        <p:txBody>
          <a:bodyPr wrap="square" rtlCol="0">
            <a:spAutoFit/>
          </a:bodyPr>
          <a:lstStyle/>
          <a:p>
            <a:pPr algn="ctr"/>
            <a:r>
              <a:rPr lang="en-IN" dirty="0" smtClean="0"/>
              <a:t>Reactor</a:t>
            </a:r>
            <a:endParaRPr lang="en-IN" dirty="0"/>
          </a:p>
        </p:txBody>
      </p:sp>
      <p:sp>
        <p:nvSpPr>
          <p:cNvPr id="6" name="TextBox 5"/>
          <p:cNvSpPr txBox="1"/>
          <p:nvPr/>
        </p:nvSpPr>
        <p:spPr>
          <a:xfrm>
            <a:off x="4797248" y="3713707"/>
            <a:ext cx="2737869" cy="2031325"/>
          </a:xfrm>
          <a:prstGeom prst="rect">
            <a:avLst/>
          </a:prstGeom>
          <a:noFill/>
        </p:spPr>
        <p:txBody>
          <a:bodyPr wrap="square" rtlCol="0">
            <a:spAutoFit/>
          </a:bodyPr>
          <a:lstStyle/>
          <a:p>
            <a:r>
              <a:rPr lang="en-IN" dirty="0" err="1" smtClean="0"/>
              <a:t>Nes</a:t>
            </a:r>
            <a:r>
              <a:rPr lang="en-IN" dirty="0" smtClean="0"/>
              <a:t> India Engineers</a:t>
            </a:r>
          </a:p>
          <a:p>
            <a:endParaRPr lang="en-IN" dirty="0"/>
          </a:p>
          <a:p>
            <a:r>
              <a:rPr lang="en-IN" dirty="0" err="1" smtClean="0"/>
              <a:t>Kalina</a:t>
            </a:r>
            <a:r>
              <a:rPr lang="en-IN" dirty="0" smtClean="0"/>
              <a:t> Engineering </a:t>
            </a:r>
            <a:r>
              <a:rPr lang="en-IN" dirty="0" err="1" smtClean="0"/>
              <a:t>Pvt.</a:t>
            </a:r>
            <a:r>
              <a:rPr lang="en-IN" dirty="0" smtClean="0"/>
              <a:t> Ltd.</a:t>
            </a:r>
          </a:p>
          <a:p>
            <a:endParaRPr lang="en-IN" dirty="0"/>
          </a:p>
          <a:p>
            <a:r>
              <a:rPr lang="en-IN" dirty="0" err="1" smtClean="0"/>
              <a:t>Aum</a:t>
            </a:r>
            <a:r>
              <a:rPr lang="en-IN" dirty="0" smtClean="0"/>
              <a:t> Industrial Steels Ltd.</a:t>
            </a:r>
            <a:endParaRPr lang="en-IN" dirty="0"/>
          </a:p>
        </p:txBody>
      </p:sp>
      <p:pic>
        <p:nvPicPr>
          <p:cNvPr id="7" name="Picture 6"/>
          <p:cNvPicPr>
            <a:picLocks noChangeAspect="1"/>
          </p:cNvPicPr>
          <p:nvPr/>
        </p:nvPicPr>
        <p:blipFill>
          <a:blip r:embed="rId3" cstate="print"/>
          <a:stretch>
            <a:fillRect/>
          </a:stretch>
        </p:blipFill>
        <p:spPr>
          <a:xfrm>
            <a:off x="7535117" y="3112531"/>
            <a:ext cx="2381250" cy="3233678"/>
          </a:xfrm>
          <a:prstGeom prst="rect">
            <a:avLst/>
          </a:prstGeom>
        </p:spPr>
      </p:pic>
      <p:sp>
        <p:nvSpPr>
          <p:cNvPr id="8" name="TextBox 7"/>
          <p:cNvSpPr txBox="1"/>
          <p:nvPr/>
        </p:nvSpPr>
        <p:spPr>
          <a:xfrm>
            <a:off x="7627097" y="2743199"/>
            <a:ext cx="2197290" cy="369332"/>
          </a:xfrm>
          <a:prstGeom prst="rect">
            <a:avLst/>
          </a:prstGeom>
          <a:noFill/>
        </p:spPr>
        <p:txBody>
          <a:bodyPr wrap="square" rtlCol="0">
            <a:spAutoFit/>
          </a:bodyPr>
          <a:lstStyle/>
          <a:p>
            <a:r>
              <a:rPr lang="en-IN" dirty="0" smtClean="0"/>
              <a:t>Agitated Reactor</a:t>
            </a:r>
            <a:endParaRPr lang="en-IN" dirty="0"/>
          </a:p>
        </p:txBody>
      </p:sp>
    </p:spTree>
    <p:extLst>
      <p:ext uri="{BB962C8B-B14F-4D97-AF65-F5344CB8AC3E}">
        <p14:creationId xmlns:p14="http://schemas.microsoft.com/office/powerpoint/2010/main" xmlns="" val="1439700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Equipment</a:t>
            </a:r>
          </a:p>
        </p:txBody>
      </p:sp>
      <p:pic>
        <p:nvPicPr>
          <p:cNvPr id="4" name="Content Placeholder 3"/>
          <p:cNvPicPr>
            <a:picLocks noGrp="1" noChangeAspect="1"/>
          </p:cNvPicPr>
          <p:nvPr>
            <p:ph idx="1"/>
          </p:nvPr>
        </p:nvPicPr>
        <p:blipFill>
          <a:blip r:embed="rId2" cstate="print"/>
          <a:stretch>
            <a:fillRect/>
          </a:stretch>
        </p:blipFill>
        <p:spPr>
          <a:xfrm>
            <a:off x="1154954" y="3258592"/>
            <a:ext cx="2562225" cy="3416300"/>
          </a:xfrm>
          <a:prstGeom prst="rect">
            <a:avLst/>
          </a:prstGeom>
        </p:spPr>
      </p:pic>
      <p:sp>
        <p:nvSpPr>
          <p:cNvPr id="5" name="TextBox 4"/>
          <p:cNvSpPr txBox="1"/>
          <p:nvPr/>
        </p:nvSpPr>
        <p:spPr>
          <a:xfrm>
            <a:off x="1378364" y="2688609"/>
            <a:ext cx="2115403" cy="369332"/>
          </a:xfrm>
          <a:prstGeom prst="rect">
            <a:avLst/>
          </a:prstGeom>
          <a:noFill/>
        </p:spPr>
        <p:txBody>
          <a:bodyPr wrap="square" rtlCol="0">
            <a:spAutoFit/>
          </a:bodyPr>
          <a:lstStyle/>
          <a:p>
            <a:pPr algn="ctr"/>
            <a:r>
              <a:rPr lang="en-IN" dirty="0" smtClean="0"/>
              <a:t>Scrubber</a:t>
            </a:r>
            <a:endParaRPr lang="en-IN" dirty="0"/>
          </a:p>
        </p:txBody>
      </p:sp>
      <p:sp>
        <p:nvSpPr>
          <p:cNvPr id="7" name="TextBox 6"/>
          <p:cNvSpPr txBox="1"/>
          <p:nvPr/>
        </p:nvSpPr>
        <p:spPr>
          <a:xfrm>
            <a:off x="3916907" y="3411940"/>
            <a:ext cx="1951630" cy="1200329"/>
          </a:xfrm>
          <a:prstGeom prst="rect">
            <a:avLst/>
          </a:prstGeom>
          <a:noFill/>
        </p:spPr>
        <p:txBody>
          <a:bodyPr wrap="square" rtlCol="0">
            <a:spAutoFit/>
          </a:bodyPr>
          <a:lstStyle/>
          <a:p>
            <a:r>
              <a:rPr lang="en-IN" dirty="0" err="1"/>
              <a:t>Rufouz</a:t>
            </a:r>
            <a:r>
              <a:rPr lang="en-IN" dirty="0"/>
              <a:t> </a:t>
            </a:r>
            <a:r>
              <a:rPr lang="en-IN" dirty="0" err="1"/>
              <a:t>Hitek</a:t>
            </a:r>
            <a:r>
              <a:rPr lang="en-IN" dirty="0"/>
              <a:t> Engineers </a:t>
            </a:r>
            <a:r>
              <a:rPr lang="en-IN" dirty="0" err="1"/>
              <a:t>Pvt.</a:t>
            </a:r>
            <a:r>
              <a:rPr lang="en-IN" dirty="0"/>
              <a:t> Ltd.</a:t>
            </a:r>
          </a:p>
          <a:p>
            <a:endParaRPr lang="en-IN" dirty="0"/>
          </a:p>
        </p:txBody>
      </p:sp>
      <p:pic>
        <p:nvPicPr>
          <p:cNvPr id="8" name="Picture 7"/>
          <p:cNvPicPr>
            <a:picLocks noChangeAspect="1"/>
          </p:cNvPicPr>
          <p:nvPr/>
        </p:nvPicPr>
        <p:blipFill>
          <a:blip r:embed="rId3" cstate="print"/>
          <a:stretch>
            <a:fillRect/>
          </a:stretch>
        </p:blipFill>
        <p:spPr>
          <a:xfrm>
            <a:off x="6068265" y="3258592"/>
            <a:ext cx="3267075" cy="3599408"/>
          </a:xfrm>
          <a:prstGeom prst="rect">
            <a:avLst/>
          </a:prstGeom>
        </p:spPr>
      </p:pic>
      <p:sp>
        <p:nvSpPr>
          <p:cNvPr id="9" name="TextBox 8"/>
          <p:cNvSpPr txBox="1"/>
          <p:nvPr/>
        </p:nvSpPr>
        <p:spPr>
          <a:xfrm>
            <a:off x="6910231" y="2688609"/>
            <a:ext cx="1583141" cy="369332"/>
          </a:xfrm>
          <a:prstGeom prst="rect">
            <a:avLst/>
          </a:prstGeom>
          <a:noFill/>
        </p:spPr>
        <p:txBody>
          <a:bodyPr wrap="square" rtlCol="0">
            <a:spAutoFit/>
          </a:bodyPr>
          <a:lstStyle/>
          <a:p>
            <a:pPr algn="ctr"/>
            <a:r>
              <a:rPr lang="en-IN" dirty="0" smtClean="0"/>
              <a:t>Pump</a:t>
            </a:r>
            <a:endParaRPr lang="en-IN" dirty="0"/>
          </a:p>
        </p:txBody>
      </p:sp>
      <p:sp>
        <p:nvSpPr>
          <p:cNvPr id="10" name="TextBox 9"/>
          <p:cNvSpPr txBox="1"/>
          <p:nvPr/>
        </p:nvSpPr>
        <p:spPr>
          <a:xfrm>
            <a:off x="9553433" y="3411940"/>
            <a:ext cx="1760561" cy="1477328"/>
          </a:xfrm>
          <a:prstGeom prst="rect">
            <a:avLst/>
          </a:prstGeom>
          <a:noFill/>
        </p:spPr>
        <p:txBody>
          <a:bodyPr wrap="square" rtlCol="0">
            <a:spAutoFit/>
          </a:bodyPr>
          <a:lstStyle/>
          <a:p>
            <a:r>
              <a:rPr lang="en-IN" dirty="0" smtClean="0"/>
              <a:t>Shakti Pumps Ltd.</a:t>
            </a:r>
          </a:p>
          <a:p>
            <a:endParaRPr lang="en-IN" dirty="0"/>
          </a:p>
          <a:p>
            <a:r>
              <a:rPr lang="en-IN" dirty="0" err="1" smtClean="0"/>
              <a:t>Kirloskar</a:t>
            </a:r>
            <a:r>
              <a:rPr lang="en-IN" dirty="0" smtClean="0"/>
              <a:t> Brothers Ltd.</a:t>
            </a:r>
            <a:endParaRPr lang="en-IN" dirty="0"/>
          </a:p>
        </p:txBody>
      </p:sp>
    </p:spTree>
    <p:extLst>
      <p:ext uri="{BB962C8B-B14F-4D97-AF65-F5344CB8AC3E}">
        <p14:creationId xmlns:p14="http://schemas.microsoft.com/office/powerpoint/2010/main" xmlns="" val="2887924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Analysis</a:t>
            </a:r>
            <a:endParaRPr lang="en-IN" dirty="0"/>
          </a:p>
        </p:txBody>
      </p:sp>
      <p:sp>
        <p:nvSpPr>
          <p:cNvPr id="3" name="Content Placeholder 2"/>
          <p:cNvSpPr>
            <a:spLocks noGrp="1"/>
          </p:cNvSpPr>
          <p:nvPr>
            <p:ph idx="1"/>
          </p:nvPr>
        </p:nvSpPr>
        <p:spPr/>
        <p:txBody>
          <a:bodyPr/>
          <a:lstStyle/>
          <a:p>
            <a:r>
              <a:rPr lang="en-IN" dirty="0"/>
              <a:t>The global demand for phenol has been steadily increasing over the last 10 years</a:t>
            </a:r>
            <a:r>
              <a:rPr lang="en-IN" dirty="0" smtClean="0"/>
              <a:t>.</a:t>
            </a:r>
          </a:p>
          <a:p>
            <a:r>
              <a:rPr lang="en-IN" dirty="0" smtClean="0"/>
              <a:t> </a:t>
            </a:r>
            <a:r>
              <a:rPr lang="en-IN" dirty="0"/>
              <a:t>In 2000, global phenol demand stood at 6,072,774 tons, before increasing to 7,934,218 tons in 2010</a:t>
            </a:r>
            <a:r>
              <a:rPr lang="en-IN" dirty="0" smtClean="0"/>
              <a:t>.</a:t>
            </a:r>
          </a:p>
          <a:p>
            <a:r>
              <a:rPr lang="en-IN" dirty="0" smtClean="0"/>
              <a:t> </a:t>
            </a:r>
            <a:r>
              <a:rPr lang="en-IN" dirty="0"/>
              <a:t>A significant portion of the increase in demand for phenol was from the Asia-Pacific region, and this is expected to continue in the forecast period</a:t>
            </a:r>
            <a:r>
              <a:rPr lang="en-IN" dirty="0" smtClean="0"/>
              <a:t>.</a:t>
            </a:r>
          </a:p>
          <a:p>
            <a:r>
              <a:rPr lang="en-IN" dirty="0" smtClean="0"/>
              <a:t> </a:t>
            </a:r>
            <a:r>
              <a:rPr lang="en-IN" dirty="0"/>
              <a:t>The Asia-Pacific region is expected to account for 51.2% of global phenol demand in 2020</a:t>
            </a:r>
            <a:r>
              <a:rPr lang="en-IN" dirty="0" smtClean="0"/>
              <a:t>.</a:t>
            </a:r>
          </a:p>
          <a:p>
            <a:r>
              <a:rPr lang="en-IN" dirty="0" smtClean="0"/>
              <a:t> </a:t>
            </a:r>
            <a:r>
              <a:rPr lang="en-IN" dirty="0"/>
              <a:t>The global demand for phenol will increase to reach 11,576,620 tons by 2020</a:t>
            </a:r>
          </a:p>
        </p:txBody>
      </p:sp>
      <p:sp>
        <p:nvSpPr>
          <p:cNvPr id="4" name="TextBox 3"/>
          <p:cNvSpPr txBox="1"/>
          <p:nvPr/>
        </p:nvSpPr>
        <p:spPr>
          <a:xfrm>
            <a:off x="2336800" y="6417271"/>
            <a:ext cx="9855200" cy="307777"/>
          </a:xfrm>
          <a:prstGeom prst="rect">
            <a:avLst/>
          </a:prstGeom>
          <a:noFill/>
        </p:spPr>
        <p:txBody>
          <a:bodyPr wrap="square" rtlCol="0">
            <a:spAutoFit/>
          </a:bodyPr>
          <a:lstStyle/>
          <a:p>
            <a:pPr algn="ctr"/>
            <a:r>
              <a:rPr lang="en-IN" sz="1400" dirty="0" smtClean="0"/>
              <a:t> </a:t>
            </a:r>
            <a:r>
              <a:rPr lang="en-IN" sz="1400" dirty="0"/>
              <a:t>Source</a:t>
            </a:r>
            <a:r>
              <a:rPr lang="en-IN" sz="1400" dirty="0" smtClean="0"/>
              <a:t>:    http</a:t>
            </a:r>
            <a:r>
              <a:rPr lang="en-IN" sz="1400" dirty="0"/>
              <a:t>://www.marketresearch.com/corporate/aboutus/press.asp?view=3&amp;article=2548&amp;g=1</a:t>
            </a:r>
          </a:p>
        </p:txBody>
      </p:sp>
    </p:spTree>
    <p:extLst>
      <p:ext uri="{BB962C8B-B14F-4D97-AF65-F5344CB8AC3E}">
        <p14:creationId xmlns:p14="http://schemas.microsoft.com/office/powerpoint/2010/main" xmlns="" val="7872066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Phenol Producers</a:t>
            </a:r>
            <a:endParaRPr lang="en-IN" dirty="0"/>
          </a:p>
        </p:txBody>
      </p:sp>
      <p:graphicFrame>
        <p:nvGraphicFramePr>
          <p:cNvPr id="6" name="Content Placeholder 5"/>
          <p:cNvGraphicFramePr>
            <a:graphicFrameLocks noGrp="1"/>
          </p:cNvGraphicFramePr>
          <p:nvPr>
            <p:ph idx="1"/>
            <p:extLst/>
          </p:nvPr>
        </p:nvGraphicFramePr>
        <p:xfrm>
          <a:off x="1155700" y="2603496"/>
          <a:ext cx="9107416" cy="3742712"/>
        </p:xfrm>
        <a:graphic>
          <a:graphicData uri="http://schemas.openxmlformats.org/drawingml/2006/table">
            <a:tbl>
              <a:tblPr firstRow="1" bandRow="1">
                <a:tableStyleId>{5C22544A-7EE6-4342-B048-85BDC9FD1C3A}</a:tableStyleId>
              </a:tblPr>
              <a:tblGrid>
                <a:gridCol w="4553708"/>
                <a:gridCol w="4553708"/>
              </a:tblGrid>
              <a:tr h="467839">
                <a:tc>
                  <a:txBody>
                    <a:bodyPr/>
                    <a:lstStyle/>
                    <a:p>
                      <a:pPr algn="ctr"/>
                      <a:r>
                        <a:rPr lang="en-IN" dirty="0" smtClean="0"/>
                        <a:t>Company</a:t>
                      </a:r>
                      <a:endParaRPr lang="en-IN" dirty="0"/>
                    </a:p>
                  </a:txBody>
                  <a:tcPr/>
                </a:tc>
                <a:tc>
                  <a:txBody>
                    <a:bodyPr/>
                    <a:lstStyle/>
                    <a:p>
                      <a:pPr algn="ctr"/>
                      <a:r>
                        <a:rPr lang="en-IN" dirty="0" smtClean="0"/>
                        <a:t>Capacity in thousands</a:t>
                      </a:r>
                      <a:r>
                        <a:rPr lang="en-IN" baseline="0" dirty="0" smtClean="0"/>
                        <a:t> of tons per year*</a:t>
                      </a:r>
                      <a:endParaRPr lang="en-IN" dirty="0"/>
                    </a:p>
                  </a:txBody>
                  <a:tcPr/>
                </a:tc>
              </a:tr>
              <a:tr h="467839">
                <a:tc>
                  <a:txBody>
                    <a:bodyPr/>
                    <a:lstStyle/>
                    <a:p>
                      <a:pPr algn="ctr"/>
                      <a:r>
                        <a:rPr lang="en-IN" dirty="0" smtClean="0"/>
                        <a:t>INEOS Phenol</a:t>
                      </a:r>
                      <a:endParaRPr lang="en-IN" dirty="0"/>
                    </a:p>
                  </a:txBody>
                  <a:tcPr/>
                </a:tc>
                <a:tc>
                  <a:txBody>
                    <a:bodyPr/>
                    <a:lstStyle/>
                    <a:p>
                      <a:pPr algn="ctr"/>
                      <a:r>
                        <a:rPr lang="en-IN" dirty="0" smtClean="0"/>
                        <a:t>1870</a:t>
                      </a:r>
                    </a:p>
                  </a:txBody>
                  <a:tcPr/>
                </a:tc>
              </a:tr>
              <a:tr h="467839">
                <a:tc>
                  <a:txBody>
                    <a:bodyPr/>
                    <a:lstStyle/>
                    <a:p>
                      <a:pPr algn="ctr"/>
                      <a:r>
                        <a:rPr lang="en-IN" dirty="0" smtClean="0"/>
                        <a:t>Sunoco</a:t>
                      </a:r>
                      <a:endParaRPr lang="en-IN" dirty="0"/>
                    </a:p>
                  </a:txBody>
                  <a:tcPr/>
                </a:tc>
                <a:tc>
                  <a:txBody>
                    <a:bodyPr/>
                    <a:lstStyle/>
                    <a:p>
                      <a:pPr algn="ctr"/>
                      <a:r>
                        <a:rPr lang="en-IN" dirty="0" smtClean="0"/>
                        <a:t>800</a:t>
                      </a:r>
                      <a:endParaRPr lang="en-IN" dirty="0"/>
                    </a:p>
                  </a:txBody>
                  <a:tcPr/>
                </a:tc>
              </a:tr>
              <a:tr h="467839">
                <a:tc>
                  <a:txBody>
                    <a:bodyPr/>
                    <a:lstStyle/>
                    <a:p>
                      <a:pPr algn="ctr"/>
                      <a:r>
                        <a:rPr lang="en-IN" dirty="0" smtClean="0"/>
                        <a:t>Mitsui Chemicals</a:t>
                      </a:r>
                      <a:endParaRPr lang="en-IN" dirty="0"/>
                    </a:p>
                  </a:txBody>
                  <a:tcPr/>
                </a:tc>
                <a:tc>
                  <a:txBody>
                    <a:bodyPr/>
                    <a:lstStyle/>
                    <a:p>
                      <a:pPr algn="ctr"/>
                      <a:r>
                        <a:rPr lang="en-IN" dirty="0" smtClean="0"/>
                        <a:t>750</a:t>
                      </a:r>
                      <a:endParaRPr lang="en-IN" dirty="0"/>
                    </a:p>
                  </a:txBody>
                  <a:tcPr/>
                </a:tc>
              </a:tr>
              <a:tr h="467839">
                <a:tc>
                  <a:txBody>
                    <a:bodyPr/>
                    <a:lstStyle/>
                    <a:p>
                      <a:pPr algn="ctr"/>
                      <a:r>
                        <a:rPr lang="en-IN" dirty="0" smtClean="0"/>
                        <a:t>Shell</a:t>
                      </a:r>
                      <a:endParaRPr lang="en-IN" dirty="0"/>
                    </a:p>
                  </a:txBody>
                  <a:tcPr/>
                </a:tc>
                <a:tc>
                  <a:txBody>
                    <a:bodyPr/>
                    <a:lstStyle/>
                    <a:p>
                      <a:pPr algn="ctr"/>
                      <a:r>
                        <a:rPr lang="en-IN" dirty="0" smtClean="0"/>
                        <a:t>600</a:t>
                      </a:r>
                    </a:p>
                  </a:txBody>
                  <a:tcPr/>
                </a:tc>
              </a:tr>
              <a:tr h="467839">
                <a:tc>
                  <a:txBody>
                    <a:bodyPr/>
                    <a:lstStyle/>
                    <a:p>
                      <a:pPr algn="ctr"/>
                      <a:r>
                        <a:rPr lang="en-IN" dirty="0" smtClean="0"/>
                        <a:t>CEPSA Quimica</a:t>
                      </a:r>
                      <a:endParaRPr lang="en-IN" dirty="0"/>
                    </a:p>
                  </a:txBody>
                  <a:tcPr/>
                </a:tc>
                <a:tc>
                  <a:txBody>
                    <a:bodyPr/>
                    <a:lstStyle/>
                    <a:p>
                      <a:pPr algn="ctr"/>
                      <a:r>
                        <a:rPr lang="en-IN" dirty="0" smtClean="0"/>
                        <a:t>600</a:t>
                      </a:r>
                      <a:endParaRPr lang="en-IN" dirty="0"/>
                    </a:p>
                  </a:txBody>
                  <a:tcPr/>
                </a:tc>
              </a:tr>
              <a:tr h="467839">
                <a:tc>
                  <a:txBody>
                    <a:bodyPr/>
                    <a:lstStyle/>
                    <a:p>
                      <a:pPr algn="ctr"/>
                      <a:r>
                        <a:rPr lang="en-IN" dirty="0" smtClean="0"/>
                        <a:t>Polimeri Europa</a:t>
                      </a:r>
                      <a:endParaRPr lang="en-IN" dirty="0"/>
                    </a:p>
                  </a:txBody>
                  <a:tcPr/>
                </a:tc>
                <a:tc>
                  <a:txBody>
                    <a:bodyPr/>
                    <a:lstStyle/>
                    <a:p>
                      <a:pPr algn="ctr"/>
                      <a:r>
                        <a:rPr lang="en-IN" dirty="0" smtClean="0"/>
                        <a:t>480</a:t>
                      </a:r>
                      <a:endParaRPr lang="en-IN" dirty="0"/>
                    </a:p>
                  </a:txBody>
                  <a:tcPr/>
                </a:tc>
              </a:tr>
              <a:tr h="467839">
                <a:tc>
                  <a:txBody>
                    <a:bodyPr/>
                    <a:lstStyle/>
                    <a:p>
                      <a:pPr algn="ctr"/>
                      <a:r>
                        <a:rPr lang="en-IN" dirty="0" smtClean="0"/>
                        <a:t>FCFC</a:t>
                      </a:r>
                      <a:endParaRPr lang="en-IN" dirty="0"/>
                    </a:p>
                  </a:txBody>
                  <a:tcPr/>
                </a:tc>
                <a:tc>
                  <a:txBody>
                    <a:bodyPr/>
                    <a:lstStyle/>
                    <a:p>
                      <a:pPr algn="ctr"/>
                      <a:r>
                        <a:rPr lang="en-IN" dirty="0" smtClean="0"/>
                        <a:t>400</a:t>
                      </a:r>
                      <a:endParaRPr lang="en-IN" dirty="0"/>
                    </a:p>
                  </a:txBody>
                  <a:tcPr/>
                </a:tc>
              </a:tr>
            </a:tbl>
          </a:graphicData>
        </a:graphic>
      </p:graphicFrame>
      <p:sp>
        <p:nvSpPr>
          <p:cNvPr id="8" name="TextBox 7"/>
          <p:cNvSpPr txBox="1"/>
          <p:nvPr/>
        </p:nvSpPr>
        <p:spPr>
          <a:xfrm>
            <a:off x="10399594" y="6455391"/>
            <a:ext cx="1528549" cy="369332"/>
          </a:xfrm>
          <a:prstGeom prst="rect">
            <a:avLst/>
          </a:prstGeom>
          <a:noFill/>
        </p:spPr>
        <p:txBody>
          <a:bodyPr wrap="square" rtlCol="0">
            <a:spAutoFit/>
          </a:bodyPr>
          <a:lstStyle/>
          <a:p>
            <a:r>
              <a:rPr lang="en-IN" dirty="0" smtClean="0"/>
              <a:t>* 2014 data</a:t>
            </a:r>
            <a:endParaRPr lang="en-IN" dirty="0"/>
          </a:p>
        </p:txBody>
      </p:sp>
    </p:spTree>
    <p:extLst>
      <p:ext uri="{BB962C8B-B14F-4D97-AF65-F5344CB8AC3E}">
        <p14:creationId xmlns:p14="http://schemas.microsoft.com/office/powerpoint/2010/main" xmlns="" val="3318959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r>
              <a:rPr lang="en-IN" dirty="0"/>
              <a:t>http://</a:t>
            </a:r>
            <a:r>
              <a:rPr lang="en-IN" dirty="0" smtClean="0"/>
              <a:t>www.ippe.com/plants/600551/phenol.pdf</a:t>
            </a:r>
          </a:p>
          <a:p>
            <a:endParaRPr lang="en-IN" dirty="0" smtClean="0"/>
          </a:p>
          <a:p>
            <a:r>
              <a:rPr lang="en-IN" dirty="0"/>
              <a:t>http://</a:t>
            </a:r>
            <a:r>
              <a:rPr lang="en-IN" dirty="0" smtClean="0"/>
              <a:t>www.ineos.com/businesses/ineos-phenol/markets</a:t>
            </a:r>
          </a:p>
          <a:p>
            <a:endParaRPr lang="en-IN" dirty="0" smtClean="0"/>
          </a:p>
          <a:p>
            <a:r>
              <a:rPr lang="en-IN" dirty="0"/>
              <a:t>http://</a:t>
            </a:r>
            <a:r>
              <a:rPr lang="en-IN" dirty="0" smtClean="0"/>
              <a:t>www.greener-industry.org.uk/pages/phenol/7PhenolProdMethods2.htm</a:t>
            </a:r>
          </a:p>
          <a:p>
            <a:endParaRPr lang="en-IN" dirty="0" smtClean="0"/>
          </a:p>
          <a:p>
            <a:r>
              <a:rPr lang="en-IN" dirty="0"/>
              <a:t>http://</a:t>
            </a:r>
            <a:r>
              <a:rPr lang="en-IN" dirty="0" smtClean="0"/>
              <a:t>www.essentialchemicalindustry.org/chemicals/phenol.html</a:t>
            </a:r>
          </a:p>
          <a:p>
            <a:endParaRPr lang="en-IN" dirty="0"/>
          </a:p>
          <a:p>
            <a:r>
              <a:rPr lang="en-IN" dirty="0"/>
              <a:t>https://www3.epa.gov/airtoxics/hlthef/cumene.html</a:t>
            </a:r>
            <a:endParaRPr lang="en-IN" dirty="0" smtClean="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xmlns="" val="217996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655" y="1375833"/>
            <a:ext cx="8825658" cy="2677648"/>
          </a:xfrm>
        </p:spPr>
        <p:txBody>
          <a:bodyPr/>
          <a:lstStyle/>
          <a:p>
            <a:pPr algn="ctr"/>
            <a:r>
              <a:rPr lang="en-IN" dirty="0" smtClean="0"/>
              <a:t>Thank You!</a:t>
            </a:r>
            <a:endParaRPr lang="en-IN" dirty="0"/>
          </a:p>
        </p:txBody>
      </p:sp>
    </p:spTree>
    <p:extLst>
      <p:ext uri="{BB962C8B-B14F-4D97-AF65-F5344CB8AC3E}">
        <p14:creationId xmlns:p14="http://schemas.microsoft.com/office/powerpoint/2010/main" xmlns="" val="2146436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Phenol</a:t>
            </a:r>
            <a:endParaRPr lang="en-IN" dirty="0"/>
          </a:p>
        </p:txBody>
      </p:sp>
      <p:graphicFrame>
        <p:nvGraphicFramePr>
          <p:cNvPr id="14" name="Chart 13"/>
          <p:cNvGraphicFramePr/>
          <p:nvPr>
            <p:extLst>
              <p:ext uri="{D42A27DB-BD31-4B8C-83A1-F6EECF244321}">
                <p14:modId xmlns:p14="http://schemas.microsoft.com/office/powerpoint/2010/main" xmlns="" val="1132124356"/>
              </p:ext>
            </p:extLst>
          </p:nvPr>
        </p:nvGraphicFramePr>
        <p:xfrm>
          <a:off x="1788367" y="2389513"/>
          <a:ext cx="8128000" cy="430471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535660" y="6550223"/>
            <a:ext cx="6441743" cy="307777"/>
          </a:xfrm>
          <a:prstGeom prst="rect">
            <a:avLst/>
          </a:prstGeom>
          <a:noFill/>
        </p:spPr>
        <p:txBody>
          <a:bodyPr wrap="square" rtlCol="0">
            <a:spAutoFit/>
          </a:bodyPr>
          <a:lstStyle/>
          <a:p>
            <a:r>
              <a:rPr lang="en-IN" sz="1400" dirty="0"/>
              <a:t>http://www.greener-industry.org.uk/pages/phenol/2PhenolUses.htm</a:t>
            </a:r>
          </a:p>
        </p:txBody>
      </p:sp>
    </p:spTree>
    <p:extLst>
      <p:ext uri="{BB962C8B-B14F-4D97-AF65-F5344CB8AC3E}">
        <p14:creationId xmlns:p14="http://schemas.microsoft.com/office/powerpoint/2010/main" xmlns="" val="534631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Uses of Phenol</a:t>
            </a:r>
            <a:endParaRPr lang="en-IN"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 val="265272499"/>
              </p:ext>
            </p:extLst>
          </p:nvPr>
        </p:nvGraphicFramePr>
        <p:xfrm>
          <a:off x="319158" y="2092918"/>
          <a:ext cx="11668836" cy="4668520"/>
        </p:xfrm>
        <a:graphic>
          <a:graphicData uri="http://schemas.openxmlformats.org/drawingml/2006/table">
            <a:tbl>
              <a:tblPr firstRow="1" bandRow="1">
                <a:tableStyleId>{5C22544A-7EE6-4342-B048-85BDC9FD1C3A}</a:tableStyleId>
              </a:tblPr>
              <a:tblGrid>
                <a:gridCol w="5834418"/>
                <a:gridCol w="5834418"/>
              </a:tblGrid>
              <a:tr h="370840">
                <a:tc>
                  <a:txBody>
                    <a:bodyPr/>
                    <a:lstStyle/>
                    <a:p>
                      <a:pPr algn="ctr"/>
                      <a:r>
                        <a:rPr lang="en-IN" dirty="0" smtClean="0"/>
                        <a:t>Intermediate</a:t>
                      </a:r>
                      <a:endParaRPr lang="en-IN" dirty="0"/>
                    </a:p>
                  </a:txBody>
                  <a:tcPr/>
                </a:tc>
                <a:tc>
                  <a:txBody>
                    <a:bodyPr/>
                    <a:lstStyle/>
                    <a:p>
                      <a:pPr algn="ctr"/>
                      <a:r>
                        <a:rPr lang="en-IN" dirty="0" smtClean="0"/>
                        <a:t>End Use/Products</a:t>
                      </a:r>
                      <a:endParaRPr lang="en-IN" dirty="0"/>
                    </a:p>
                  </a:txBody>
                  <a:tcPr/>
                </a:tc>
              </a:tr>
              <a:tr h="370840">
                <a:tc>
                  <a:txBody>
                    <a:bodyPr/>
                    <a:lstStyle/>
                    <a:p>
                      <a:pPr algn="ctr"/>
                      <a:r>
                        <a:rPr lang="en-IN" dirty="0" smtClean="0"/>
                        <a:t>Bisphenol A</a:t>
                      </a:r>
                      <a:endParaRPr lang="en-IN" dirty="0"/>
                    </a:p>
                  </a:txBody>
                  <a:tcPr/>
                </a:tc>
                <a:tc>
                  <a:txBody>
                    <a:bodyPr/>
                    <a:lstStyle/>
                    <a:p>
                      <a:pPr algn="ctr"/>
                      <a:r>
                        <a:rPr lang="en-IN" sz="1800" b="0" i="0" kern="1200" dirty="0" smtClean="0">
                          <a:solidFill>
                            <a:schemeClr val="dk1"/>
                          </a:solidFill>
                          <a:effectLst/>
                          <a:latin typeface="+mn-lt"/>
                          <a:ea typeface="+mn-ea"/>
                          <a:cs typeface="+mn-cs"/>
                        </a:rPr>
                        <a:t>Used to produce epoxy resins for paints coatings and mouldings, and in polycarbonate plastics, familiar in CDs and domestic electrical appliances</a:t>
                      </a:r>
                      <a:endParaRPr lang="en-IN" dirty="0"/>
                    </a:p>
                  </a:txBody>
                  <a:tcPr/>
                </a:tc>
              </a:tr>
              <a:tr h="370840">
                <a:tc>
                  <a:txBody>
                    <a:bodyPr/>
                    <a:lstStyle/>
                    <a:p>
                      <a:pPr algn="ctr"/>
                      <a:r>
                        <a:rPr lang="en-IN" dirty="0" smtClean="0"/>
                        <a:t>Caprolactum</a:t>
                      </a:r>
                      <a:endParaRPr lang="en-IN" dirty="0"/>
                    </a:p>
                  </a:txBody>
                  <a:tcPr/>
                </a:tc>
                <a:tc>
                  <a:txBody>
                    <a:bodyPr/>
                    <a:lstStyle/>
                    <a:p>
                      <a:pPr algn="ctr"/>
                      <a:r>
                        <a:rPr lang="en-IN" sz="1800" b="0" i="0" kern="1200" dirty="0" smtClean="0">
                          <a:solidFill>
                            <a:schemeClr val="dk1"/>
                          </a:solidFill>
                          <a:effectLst/>
                          <a:latin typeface="+mn-lt"/>
                          <a:ea typeface="+mn-ea"/>
                          <a:cs typeface="+mn-cs"/>
                        </a:rPr>
                        <a:t> Manufacture of nylon and polyamide plastics for a wide range of products, including carpets, clothing, fishing nets, moulded components and packaging.</a:t>
                      </a:r>
                      <a:endParaRPr lang="en-IN" dirty="0"/>
                    </a:p>
                  </a:txBody>
                  <a:tcPr/>
                </a:tc>
              </a:tr>
              <a:tr h="370840">
                <a:tc>
                  <a:txBody>
                    <a:bodyPr/>
                    <a:lstStyle/>
                    <a:p>
                      <a:pPr algn="ctr"/>
                      <a:r>
                        <a:rPr lang="en-IN" dirty="0" smtClean="0"/>
                        <a:t>Aniline</a:t>
                      </a:r>
                      <a:endParaRPr lang="en-IN" dirty="0"/>
                    </a:p>
                  </a:txBody>
                  <a:tcPr/>
                </a:tc>
                <a:tc>
                  <a:txBody>
                    <a:bodyPr/>
                    <a:lstStyle/>
                    <a:p>
                      <a:pPr algn="ctr"/>
                      <a:r>
                        <a:rPr lang="en-IN" sz="1800" b="0" i="0" kern="1200" dirty="0" smtClean="0">
                          <a:solidFill>
                            <a:schemeClr val="dk1"/>
                          </a:solidFill>
                          <a:effectLst/>
                          <a:latin typeface="+mn-lt"/>
                          <a:ea typeface="+mn-ea"/>
                          <a:cs typeface="+mn-cs"/>
                        </a:rPr>
                        <a:t>Used as an antioxidant in rubber manufacture, and as an intermediate in herbicides, dyes </a:t>
                      </a:r>
                      <a:endParaRPr lang="en-IN" dirty="0"/>
                    </a:p>
                  </a:txBody>
                  <a:tcPr/>
                </a:tc>
              </a:tr>
              <a:tr h="370840">
                <a:tc>
                  <a:txBody>
                    <a:bodyPr/>
                    <a:lstStyle/>
                    <a:p>
                      <a:pPr algn="ctr"/>
                      <a:r>
                        <a:rPr lang="en-IN" sz="1800" b="0" i="0" kern="1200" dirty="0" smtClean="0">
                          <a:solidFill>
                            <a:schemeClr val="dk1"/>
                          </a:solidFill>
                          <a:effectLst/>
                          <a:latin typeface="+mn-lt"/>
                          <a:ea typeface="+mn-ea"/>
                          <a:cs typeface="+mn-cs"/>
                        </a:rPr>
                        <a:t>Alkyl phenols</a:t>
                      </a:r>
                      <a:endParaRPr lang="en-IN" dirty="0"/>
                    </a:p>
                  </a:txBody>
                  <a:tcPr/>
                </a:tc>
                <a:tc>
                  <a:txBody>
                    <a:bodyPr/>
                    <a:lstStyle/>
                    <a:p>
                      <a:pPr algn="ctr"/>
                      <a:r>
                        <a:rPr lang="en-IN" sz="1800" b="0" i="0" kern="1200" dirty="0" smtClean="0">
                          <a:solidFill>
                            <a:schemeClr val="dk1"/>
                          </a:solidFill>
                          <a:effectLst/>
                          <a:latin typeface="+mn-lt"/>
                          <a:ea typeface="+mn-ea"/>
                          <a:cs typeface="+mn-cs"/>
                        </a:rPr>
                        <a:t> Used in the manufacture of surfactants, detergents and emulsifiers, and also in insecticide and plastics production.</a:t>
                      </a:r>
                      <a:endParaRPr lang="en-IN" dirty="0"/>
                    </a:p>
                  </a:txBody>
                  <a:tcPr/>
                </a:tc>
              </a:tr>
              <a:tr h="370840">
                <a:tc>
                  <a:txBody>
                    <a:bodyPr/>
                    <a:lstStyle/>
                    <a:p>
                      <a:pPr algn="ctr"/>
                      <a:r>
                        <a:rPr lang="en-IN" sz="1800" b="0" i="0" kern="1200" dirty="0" smtClean="0">
                          <a:solidFill>
                            <a:schemeClr val="dk1"/>
                          </a:solidFill>
                          <a:effectLst/>
                          <a:latin typeface="+mn-lt"/>
                          <a:ea typeface="+mn-ea"/>
                          <a:cs typeface="+mn-cs"/>
                        </a:rPr>
                        <a:t>Phenolic resins </a:t>
                      </a:r>
                      <a:endParaRPr lang="en-IN" dirty="0"/>
                    </a:p>
                  </a:txBody>
                  <a:tcPr/>
                </a:tc>
                <a:tc>
                  <a:txBody>
                    <a:bodyPr/>
                    <a:lstStyle/>
                    <a:p>
                      <a:pPr algn="ctr"/>
                      <a:r>
                        <a:rPr lang="en-IN" sz="1800" b="0" i="0" kern="1200" dirty="0" smtClean="0">
                          <a:solidFill>
                            <a:schemeClr val="dk1"/>
                          </a:solidFill>
                          <a:effectLst/>
                          <a:latin typeface="+mn-lt"/>
                          <a:ea typeface="+mn-ea"/>
                          <a:cs typeface="+mn-cs"/>
                        </a:rPr>
                        <a:t>Used in</a:t>
                      </a:r>
                      <a:r>
                        <a:rPr lang="en-IN" sz="1800" b="0" i="0" kern="1200" baseline="0" dirty="0" smtClean="0">
                          <a:solidFill>
                            <a:schemeClr val="dk1"/>
                          </a:solidFill>
                          <a:effectLst/>
                          <a:latin typeface="+mn-lt"/>
                          <a:ea typeface="+mn-ea"/>
                          <a:cs typeface="+mn-cs"/>
                        </a:rPr>
                        <a:t> manufacture of</a:t>
                      </a:r>
                      <a:r>
                        <a:rPr lang="en-IN" sz="1800" b="0" i="0" kern="1200" dirty="0" smtClean="0">
                          <a:solidFill>
                            <a:schemeClr val="dk1"/>
                          </a:solidFill>
                          <a:effectLst/>
                          <a:latin typeface="+mn-lt"/>
                          <a:ea typeface="+mn-ea"/>
                          <a:cs typeface="+mn-cs"/>
                        </a:rPr>
                        <a:t> adhesives,</a:t>
                      </a:r>
                      <a:r>
                        <a:rPr lang="en-IN" sz="1800" b="0" i="0" kern="1200" baseline="0" dirty="0" smtClean="0">
                          <a:solidFill>
                            <a:schemeClr val="dk1"/>
                          </a:solidFill>
                          <a:effectLst/>
                          <a:latin typeface="+mn-lt"/>
                          <a:ea typeface="+mn-ea"/>
                          <a:cs typeface="+mn-cs"/>
                        </a:rPr>
                        <a:t> binders, exterior</a:t>
                      </a:r>
                    </a:p>
                    <a:p>
                      <a:pPr algn="ctr"/>
                      <a:r>
                        <a:rPr lang="en-IN" sz="1800" b="0" i="0" kern="1200" baseline="0" dirty="0" smtClean="0">
                          <a:solidFill>
                            <a:schemeClr val="dk1"/>
                          </a:solidFill>
                          <a:effectLst/>
                          <a:latin typeface="+mn-lt"/>
                          <a:ea typeface="+mn-ea"/>
                          <a:cs typeface="+mn-cs"/>
                        </a:rPr>
                        <a:t>Plywood, electric boards and switches</a:t>
                      </a:r>
                      <a:endParaRPr lang="en-IN" dirty="0"/>
                    </a:p>
                  </a:txBody>
                  <a:tcPr/>
                </a:tc>
              </a:tr>
            </a:tbl>
          </a:graphicData>
        </a:graphic>
      </p:graphicFrame>
    </p:spTree>
    <p:extLst>
      <p:ext uri="{BB962C8B-B14F-4D97-AF65-F5344CB8AC3E}">
        <p14:creationId xmlns:p14="http://schemas.microsoft.com/office/powerpoint/2010/main" xmlns="" val="3538457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Production in India</a:t>
            </a:r>
            <a:endParaRPr lang="en-IN" dirty="0"/>
          </a:p>
        </p:txBody>
      </p:sp>
      <p:sp>
        <p:nvSpPr>
          <p:cNvPr id="3" name="Content Placeholder 2"/>
          <p:cNvSpPr>
            <a:spLocks noGrp="1"/>
          </p:cNvSpPr>
          <p:nvPr>
            <p:ph idx="1"/>
          </p:nvPr>
        </p:nvSpPr>
        <p:spPr>
          <a:xfrm>
            <a:off x="1154954" y="2603499"/>
            <a:ext cx="8825659" cy="3974721"/>
          </a:xfrm>
        </p:spPr>
        <p:txBody>
          <a:bodyPr>
            <a:normAutofit lnSpcReduction="10000"/>
          </a:bodyPr>
          <a:lstStyle/>
          <a:p>
            <a:r>
              <a:rPr lang="en-IN" dirty="0"/>
              <a:t>More than 50% of the phenol that is produced is used in the manufacture of phenolic </a:t>
            </a:r>
            <a:r>
              <a:rPr lang="en-IN" dirty="0" smtClean="0"/>
              <a:t>resins</a:t>
            </a:r>
          </a:p>
          <a:p>
            <a:endParaRPr lang="en-IN" dirty="0" smtClean="0"/>
          </a:p>
          <a:p>
            <a:r>
              <a:rPr lang="en-IN" dirty="0" smtClean="0"/>
              <a:t>Rest 50% </a:t>
            </a:r>
            <a:r>
              <a:rPr lang="en-IN" dirty="0"/>
              <a:t>is used in the manufacture of rubber chemicals, pharmaceuticals, and cellulose acetate explosives </a:t>
            </a:r>
            <a:endParaRPr lang="en-IN" dirty="0" smtClean="0"/>
          </a:p>
          <a:p>
            <a:endParaRPr lang="en-IN" dirty="0" smtClean="0"/>
          </a:p>
          <a:p>
            <a:r>
              <a:rPr lang="en-IN" dirty="0" smtClean="0"/>
              <a:t>These are the major companies manufacturing phenol in India :</a:t>
            </a:r>
          </a:p>
          <a:p>
            <a:pPr lvl="1">
              <a:buFont typeface="Wingdings" panose="05000000000000000000" pitchFamily="2" charset="2"/>
              <a:buChar char="Ø"/>
            </a:pPr>
            <a:r>
              <a:rPr lang="en-IN" dirty="0"/>
              <a:t>Bengal chemicals and </a:t>
            </a:r>
            <a:r>
              <a:rPr lang="en-IN" dirty="0" smtClean="0"/>
              <a:t>pharmaceuticals, Kolkata</a:t>
            </a:r>
          </a:p>
          <a:p>
            <a:pPr lvl="1">
              <a:buFont typeface="Wingdings" panose="05000000000000000000" pitchFamily="2" charset="2"/>
              <a:buChar char="Ø"/>
            </a:pPr>
            <a:r>
              <a:rPr lang="en-IN" dirty="0"/>
              <a:t>Herdillia </a:t>
            </a:r>
            <a:r>
              <a:rPr lang="en-IN" dirty="0" smtClean="0"/>
              <a:t>chemicals, Thane</a:t>
            </a:r>
          </a:p>
          <a:p>
            <a:pPr lvl="1">
              <a:buFont typeface="Wingdings" panose="05000000000000000000" pitchFamily="2" charset="2"/>
              <a:buChar char="Ø"/>
            </a:pPr>
            <a:r>
              <a:rPr lang="en-IN" dirty="0" smtClean="0"/>
              <a:t>HOCL, Ernakulum</a:t>
            </a:r>
          </a:p>
          <a:p>
            <a:pPr lvl="1">
              <a:buFont typeface="Wingdings" panose="05000000000000000000" pitchFamily="2" charset="2"/>
              <a:buChar char="Ø"/>
            </a:pPr>
            <a:r>
              <a:rPr lang="en-IN" dirty="0" smtClean="0"/>
              <a:t>Neshiel Chemical Pvt. Ltd., Ahmedabad, Gujarat</a:t>
            </a:r>
          </a:p>
          <a:p>
            <a:pPr lvl="1">
              <a:buFont typeface="Wingdings" panose="05000000000000000000" pitchFamily="2" charset="2"/>
              <a:buChar char="Ø"/>
            </a:pPr>
            <a:endParaRPr lang="en-IN" dirty="0" smtClean="0"/>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xmlns="" val="216004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Production</a:t>
            </a:r>
            <a:endParaRPr lang="en-IN" dirty="0"/>
          </a:p>
        </p:txBody>
      </p:sp>
      <p:sp>
        <p:nvSpPr>
          <p:cNvPr id="3" name="Content Placeholder 2"/>
          <p:cNvSpPr>
            <a:spLocks noGrp="1"/>
          </p:cNvSpPr>
          <p:nvPr>
            <p:ph idx="1"/>
          </p:nvPr>
        </p:nvSpPr>
        <p:spPr/>
        <p:txBody>
          <a:bodyPr/>
          <a:lstStyle/>
          <a:p>
            <a:r>
              <a:rPr lang="en-IN" dirty="0"/>
              <a:t>Phenol can be produced from many sources such </a:t>
            </a:r>
            <a:r>
              <a:rPr lang="en-IN" dirty="0" smtClean="0"/>
              <a:t>as :</a:t>
            </a:r>
            <a:endParaRPr lang="en-IN" dirty="0"/>
          </a:p>
          <a:p>
            <a:pPr lvl="1">
              <a:buFont typeface="Wingdings" panose="05000000000000000000" pitchFamily="2" charset="2"/>
              <a:buChar char="Ø"/>
            </a:pPr>
            <a:r>
              <a:rPr lang="en-IN" dirty="0" smtClean="0"/>
              <a:t>Cumene</a:t>
            </a:r>
            <a:endParaRPr lang="en-IN" dirty="0"/>
          </a:p>
          <a:p>
            <a:pPr lvl="1">
              <a:buFont typeface="Wingdings" panose="05000000000000000000" pitchFamily="2" charset="2"/>
              <a:buChar char="Ø"/>
            </a:pPr>
            <a:r>
              <a:rPr lang="en-IN" dirty="0" smtClean="0"/>
              <a:t>Toluene</a:t>
            </a:r>
            <a:endParaRPr lang="en-IN" dirty="0"/>
          </a:p>
          <a:p>
            <a:pPr lvl="1">
              <a:buFont typeface="Wingdings" panose="05000000000000000000" pitchFamily="2" charset="2"/>
              <a:buChar char="Ø"/>
            </a:pPr>
            <a:r>
              <a:rPr lang="en-IN" dirty="0" smtClean="0"/>
              <a:t>Benzene</a:t>
            </a:r>
          </a:p>
          <a:p>
            <a:pPr>
              <a:buFont typeface="Wingdings" panose="05000000000000000000" pitchFamily="2" charset="2"/>
              <a:buChar char="Ø"/>
            </a:pPr>
            <a:endParaRPr lang="en-IN" dirty="0" smtClean="0"/>
          </a:p>
          <a:p>
            <a:r>
              <a:rPr lang="en-IN" dirty="0" smtClean="0"/>
              <a:t>Depending </a:t>
            </a:r>
            <a:r>
              <a:rPr lang="en-IN" dirty="0"/>
              <a:t>upon these raw materials, various chemical transformations and underlying physical principles </a:t>
            </a:r>
            <a:r>
              <a:rPr lang="en-IN" dirty="0" smtClean="0"/>
              <a:t>apply</a:t>
            </a:r>
            <a:r>
              <a:rPr lang="en-IN" dirty="0"/>
              <a:t/>
            </a:r>
            <a:br>
              <a:rPr lang="en-IN" dirty="0"/>
            </a:br>
            <a:endParaRPr lang="en-IN" dirty="0"/>
          </a:p>
          <a:p>
            <a:endParaRPr lang="en-IN" dirty="0"/>
          </a:p>
        </p:txBody>
      </p:sp>
    </p:spTree>
    <p:extLst>
      <p:ext uri="{BB962C8B-B14F-4D97-AF65-F5344CB8AC3E}">
        <p14:creationId xmlns:p14="http://schemas.microsoft.com/office/powerpoint/2010/main" xmlns="" val="130529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Phenol Production from Cumene</a:t>
            </a:r>
          </a:p>
        </p:txBody>
      </p:sp>
      <p:sp>
        <p:nvSpPr>
          <p:cNvPr id="3" name="Content Placeholder 2"/>
          <p:cNvSpPr>
            <a:spLocks noGrp="1"/>
          </p:cNvSpPr>
          <p:nvPr>
            <p:ph idx="1"/>
          </p:nvPr>
        </p:nvSpPr>
        <p:spPr/>
        <p:txBody>
          <a:bodyPr/>
          <a:lstStyle/>
          <a:p>
            <a:r>
              <a:rPr lang="en-IN" dirty="0"/>
              <a:t>Presently the cumene-to-phenol process is the predominant route for the production of </a:t>
            </a:r>
            <a:r>
              <a:rPr lang="en-IN" dirty="0" smtClean="0"/>
              <a:t>phenol</a:t>
            </a:r>
          </a:p>
          <a:p>
            <a:r>
              <a:rPr lang="en-IN" dirty="0"/>
              <a:t> M</a:t>
            </a:r>
            <a:r>
              <a:rPr lang="en-IN" dirty="0" smtClean="0"/>
              <a:t>ore </a:t>
            </a:r>
            <a:r>
              <a:rPr lang="en-IN" dirty="0"/>
              <a:t>than 97% of the phenol worldwide </a:t>
            </a:r>
            <a:r>
              <a:rPr lang="en-IN" dirty="0" smtClean="0"/>
              <a:t>is </a:t>
            </a:r>
            <a:r>
              <a:rPr lang="en-IN" dirty="0"/>
              <a:t>produced by this </a:t>
            </a:r>
            <a:r>
              <a:rPr lang="en-IN" dirty="0" smtClean="0"/>
              <a:t>process</a:t>
            </a:r>
          </a:p>
          <a:p>
            <a:r>
              <a:rPr lang="en-IN" dirty="0"/>
              <a:t> The process was ﬁrst reported by </a:t>
            </a:r>
            <a:r>
              <a:rPr lang="en-IN" b="1" dirty="0"/>
              <a:t>Hock and Lang </a:t>
            </a:r>
            <a:endParaRPr lang="en-IN" b="1" dirty="0" smtClean="0"/>
          </a:p>
          <a:p>
            <a:r>
              <a:rPr lang="en-IN" dirty="0"/>
              <a:t>After World War II, the cumene-to-phenol process was developed on a commercial scale by </a:t>
            </a:r>
            <a:r>
              <a:rPr lang="en-IN" b="1" dirty="0"/>
              <a:t>The Distillers Co. in Great Britain </a:t>
            </a:r>
            <a:r>
              <a:rPr lang="en-IN" dirty="0"/>
              <a:t>and the </a:t>
            </a:r>
            <a:r>
              <a:rPr lang="en-IN" b="1" dirty="0"/>
              <a:t>Hercules Powder Company</a:t>
            </a:r>
            <a:r>
              <a:rPr lang="en-IN" dirty="0"/>
              <a:t> in the </a:t>
            </a:r>
            <a:r>
              <a:rPr lang="en-IN" dirty="0" smtClean="0"/>
              <a:t>USA</a:t>
            </a:r>
          </a:p>
          <a:p>
            <a:r>
              <a:rPr lang="en-IN" dirty="0"/>
              <a:t>The ﬁrst production plant was commenced in 1952 in </a:t>
            </a:r>
            <a:r>
              <a:rPr lang="en-IN" b="1" dirty="0"/>
              <a:t>Shawinigan, Canada</a:t>
            </a:r>
            <a:endParaRPr lang="en-IN" b="1" dirty="0" smtClean="0"/>
          </a:p>
          <a:p>
            <a:endParaRPr lang="en-IN" dirty="0"/>
          </a:p>
        </p:txBody>
      </p:sp>
      <p:sp>
        <p:nvSpPr>
          <p:cNvPr id="4" name="TextBox 3"/>
          <p:cNvSpPr txBox="1"/>
          <p:nvPr/>
        </p:nvSpPr>
        <p:spPr>
          <a:xfrm>
            <a:off x="6555474" y="6441743"/>
            <a:ext cx="5636526" cy="307777"/>
          </a:xfrm>
          <a:prstGeom prst="rect">
            <a:avLst/>
          </a:prstGeom>
          <a:noFill/>
        </p:spPr>
        <p:txBody>
          <a:bodyPr wrap="square" rtlCol="0">
            <a:spAutoFit/>
          </a:bodyPr>
          <a:lstStyle/>
          <a:p>
            <a:pPr algn="ctr"/>
            <a:r>
              <a:rPr lang="en-IN" sz="1400" dirty="0"/>
              <a:t>L. Pilato (ed.), Phenolic Resins: A Century of Progress</a:t>
            </a:r>
          </a:p>
        </p:txBody>
      </p:sp>
    </p:spTree>
    <p:extLst>
      <p:ext uri="{BB962C8B-B14F-4D97-AF65-F5344CB8AC3E}">
        <p14:creationId xmlns:p14="http://schemas.microsoft.com/office/powerpoint/2010/main" xmlns="" val="50343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Reactions Involved</a:t>
            </a:r>
            <a:endParaRPr lang="en-IN" dirty="0"/>
          </a:p>
        </p:txBody>
      </p:sp>
      <p:pic>
        <p:nvPicPr>
          <p:cNvPr id="4" name="Content Placeholder 3"/>
          <p:cNvPicPr>
            <a:picLocks noGrp="1" noChangeAspect="1"/>
          </p:cNvPicPr>
          <p:nvPr>
            <p:ph idx="1"/>
          </p:nvPr>
        </p:nvPicPr>
        <p:blipFill>
          <a:blip r:embed="rId2" cstate="print"/>
          <a:stretch>
            <a:fillRect/>
          </a:stretch>
        </p:blipFill>
        <p:spPr>
          <a:xfrm>
            <a:off x="1009935" y="2224585"/>
            <a:ext cx="9171296" cy="4531058"/>
          </a:xfrm>
          <a:prstGeom prst="rect">
            <a:avLst/>
          </a:prstGeom>
        </p:spPr>
      </p:pic>
    </p:spTree>
    <p:extLst>
      <p:ext uri="{BB962C8B-B14F-4D97-AF65-F5344CB8AC3E}">
        <p14:creationId xmlns:p14="http://schemas.microsoft.com/office/powerpoint/2010/main" xmlns="" val="41626226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1183</TotalTime>
  <Words>1708</Words>
  <Application>Microsoft Office PowerPoint</Application>
  <PresentationFormat>Custom</PresentationFormat>
  <Paragraphs>266</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Ion Boardroom</vt:lpstr>
      <vt:lpstr>Slide 1</vt:lpstr>
      <vt:lpstr>Introduction</vt:lpstr>
      <vt:lpstr>Introduction</vt:lpstr>
      <vt:lpstr>Uses of Phenol</vt:lpstr>
      <vt:lpstr>Uses of Phenol</vt:lpstr>
      <vt:lpstr>Production in India</vt:lpstr>
      <vt:lpstr>Methods Of Production</vt:lpstr>
      <vt:lpstr>Phenol Production from Cumene</vt:lpstr>
      <vt:lpstr>Reactions Involved</vt:lpstr>
      <vt:lpstr>Process Flowsheet</vt:lpstr>
      <vt:lpstr>Slide 11</vt:lpstr>
      <vt:lpstr>Process Description</vt:lpstr>
      <vt:lpstr>Process Description</vt:lpstr>
      <vt:lpstr>Oxidation</vt:lpstr>
      <vt:lpstr>Oxidation</vt:lpstr>
      <vt:lpstr>Reaction</vt:lpstr>
      <vt:lpstr>Reaction</vt:lpstr>
      <vt:lpstr>Reaction</vt:lpstr>
      <vt:lpstr>Washing Of Cleavage</vt:lpstr>
      <vt:lpstr>Distillation of Acetone</vt:lpstr>
      <vt:lpstr>Distillation of Acetone</vt:lpstr>
      <vt:lpstr>Recovery of Cumene</vt:lpstr>
      <vt:lpstr>Purification of AMS</vt:lpstr>
      <vt:lpstr>Distillation of Phenol</vt:lpstr>
      <vt:lpstr>Pollution and Environment</vt:lpstr>
      <vt:lpstr>Pollution &amp; Environmental Issues</vt:lpstr>
      <vt:lpstr>Modifications for Pollution Prevention</vt:lpstr>
      <vt:lpstr>Modifications for Pollution Prevention</vt:lpstr>
      <vt:lpstr>Modifications for Pollution Prevention</vt:lpstr>
      <vt:lpstr>Process Equipment and Market Analysis</vt:lpstr>
      <vt:lpstr>Process Equipment</vt:lpstr>
      <vt:lpstr>Process Equipment</vt:lpstr>
      <vt:lpstr>Process Equipment</vt:lpstr>
      <vt:lpstr>Process Equipment</vt:lpstr>
      <vt:lpstr>Market Analysis</vt:lpstr>
      <vt:lpstr>Major Phenol Producers</vt:lpstr>
      <vt:lpstr>References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Phenol Production</dc:title>
  <dc:creator>ANKIT KOTHARI</dc:creator>
  <cp:lastModifiedBy>user</cp:lastModifiedBy>
  <cp:revision>133</cp:revision>
  <dcterms:created xsi:type="dcterms:W3CDTF">2016-04-16T13:26:07Z</dcterms:created>
  <dcterms:modified xsi:type="dcterms:W3CDTF">2016-04-26T04:07:35Z</dcterms:modified>
</cp:coreProperties>
</file>