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BA09910-BB41-49E1-9757-2390186C69DA}">
  <a:tblStyle styleId="{1BA09910-BB41-49E1-9757-2390186C69DA}" styleName="Table_0"/>
  <a:tblStyle styleId="{5D71FF6A-755D-4423-8D8D-A0B44F18C7B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227428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83016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8516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6742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20188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27775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06279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6447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060524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6826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37281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0964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217154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420370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214537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192671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09592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12305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24605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0551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74466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52090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32805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84450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2889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30565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8392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Textile Industry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339661" y="4842455"/>
            <a:ext cx="9144000" cy="20155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  </a:t>
            </a:r>
          </a:p>
          <a:p>
            <a:pPr marL="914400" marR="0" lvl="2" indent="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Aditya</a:t>
            </a:r>
          </a:p>
          <a:p>
            <a:pPr marL="914400" marR="0" lvl="2" indent="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Manasvi </a:t>
            </a:r>
          </a:p>
          <a:p>
            <a:pPr marL="914400" marR="0" lvl="2" indent="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Somya</a:t>
            </a:r>
          </a:p>
          <a:p>
            <a:pPr marL="914400" marR="0" lvl="2" indent="0" algn="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097279" y="41713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and Equipment Description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97279" y="185861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Aging Drum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Formation of Alkali Cellulose (Alkcel).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-OH)n + nNaOH → (C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ONa)n + nH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(Cellulose)			                 (Alkcel)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mixture goes into the Xanthator for further processing. 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238" y="328544"/>
            <a:ext cx="7707300" cy="57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8584950" y="1162375"/>
            <a:ext cx="3337800" cy="30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Manufacturer: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Yokogawa, Japan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and Equipment Description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Simplex / Xanthator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Xanthation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Formation of Xanthate takes place by addition of CS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alkali cellulose (sourced from aging drum).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-ONa)n + nCS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 (C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ONaCS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)n</a:t>
            </a:r>
          </a:p>
          <a:p>
            <a: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(xanthate)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reaction takes place in vacuum.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475" y="410948"/>
            <a:ext cx="7874400" cy="56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8584950" y="1162375"/>
            <a:ext cx="3337800" cy="30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Manufacturer: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HongPeng, China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Spinning Machine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Regeneration of Cellulose 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Deaerator , solution is pumped through spinnerets of 60-70 microns (spinning machine) in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 bath (Sulphuric Acid)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48 deg C.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coagulates Cellulose Xanthate in to filaments , which are 100% cellulose and hence it is called Regeneration process.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fiber such as luster, strength and affinity for dyes are altered here. 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990600" y="5175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and Equipment Description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859" y="1025148"/>
            <a:ext cx="4811602" cy="409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5089" y="1025148"/>
            <a:ext cx="4465968" cy="409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112550" y="5629200"/>
            <a:ext cx="9033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Shanghai Zibang Industrial Co. Ltd., China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and Equipment Description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838200" y="1526199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Recovery Trough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Recovery of CS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Sulphuric Acid and Sodium Sulphate</a:t>
            </a:r>
          </a:p>
          <a:p>
            <a: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Steam wash: This is used to remove CS2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 Wash: The fibre is cleaned with 60 degree Celsius water.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Desulph Bath: NaOH (0.06%) at 90 degree Celsius is added to remove sulphuric acid and sodium sulphate. 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Desulph Wash: Water at 60 degree Celsius is added to clean the fibre. 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Bleach Bath and Bleach Wash: Chlorine (0.2%) and NaOH (0.03%) is added to increase its whiteness. This process occurs at 55 degree Celsius. 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Acetic Acid Bath: Acetic Acid (2gpl) is added to maintain the ph of the fibre.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Finish Bath: Soft Finish (2%) is added to increase its OPU (oil pick up) unit. This improves its texture and smoothness.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Edraw and Suggested Modifications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l="1057" t="4298" r="386" b="4391"/>
          <a:stretch/>
        </p:blipFill>
        <p:spPr>
          <a:xfrm>
            <a:off x="180763" y="450758"/>
            <a:ext cx="11727901" cy="602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Recovery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/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 amount of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left on the tow which needs to be removed to reduce the loss of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to maintain the quality of the fiber.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Scrubber can be used at the end in the after treatment section. This will be used specifically for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SO4 removal.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commercial rayon manufacturing today utilizes the viscose process.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Manufacturing techniques have shifted from Batch process to semi-continuous.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part of the fiber produced today is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regenerated cellulose.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675513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CO2 in place </a:t>
            </a:r>
            <a:r>
              <a:rPr lang="en-US" dirty="0" smtClean="0"/>
              <a:t>of H2SO4 will lead to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Na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 of Na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: </a:t>
            </a:r>
            <a:r>
              <a:rPr lang="en-US" dirty="0"/>
              <a:t>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aves the installation cost and operating cost of H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produced in the plant or from the atmosphere (environmental pollution).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1400" marR="0" lvl="5" indent="-7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Hardide Coating </a:t>
            </a:r>
            <a:r>
              <a:rPr lang="en-US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/>
              <a:t>tungsten</a:t>
            </a:r>
            <a:r>
              <a:rPr lang="en-US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carbide based)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inner surface of the equipment</a:t>
            </a:r>
            <a:r>
              <a:rPr lang="en-US"/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Avoids pile-up of reactants inside the equipment.</a:t>
            </a:r>
          </a:p>
          <a:p>
            <a:pPr marL="228600" marR="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Provides chemical resistance to the metal.</a:t>
            </a:r>
          </a:p>
          <a:p>
            <a:pPr marL="228600" marR="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educes downtime</a:t>
            </a:r>
            <a:r>
              <a:rPr lang="en-US"/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The finish does not degrade over time thus improves the expected life of vulnerable parts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Calibri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85714"/>
              <a:buFont typeface="Calibri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Economy Issues &amp; Pollution Control</a:t>
            </a:r>
          </a:p>
        </p:txBody>
      </p:sp>
    </p:spTree>
    <p:extLst>
      <p:ext uri="{BB962C8B-B14F-4D97-AF65-F5344CB8AC3E}">
        <p14:creationId xmlns:p14="http://schemas.microsoft.com/office/powerpoint/2010/main" xmlns="" val="1807656812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Material and Issues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India: 2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largest cotton producer and abundant supply for wood pulp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Growth in Caustic Soda (NaOH) supply owing to  growth in pulp &amp; paper and textile industries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*Global consumption to reach 82MT by 2020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 Global caustic soda market expected to grow at 3% between 2016 and 2020.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*Textile Industry consumption share 13.80%; Need to import Caustic Soda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*Production (2014-15, India): 27.61 Lakh MT; 4% of global market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Carbon DiSulphide (CS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*India: 13% of global consumption, while China (49%)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*Can be accounted for Rayon Fibre industries(viscose rayon) in both countries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*Regenerated Cellulose = 70% of total demand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*Other industries (rubber &amp; agriculture) also compete for consumption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3145355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212491" y="75628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Concerns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212491" y="1750461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Arial"/>
              <a:buChar char="•"/>
            </a:pPr>
            <a:r>
              <a:rPr lang="en-US"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Wastewater generation and atmospheric emissions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Arial"/>
              <a:buChar char="•"/>
            </a:pPr>
            <a:r>
              <a:rPr lang="en-US"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consumption of water, high thermal energy input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Arial"/>
              <a:buChar char="•"/>
            </a:pPr>
            <a:r>
              <a:rPr lang="en-US"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Pollution Control Board (CPCB)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*Water (Prevention and Control of Pollution) Act, 1974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*Air (Prevention and Control of Pollution) Act, 1981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Arial"/>
              <a:buChar char="•"/>
            </a:pPr>
            <a:r>
              <a:rPr lang="en-US"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Shape 223"/>
          <p:cNvGraphicFramePr/>
          <p:nvPr/>
        </p:nvGraphicFramePr>
        <p:xfrm>
          <a:off x="1212491" y="4375491"/>
          <a:ext cx="9760325" cy="1911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27375"/>
                <a:gridCol w="6732950"/>
              </a:tblGrid>
              <a:tr h="322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u="none" strike="noStrike" cap="none"/>
                        <a:t>Water Efficiency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/>
                        <a:t>Counter Current Washing and Reduction of Carry Over</a:t>
                      </a:r>
                    </a:p>
                  </a:txBody>
                  <a:tcPr marL="68575" marR="68575" marT="34300" marB="34300"/>
                </a:tc>
              </a:tr>
              <a:tr h="29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Material Use Efficiency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Reduce inlet feed, viz. reducing waste stream</a:t>
                      </a:r>
                    </a:p>
                  </a:txBody>
                  <a:tcPr marL="68575" marR="68575" marT="34300" marB="34300"/>
                </a:tc>
              </a:tr>
              <a:tr h="29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Energy Efficiency Improvement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Heat recovery through re-use of cooling water</a:t>
                      </a:r>
                    </a:p>
                  </a:txBody>
                  <a:tcPr marL="68575" marR="68575" marT="34300" marB="34300"/>
                </a:tc>
              </a:tr>
              <a:tr h="29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Process Optimisation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Automated preparation and install automatic controllers</a:t>
                      </a:r>
                    </a:p>
                  </a:txBody>
                  <a:tcPr marL="68575" marR="68575" marT="34300" marB="34300"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Pollution Control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400"/>
                        <a:t>Conventional: physico-chemical and biological wastewater treatment + Nanofiltration and use of R.O.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400"/>
                        <a:t>Fibre recovery system</a:t>
                      </a:r>
                    </a:p>
                  </a:txBody>
                  <a:tcPr marL="68575" marR="68575" marT="34300" marB="343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64420920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122340" y="0"/>
            <a:ext cx="9940610" cy="8650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&amp; Growth: SWOT Perspective</a:t>
            </a:r>
          </a:p>
        </p:txBody>
      </p:sp>
      <p:graphicFrame>
        <p:nvGraphicFramePr>
          <p:cNvPr id="236" name="Shape 236"/>
          <p:cNvGraphicFramePr/>
          <p:nvPr/>
        </p:nvGraphicFramePr>
        <p:xfrm>
          <a:off x="1122340" y="865041"/>
          <a:ext cx="10726225" cy="59929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66650"/>
                <a:gridCol w="5359575"/>
              </a:tblGrid>
              <a:tr h="284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/>
                        <a:t>Strengths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/>
                        <a:t>Abundant raw material available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/>
                        <a:t>Low-cost and skilled manpower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/>
                        <a:t>Independent &amp; self-reliant industry (India)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/>
                        <a:t>Varieties of cotton fibre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/>
                        <a:t>Growing synthetic fibre industry segment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2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Weaknesses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 of technological development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Infrastructural bottlenecks &amp; efficiency (e.g. at ports)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Indian textile industry is fragmented and scattered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Highly dependent on cotton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/>
                    </a:p>
                  </a:txBody>
                  <a:tcPr marL="68575" marR="68575" marT="34300" marB="34300"/>
                </a:tc>
              </a:tr>
              <a:tr h="315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Opportunities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Growth rate of domestic industry: 6-8 % per annum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 potential domestic &amp; international mkts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Shift towards branded readymade garment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India: 2</a:t>
                      </a:r>
                      <a:r>
                        <a:rPr lang="en-US" sz="2000" b="0" i="0" u="none" strike="noStrike" cap="none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largest cotton consumer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Size (India): Growing middle class with increased disposable income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Investment &amp; FDI opportunities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20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Threats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Competition from other developing countries (e.g. China)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Expensive eco-friendly technology solutions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Threat for traditional handloom products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make balance between price &amp; quality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 the demand and supply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2000" b="0"/>
                    </a:p>
                  </a:txBody>
                  <a:tcPr marL="68575" marR="68575" marT="34300" marB="343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6476487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Remarks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Growth of the Industry &amp; its future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Textile Industry contribution: Exports &amp; Market share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demand for Textile Industry products rising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industry as an employer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big to fail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friendly solutions costly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Govt. needs to step in until better, more efficient and cheaper technology solutions are viable</a:t>
            </a:r>
          </a:p>
        </p:txBody>
      </p:sp>
    </p:spTree>
    <p:extLst>
      <p:ext uri="{BB962C8B-B14F-4D97-AF65-F5344CB8AC3E}">
        <p14:creationId xmlns:p14="http://schemas.microsoft.com/office/powerpoint/2010/main" xmlns="" val="48344196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Involved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Purified cellulose are chemically converted into a soluble compound (Xanthate along with Caustic Soda) which passes through the spinning machine to form soft filaments that are then converted 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“regenerated”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almost pure cellulose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of the reconversion of the soluble compound to cellulose,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referred to as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regenerated cellulose fiber.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Grasim Industry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Viscose Fibre Plant (using NaOH)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Fibre Plant (using N-Methyl Morpholine Oxide 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Plant (5 TPD)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Plant (3600 TPD)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Thermal Power Plant (Voltage is 6.6 kV at 50 Hz frequency)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Grasim Industry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Materials: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Pulp, NaOH, Carbon Disulphide Spin Bath (Sulphuric Acid, Sodium </a:t>
            </a:r>
            <a:r>
              <a:rPr lang="en-US"/>
              <a:t>Sulphate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Alum).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Viscose Fiber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Involved 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Steeping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Mixing Cellulose with NaOH in Slurry Mixer.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34% pulp, 18% caustic and the rest water in Slurry Press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Alkali Cellulose Production in Aging Drum.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Xanthation in Simplex.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Homogenization of the Solution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Regeneration Process in Spinning Machine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Recovery of Sulphuric acid, CS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Sodium Sulphate.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Drying and Cutting of Fiber.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6213" y="215850"/>
            <a:ext cx="11191800" cy="62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and Equipment Description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Slurry Mixer &amp; Slurry Press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Mixing of wood pulp and Caustic Soda 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Mixture is soaked for around 5 hours until it becomes dark brown in color.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Mixed properly such that the solution contains 34% pulp, caustic 18% and the rest water.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this the slurry goes to Aging Drum.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590" y="677168"/>
            <a:ext cx="7624200" cy="49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8584950" y="1162375"/>
            <a:ext cx="3337800" cy="30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2439"/>
              </a:lnSpc>
              <a:spcBef>
                <a:spcPts val="0"/>
              </a:spcBef>
              <a:buNone/>
            </a:pPr>
            <a:r>
              <a:rPr lang="en-US" sz="2400">
                <a:highlight>
                  <a:srgbClr val="FFFFFF"/>
                </a:highlight>
              </a:rPr>
              <a:t>Manufacturer:</a:t>
            </a:r>
          </a:p>
          <a:p>
            <a:pPr lvl="0" rtl="0">
              <a:lnSpc>
                <a:spcPct val="102439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highlight>
                  <a:srgbClr val="FFFFFF"/>
                </a:highlight>
              </a:rPr>
              <a:t>Storth Ltd, UK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1029</Words>
  <Application>Microsoft Office PowerPoint</Application>
  <PresentationFormat>Custom</PresentationFormat>
  <Paragraphs>159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Textile Industry </vt:lpstr>
      <vt:lpstr>Introduction</vt:lpstr>
      <vt:lpstr>Principle Involved </vt:lpstr>
      <vt:lpstr>About Grasim Industry</vt:lpstr>
      <vt:lpstr>About Grasim Industry</vt:lpstr>
      <vt:lpstr>Process Involved </vt:lpstr>
      <vt:lpstr>Slide 7</vt:lpstr>
      <vt:lpstr>Process and Equipment Description</vt:lpstr>
      <vt:lpstr>Slide 9</vt:lpstr>
      <vt:lpstr>Process and Equipment Description</vt:lpstr>
      <vt:lpstr>Slide 11</vt:lpstr>
      <vt:lpstr>Process and Equipment Description</vt:lpstr>
      <vt:lpstr>Slide 13</vt:lpstr>
      <vt:lpstr> </vt:lpstr>
      <vt:lpstr>Slide 15</vt:lpstr>
      <vt:lpstr>Process and Equipment Description</vt:lpstr>
      <vt:lpstr>Edraw and Suggested Modifications</vt:lpstr>
      <vt:lpstr>Slide 18</vt:lpstr>
      <vt:lpstr>Suggestions</vt:lpstr>
      <vt:lpstr>Suggestions</vt:lpstr>
      <vt:lpstr>Suggestions</vt:lpstr>
      <vt:lpstr>Economy Issues &amp; Pollution Control</vt:lpstr>
      <vt:lpstr>Raw Material and Issues</vt:lpstr>
      <vt:lpstr>Environmental Concerns</vt:lpstr>
      <vt:lpstr>Future &amp; Growth: SWOT Perspective</vt:lpstr>
      <vt:lpstr>Remarks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Textile Industry</dc:title>
  <dc:creator>user</dc:creator>
  <cp:lastModifiedBy>user</cp:lastModifiedBy>
  <cp:revision>4</cp:revision>
  <dcterms:modified xsi:type="dcterms:W3CDTF">2016-04-26T04:08:04Z</dcterms:modified>
</cp:coreProperties>
</file>