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03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6" r:id="rId16"/>
    <p:sldId id="269" r:id="rId17"/>
    <p:sldId id="306" r:id="rId18"/>
    <p:sldId id="309" r:id="rId19"/>
    <p:sldId id="304" r:id="rId20"/>
    <p:sldId id="308" r:id="rId21"/>
    <p:sldId id="307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305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279" r:id="rId40"/>
    <p:sldId id="280" r:id="rId41"/>
    <p:sldId id="301" r:id="rId42"/>
    <p:sldId id="302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17282-D004-450C-8BC9-B6DCD2C5575E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D14B-37D9-4871-9213-0BE691A20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EE9A4-74EC-420A-9CFD-6488E712DE1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482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66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01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200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46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334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406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10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938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2555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31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89EF-2646-449C-8602-145EAC782A79}" type="datetimeFigureOut">
              <a:rPr lang="en-IN" smtClean="0"/>
              <a:pPr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7F5F-CB3A-4A96-B775-A775ABCD5C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90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iacom.com/bp/lotus-boilers-and-pressure-vessels-pvt-ltd_in_pun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diacom.com/bp/elite-thermal-engineers-pvt-ltd_in_pune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EXTRACTION OF ZINC FROM ZINC ORE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SUMIT KUMAR	2012B1A1650G</a:t>
            </a:r>
          </a:p>
          <a:p>
            <a:r>
              <a:rPr lang="en-IN" dirty="0" smtClean="0"/>
              <a:t>UTKARSH TIWARI	2012B3A1424G</a:t>
            </a:r>
          </a:p>
          <a:p>
            <a:r>
              <a:rPr lang="en-IN" dirty="0" smtClean="0"/>
              <a:t>HITESH VARMA	2013A1PS637G</a:t>
            </a:r>
          </a:p>
          <a:p>
            <a:r>
              <a:rPr lang="en-IN" dirty="0" smtClean="0"/>
              <a:t>JAIPAL RATHORE	2012B3A1706G</a:t>
            </a:r>
          </a:p>
        </p:txBody>
      </p:sp>
    </p:spTree>
    <p:extLst>
      <p:ext uri="{BB962C8B-B14F-4D97-AF65-F5344CB8AC3E}">
        <p14:creationId xmlns:p14="http://schemas.microsoft.com/office/powerpoint/2010/main" xmlns="" val="39121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Utilizes cementation process to further purify the zinc .</a:t>
            </a:r>
          </a:p>
          <a:p>
            <a:r>
              <a:rPr lang="en-IN" dirty="0" smtClean="0"/>
              <a:t>Uses zinc dust and steam to remove copper , cadmium , nickel and cobalt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735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2D050"/>
                </a:solidFill>
              </a:rPr>
              <a:t>Electrolysis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Zinc is extracted from the purified </a:t>
            </a:r>
            <a:r>
              <a:rPr lang="en-IN" dirty="0" err="1" smtClean="0">
                <a:solidFill>
                  <a:schemeClr val="accent1"/>
                </a:solidFill>
              </a:rPr>
              <a:t>ZnS</a:t>
            </a:r>
            <a:r>
              <a:rPr lang="en-IN" dirty="0" smtClean="0"/>
              <a:t> by </a:t>
            </a:r>
            <a:r>
              <a:rPr lang="en-IN" dirty="0" err="1" smtClean="0"/>
              <a:t>electrowinning</a:t>
            </a:r>
            <a:r>
              <a:rPr lang="en-IN" dirty="0" smtClean="0"/>
              <a:t> which is a specialized form of electrolysis .</a:t>
            </a:r>
          </a:p>
          <a:p>
            <a:r>
              <a:rPr lang="en-IN" dirty="0" smtClean="0"/>
              <a:t>Current is passed through the electrolyte through a series of cells </a:t>
            </a:r>
          </a:p>
          <a:p>
            <a:r>
              <a:rPr lang="en-IN" dirty="0" smtClean="0"/>
              <a:t>Industrial process contains several hundred cells .</a:t>
            </a:r>
          </a:p>
          <a:p>
            <a:r>
              <a:rPr lang="en-IN" dirty="0" smtClean="0"/>
              <a:t>Two common processes for </a:t>
            </a:r>
            <a:r>
              <a:rPr lang="en-IN" dirty="0" err="1" smtClean="0"/>
              <a:t>electrowinning</a:t>
            </a:r>
            <a:r>
              <a:rPr lang="en-IN" dirty="0" smtClean="0"/>
              <a:t> are 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1 .  </a:t>
            </a:r>
            <a:r>
              <a:rPr lang="en-IN" dirty="0" smtClean="0">
                <a:solidFill>
                  <a:schemeClr val="accent1"/>
                </a:solidFill>
              </a:rPr>
              <a:t>Low current density process </a:t>
            </a:r>
            <a:r>
              <a:rPr lang="en-IN" dirty="0" smtClean="0"/>
              <a:t>(10% acid + 275A/</a:t>
            </a:r>
            <a:r>
              <a:rPr lang="en-IN" dirty="0" err="1" smtClean="0"/>
              <a:t>sq.m</a:t>
            </a:r>
            <a:r>
              <a:rPr lang="en-IN" dirty="0" smtClean="0"/>
              <a:t> 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2 . </a:t>
            </a:r>
            <a:r>
              <a:rPr lang="en-IN" dirty="0" err="1" smtClean="0">
                <a:solidFill>
                  <a:srgbClr val="C00000"/>
                </a:solidFill>
              </a:rPr>
              <a:t>Tainton</a:t>
            </a:r>
            <a:r>
              <a:rPr lang="en-IN" dirty="0" smtClean="0">
                <a:solidFill>
                  <a:srgbClr val="C00000"/>
                </a:solidFill>
              </a:rPr>
              <a:t> high current density proces</a:t>
            </a:r>
            <a:r>
              <a:rPr lang="en-IN" dirty="0" smtClean="0"/>
              <a:t>s .(22%acid + 1000 A/</a:t>
            </a:r>
            <a:r>
              <a:rPr lang="en-IN" dirty="0" err="1" smtClean="0"/>
              <a:t>sq.m</a:t>
            </a:r>
            <a:r>
              <a:rPr lang="en-IN" dirty="0" smtClean="0"/>
              <a:t> 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20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C00000"/>
                </a:solidFill>
              </a:rPr>
              <a:t>Pyrometallurgical</a:t>
            </a:r>
            <a:r>
              <a:rPr lang="en-IN" dirty="0" smtClean="0"/>
              <a:t> processes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Several </a:t>
            </a:r>
            <a:r>
              <a:rPr lang="en-IN" dirty="0" err="1" smtClean="0"/>
              <a:t>pyrometallurgical</a:t>
            </a:r>
            <a:r>
              <a:rPr lang="en-IN" dirty="0" smtClean="0"/>
              <a:t> processes are used in industries like </a:t>
            </a:r>
            <a:r>
              <a:rPr lang="en-IN" dirty="0"/>
              <a:t>St. Joseph Minerals </a:t>
            </a:r>
            <a:r>
              <a:rPr lang="en-IN" dirty="0" smtClean="0"/>
              <a:t>Corporation's </a:t>
            </a:r>
            <a:r>
              <a:rPr lang="en-IN" dirty="0"/>
              <a:t>process, the blast </a:t>
            </a:r>
            <a:r>
              <a:rPr lang="en-IN" dirty="0" smtClean="0"/>
              <a:t>furnace process</a:t>
            </a:r>
            <a:r>
              <a:rPr lang="en-IN" dirty="0"/>
              <a:t>, the New Jersey Zinc continuous </a:t>
            </a:r>
            <a:r>
              <a:rPr lang="en-IN" dirty="0" smtClean="0"/>
              <a:t>vertical retort process </a:t>
            </a:r>
            <a:r>
              <a:rPr lang="en-IN" dirty="0"/>
              <a:t>and the </a:t>
            </a:r>
            <a:r>
              <a:rPr lang="en-IN" dirty="0" smtClean="0"/>
              <a:t>Belgian type </a:t>
            </a:r>
            <a:r>
              <a:rPr lang="en-IN" dirty="0"/>
              <a:t>horizontal retort </a:t>
            </a:r>
            <a:r>
              <a:rPr lang="en-IN" dirty="0" smtClean="0"/>
              <a:t>process .</a:t>
            </a:r>
          </a:p>
          <a:p>
            <a:r>
              <a:rPr lang="en-IN" dirty="0" smtClean="0"/>
              <a:t>Major problem is that zinc produced is only 98% pure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38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St. Joseph Mineral Company </a:t>
            </a:r>
            <a:r>
              <a:rPr lang="en-IN" dirty="0" smtClean="0">
                <a:solidFill>
                  <a:srgbClr val="FFC000"/>
                </a:solidFill>
              </a:rPr>
              <a:t>process (outdated)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Developed in 1930 at St. Joseph mineral company .</a:t>
            </a:r>
          </a:p>
          <a:p>
            <a:r>
              <a:rPr lang="en-IN" dirty="0"/>
              <a:t>The advantage of this system is that it is able to smelt a wide variety of </a:t>
            </a:r>
            <a:r>
              <a:rPr lang="en-IN" dirty="0" smtClean="0"/>
              <a:t>zinc bearing materials including </a:t>
            </a:r>
            <a:r>
              <a:rPr lang="en-IN" dirty="0"/>
              <a:t>electric arc furnace dust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disadvantage is that it is less efficient than electrolysis process .</a:t>
            </a:r>
          </a:p>
        </p:txBody>
      </p:sp>
    </p:spTree>
    <p:extLst>
      <p:ext uri="{BB962C8B-B14F-4D97-AF65-F5344CB8AC3E}">
        <p14:creationId xmlns:p14="http://schemas.microsoft.com/office/powerpoint/2010/main" xmlns="" val="16077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Blast furnace process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process starts by charging solid sinter and heated coke into the top of the blast </a:t>
            </a:r>
            <a:r>
              <a:rPr lang="en-IN" dirty="0" smtClean="0"/>
              <a:t>furnace .</a:t>
            </a:r>
          </a:p>
          <a:p>
            <a:r>
              <a:rPr lang="en-IN" dirty="0"/>
              <a:t> Preheated air at 190 to </a:t>
            </a:r>
            <a:r>
              <a:rPr lang="en-IN" dirty="0" smtClean="0"/>
              <a:t>1050 °C is </a:t>
            </a:r>
            <a:r>
              <a:rPr lang="en-IN" dirty="0"/>
              <a:t>blown into the bottom of the </a:t>
            </a:r>
            <a:r>
              <a:rPr lang="en-IN" dirty="0" smtClean="0"/>
              <a:t>furnace .</a:t>
            </a:r>
          </a:p>
          <a:p>
            <a:r>
              <a:rPr lang="en-IN" dirty="0"/>
              <a:t>Zinc vapour and </a:t>
            </a:r>
            <a:r>
              <a:rPr lang="en-IN" dirty="0" smtClean="0"/>
              <a:t>sulphides </a:t>
            </a:r>
            <a:r>
              <a:rPr lang="en-IN" dirty="0"/>
              <a:t>leave through the top and enter the </a:t>
            </a:r>
            <a:r>
              <a:rPr lang="en-IN" dirty="0" smtClean="0"/>
              <a:t>condenser .</a:t>
            </a:r>
          </a:p>
          <a:p>
            <a:r>
              <a:rPr lang="en-IN" dirty="0"/>
              <a:t>Slag and lead collect at the bottom of the furnace and are tapped off regularly</a:t>
            </a:r>
            <a:r>
              <a:rPr lang="en-IN" dirty="0" smtClean="0"/>
              <a:t>.</a:t>
            </a:r>
          </a:p>
          <a:p>
            <a:r>
              <a:rPr lang="en-IN" dirty="0"/>
              <a:t>The zinc is scrubbed from the vapour in the condenser via liquid lead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a very energy intensive process and the only countries which still use this process are India , China , Japan and Poland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974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6128" y="352063"/>
            <a:ext cx="9091525" cy="591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80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Flow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Utkarsh</a:t>
            </a:r>
            <a:r>
              <a:rPr lang="en-US" dirty="0" smtClean="0"/>
              <a:t> </a:t>
            </a:r>
            <a:r>
              <a:rPr lang="en-US" dirty="0" err="1" smtClean="0"/>
              <a:t>Tiwari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HORSEHEAD HODLING CORP.</a:t>
            </a:r>
            <a:endParaRPr lang="en-US" dirty="0"/>
          </a:p>
        </p:txBody>
      </p:sp>
      <p:pic>
        <p:nvPicPr>
          <p:cNvPr id="4" name="Content Placeholder 3" descr="horsehead hodling corp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9977" y="1658696"/>
            <a:ext cx="9444446" cy="47620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6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ZINC SMELTING IN IMPERIAL PERIOD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imperial smelt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8778" y="1110573"/>
            <a:ext cx="4937759" cy="55146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STANDARD ZINC SMELTING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9" name="Picture 8" descr="smel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3713" y="1736258"/>
            <a:ext cx="10345595" cy="4530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– Currently employed method or Company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Orange</a:t>
            </a:r>
            <a:r>
              <a:rPr lang="en-US" dirty="0" smtClean="0"/>
              <a:t> – Outdated method used method or Company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Blue</a:t>
            </a:r>
            <a:r>
              <a:rPr lang="en-US" dirty="0" smtClean="0"/>
              <a:t> – Extensively used method or ore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Red</a:t>
            </a:r>
            <a:r>
              <a:rPr lang="en-US" dirty="0" smtClean="0"/>
              <a:t> – Scarcely used method or 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HYDROMETALLURGY PATENT US6338748</a:t>
            </a:r>
            <a:endParaRPr lang="en-US" dirty="0"/>
          </a:p>
        </p:txBody>
      </p:sp>
      <p:pic>
        <p:nvPicPr>
          <p:cNvPr id="6" name="Content Placeholder 5" descr="US06338748-20020115-D000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22468" y="1340076"/>
            <a:ext cx="5199017" cy="527518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ZINC SOLVENT EXTRACTION AND ELECTROWINNING PROCESS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 descr="analystinvestor010615pre0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17076" y="1751218"/>
            <a:ext cx="6361611" cy="477120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PFD for Electrolysis of ZnCl</a:t>
            </a:r>
            <a:r>
              <a:rPr lang="en-US" baseline="-25000" dirty="0" smtClean="0">
                <a:solidFill>
                  <a:srgbClr val="C00000"/>
                </a:solidFill>
              </a:rPr>
              <a:t>2 </a:t>
            </a:r>
            <a:r>
              <a:rPr lang="en-US" dirty="0" smtClean="0">
                <a:solidFill>
                  <a:srgbClr val="C00000"/>
                </a:solidFill>
              </a:rPr>
              <a:t>(sparsely used)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Crude </a:t>
            </a:r>
            <a:r>
              <a:rPr lang="en-US" dirty="0" err="1" smtClean="0"/>
              <a:t>ZnO</a:t>
            </a:r>
            <a:r>
              <a:rPr lang="en-US" dirty="0" smtClean="0"/>
              <a:t> is leached with </a:t>
            </a:r>
            <a:r>
              <a:rPr lang="en-US" dirty="0" err="1" smtClean="0"/>
              <a:t>HCl</a:t>
            </a:r>
            <a:endParaRPr lang="en-US" dirty="0" smtClean="0"/>
          </a:p>
          <a:p>
            <a:r>
              <a:rPr lang="en-US" dirty="0" smtClean="0"/>
              <a:t> Purification with excess Cl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Evaporation with saturated steam</a:t>
            </a:r>
          </a:p>
          <a:p>
            <a:r>
              <a:rPr lang="en-US" dirty="0" smtClean="0"/>
              <a:t>Crystallization with heat exchangers</a:t>
            </a:r>
          </a:p>
          <a:p>
            <a:r>
              <a:rPr lang="en-US" dirty="0" smtClean="0"/>
              <a:t>Dehydration using Chlorine gas</a:t>
            </a:r>
          </a:p>
          <a:p>
            <a:r>
              <a:rPr lang="en-US" dirty="0" smtClean="0"/>
              <a:t>Electrolysis of molten pure zinc chloride to release molten zinc at cathode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fd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3867" y="408139"/>
            <a:ext cx="11103335" cy="60688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PFD for Electrolysis of ZnSO</a:t>
            </a:r>
            <a:r>
              <a:rPr lang="en-US" baseline="-25000" dirty="0" smtClean="0">
                <a:solidFill>
                  <a:schemeClr val="accent1"/>
                </a:solidFill>
              </a:rPr>
              <a:t>4</a:t>
            </a:r>
            <a:r>
              <a:rPr lang="en-US" dirty="0" smtClean="0">
                <a:solidFill>
                  <a:schemeClr val="accent1"/>
                </a:solidFill>
              </a:rPr>
              <a:t> (widely used)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Roasting of </a:t>
            </a:r>
            <a:r>
              <a:rPr lang="en-US" dirty="0" err="1" smtClean="0"/>
              <a:t>ZnS</a:t>
            </a:r>
            <a:r>
              <a:rPr lang="en-US" dirty="0" smtClean="0"/>
              <a:t> concentrate to </a:t>
            </a:r>
            <a:r>
              <a:rPr lang="en-US" dirty="0" err="1" smtClean="0"/>
              <a:t>ZnO</a:t>
            </a:r>
            <a:endParaRPr lang="en-US" dirty="0" smtClean="0"/>
          </a:p>
          <a:p>
            <a:r>
              <a:rPr lang="en-US" dirty="0" smtClean="0"/>
              <a:t>Reuse of SO</a:t>
            </a:r>
            <a:r>
              <a:rPr lang="en-US" baseline="-25000" dirty="0" smtClean="0"/>
              <a:t>2</a:t>
            </a:r>
            <a:r>
              <a:rPr lang="en-US" dirty="0" smtClean="0"/>
              <a:t> as </a:t>
            </a:r>
            <a:r>
              <a:rPr lang="en-US" dirty="0" err="1" smtClean="0"/>
              <a:t>sulphuric</a:t>
            </a:r>
            <a:r>
              <a:rPr lang="en-US" dirty="0" smtClean="0"/>
              <a:t> acid or leaching</a:t>
            </a:r>
          </a:p>
          <a:p>
            <a:r>
              <a:rPr lang="en-US" dirty="0" smtClean="0"/>
              <a:t>Leaching of impure </a:t>
            </a:r>
            <a:r>
              <a:rPr lang="en-US" dirty="0" err="1" smtClean="0"/>
              <a:t>calcine</a:t>
            </a:r>
            <a:r>
              <a:rPr lang="en-US" dirty="0" smtClean="0"/>
              <a:t> to form impure ZnSO</a:t>
            </a:r>
            <a:r>
              <a:rPr lang="en-US" baseline="-25000" dirty="0" smtClean="0"/>
              <a:t>4</a:t>
            </a:r>
          </a:p>
          <a:p>
            <a:r>
              <a:rPr lang="en-US" dirty="0" smtClean="0"/>
              <a:t>Separation and recovery of impure metals</a:t>
            </a:r>
          </a:p>
          <a:p>
            <a:r>
              <a:rPr lang="en-US" dirty="0" smtClean="0"/>
              <a:t>Purification of Zinc </a:t>
            </a:r>
            <a:r>
              <a:rPr lang="en-US" dirty="0" err="1" smtClean="0"/>
              <a:t>Sulphate</a:t>
            </a:r>
            <a:endParaRPr lang="en-US" dirty="0" smtClean="0"/>
          </a:p>
          <a:p>
            <a:r>
              <a:rPr lang="en-US" dirty="0" smtClean="0"/>
              <a:t>Electrolysis of ZnSO</a:t>
            </a:r>
            <a:r>
              <a:rPr lang="en-US" baseline="-25000" dirty="0" smtClean="0"/>
              <a:t>4</a:t>
            </a:r>
            <a:r>
              <a:rPr lang="en-US" dirty="0" smtClean="0"/>
              <a:t> to deposit Zinc on </a:t>
            </a:r>
            <a:r>
              <a:rPr lang="en-US" dirty="0" err="1" smtClean="0"/>
              <a:t>Aluminium</a:t>
            </a:r>
            <a:r>
              <a:rPr lang="en-US" dirty="0" smtClean="0"/>
              <a:t> Cathodes and release Oxygen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FD 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52400"/>
            <a:ext cx="7823200" cy="64452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Recycling of Zinc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Scraps, </a:t>
            </a:r>
            <a:r>
              <a:rPr lang="en-US" dirty="0" err="1" smtClean="0"/>
              <a:t>skimmings</a:t>
            </a:r>
            <a:r>
              <a:rPr lang="en-US" dirty="0" smtClean="0"/>
              <a:t> and discarded products are recycled to recover zinc</a:t>
            </a:r>
          </a:p>
          <a:p>
            <a:r>
              <a:rPr lang="en-US" dirty="0" smtClean="0"/>
              <a:t> Scrap is sweated to remove high melting impurities</a:t>
            </a:r>
          </a:p>
          <a:p>
            <a:r>
              <a:rPr lang="en-US" dirty="0" smtClean="0"/>
              <a:t>Melting of scrap to extract zinc</a:t>
            </a:r>
          </a:p>
          <a:p>
            <a:r>
              <a:rPr lang="en-US" dirty="0" smtClean="0"/>
              <a:t>Leaching of residue to get zinc oxide</a:t>
            </a:r>
          </a:p>
          <a:p>
            <a:r>
              <a:rPr lang="en-US" dirty="0" smtClean="0"/>
              <a:t>Retort reduction to get zinc</a:t>
            </a:r>
          </a:p>
          <a:p>
            <a:r>
              <a:rPr lang="en-US" dirty="0" smtClean="0"/>
              <a:t>Distillation of zinc to form alloys and ingots</a:t>
            </a:r>
          </a:p>
          <a:p>
            <a:r>
              <a:rPr lang="en-US" dirty="0" smtClean="0"/>
              <a:t>The next three slides constitute a single flow sheet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zinc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76202"/>
            <a:ext cx="8839200" cy="4393515"/>
          </a:xfrm>
        </p:spPr>
      </p:pic>
      <p:pic>
        <p:nvPicPr>
          <p:cNvPr id="9" name="Content Placeholder 3" descr="zinc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0000" y="4343401"/>
            <a:ext cx="6807200" cy="2425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zinc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6002" y="609600"/>
            <a:ext cx="10601844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zinc 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304800"/>
            <a:ext cx="7924800" cy="61316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SUMIT K. YADAV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7" y="0"/>
            <a:ext cx="10515600" cy="1325563"/>
          </a:xfrm>
        </p:spPr>
        <p:txBody>
          <a:bodyPr/>
          <a:lstStyle/>
          <a:p>
            <a:r>
              <a:rPr lang="en-US" dirty="0" smtClean="0"/>
              <a:t>Flow chart of uses of Zinc</a:t>
            </a:r>
            <a:endParaRPr lang="en-US" dirty="0"/>
          </a:p>
        </p:txBody>
      </p:sp>
      <p:pic>
        <p:nvPicPr>
          <p:cNvPr id="4" name="Content Placeholder 3" descr="UP_2010-02-12_05-04-35_Znmetalsupplychai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2044" y="919584"/>
            <a:ext cx="9653453" cy="574472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PROCESS COMPONENTS AND EQUIPMENTS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HITESH VARMA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252" y="330505"/>
            <a:ext cx="8893112" cy="611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21104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45910" y="1812123"/>
            <a:ext cx="3125338" cy="42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72752" y="3289110"/>
            <a:ext cx="646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Steam boiler</a:t>
            </a:r>
            <a:r>
              <a:rPr lang="en-US" dirty="0"/>
              <a:t> </a:t>
            </a:r>
            <a:r>
              <a:rPr lang="en-US" dirty="0" smtClean="0"/>
              <a:t>is basically a closed vessel into which water is heated until the water is converted into steam at required pressure.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0467" y="4483865"/>
            <a:ext cx="5640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 tooltip="Lotus Boilers And Pressure Vessels Pvt Ltd"/>
              </a:rPr>
              <a:t>Lotus Boilers And Pressure Vessels </a:t>
            </a:r>
            <a:r>
              <a:rPr lang="en-US" b="1" dirty="0" err="1" smtClean="0">
                <a:hlinkClick r:id="rId3" tooltip="Lotus Boilers And Pressure Vessels Pvt Ltd"/>
              </a:rPr>
              <a:t>Pvt</a:t>
            </a:r>
            <a:r>
              <a:rPr lang="en-US" b="1" dirty="0" smtClean="0">
                <a:hlinkClick r:id="rId3" tooltip="Lotus Boilers And Pressure Vessels Pvt Ltd"/>
              </a:rPr>
              <a:t> Ltd</a:t>
            </a:r>
            <a:endParaRPr lang="en-US" b="1" dirty="0" smtClean="0"/>
          </a:p>
          <a:p>
            <a:r>
              <a:rPr lang="en-US" b="1" dirty="0" smtClean="0">
                <a:hlinkClick r:id="rId4" tooltip="Elite Thermal Engineers Private Limited"/>
              </a:rPr>
              <a:t>Elite Thermal Engineers Private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8080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Distillation columns.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43442" y="1982088"/>
            <a:ext cx="2915293" cy="4695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76" y="1982088"/>
            <a:ext cx="2719766" cy="4695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0883" y="5754086"/>
            <a:ext cx="5691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Manufacturers</a:t>
            </a:r>
          </a:p>
          <a:p>
            <a:r>
              <a:rPr lang="en-US" dirty="0" smtClean="0"/>
              <a:t>JD cousins and sons</a:t>
            </a:r>
          </a:p>
          <a:p>
            <a:r>
              <a:rPr lang="en-US" dirty="0" smtClean="0"/>
              <a:t>Excel Manufacturers, Mumbai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64356" y="1994053"/>
            <a:ext cx="515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in the gas cleaning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007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7248" y="1465243"/>
            <a:ext cx="5966552" cy="4711720"/>
          </a:xfrm>
        </p:spPr>
        <p:txBody>
          <a:bodyPr/>
          <a:lstStyle/>
          <a:p>
            <a:r>
              <a:rPr lang="en-US" dirty="0" smtClean="0"/>
              <a:t>Fluid bed roasters are used.</a:t>
            </a:r>
          </a:p>
          <a:p>
            <a:r>
              <a:rPr lang="en-US" dirty="0" smtClean="0"/>
              <a:t>Unlike the drum roaster, the fluid bed roaster uses </a:t>
            </a:r>
            <a:r>
              <a:rPr lang="en-US" b="1" dirty="0" smtClean="0"/>
              <a:t>convection</a:t>
            </a:r>
            <a:r>
              <a:rPr lang="en-US" dirty="0" smtClean="0"/>
              <a:t> to deliver heat and has distinct roast characteristics.</a:t>
            </a:r>
          </a:p>
          <a:p>
            <a:r>
              <a:rPr lang="en-US" dirty="0" smtClean="0"/>
              <a:t> Advantages- its ease of clean up, less time during roasting and have roast uniformity.</a:t>
            </a:r>
            <a:endParaRPr lang="en-US" dirty="0"/>
          </a:p>
        </p:txBody>
      </p:sp>
      <p:pic>
        <p:nvPicPr>
          <p:cNvPr id="1026" name="Picture 2" descr="C:\Users\Student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913148"/>
            <a:ext cx="1047750" cy="1885950"/>
          </a:xfrm>
          <a:prstGeom prst="rect">
            <a:avLst/>
          </a:prstGeom>
          <a:noFill/>
        </p:spPr>
      </p:pic>
      <p:pic>
        <p:nvPicPr>
          <p:cNvPr id="1027" name="Picture 3" descr="C:\Users\Student\Desktop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7552" y="1921561"/>
            <a:ext cx="1097280" cy="1847088"/>
          </a:xfrm>
          <a:prstGeom prst="rect">
            <a:avLst/>
          </a:prstGeom>
          <a:noFill/>
        </p:spPr>
      </p:pic>
      <p:pic>
        <p:nvPicPr>
          <p:cNvPr id="1028" name="Picture 4" descr="C:\Users\Student\Desktop\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79" y="3851908"/>
            <a:ext cx="4570678" cy="2851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4584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acid Leach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Zinc </a:t>
            </a:r>
            <a:r>
              <a:rPr lang="en-US" dirty="0" err="1" smtClean="0"/>
              <a:t>Calcine</a:t>
            </a:r>
            <a:r>
              <a:rPr lang="en-US" dirty="0" smtClean="0"/>
              <a:t> from the Roasting Process is fed into the agitated reactors which are controlled to varied pH by additions of Zinc </a:t>
            </a:r>
            <a:r>
              <a:rPr lang="en-US" dirty="0" err="1" smtClean="0"/>
              <a:t>Calcine</a:t>
            </a:r>
            <a:r>
              <a:rPr lang="en-US" dirty="0" smtClean="0"/>
              <a:t>, Electrolysis Acid.</a:t>
            </a:r>
          </a:p>
          <a:p>
            <a:r>
              <a:rPr lang="en-US" dirty="0" smtClean="0"/>
              <a:t> Continuous pH monitoring is facilitated by submerged pH cells in controlled tanks.</a:t>
            </a:r>
          </a:p>
        </p:txBody>
      </p:sp>
      <p:pic>
        <p:nvPicPr>
          <p:cNvPr id="3074" name="Picture 2" descr="C:\Users\Student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335" y="3618792"/>
            <a:ext cx="4270598" cy="30188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31502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Electrolysis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62698"/>
            <a:ext cx="8991600" cy="423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70776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tudent\Desktop\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6483" y="303595"/>
            <a:ext cx="5169694" cy="5758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838200"/>
            <a:ext cx="103632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 AND FUTURE 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Jaipal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Rathore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Zinc concentration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Primarily found in earth’s crust as </a:t>
            </a:r>
            <a:r>
              <a:rPr lang="en-IN" dirty="0" smtClean="0">
                <a:solidFill>
                  <a:schemeClr val="accent1"/>
                </a:solidFill>
              </a:rPr>
              <a:t>zinc sulphide (</a:t>
            </a:r>
            <a:r>
              <a:rPr lang="en-IN" dirty="0" err="1" smtClean="0">
                <a:solidFill>
                  <a:schemeClr val="accent1"/>
                </a:solidFill>
              </a:rPr>
              <a:t>ZnS</a:t>
            </a:r>
            <a:r>
              <a:rPr lang="en-IN" dirty="0" smtClean="0">
                <a:solidFill>
                  <a:schemeClr val="accent1"/>
                </a:solidFill>
              </a:rPr>
              <a:t>) </a:t>
            </a:r>
            <a:r>
              <a:rPr lang="en-IN" dirty="0" smtClean="0"/>
              <a:t>.</a:t>
            </a:r>
          </a:p>
          <a:p>
            <a:r>
              <a:rPr lang="en-IN" dirty="0" smtClean="0"/>
              <a:t>Ore contains 5-15% zinc .</a:t>
            </a:r>
          </a:p>
          <a:p>
            <a:r>
              <a:rPr lang="en-IN" dirty="0" smtClean="0"/>
              <a:t>Needs to be concentrated before smelting .</a:t>
            </a:r>
          </a:p>
          <a:p>
            <a:r>
              <a:rPr lang="en-IN" dirty="0" smtClean="0"/>
              <a:t>First crushed then ground for optimal separation from other minerals.</a:t>
            </a:r>
          </a:p>
          <a:p>
            <a:r>
              <a:rPr lang="en-IN" dirty="0" smtClean="0"/>
              <a:t>Concentrate contains 55% zinc .</a:t>
            </a:r>
          </a:p>
          <a:p>
            <a:r>
              <a:rPr lang="en-IN" dirty="0" smtClean="0"/>
              <a:t>Done at mining site itself to avoid transportation costs to smelters.</a:t>
            </a:r>
          </a:p>
        </p:txBody>
      </p:sp>
    </p:spTree>
    <p:extLst>
      <p:ext uri="{BB962C8B-B14F-4D97-AF65-F5344CB8AC3E}">
        <p14:creationId xmlns:p14="http://schemas.microsoft.com/office/powerpoint/2010/main" xmlns="" val="27918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3" y="218894"/>
            <a:ext cx="10515600" cy="4351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/>
              <a:t>Because of the high market demands and growing environmental concerns the extraction of zinc from zinc oxide needs to optimize its electrolytic process.</a:t>
            </a:r>
            <a:endParaRPr lang="en-US" sz="3600" dirty="0"/>
          </a:p>
        </p:txBody>
      </p:sp>
      <p:pic>
        <p:nvPicPr>
          <p:cNvPr id="4" name="Picture 3" descr="CMD_ZNCPT06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0295" y="1713742"/>
            <a:ext cx="7515226" cy="4890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zinc-and-lead-in-india-a-marco-view-3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069" y="979714"/>
            <a:ext cx="5756702" cy="4322038"/>
          </a:xfrm>
        </p:spPr>
      </p:pic>
      <p:pic>
        <p:nvPicPr>
          <p:cNvPr id="5" name="Picture 4" descr="zinc_industr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2327" y="923070"/>
            <a:ext cx="5962106" cy="480000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HINDUSTAN ZINC LIMITED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80-90% zinc is produced by Hindustan Zinc Limited in India</a:t>
            </a:r>
            <a:endParaRPr lang="en-US" dirty="0"/>
          </a:p>
        </p:txBody>
      </p:sp>
      <p:pic>
        <p:nvPicPr>
          <p:cNvPr id="4" name="Picture 3" descr="Hindustan-Zinc_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280" y="2490652"/>
            <a:ext cx="4393111" cy="3810000"/>
          </a:xfrm>
          <a:prstGeom prst="rect">
            <a:avLst/>
          </a:prstGeom>
        </p:spPr>
      </p:pic>
      <p:pic>
        <p:nvPicPr>
          <p:cNvPr id="5" name="Picture 4" descr="Hindustan-Zinc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6548" y="2504666"/>
            <a:ext cx="5765075" cy="2877231"/>
          </a:xfrm>
          <a:prstGeom prst="rect">
            <a:avLst/>
          </a:prstGeom>
        </p:spPr>
      </p:pic>
      <p:pic>
        <p:nvPicPr>
          <p:cNvPr id="6" name="Picture 5" descr="Hindustan-Zinc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4266" y="209007"/>
            <a:ext cx="2868249" cy="171776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ECONOMICS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While considering the economic performance of a electrolytic process  , several characteristics should be noted:</a:t>
            </a:r>
          </a:p>
          <a:p>
            <a:pPr lvl="1"/>
            <a:r>
              <a:rPr lang="en-US" sz="3200" dirty="0" smtClean="0"/>
              <a:t>Feedstock costs (primarily zinc oxide ) </a:t>
            </a:r>
          </a:p>
          <a:p>
            <a:pPr lvl="1"/>
            <a:r>
              <a:rPr lang="en-US" sz="3200" dirty="0" smtClean="0"/>
              <a:t>Electricity costs and other operational costs for the electrolytic cell</a:t>
            </a:r>
          </a:p>
          <a:p>
            <a:pPr lvl="1"/>
            <a:r>
              <a:rPr lang="en-US" sz="3200" dirty="0" smtClean="0"/>
              <a:t>Market prices for the products produced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EVALUATING ECONOMIC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lectrolysis process: alkaline leach with  electrolysis &amp; the conventional acid leach with  electrolysis.</a:t>
            </a:r>
          </a:p>
          <a:p>
            <a:r>
              <a:rPr lang="en-US" dirty="0" smtClean="0"/>
              <a:t>ZnCl</a:t>
            </a:r>
            <a:r>
              <a:rPr lang="en-US" baseline="-25000" dirty="0" smtClean="0"/>
              <a:t>2</a:t>
            </a:r>
            <a:r>
              <a:rPr lang="en-US" dirty="0" smtClean="0"/>
              <a:t> : high or low iron content </a:t>
            </a:r>
            <a:endParaRPr lang="en-US" baseline="-25000" dirty="0" smtClean="0"/>
          </a:p>
          <a:p>
            <a:r>
              <a:rPr lang="en-US" dirty="0" smtClean="0"/>
              <a:t>Depending on the quality investment costs differ.</a:t>
            </a:r>
          </a:p>
          <a:p>
            <a:r>
              <a:rPr lang="en-US" dirty="0" smtClean="0"/>
              <a:t>Profitability </a:t>
            </a:r>
          </a:p>
          <a:p>
            <a:r>
              <a:rPr lang="en-US" dirty="0" smtClean="0"/>
              <a:t>Environmental costs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Air pollution </a:t>
            </a:r>
          </a:p>
          <a:p>
            <a:endParaRPr lang="en-US" sz="3200" dirty="0" smtClean="0"/>
          </a:p>
          <a:p>
            <a:r>
              <a:rPr lang="en-US" sz="3200" dirty="0" smtClean="0"/>
              <a:t>Water pollution </a:t>
            </a:r>
          </a:p>
          <a:p>
            <a:endParaRPr lang="en-US" sz="3200" dirty="0" smtClean="0"/>
          </a:p>
          <a:p>
            <a:r>
              <a:rPr lang="en-US" sz="3200" dirty="0" smtClean="0"/>
              <a:t>Wastes</a:t>
            </a:r>
          </a:p>
          <a:p>
            <a:endParaRPr lang="en-US" sz="3200" dirty="0" smtClean="0"/>
          </a:p>
          <a:p>
            <a:r>
              <a:rPr lang="en-US" sz="3200" dirty="0" smtClean="0"/>
              <a:t>Noises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pollution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Primary zinc processing generates air emissions during roasting. </a:t>
            </a:r>
          </a:p>
          <a:p>
            <a:endParaRPr lang="en-US" sz="3200" dirty="0" smtClean="0"/>
          </a:p>
          <a:p>
            <a:r>
              <a:rPr lang="en-US" sz="3200" dirty="0" smtClean="0"/>
              <a:t>Roasting is responsible for more than 90 percent of the potential SO2 emissions and </a:t>
            </a:r>
            <a:r>
              <a:rPr lang="en-US" sz="3200" dirty="0"/>
              <a:t>cadmium vapor.</a:t>
            </a:r>
            <a:endParaRPr lang="en-US" sz="3200" dirty="0" smtClean="0"/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pollution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Wastewaters generated during the leaching, purification and electro winning stages of primary zinc processing when electrolyte and acid solutions become too contaminated to be reused again.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Solid wastes, some of which are hazardous, are generated</a:t>
            </a:r>
          </a:p>
          <a:p>
            <a:r>
              <a:rPr lang="en-US" dirty="0" smtClean="0"/>
              <a:t>Solid wastes include ferrosilicon, tower blow down, mineral residue, spent cloths, bags and filters, gypsum, impoundment solids, slag, and refractory brick.</a:t>
            </a:r>
          </a:p>
          <a:p>
            <a:r>
              <a:rPr lang="en-US" dirty="0"/>
              <a:t>Smelter slag and other residues of process also contain significant amounts of heavy metals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762001"/>
            <a:ext cx="9144000" cy="5181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Zinc smelting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 of converting zinc concentrates into pure zinc .</a:t>
            </a:r>
          </a:p>
          <a:p>
            <a:r>
              <a:rPr lang="en-IN" dirty="0" smtClean="0"/>
              <a:t>Most common zinc concentrate is </a:t>
            </a:r>
            <a:r>
              <a:rPr lang="en-IN" dirty="0" err="1" smtClean="0">
                <a:solidFill>
                  <a:schemeClr val="accent1"/>
                </a:solidFill>
              </a:rPr>
              <a:t>ZnS</a:t>
            </a:r>
            <a:r>
              <a:rPr lang="en-IN" dirty="0" smtClean="0"/>
              <a:t> which is obtained from Sphalerite using froth flotation method. </a:t>
            </a:r>
          </a:p>
          <a:p>
            <a:r>
              <a:rPr lang="en-IN" dirty="0" smtClean="0"/>
              <a:t>There are two methods of smelting Zinc 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1 . </a:t>
            </a:r>
            <a:r>
              <a:rPr lang="en-IN" dirty="0" err="1" smtClean="0">
                <a:solidFill>
                  <a:srgbClr val="C00000"/>
                </a:solidFill>
              </a:rPr>
              <a:t>Pyrometallurgical</a:t>
            </a:r>
            <a:r>
              <a:rPr lang="en-IN" dirty="0" smtClean="0"/>
              <a:t> process 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2 . </a:t>
            </a:r>
            <a:r>
              <a:rPr lang="en-IN" dirty="0" smtClean="0">
                <a:solidFill>
                  <a:schemeClr val="accent1"/>
                </a:solidFill>
              </a:rPr>
              <a:t>Hydrometallurgical</a:t>
            </a:r>
            <a:r>
              <a:rPr lang="en-IN" dirty="0" smtClean="0"/>
              <a:t> process .</a:t>
            </a:r>
          </a:p>
          <a:p>
            <a:pPr marL="0" indent="0">
              <a:buNone/>
            </a:pPr>
            <a:r>
              <a:rPr lang="en-IN" dirty="0" smtClean="0"/>
              <a:t>Both these processes have the same first step : Roasting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691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Alkaline leach and electrolysis process for zinc production as an important alternative technology.</a:t>
            </a:r>
          </a:p>
          <a:p>
            <a:endParaRPr lang="en-US" dirty="0" smtClean="0"/>
          </a:p>
          <a:p>
            <a:r>
              <a:rPr lang="en-US" dirty="0" smtClean="0"/>
              <a:t>Placement of the cathode stripping used in the acid process, by automated dendrite removal.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Pollution control board 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5822" y="1287794"/>
            <a:ext cx="8193835" cy="50585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154" y="420190"/>
            <a:ext cx="10541726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792" y="1447800"/>
            <a:ext cx="10273209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Roasting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Roasting is the process of oxidizing </a:t>
            </a:r>
            <a:r>
              <a:rPr lang="en-IN" dirty="0">
                <a:solidFill>
                  <a:schemeClr val="accent1"/>
                </a:solidFill>
              </a:rPr>
              <a:t>zinc </a:t>
            </a:r>
            <a:r>
              <a:rPr lang="en-IN" dirty="0" err="1">
                <a:solidFill>
                  <a:schemeClr val="accent1"/>
                </a:solidFill>
              </a:rPr>
              <a:t>sulfide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concentrates at high temperatures into an impure </a:t>
            </a:r>
            <a:r>
              <a:rPr lang="en-IN" dirty="0">
                <a:solidFill>
                  <a:srgbClr val="C00000"/>
                </a:solidFill>
              </a:rPr>
              <a:t>zinc </a:t>
            </a:r>
            <a:r>
              <a:rPr lang="en-IN" dirty="0" smtClean="0">
                <a:solidFill>
                  <a:srgbClr val="C00000"/>
                </a:solidFill>
              </a:rPr>
              <a:t>oxide </a:t>
            </a:r>
            <a:r>
              <a:rPr lang="en-IN" dirty="0"/>
              <a:t>called </a:t>
            </a:r>
            <a:r>
              <a:rPr lang="en-IN" dirty="0" smtClean="0"/>
              <a:t>“</a:t>
            </a:r>
            <a:r>
              <a:rPr lang="en-IN" dirty="0" smtClean="0">
                <a:solidFill>
                  <a:srgbClr val="C00000"/>
                </a:solidFill>
              </a:rPr>
              <a:t>Zinc Calcine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The process of roasting varies on the type of roaster used </a:t>
            </a:r>
            <a:r>
              <a:rPr lang="en-IN" dirty="0" err="1" smtClean="0"/>
              <a:t>ie</a:t>
            </a:r>
            <a:r>
              <a:rPr lang="en-IN" dirty="0" smtClean="0"/>
              <a:t>. Multiple hearth , suspension or fluidized bed .</a:t>
            </a:r>
          </a:p>
          <a:p>
            <a:r>
              <a:rPr lang="en-IN" dirty="0" smtClean="0"/>
              <a:t>The reactions that take place during the process of roasting are as follows 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http://metalpedia.asianmetal.com/img/zn/ext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4913" y="4748268"/>
            <a:ext cx="5170487" cy="12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29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Hydrometallurgical</a:t>
            </a:r>
            <a:r>
              <a:rPr lang="en-IN" dirty="0" smtClean="0"/>
              <a:t> process</a:t>
            </a:r>
            <a:endParaRPr lang="en-IN" dirty="0"/>
          </a:p>
        </p:txBody>
      </p:sp>
      <p:pic>
        <p:nvPicPr>
          <p:cNvPr id="2050" name="Picture 2" descr="http://metalpedia.asianmetal.com/img/zn/ext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9953" y="1533932"/>
            <a:ext cx="9115647" cy="491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234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237"/>
            <a:ext cx="10515600" cy="4351338"/>
          </a:xfrm>
        </p:spPr>
        <p:txBody>
          <a:bodyPr/>
          <a:lstStyle/>
          <a:p>
            <a:r>
              <a:rPr lang="en-IN" dirty="0"/>
              <a:t>The electrolysis </a:t>
            </a:r>
            <a:r>
              <a:rPr lang="en-IN" dirty="0" smtClean="0"/>
              <a:t>process also </a:t>
            </a:r>
            <a:r>
              <a:rPr lang="en-IN" dirty="0"/>
              <a:t>known as the hydrometallurgical </a:t>
            </a:r>
            <a:r>
              <a:rPr lang="en-IN" dirty="0" smtClean="0"/>
              <a:t>process </a:t>
            </a:r>
            <a:r>
              <a:rPr lang="en-IN" dirty="0"/>
              <a:t>Roast-Leach-</a:t>
            </a:r>
            <a:r>
              <a:rPr lang="en-IN" dirty="0" err="1"/>
              <a:t>Electrowin</a:t>
            </a:r>
            <a:r>
              <a:rPr lang="en-IN" dirty="0"/>
              <a:t> (RLE) </a:t>
            </a:r>
            <a:r>
              <a:rPr lang="en-IN" dirty="0" smtClean="0"/>
              <a:t>process </a:t>
            </a:r>
            <a:r>
              <a:rPr lang="en-IN" dirty="0"/>
              <a:t>or electrolytic </a:t>
            </a:r>
            <a:r>
              <a:rPr lang="en-IN" dirty="0" smtClean="0"/>
              <a:t>process is </a:t>
            </a:r>
            <a:r>
              <a:rPr lang="en-IN" dirty="0"/>
              <a:t>more widely used than the </a:t>
            </a:r>
            <a:r>
              <a:rPr lang="en-IN" dirty="0" err="1">
                <a:solidFill>
                  <a:srgbClr val="C00000"/>
                </a:solidFill>
              </a:rPr>
              <a:t>pyrometallurgical</a:t>
            </a:r>
            <a:r>
              <a:rPr lang="en-IN" dirty="0"/>
              <a:t> </a:t>
            </a:r>
            <a:r>
              <a:rPr lang="en-IN" dirty="0" smtClean="0"/>
              <a:t>processes .</a:t>
            </a:r>
          </a:p>
          <a:p>
            <a:r>
              <a:rPr lang="en-IN" dirty="0" smtClean="0"/>
              <a:t>Consists of 4 steps .</a:t>
            </a:r>
          </a:p>
          <a:p>
            <a:pPr marL="0" indent="0">
              <a:buNone/>
            </a:pPr>
            <a:r>
              <a:rPr lang="en-IN" dirty="0" smtClean="0"/>
              <a:t>    1 . Leaching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2 . Purification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3 . Electrolysis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4 . Melting and Casting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5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basic reaction that takes place during the process is as follows 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7325" y="2463285"/>
            <a:ext cx="5428956" cy="6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33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1084</Words>
  <Application>Microsoft Office PowerPoint</Application>
  <PresentationFormat>Custom</PresentationFormat>
  <Paragraphs>161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EXTRACTION OF ZINC FROM ZINC ORE</vt:lpstr>
      <vt:lpstr>Color Legend</vt:lpstr>
      <vt:lpstr>INTRODUCTION</vt:lpstr>
      <vt:lpstr>Zinc concentration</vt:lpstr>
      <vt:lpstr>Zinc smelting</vt:lpstr>
      <vt:lpstr>Roasting </vt:lpstr>
      <vt:lpstr>Hydrometallurgical process</vt:lpstr>
      <vt:lpstr>Slide 8</vt:lpstr>
      <vt:lpstr>Leaching</vt:lpstr>
      <vt:lpstr>Purification</vt:lpstr>
      <vt:lpstr>Electrolysis</vt:lpstr>
      <vt:lpstr>Pyrometallurgical processes</vt:lpstr>
      <vt:lpstr>St. Joseph Mineral Company process (outdated) </vt:lpstr>
      <vt:lpstr>Blast furnace process </vt:lpstr>
      <vt:lpstr>Slide 15</vt:lpstr>
      <vt:lpstr>Process Flow Diagram</vt:lpstr>
      <vt:lpstr>FLOW CHART OF HORSEHEAD HODLING CORP.</vt:lpstr>
      <vt:lpstr>ZINC SMELTING IN IMPERIAL PERIOD</vt:lpstr>
      <vt:lpstr>STANDARD ZINC SMELTING</vt:lpstr>
      <vt:lpstr>HYDROMETALLURGY PATENT US6338748</vt:lpstr>
      <vt:lpstr>ZINC SOLVENT EXTRACTION AND ELECTROWINNING PROCESS</vt:lpstr>
      <vt:lpstr>PFD for Electrolysis of ZnCl2 (sparsely used)</vt:lpstr>
      <vt:lpstr>Slide 23</vt:lpstr>
      <vt:lpstr>PFD for Electrolysis of ZnSO4 (widely used)</vt:lpstr>
      <vt:lpstr>Slide 25</vt:lpstr>
      <vt:lpstr>Recycling of Zinc</vt:lpstr>
      <vt:lpstr>Slide 27</vt:lpstr>
      <vt:lpstr>Slide 28</vt:lpstr>
      <vt:lpstr>Slide 29</vt:lpstr>
      <vt:lpstr>Flow chart of uses of Zinc</vt:lpstr>
      <vt:lpstr>PROCESS COMPONENTS AND EQUIPMENTS</vt:lpstr>
      <vt:lpstr>Slide 32</vt:lpstr>
      <vt:lpstr>boiler</vt:lpstr>
      <vt:lpstr>Distillation columns.</vt:lpstr>
      <vt:lpstr>Roaster</vt:lpstr>
      <vt:lpstr>Hot acid Leach</vt:lpstr>
      <vt:lpstr>Electrolysis</vt:lpstr>
      <vt:lpstr>Slide 38</vt:lpstr>
      <vt:lpstr>CONCLUSION AND FUTURE SCOPE</vt:lpstr>
      <vt:lpstr>Slide 40</vt:lpstr>
      <vt:lpstr>Slide 41</vt:lpstr>
      <vt:lpstr>HINDUSTAN ZINC LIMITED</vt:lpstr>
      <vt:lpstr>REFINING ECONOMICS </vt:lpstr>
      <vt:lpstr>EVALUATING ECONOMIC PERFORMANCE</vt:lpstr>
      <vt:lpstr>Pollution </vt:lpstr>
      <vt:lpstr>Air pollution </vt:lpstr>
      <vt:lpstr>Water pollution </vt:lpstr>
      <vt:lpstr>Wastes </vt:lpstr>
      <vt:lpstr>Slide 49</vt:lpstr>
      <vt:lpstr>Future scope </vt:lpstr>
      <vt:lpstr>Pollution control board </vt:lpstr>
      <vt:lpstr>Slide 52</vt:lpstr>
      <vt:lpstr>Slide 53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OF ZINC FROM ZINC ORE</dc:title>
  <dc:creator>JYOTSNA</dc:creator>
  <cp:lastModifiedBy>user</cp:lastModifiedBy>
  <cp:revision>32</cp:revision>
  <dcterms:created xsi:type="dcterms:W3CDTF">2016-04-20T23:16:57Z</dcterms:created>
  <dcterms:modified xsi:type="dcterms:W3CDTF">2016-04-26T04:11:19Z</dcterms:modified>
</cp:coreProperties>
</file>