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9"/>
  </p:notesMasterIdLst>
  <p:sldIdLst>
    <p:sldId id="257" r:id="rId2"/>
    <p:sldId id="29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4737" autoAdjust="0"/>
  </p:normalViewPr>
  <p:slideViewPr>
    <p:cSldViewPr>
      <p:cViewPr>
        <p:scale>
          <a:sx n="66" d="100"/>
          <a:sy n="66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838200" cy="320675"/>
          </a:xfrm>
        </p:spPr>
        <p:txBody>
          <a:bodyPr/>
          <a:lstStyle>
            <a:lvl1pPr>
              <a:defRPr sz="18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3200400" y="6553200"/>
            <a:ext cx="2438400" cy="30480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dirty="0" err="1" smtClean="0"/>
              <a:t>Amol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Amol Deshpande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2400" y="4343400"/>
            <a:ext cx="8991600" cy="2286000"/>
          </a:xfrm>
        </p:spPr>
        <p:txBody>
          <a:bodyPr/>
          <a:lstStyle/>
          <a:p>
            <a:pPr algn="ctr"/>
            <a:r>
              <a:rPr lang="en-US" dirty="0" smtClean="0"/>
              <a:t>Flow Through Packed and Fluidized Beds</a:t>
            </a:r>
            <a:endParaRPr lang="en-US" sz="2800" dirty="0" smtClean="0"/>
          </a:p>
          <a:p>
            <a:pPr algn="ctr"/>
            <a:r>
              <a:rPr lang="en-US" sz="2800" dirty="0" smtClean="0"/>
              <a:t>By </a:t>
            </a:r>
          </a:p>
          <a:p>
            <a:pPr algn="ctr"/>
            <a:r>
              <a:rPr lang="en-US" sz="2800" dirty="0" smtClean="0"/>
              <a:t>			</a:t>
            </a:r>
            <a:r>
              <a:rPr lang="en-US" sz="2800" dirty="0" err="1" smtClean="0"/>
              <a:t>Amol</a:t>
            </a:r>
            <a:r>
              <a:rPr lang="en-US" sz="2800" dirty="0" smtClean="0"/>
              <a:t> </a:t>
            </a:r>
            <a:r>
              <a:rPr lang="en-US" sz="2800" dirty="0" err="1" smtClean="0"/>
              <a:t>Deshpande</a:t>
            </a:r>
            <a:r>
              <a:rPr lang="en-US" dirty="0" smtClean="0"/>
              <a:t>		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Generalized expression for terminal velocity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 Re (Re &lt;1)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coefficient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Terminal velocity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Stoke’s</a:t>
            </a:r>
            <a:r>
              <a:rPr lang="en-US" dirty="0" smtClean="0">
                <a:sym typeface="Wingdings" pitchFamily="2" charset="2"/>
              </a:rPr>
              <a:t> law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high Re (1000 &lt; Re &lt; 200,000)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coefficient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Terminal velocity </a:t>
            </a:r>
            <a:r>
              <a:rPr lang="en-US" dirty="0" smtClean="0">
                <a:sym typeface="Wingdings" pitchFamily="2" charset="2"/>
              </a:rPr>
              <a:t> Newton’s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spherical particles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It is corresponding to the condition of fully suspended particles (as suspension behaves as dense fluid)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  <p:pic>
        <p:nvPicPr>
          <p:cNvPr id="1026" name="Picture 2" descr="http://www.pharmainfo.net/files/images/stories/article_images/Fixed_Fluidiz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81400"/>
            <a:ext cx="38100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Important design </a:t>
            </a:r>
          </a:p>
          <a:p>
            <a:r>
              <a:rPr lang="en-US" dirty="0" smtClean="0"/>
              <a:t>  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Minimum fluidization</a:t>
            </a:r>
          </a:p>
          <a:p>
            <a:pPr lvl="1"/>
            <a:r>
              <a:rPr lang="en-US" dirty="0" smtClean="0"/>
              <a:t>   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Bed expansion of </a:t>
            </a:r>
          </a:p>
          <a:p>
            <a:pPr lvl="1"/>
            <a:r>
              <a:rPr lang="en-US" dirty="0" smtClean="0"/>
              <a:t>   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Pressure variation in </a:t>
            </a:r>
          </a:p>
          <a:p>
            <a:pPr lvl="1"/>
            <a:r>
              <a:rPr lang="en-US" dirty="0" smtClean="0"/>
              <a:t>   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  <p:pic>
        <p:nvPicPr>
          <p:cNvPr id="46082" name="Picture 2" descr="C:\Users\AMUL DESHPANDEY\Desktop\preview_html_m31c1cb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524000"/>
            <a:ext cx="4419600" cy="4740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be obtained by setting pressure drop across the bed equal to the weight of the bed per unit area of cross section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Expression for minimum fluidization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Ergun equation </a:t>
            </a:r>
            <a:r>
              <a:rPr lang="en-US" dirty="0" smtClean="0">
                <a:sym typeface="Wingdings" pitchFamily="2" charset="2"/>
              </a:rPr>
              <a:t> quadratic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Kozeny</a:t>
            </a:r>
            <a:r>
              <a:rPr lang="en-US" dirty="0" smtClean="0">
                <a:sym typeface="Wingdings" pitchFamily="2" charset="2"/>
              </a:rPr>
              <a:t>-Carman (Low Re)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is proportional to D</a:t>
            </a:r>
            <a:r>
              <a:rPr lang="en-US" baseline="-25000" dirty="0" smtClean="0">
                <a:sym typeface="Wingdings" pitchFamily="2" charset="2"/>
              </a:rPr>
              <a:t>p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Burke-Plummer equation (High Re)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is proportional to D</a:t>
            </a:r>
            <a:r>
              <a:rPr lang="en-US" baseline="-25000" dirty="0" smtClean="0">
                <a:sym typeface="Wingdings" pitchFamily="2" charset="2"/>
              </a:rPr>
              <a:t>p</a:t>
            </a:r>
            <a:r>
              <a:rPr lang="en-US" baseline="30000" dirty="0" smtClean="0">
                <a:sym typeface="Wingdings" pitchFamily="2" charset="2"/>
              </a:rPr>
              <a:t>0.5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Minimum fluidization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029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low Re (small particles) – </a:t>
            </a:r>
            <a:r>
              <a:rPr lang="en-US" dirty="0" err="1" smtClean="0"/>
              <a:t>Stoke’s</a:t>
            </a:r>
            <a:r>
              <a:rPr lang="en-US" dirty="0" smtClean="0"/>
              <a:t> law regime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Both vary with D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and density difference (particle and fluid) and viscosity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Their ratio depends only on void fraction at minimum fluidization velocity and its high (Approximately 50 for spherical particles)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high Re (coarse particles) – Newton’s law regime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Low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Terminal velocity and Minimum fluidization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Particulate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Particles move farther apart and their motion becomes more vigorous as velocity is increased but average density of the bed at a given velocity is same in all sections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 Sand particles in water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Bubbling fluidization/Aggregative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Gases pass through the solid as bubbles or voids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 solids fluidized with 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Fluid catalytic cracking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Mainly in regenerating the catalyst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Catalytic processes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Synthesis of </a:t>
            </a:r>
            <a:r>
              <a:rPr lang="en-US" dirty="0" err="1" smtClean="0"/>
              <a:t>acrylonitrile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Solid gas reactions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Fluidized bed combustion of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Application of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Advantages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Solid is vigorously agitated by the fluid and there is practically no temperature gradients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high heat transfer rates to the walls of the bed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Easy to transport solids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Disadvantages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Uneven contacting of gas and solids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Erosion of vessel internal parts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Attrition of solid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Advantages / Disadvantages of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Flow through beds of solids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Motion of particles through fluids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Fluidization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0539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Objective </a:t>
            </a:r>
            <a:r>
              <a:rPr lang="en-US" dirty="0" smtClean="0">
                <a:sym typeface="Wingdings" pitchFamily="2" charset="2"/>
              </a:rPr>
              <a:t> To study the </a:t>
            </a:r>
            <a:r>
              <a:rPr lang="en-US" dirty="0" err="1" smtClean="0">
                <a:sym typeface="Wingdings" pitchFamily="2" charset="2"/>
              </a:rPr>
              <a:t>behaviour</a:t>
            </a:r>
            <a:r>
              <a:rPr lang="en-US" dirty="0" smtClean="0">
                <a:sym typeface="Wingdings" pitchFamily="2" charset="2"/>
              </a:rPr>
              <a:t> of single phase fluid flow through a column of stationary solid particles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Resistance to the flow of fluid (leads to pressure drop)  function of total drag on solid boundaries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Calculation of this pressure drop (total drag)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Need to take tortuous channels through the bed into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through beds of solids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50292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Surface to volume ratio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Sphericity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Porosity (void fraction)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Equivalent channel diameter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Superficial velocity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Average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through beds of solids – Important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Pressure drop depend on average velocity and channel diameter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Average velocity and channel diameter can be expressed in terms of measurable parameters (su</a:t>
            </a:r>
            <a:r>
              <a:rPr lang="en-US" dirty="0" smtClean="0">
                <a:sym typeface="Wingdings" pitchFamily="2" charset="2"/>
              </a:rPr>
              <a:t>perficial velocity, diameter of particle, porosity)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Low 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Hagen-</a:t>
            </a:r>
            <a:r>
              <a:rPr lang="en-US" dirty="0" err="1" smtClean="0">
                <a:sym typeface="Wingdings" pitchFamily="2" charset="2"/>
              </a:rPr>
              <a:t>Poiseuille</a:t>
            </a:r>
            <a:r>
              <a:rPr lang="en-US" dirty="0" smtClean="0">
                <a:sym typeface="Wingdings" pitchFamily="2" charset="2"/>
              </a:rPr>
              <a:t> equation 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Calculation of pressure drop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Kozeny</a:t>
            </a:r>
            <a:r>
              <a:rPr lang="en-US" dirty="0" smtClean="0"/>
              <a:t>-Carman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Applicable for very low Re (Re</a:t>
            </a:r>
            <a:r>
              <a:rPr lang="en-US" baseline="-25000" dirty="0" smtClean="0"/>
              <a:t>p</a:t>
            </a:r>
            <a:r>
              <a:rPr lang="en-US" dirty="0" smtClean="0"/>
              <a:t> &lt; 1.0)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Darcy’s law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Used to describe the flow of liquids through porous media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Burke-Plummer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Applicable for high Re (Re</a:t>
            </a:r>
            <a:r>
              <a:rPr lang="en-US" baseline="-25000" dirty="0" smtClean="0"/>
              <a:t>p </a:t>
            </a:r>
            <a:r>
              <a:rPr lang="en-US" dirty="0" smtClean="0"/>
              <a:t>&gt; 1000)</a:t>
            </a: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0B050"/>
                </a:solidFill>
              </a:rPr>
              <a:t>Ergun equation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Effect of void fraction on pressure drop</a:t>
            </a:r>
          </a:p>
          <a:p>
            <a:pPr lvl="1"/>
            <a:endParaRPr lang="en-US" dirty="0">
              <a:solidFill>
                <a:srgbClr val="1011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Calculation of pressure drop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1"/>
            <a:ext cx="86106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Ergun equation can be used to determine the pressure drop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Particle diameter will be replaced by </a:t>
            </a:r>
            <a:r>
              <a:rPr lang="en-US" u="sng" dirty="0" smtClean="0"/>
              <a:t>surface mean diameter </a:t>
            </a:r>
            <a:r>
              <a:rPr lang="en-US" dirty="0" smtClean="0"/>
              <a:t>of the mixture.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Mixture of particles in the bed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Mechanics of particle motion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Balance of forces</a:t>
            </a:r>
          </a:p>
          <a:p>
            <a:pPr lvl="2"/>
            <a:r>
              <a:rPr lang="en-US" dirty="0" smtClean="0"/>
              <a:t>External force </a:t>
            </a:r>
          </a:p>
          <a:p>
            <a:pPr lvl="2"/>
            <a:r>
              <a:rPr lang="en-US" dirty="0" smtClean="0"/>
              <a:t>Buoyant force</a:t>
            </a:r>
          </a:p>
          <a:p>
            <a:pPr lvl="2"/>
            <a:r>
              <a:rPr lang="en-US" dirty="0" smtClean="0"/>
              <a:t>Drag force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dimensional motion of particle through fluid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Generalized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Motion from gravitational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Motion in a centrifugal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particles through fluids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7630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Terminal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Maximum attainable velocity by a particle moving through the fluid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gravitational settling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motion from centrifugal force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Drag coefficient (Fig. 7.7)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Curve applicable under certain restrictions – like solid particle, particle is far from other particles and wall, moving with terminal velocity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particles through fluids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27/11/2014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Amol Deshpande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715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1241</cp:revision>
  <dcterms:created xsi:type="dcterms:W3CDTF">2011-09-14T09:42:05Z</dcterms:created>
  <dcterms:modified xsi:type="dcterms:W3CDTF">2014-12-03T18:30:27Z</dcterms:modified>
</cp:coreProperties>
</file>