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7"/>
  </p:notesMasterIdLst>
  <p:sldIdLst>
    <p:sldId id="260" r:id="rId2"/>
    <p:sldId id="257" r:id="rId3"/>
    <p:sldId id="261" r:id="rId4"/>
    <p:sldId id="263" r:id="rId5"/>
    <p:sldId id="264" r:id="rId6"/>
    <p:sldId id="265" r:id="rId7"/>
    <p:sldId id="267" r:id="rId8"/>
    <p:sldId id="269" r:id="rId9"/>
    <p:sldId id="271" r:id="rId10"/>
    <p:sldId id="270" r:id="rId11"/>
    <p:sldId id="272" r:id="rId12"/>
    <p:sldId id="273" r:id="rId13"/>
    <p:sldId id="276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228" autoAdjust="0"/>
  </p:normalViewPr>
  <p:slideViewPr>
    <p:cSldViewPr>
      <p:cViewPr>
        <p:scale>
          <a:sx n="66" d="100"/>
          <a:sy n="66" d="100"/>
        </p:scale>
        <p:origin x="-55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8F2F-2930-4DC9-A823-74FBC64C8203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7517A-756D-47BE-AAD0-4A13C0666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517A-756D-47BE-AAD0-4A13C066632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Fluids – Student’s perspective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- Student’s perspective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 Applied</a:t>
            </a:r>
            <a:r>
              <a:rPr lang="en-US" baseline="0" dirty="0" smtClean="0"/>
              <a:t> force/area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Tensile/Compressive (Pressure)/Shear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Shear stress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Solids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Permanently resist large amount of shear force/stress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They either deform or bend (elastic deformation)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Fluids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Cannot permanently resist a shear force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Once they start to move, it will keep on moving as long as some other force/stress is applied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Intermediate (Between solids and fluids) – e.g. peanut butter, jam, toothpaste, paste, etc.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They behave like a fluid after applying a certain amount of shear stress.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517A-756D-47BE-AAD0-4A13C066632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 between liquids and gases </a:t>
            </a:r>
          </a:p>
          <a:p>
            <a:pPr>
              <a:buFontTx/>
              <a:buChar char="-"/>
            </a:pPr>
            <a:r>
              <a:rPr lang="en-US" dirty="0" smtClean="0"/>
              <a:t> Based</a:t>
            </a:r>
            <a:r>
              <a:rPr lang="en-US" baseline="0" dirty="0" smtClean="0"/>
              <a:t> on intermolecular forces</a:t>
            </a:r>
          </a:p>
          <a:p>
            <a:pPr>
              <a:buFontTx/>
              <a:buChar char="-"/>
            </a:pPr>
            <a:r>
              <a:rPr lang="en-US" dirty="0" smtClean="0"/>
              <a:t> Liquids can deform but</a:t>
            </a:r>
            <a:r>
              <a:rPr lang="en-US" baseline="0" dirty="0" smtClean="0"/>
              <a:t> </a:t>
            </a:r>
            <a:r>
              <a:rPr lang="en-US" dirty="0" smtClean="0"/>
              <a:t>cannot be compressed</a:t>
            </a:r>
            <a:r>
              <a:rPr lang="en-US" baseline="0" dirty="0" smtClean="0"/>
              <a:t> whereas gas can be compressed as well as deformed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No slip condition for fluid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Characteristics of fluid </a:t>
            </a:r>
          </a:p>
          <a:p>
            <a:pPr>
              <a:buFontTx/>
              <a:buNone/>
            </a:pPr>
            <a:r>
              <a:rPr lang="en-US" baseline="0" dirty="0" smtClean="0"/>
              <a:t>- Velocity and pressure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517A-756D-47BE-AAD0-4A13C066632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Mechanics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smtClean="0"/>
              <a:t> Branch that deals with bodies at rest </a:t>
            </a:r>
            <a:r>
              <a:rPr lang="en-US" baseline="0" dirty="0" smtClean="0">
                <a:sym typeface="Wingdings" pitchFamily="2" charset="2"/>
              </a:rPr>
              <a:t> Statics</a:t>
            </a:r>
          </a:p>
          <a:p>
            <a:pPr>
              <a:buFontTx/>
              <a:buChar char="-"/>
            </a:pPr>
            <a:r>
              <a:rPr lang="en-US" dirty="0" smtClean="0"/>
              <a:t> Branch</a:t>
            </a:r>
            <a:r>
              <a:rPr lang="en-US" baseline="0" dirty="0" smtClean="0"/>
              <a:t> that deals with bodies in motion </a:t>
            </a:r>
            <a:r>
              <a:rPr lang="en-US" baseline="0" dirty="0" smtClean="0">
                <a:sym typeface="Wingdings" pitchFamily="2" charset="2"/>
              </a:rPr>
              <a:t> Dynamics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517A-756D-47BE-AAD0-4A13C066632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>
              <a:buFontTx/>
              <a:buChar char="-"/>
            </a:pPr>
            <a:r>
              <a:rPr lang="en-US" dirty="0" smtClean="0"/>
              <a:t> Hydraulics</a:t>
            </a:r>
            <a:r>
              <a:rPr lang="en-US" baseline="0" dirty="0" smtClean="0"/>
              <a:t> – flow of water in rivers, lakes, pipes, pumps</a:t>
            </a:r>
          </a:p>
          <a:p>
            <a:pPr>
              <a:buFontTx/>
              <a:buChar char="-"/>
            </a:pPr>
            <a:r>
              <a:rPr lang="en-US" dirty="0" smtClean="0"/>
              <a:t> Aerodynamics – flow of air</a:t>
            </a:r>
            <a:r>
              <a:rPr lang="en-US" baseline="0" dirty="0" smtClean="0"/>
              <a:t> around air planes, rockets, etc.</a:t>
            </a:r>
          </a:p>
          <a:p>
            <a:pPr>
              <a:buFontTx/>
              <a:buChar char="-"/>
            </a:pPr>
            <a:r>
              <a:rPr lang="en-US" baseline="0" dirty="0" smtClean="0"/>
              <a:t> Meteorology – flow of the atmosphere</a:t>
            </a:r>
          </a:p>
          <a:p>
            <a:pPr>
              <a:buFontTx/>
              <a:buChar char="-"/>
            </a:pPr>
            <a:r>
              <a:rPr lang="en-US" dirty="0" smtClean="0"/>
              <a:t> Multiphase flow</a:t>
            </a:r>
            <a:r>
              <a:rPr lang="en-US" baseline="0" dirty="0" smtClean="0"/>
              <a:t> – oil wells, coffee percolators, combustion chambers, sprays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517A-756D-47BE-AAD0-4A13C066632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517A-756D-47BE-AAD0-4A13C066632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Systems</a:t>
            </a:r>
            <a:r>
              <a:rPr lang="en-US" baseline="0" dirty="0" smtClean="0"/>
              <a:t> and control volume </a:t>
            </a:r>
          </a:p>
          <a:p>
            <a:pPr>
              <a:buFontTx/>
              <a:buChar char="-"/>
            </a:pPr>
            <a:r>
              <a:rPr lang="en-US" baseline="0" dirty="0" smtClean="0"/>
              <a:t> Similar to closed and open systems in thermodynamics</a:t>
            </a:r>
          </a:p>
          <a:p>
            <a:pPr>
              <a:buFontTx/>
              <a:buChar char="-"/>
            </a:pPr>
            <a:r>
              <a:rPr lang="en-US" baseline="0" dirty="0" smtClean="0"/>
              <a:t> In thermodynamics, focus was on energy while in fluid mechanics, it is forces and motions</a:t>
            </a:r>
          </a:p>
          <a:p>
            <a:pPr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517A-756D-47BE-AAD0-4A13C066632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control</a:t>
            </a:r>
            <a:r>
              <a:rPr lang="en-US" baseline="0" dirty="0" smtClean="0"/>
              <a:t> volume has a big effect on the mathematical form of basic laws.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517A-756D-47BE-AAD0-4A13C066632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approaches are important in the study</a:t>
            </a:r>
            <a:r>
              <a:rPr lang="en-US" baseline="0" dirty="0" smtClean="0"/>
              <a:t> of fluid mechanics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7517A-756D-47BE-AAD0-4A13C066632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9F33-7AC7-4344-A650-5EDA009DFB9A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1DDA-10EE-4952-8D4E-FFFBBEF06063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ECF8-13F0-44A4-BBA8-476AE94B585A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rgbClr val="10114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rgbClr val="10114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101141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458200" cy="48307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32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1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A3B820CF-BC57-4EEB-8ABF-236C47FA0199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382000" y="6248400"/>
            <a:ext cx="762000" cy="365125"/>
          </a:xfrm>
        </p:spPr>
        <p:txBody>
          <a:bodyPr/>
          <a:lstStyle>
            <a:lvl1pPr>
              <a:defRPr b="1"/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3"/>
          </p:nvPr>
        </p:nvSpPr>
        <p:spPr>
          <a:xfrm>
            <a:off x="2819400" y="6492875"/>
            <a:ext cx="2895600" cy="3651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B3C-464D-4DE5-B32A-E2028C7A73EB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K K Birla Goa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5647-E22D-4AF8-B063-AAAB5354D128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47F5-748A-42CB-984C-DA1F2B3043FA}" type="datetime1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132A-B61E-4D7C-AACB-0D5D1BCA1570}" type="datetime1">
              <a:rPr lang="en-US" smtClean="0"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86BD-CC8A-43B1-AEB8-AA2EB532ECAB}" type="datetime1">
              <a:rPr lang="en-US" smtClean="0"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5CC9-9027-496A-83DB-D909CD8D8D56}" type="datetime1">
              <a:rPr lang="en-US" smtClean="0"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5EBE-A10E-42D1-AAF3-71C1FCE877A0}" type="datetime1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77ED-7913-4C4C-B56C-56A90BDA872D}" type="datetime1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4D03-99D1-4836-BF5B-93BABEB83335}" type="datetime1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S. S. Baral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49" r:id="rId15"/>
    <p:sldLayoutId id="2147483652" r:id="rId16"/>
    <p:sldLayoutId id="2147483653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CHE%20C213%20-%20CHE%20F212%20Handout.doc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Dr. SAROJ SUNDAR BARAL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Instructor-In-Charge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4600" y="3505200"/>
            <a:ext cx="6019800" cy="1524000"/>
          </a:xfrm>
        </p:spPr>
        <p:txBody>
          <a:bodyPr/>
          <a:lstStyle/>
          <a:p>
            <a:pPr algn="ctr"/>
            <a:r>
              <a:rPr lang="en-US" sz="4800" dirty="0" smtClean="0"/>
              <a:t>Fluid Mechanics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(CHE F212)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First step to solve a problem – To define a system (open or closed)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Fixed, identifiable quantity of mass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b="1" u="sng" dirty="0" smtClean="0"/>
              <a:t>System boundaries </a:t>
            </a:r>
          </a:p>
          <a:p>
            <a:pPr lvl="1" algn="just">
              <a:buFontTx/>
              <a:buChar char="-"/>
            </a:pPr>
            <a:r>
              <a:rPr lang="en-US" dirty="0" smtClean="0"/>
              <a:t>Separate system and surrounding, can be fixed or movable.</a:t>
            </a:r>
          </a:p>
          <a:p>
            <a:pPr lvl="1" algn="just">
              <a:buFontTx/>
              <a:buChar char="-"/>
            </a:pPr>
            <a:r>
              <a:rPr lang="en-US" dirty="0" smtClean="0"/>
              <a:t>No mass crosses the system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Methods of analysis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514600"/>
            <a:ext cx="44196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fontAlgn="auto">
              <a:spcBef>
                <a:spcPct val="20000"/>
              </a:spcBef>
              <a:spcAft>
                <a:spcPts val="0"/>
              </a:spcAft>
              <a:buClr>
                <a:srgbClr val="CC33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lang="en-US" sz="2800" b="1" dirty="0" smtClean="0">
                <a:solidFill>
                  <a:srgbClr val="0000CC"/>
                </a:solidFill>
                <a:latin typeface="Arial" charset="0"/>
              </a:rPr>
              <a:t>System</a:t>
            </a:r>
            <a:br>
              <a:rPr lang="en-US" sz="2800" b="1" dirty="0" smtClean="0">
                <a:solidFill>
                  <a:srgbClr val="0000CC"/>
                </a:solidFill>
                <a:latin typeface="Arial" charset="0"/>
              </a:rPr>
            </a:br>
            <a:r>
              <a:rPr lang="en-US" sz="2800" b="1" dirty="0" smtClean="0">
                <a:solidFill>
                  <a:srgbClr val="0000CC"/>
                </a:solidFill>
                <a:latin typeface="Arial" charset="0"/>
              </a:rPr>
              <a:t>(or “Closed system”)</a:t>
            </a:r>
            <a:endParaRPr lang="en-US" sz="2800" b="1" dirty="0">
              <a:solidFill>
                <a:srgbClr val="0000CC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1905000"/>
            <a:ext cx="280327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4CDDED-0F6F-42AF-B877-10C7FCEA1A66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2819400" y="6492875"/>
            <a:ext cx="2895600" cy="365125"/>
          </a:xfrm>
        </p:spPr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Arbitrary volume in space </a:t>
            </a:r>
          </a:p>
          <a:p>
            <a:r>
              <a:rPr lang="en-US" sz="2800" dirty="0" smtClean="0"/>
              <a:t>    through which fluid flows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Boundaries  (Control surface)</a:t>
            </a:r>
          </a:p>
          <a:p>
            <a:pPr lvl="1">
              <a:buFontTx/>
              <a:buChar char="-"/>
            </a:pPr>
            <a:r>
              <a:rPr lang="en-US" dirty="0" smtClean="0"/>
              <a:t>Can be real or imaginary</a:t>
            </a:r>
          </a:p>
          <a:p>
            <a:pPr lvl="1">
              <a:buFontTx/>
              <a:buChar char="-"/>
            </a:pPr>
            <a:r>
              <a:rPr lang="en-US" dirty="0" smtClean="0"/>
              <a:t>May be in rest or in motion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Method of analysis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16002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Char char="ü"/>
            </a:pPr>
            <a:r>
              <a:rPr lang="en-US" sz="2800" b="1" dirty="0">
                <a:solidFill>
                  <a:srgbClr val="0000CC"/>
                </a:solidFill>
                <a:latin typeface="Arial" charset="0"/>
              </a:rPr>
              <a:t>Control </a:t>
            </a:r>
            <a:r>
              <a:rPr lang="en-US" sz="2800" b="1" dirty="0" smtClean="0">
                <a:solidFill>
                  <a:srgbClr val="0000CC"/>
                </a:solidFill>
                <a:latin typeface="Arial" charset="0"/>
              </a:rPr>
              <a:t>volume</a:t>
            </a:r>
            <a:r>
              <a:rPr lang="en-US" sz="2800" b="1" dirty="0">
                <a:solidFill>
                  <a:srgbClr val="0000CC"/>
                </a:solidFill>
                <a:latin typeface="Arial" charset="0"/>
              </a:rPr>
              <a:t/>
            </a:r>
            <a:br>
              <a:rPr lang="en-US" sz="2800" b="1" dirty="0">
                <a:solidFill>
                  <a:srgbClr val="0000CC"/>
                </a:solidFill>
                <a:latin typeface="Arial" charset="0"/>
              </a:rPr>
            </a:br>
            <a:r>
              <a:rPr lang="en-US" sz="2800" b="1" dirty="0">
                <a:solidFill>
                  <a:srgbClr val="0000CC"/>
                </a:solidFill>
                <a:latin typeface="Arial" charset="0"/>
              </a:rPr>
              <a:t>(or “Open </a:t>
            </a:r>
            <a:r>
              <a:rPr lang="en-US" sz="2800" b="1" dirty="0" smtClean="0">
                <a:solidFill>
                  <a:srgbClr val="0000CC"/>
                </a:solidFill>
                <a:latin typeface="Arial" charset="0"/>
              </a:rPr>
              <a:t>system</a:t>
            </a:r>
            <a:r>
              <a:rPr lang="en-US" sz="2800" b="1" dirty="0">
                <a:solidFill>
                  <a:srgbClr val="0000CC"/>
                </a:solidFill>
                <a:latin typeface="Arial" charset="0"/>
              </a:rPr>
              <a:t>”)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1447800"/>
            <a:ext cx="334953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7DA20BF-85DC-4A4B-A1CA-1B39DDA95480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2819400" y="6492875"/>
            <a:ext cx="2895600" cy="365125"/>
          </a:xfrm>
        </p:spPr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Differential approach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Infinitesimal system or control volume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Resulting equations are differential equations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Helps to determine detailed behavior of the fluid flow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191000" cy="47244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Integral approach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Finite system or control volume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Resulting equations are integral formulation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Used when information on gross behavior of the system is required (detailed knowledge of flow is not required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Differential </a:t>
            </a:r>
            <a:r>
              <a:rPr lang="en-US" dirty="0" err="1" smtClean="0"/>
              <a:t>vs</a:t>
            </a:r>
            <a:r>
              <a:rPr lang="en-US" dirty="0" smtClean="0"/>
              <a:t> Integral approach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28194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S.S.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Baral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87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Lagrangian</a:t>
            </a:r>
            <a:r>
              <a:rPr lang="en-US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Method of description that follows a particle (fixed, identifiable mass) 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Eulerian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Method of description that focuses on the properties of a flow at a given point in space as a function of time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Methods of description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804E0BA-071B-4511-B67E-366D0C0B89A9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2819400" y="6492875"/>
            <a:ext cx="2895600" cy="365125"/>
          </a:xfrm>
        </p:spPr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8307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Dimensions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Physical quantities like length, mass, time, etc.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Primary and secondary quantities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Systems of dimensions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[</a:t>
            </a:r>
            <a:r>
              <a:rPr lang="en-US" i="1" dirty="0" smtClean="0"/>
              <a:t>M</a:t>
            </a:r>
            <a:r>
              <a:rPr lang="en-US" dirty="0" smtClean="0"/>
              <a:t>], [</a:t>
            </a:r>
            <a:r>
              <a:rPr lang="en-US" i="1" dirty="0" smtClean="0"/>
              <a:t>L</a:t>
            </a:r>
            <a:r>
              <a:rPr lang="en-US" dirty="0" smtClean="0"/>
              <a:t>], [</a:t>
            </a:r>
            <a:r>
              <a:rPr lang="en-US" i="1" dirty="0" smtClean="0"/>
              <a:t>t</a:t>
            </a:r>
            <a:r>
              <a:rPr lang="en-US" dirty="0" smtClean="0"/>
              <a:t>], and [</a:t>
            </a:r>
            <a:r>
              <a:rPr lang="en-US" i="1" dirty="0" smtClean="0"/>
              <a:t>T</a:t>
            </a:r>
            <a:r>
              <a:rPr lang="en-US" dirty="0" smtClean="0"/>
              <a:t>]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[</a:t>
            </a:r>
            <a:r>
              <a:rPr lang="en-US" i="1" dirty="0" smtClean="0"/>
              <a:t>F</a:t>
            </a:r>
            <a:r>
              <a:rPr lang="en-US" dirty="0" smtClean="0"/>
              <a:t>], [</a:t>
            </a:r>
            <a:r>
              <a:rPr lang="en-US" i="1" dirty="0" smtClean="0"/>
              <a:t>L</a:t>
            </a:r>
            <a:r>
              <a:rPr lang="en-US" dirty="0" smtClean="0"/>
              <a:t>], [</a:t>
            </a:r>
            <a:r>
              <a:rPr lang="en-US" i="1" dirty="0" smtClean="0"/>
              <a:t>t</a:t>
            </a:r>
            <a:r>
              <a:rPr lang="en-US" dirty="0" smtClean="0"/>
              <a:t>], and [</a:t>
            </a:r>
            <a:r>
              <a:rPr lang="en-US" i="1" dirty="0" smtClean="0"/>
              <a:t>T</a:t>
            </a:r>
            <a:r>
              <a:rPr lang="en-US" dirty="0" smtClean="0"/>
              <a:t>]</a:t>
            </a:r>
          </a:p>
          <a:p>
            <a:pPr lvl="1">
              <a:buFont typeface="Arial" pitchFamily="34" charset="0"/>
              <a:buChar char="–"/>
            </a:pPr>
            <a:r>
              <a:rPr lang="en-US" dirty="0" smtClean="0"/>
              <a:t>[</a:t>
            </a:r>
            <a:r>
              <a:rPr lang="en-US" i="1" dirty="0" smtClean="0"/>
              <a:t>F</a:t>
            </a:r>
            <a:r>
              <a:rPr lang="en-US" dirty="0" smtClean="0"/>
              <a:t>],[</a:t>
            </a:r>
            <a:r>
              <a:rPr lang="en-US" i="1" dirty="0" smtClean="0"/>
              <a:t>M</a:t>
            </a:r>
            <a:r>
              <a:rPr lang="en-US" dirty="0" smtClean="0"/>
              <a:t>], [</a:t>
            </a:r>
            <a:r>
              <a:rPr lang="en-US" i="1" dirty="0" smtClean="0"/>
              <a:t>L</a:t>
            </a:r>
            <a:r>
              <a:rPr lang="en-US" dirty="0" smtClean="0"/>
              <a:t>], [</a:t>
            </a:r>
            <a:r>
              <a:rPr lang="en-US" i="1" dirty="0" smtClean="0"/>
              <a:t>t</a:t>
            </a:r>
            <a:r>
              <a:rPr lang="en-US" dirty="0" smtClean="0"/>
              <a:t>], and [</a:t>
            </a:r>
            <a:r>
              <a:rPr lang="en-US" i="1" dirty="0" smtClean="0"/>
              <a:t>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Dimensions and units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2EC3DA8-7430-405B-9670-BA2BE9C5AE1B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2819400" y="6492875"/>
            <a:ext cx="2895600" cy="365125"/>
          </a:xfrm>
        </p:spPr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1"/>
            <a:ext cx="8763000" cy="4953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Systems </a:t>
            </a:r>
            <a:r>
              <a:rPr lang="en-US" smtClean="0"/>
              <a:t>of units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MLtT</a:t>
            </a:r>
            <a:endParaRPr lang="en-US" sz="2800" dirty="0" smtClean="0"/>
          </a:p>
          <a:p>
            <a:pPr lvl="2">
              <a:buFont typeface="Arial" pitchFamily="34" charset="0"/>
              <a:buChar char="–"/>
            </a:pPr>
            <a:r>
              <a:rPr lang="en-US" dirty="0" smtClean="0"/>
              <a:t>SI (kg, m, s, K)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FLtT</a:t>
            </a:r>
            <a:endParaRPr lang="en-US" sz="2800" dirty="0" smtClean="0"/>
          </a:p>
          <a:p>
            <a:pPr lvl="2">
              <a:buFont typeface="Arial" pitchFamily="34" charset="0"/>
              <a:buChar char="–"/>
            </a:pPr>
            <a:r>
              <a:rPr lang="en-US" dirty="0" smtClean="0"/>
              <a:t>British Gravitational (</a:t>
            </a:r>
            <a:r>
              <a:rPr lang="en-US" dirty="0" err="1" smtClean="0"/>
              <a:t>lbf</a:t>
            </a:r>
            <a:r>
              <a:rPr lang="en-US" dirty="0" smtClean="0"/>
              <a:t>, ft, s, </a:t>
            </a:r>
            <a:r>
              <a:rPr lang="en-US" baseline="30000" dirty="0" err="1" smtClean="0"/>
              <a:t>o</a:t>
            </a:r>
            <a:r>
              <a:rPr lang="en-US" dirty="0" err="1" smtClean="0"/>
              <a:t>R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FMLtT</a:t>
            </a:r>
            <a:endParaRPr lang="en-US" sz="2800" dirty="0" smtClean="0"/>
          </a:p>
          <a:p>
            <a:pPr lvl="2">
              <a:buFont typeface="Arial" pitchFamily="34" charset="0"/>
              <a:buChar char="–"/>
            </a:pPr>
            <a:r>
              <a:rPr lang="en-US" dirty="0" smtClean="0"/>
              <a:t>English Engineering (</a:t>
            </a:r>
            <a:r>
              <a:rPr lang="en-US" dirty="0" err="1" smtClean="0"/>
              <a:t>lbf</a:t>
            </a:r>
            <a:r>
              <a:rPr lang="en-US" dirty="0" smtClean="0"/>
              <a:t>, </a:t>
            </a:r>
            <a:r>
              <a:rPr lang="en-US" dirty="0" err="1" smtClean="0"/>
              <a:t>lbm</a:t>
            </a:r>
            <a:r>
              <a:rPr lang="en-US" dirty="0" smtClean="0"/>
              <a:t>, ft, s, </a:t>
            </a:r>
            <a:r>
              <a:rPr lang="en-US" baseline="30000" dirty="0" err="1" smtClean="0"/>
              <a:t>o</a:t>
            </a:r>
            <a:r>
              <a:rPr lang="en-US" dirty="0" err="1" smtClean="0"/>
              <a:t>R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Dimensions and units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638" y="4953000"/>
            <a:ext cx="8869362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2562816-B6DE-4032-8F7D-75A616DA5627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2819400" y="6492875"/>
            <a:ext cx="2895600" cy="365125"/>
          </a:xfrm>
        </p:spPr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06963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Definition of a fluid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Fluid mechanics?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Scope/objectives of the course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Basic equations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Methods of analysis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Dimensions and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C11BB8-59C3-463B-8DB6-F3C0E24440CD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47801"/>
            <a:ext cx="8686800" cy="5105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Stress (tensile, compressive and </a:t>
            </a:r>
            <a:r>
              <a:rPr lang="en-US" sz="2800" dirty="0" smtClean="0">
                <a:solidFill>
                  <a:srgbClr val="FF0000"/>
                </a:solidFill>
              </a:rPr>
              <a:t>shear</a:t>
            </a:r>
            <a:r>
              <a:rPr lang="en-US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Solid </a:t>
            </a:r>
            <a:r>
              <a:rPr lang="en-US" sz="2800" dirty="0" err="1" smtClean="0"/>
              <a:t>vs</a:t>
            </a:r>
            <a:r>
              <a:rPr lang="en-US" sz="2800" dirty="0" smtClean="0"/>
              <a:t> fluid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When a shear stress is applied</a:t>
            </a:r>
            <a:r>
              <a:rPr lang="en-US" sz="3200" dirty="0" smtClean="0"/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Solids deform or bend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Fluids continuously deform</a:t>
            </a:r>
            <a:endParaRPr lang="en-US" dirty="0" smtClean="0"/>
          </a:p>
          <a:p>
            <a:pPr marL="0" indent="0" algn="just"/>
            <a:endParaRPr lang="en-US" b="1" i="1" dirty="0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dirty="0" smtClean="0"/>
              <a:t>What is a </a:t>
            </a:r>
            <a:r>
              <a:rPr lang="en-US" i="1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fluid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33400" y="4114800"/>
            <a:ext cx="7772400" cy="2286000"/>
            <a:chOff x="460" y="2390"/>
            <a:chExt cx="4954" cy="1488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0" y="2390"/>
              <a:ext cx="4954" cy="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1" y="3600"/>
              <a:ext cx="1239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039051-F47C-4023-A4AB-B877D466DF93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2819400" y="6492875"/>
            <a:ext cx="2895600" cy="365125"/>
          </a:xfrm>
        </p:spPr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830763"/>
          </a:xfrm>
        </p:spPr>
        <p:txBody>
          <a:bodyPr>
            <a:normAutofit fontScale="85000" lnSpcReduction="20000"/>
          </a:bodyPr>
          <a:lstStyle/>
          <a:p>
            <a:pPr marL="0" indent="0" algn="just"/>
            <a:r>
              <a:rPr lang="en-US" sz="2800" b="1" i="1" dirty="0" smtClean="0">
                <a:solidFill>
                  <a:srgbClr val="0070C0"/>
                </a:solidFill>
              </a:rPr>
              <a:t>“</a:t>
            </a:r>
            <a:r>
              <a:rPr lang="en-US" sz="2800" b="1" i="1" u="sng" dirty="0" smtClean="0">
                <a:solidFill>
                  <a:srgbClr val="0070C0"/>
                </a:solidFill>
              </a:rPr>
              <a:t>Fluid</a:t>
            </a:r>
            <a:r>
              <a:rPr lang="en-US" sz="2800" b="1" i="1" dirty="0" smtClean="0">
                <a:solidFill>
                  <a:srgbClr val="0070C0"/>
                </a:solidFill>
              </a:rPr>
              <a:t> is a substance that deforms continuously under the application of shear (tangential) stress no matter how small the shear stress may be”</a:t>
            </a:r>
          </a:p>
          <a:p>
            <a:pPr marL="0" indent="0" algn="just"/>
            <a:endParaRPr lang="en-US" sz="2800" b="1" i="1" dirty="0" smtClean="0">
              <a:solidFill>
                <a:srgbClr val="0070C0"/>
              </a:solidFill>
            </a:endParaRPr>
          </a:p>
          <a:p>
            <a:pPr marL="0" indent="0" algn="just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Fluids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 Liquids and gases (e.g. water and air)</a:t>
            </a:r>
            <a:endParaRPr lang="en-US" sz="28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just"/>
            <a:endParaRPr lang="en-US" sz="3200" b="1" dirty="0" smtClean="0">
              <a:solidFill>
                <a:srgbClr val="0070C0"/>
              </a:solidFill>
            </a:endParaRPr>
          </a:p>
          <a:p>
            <a:pPr marL="0" indent="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 No slip </a:t>
            </a:r>
            <a:r>
              <a:rPr lang="en-US" sz="2800" dirty="0" smtClean="0"/>
              <a:t>condition for fluid</a:t>
            </a:r>
          </a:p>
          <a:p>
            <a:pPr marL="400050" lvl="1" indent="0" algn="just">
              <a:buFont typeface="Courier New" pitchFamily="49" charset="0"/>
              <a:buChar char="o"/>
            </a:pPr>
            <a:r>
              <a:rPr lang="en-US" sz="2800" dirty="0" smtClean="0"/>
              <a:t> </a:t>
            </a:r>
            <a:r>
              <a:rPr lang="en-US" sz="2400" dirty="0" smtClean="0"/>
              <a:t>Fluid in contact with solid surface does not slip</a:t>
            </a:r>
          </a:p>
          <a:p>
            <a:pPr marL="800100" lvl="2" indent="0" algn="just">
              <a:buFont typeface="Calibri" pitchFamily="34" charset="0"/>
              <a:buChar char="–"/>
            </a:pPr>
            <a:r>
              <a:rPr lang="en-US" dirty="0" smtClean="0"/>
              <a:t> </a:t>
            </a:r>
            <a:r>
              <a:rPr lang="en-US" sz="2000" dirty="0" smtClean="0"/>
              <a:t>Fluid velocity will be same as solid surface velocity</a:t>
            </a:r>
          </a:p>
          <a:p>
            <a:pPr marL="0" indent="0" algn="just"/>
            <a:r>
              <a:rPr lang="en-US" sz="3200" dirty="0" smtClean="0"/>
              <a:t> 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US" sz="2800" dirty="0" smtClean="0"/>
              <a:t> Main characteristics of a fluid we are interested in </a:t>
            </a:r>
          </a:p>
          <a:p>
            <a:pPr marL="400050" lvl="1" indent="0" algn="just">
              <a:buFontTx/>
              <a:buChar char="-"/>
            </a:pPr>
            <a:r>
              <a:rPr lang="en-US" sz="2400" dirty="0" smtClean="0"/>
              <a:t> Velocity</a:t>
            </a:r>
          </a:p>
          <a:p>
            <a:pPr marL="400050" lvl="1" indent="0" algn="just">
              <a:buFontTx/>
              <a:buChar char="-"/>
            </a:pPr>
            <a:r>
              <a:rPr lang="en-US" sz="2400" dirty="0" smtClean="0"/>
              <a:t>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Definition of a fluid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5B455F-A2EE-4CEF-92CC-33B564C6D2EC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029199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Mechanics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Study of forces and motions</a:t>
            </a:r>
          </a:p>
          <a:p>
            <a:pPr lvl="1"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Fluid mechanics</a:t>
            </a:r>
          </a:p>
          <a:p>
            <a:pPr lvl="1">
              <a:buFont typeface="Arial" pitchFamily="34" charset="0"/>
              <a:buChar char="–"/>
            </a:pPr>
            <a:r>
              <a:rPr lang="en-US" sz="2400" dirty="0" smtClean="0"/>
              <a:t>Fluid </a:t>
            </a:r>
            <a:r>
              <a:rPr lang="en-US" sz="2400" b="1" i="1" dirty="0" smtClean="0">
                <a:solidFill>
                  <a:srgbClr val="0070C0"/>
                </a:solidFill>
              </a:rPr>
              <a:t>Statics </a:t>
            </a:r>
            <a:r>
              <a:rPr lang="en-US" sz="2400" dirty="0" smtClean="0"/>
              <a:t>(branch that deals with bodies at rest)</a:t>
            </a:r>
            <a:endParaRPr lang="en-US" dirty="0" smtClean="0"/>
          </a:p>
          <a:p>
            <a:pPr lvl="2">
              <a:lnSpc>
                <a:spcPct val="110000"/>
              </a:lnSpc>
              <a:buFont typeface="Arial" pitchFamily="34" charset="0"/>
              <a:buChar char="–"/>
            </a:pPr>
            <a:r>
              <a:rPr lang="en-US" dirty="0" smtClean="0"/>
              <a:t>Stationary fluid (Pressure – Important characteristic)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</a:pPr>
            <a:r>
              <a:rPr lang="en-US" dirty="0" smtClean="0"/>
              <a:t>Fluid </a:t>
            </a:r>
            <a:r>
              <a:rPr lang="en-US" b="1" i="1" dirty="0" smtClean="0">
                <a:solidFill>
                  <a:srgbClr val="0070C0"/>
                </a:solidFill>
              </a:rPr>
              <a:t>Dynamics</a:t>
            </a:r>
            <a:r>
              <a:rPr lang="en-US" dirty="0" smtClean="0"/>
              <a:t> (branch that deals with bodies in motion)</a:t>
            </a:r>
          </a:p>
          <a:p>
            <a:pPr lvl="2">
              <a:lnSpc>
                <a:spcPct val="120000"/>
              </a:lnSpc>
              <a:buFont typeface="Arial" pitchFamily="34" charset="0"/>
              <a:buChar char="–"/>
            </a:pPr>
            <a:r>
              <a:rPr lang="en-US" dirty="0" smtClean="0"/>
              <a:t>Fluid in motion (Velocity, pressure – important)</a:t>
            </a:r>
          </a:p>
          <a:p>
            <a:pPr lvl="2">
              <a:lnSpc>
                <a:spcPct val="120000"/>
              </a:lnSpc>
              <a:buFont typeface="Arial" pitchFamily="34" charset="0"/>
              <a:buChar char="–"/>
            </a:pPr>
            <a:r>
              <a:rPr lang="en-US" dirty="0" smtClean="0"/>
              <a:t>One of the transport phenomenon</a:t>
            </a:r>
          </a:p>
          <a:p>
            <a:pPr lvl="2">
              <a:lnSpc>
                <a:spcPct val="120000"/>
              </a:lnSpc>
              <a:buFont typeface="Arial" pitchFamily="34" charset="0"/>
              <a:buChar char="–"/>
            </a:pPr>
            <a:r>
              <a:rPr lang="en-US" dirty="0" smtClean="0"/>
              <a:t>Driving force – Pressure difference</a:t>
            </a:r>
          </a:p>
          <a:p>
            <a:pPr marL="508000" lvl="1" indent="-50800">
              <a:lnSpc>
                <a:spcPct val="120000"/>
              </a:lnSpc>
            </a:pPr>
            <a:r>
              <a:rPr lang="en-US" b="1" i="1" dirty="0" smtClean="0">
                <a:solidFill>
                  <a:srgbClr val="7030A0"/>
                </a:solidFill>
              </a:rPr>
              <a:t>“Science that deals with the </a:t>
            </a:r>
            <a:r>
              <a:rPr lang="en-US" b="1" i="1" dirty="0" err="1" smtClean="0">
                <a:solidFill>
                  <a:srgbClr val="7030A0"/>
                </a:solidFill>
              </a:rPr>
              <a:t>behaviour</a:t>
            </a:r>
            <a:r>
              <a:rPr lang="en-US" b="1" i="1" dirty="0" smtClean="0">
                <a:solidFill>
                  <a:srgbClr val="7030A0"/>
                </a:solidFill>
              </a:rPr>
              <a:t> of fluids at rest or in motion, and interaction of fluids with solids or other fluids at the boundaries”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Fluid mechanics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FEE7181-9129-4CC5-A37F-F80A36BBE5A8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2819400" y="6492875"/>
            <a:ext cx="2895600" cy="365125"/>
          </a:xfrm>
        </p:spPr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50593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Majority of chemical engineering operations are conducted either partly or totally in the fluid phase</a:t>
            </a:r>
          </a:p>
          <a:p>
            <a:pPr algn="just"/>
            <a:endParaRPr lang="en-US" sz="2200" dirty="0" smtClean="0"/>
          </a:p>
          <a:p>
            <a:pPr marL="455613" indent="-398463" algn="just">
              <a:buFont typeface="Arial" pitchFamily="34" charset="0"/>
              <a:buChar char="•"/>
            </a:pPr>
            <a:r>
              <a:rPr lang="en-US" sz="2800" dirty="0" smtClean="0"/>
              <a:t>Reason for emphasis on fluid</a:t>
            </a:r>
          </a:p>
          <a:p>
            <a:pPr marL="855663" lvl="1" indent="-398463" algn="just">
              <a:buFontTx/>
              <a:buChar char="-"/>
            </a:pPr>
            <a:r>
              <a:rPr lang="en-US" dirty="0" smtClean="0"/>
              <a:t>At typical operating conditions, enormous number of materials exist as gases or liquids or can be transformed into these phases quite easily</a:t>
            </a:r>
          </a:p>
          <a:p>
            <a:pPr marL="855663" lvl="1" indent="-398463" algn="just">
              <a:buFontTx/>
              <a:buChar char="-"/>
            </a:pPr>
            <a:r>
              <a:rPr lang="en-US" dirty="0" smtClean="0"/>
              <a:t>More efficient and cost effective to work with fluids than solids</a:t>
            </a:r>
          </a:p>
          <a:p>
            <a:pPr marL="855663" lvl="1" indent="-398463" algn="just"/>
            <a:endParaRPr lang="en-US" sz="2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Applications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Industrial (energy, power plants, piping system)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Medical/Biomedical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Aerodynamics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Automobiles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to study fluid mechanics?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2878D97-06FE-4297-B372-C622079FF2B9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2819400" y="6492875"/>
            <a:ext cx="2895600" cy="365125"/>
          </a:xfrm>
        </p:spPr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830763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Understanding </a:t>
            </a:r>
            <a:r>
              <a:rPr lang="en-US" sz="2800" u="sng" dirty="0" smtClean="0">
                <a:solidFill>
                  <a:srgbClr val="FF0000"/>
                </a:solidFill>
              </a:rPr>
              <a:t>basic principles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u="sng" dirty="0" smtClean="0">
                <a:solidFill>
                  <a:srgbClr val="FF0000"/>
                </a:solidFill>
              </a:rPr>
              <a:t>balance equations</a:t>
            </a:r>
            <a:r>
              <a:rPr lang="en-US" sz="2800" dirty="0" smtClean="0">
                <a:solidFill>
                  <a:srgbClr val="FF0000"/>
                </a:solidFill>
              </a:rPr>
              <a:t>,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FF0000"/>
                </a:solidFill>
              </a:rPr>
              <a:t>fundamental concepts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smtClean="0"/>
              <a:t>and </a:t>
            </a:r>
            <a:r>
              <a:rPr lang="en-US" sz="2800" u="sng" dirty="0" smtClean="0">
                <a:solidFill>
                  <a:srgbClr val="FF0000"/>
                </a:solidFill>
              </a:rPr>
              <a:t>practical aspects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related to fluid mechanics and fluid flow operations that a chemical engineer meets regularly.</a:t>
            </a:r>
          </a:p>
          <a:p>
            <a:pPr algn="just"/>
            <a:endParaRPr lang="en-US" sz="2800" b="1" i="1" dirty="0" smtClean="0">
              <a:solidFill>
                <a:srgbClr val="0070C0"/>
              </a:solidFill>
            </a:endParaRPr>
          </a:p>
          <a:p>
            <a:pPr algn="just"/>
            <a:r>
              <a:rPr lang="en-US" sz="2800" b="1" i="1" dirty="0" smtClean="0">
                <a:solidFill>
                  <a:srgbClr val="0070C0"/>
                </a:solidFill>
              </a:rPr>
              <a:t>    “Introduction to the field of Fluid Mechanics to Chemical Engineers”</a:t>
            </a:r>
          </a:p>
          <a:p>
            <a:pPr algn="just">
              <a:buFont typeface="Arial" pitchFamily="34" charset="0"/>
              <a:buChar char="•"/>
            </a:pP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hlinkClick r:id="rId2" action="ppaction://hlinkfile"/>
              </a:rPr>
              <a:t>Handout (CHE F212)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Scope and objectives of the course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15A5B2B-BDC4-4A66-AA74-29E682C08537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2819400" y="6492875"/>
            <a:ext cx="2895600" cy="365125"/>
          </a:xfrm>
        </p:spPr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06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B050"/>
                </a:solidFill>
              </a:rPr>
              <a:t>Conservation of mass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B050"/>
                </a:solidFill>
              </a:rPr>
              <a:t>Newton’s second law of motion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B050"/>
                </a:solidFill>
              </a:rPr>
              <a:t>The principle of angular momentum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first law of thermodynamics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second law of thermodynamics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Additional equations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Physical properties of fluid (e.g. Ideal gas law)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 be used to solve mathematically for desired forces, velocities, etc. for simple flows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Need to rely on experiments to study complex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Basic equations / principles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D434411-D690-4143-AA4E-F366751EADDF}" type="datetime1">
              <a:rPr lang="en-US" smtClean="0"/>
              <a:t>8/4/2014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2819400" y="6492875"/>
            <a:ext cx="2895600" cy="365125"/>
          </a:xfrm>
        </p:spPr>
        <p:txBody>
          <a:bodyPr/>
          <a:lstStyle/>
          <a:p>
            <a:r>
              <a:rPr lang="en-US" smtClean="0"/>
              <a:t>Dr. S. S. Baral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</TotalTime>
  <Words>1095</Words>
  <Application>Microsoft Office PowerPoint</Application>
  <PresentationFormat>On-screen Show (4:3)</PresentationFormat>
  <Paragraphs>218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Fluid Mechanics (CHE F212)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S.S.Baral</cp:lastModifiedBy>
  <cp:revision>232</cp:revision>
  <dcterms:created xsi:type="dcterms:W3CDTF">2011-09-14T09:42:05Z</dcterms:created>
  <dcterms:modified xsi:type="dcterms:W3CDTF">2014-08-04T04:12:00Z</dcterms:modified>
</cp:coreProperties>
</file>