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44"/>
  </p:notesMasterIdLst>
  <p:handoutMasterIdLst>
    <p:handoutMasterId r:id="rId45"/>
  </p:handoutMasterIdLst>
  <p:sldIdLst>
    <p:sldId id="257" r:id="rId2"/>
    <p:sldId id="261" r:id="rId3"/>
    <p:sldId id="263" r:id="rId4"/>
    <p:sldId id="264" r:id="rId5"/>
    <p:sldId id="291" r:id="rId6"/>
    <p:sldId id="265" r:id="rId7"/>
    <p:sldId id="292" r:id="rId8"/>
    <p:sldId id="293" r:id="rId9"/>
    <p:sldId id="319" r:id="rId10"/>
    <p:sldId id="320" r:id="rId11"/>
    <p:sldId id="294" r:id="rId12"/>
    <p:sldId id="295" r:id="rId13"/>
    <p:sldId id="296" r:id="rId14"/>
    <p:sldId id="297" r:id="rId15"/>
    <p:sldId id="321" r:id="rId16"/>
    <p:sldId id="298" r:id="rId17"/>
    <p:sldId id="299" r:id="rId18"/>
    <p:sldId id="300" r:id="rId19"/>
    <p:sldId id="301" r:id="rId20"/>
    <p:sldId id="302" r:id="rId21"/>
    <p:sldId id="322" r:id="rId22"/>
    <p:sldId id="323" r:id="rId23"/>
    <p:sldId id="303" r:id="rId24"/>
    <p:sldId id="325"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26" r:id="rId41"/>
    <p:sldId id="327" r:id="rId42"/>
    <p:sldId id="324" r:id="rId43"/>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12" autoAdjust="0"/>
    <p:restoredTop sz="94660"/>
  </p:normalViewPr>
  <p:slideViewPr>
    <p:cSldViewPr>
      <p:cViewPr>
        <p:scale>
          <a:sx n="66" d="100"/>
          <a:sy n="66" d="100"/>
        </p:scale>
        <p:origin x="-7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40175" y="0"/>
            <a:ext cx="3013075" cy="465138"/>
          </a:xfrm>
          <a:prstGeom prst="rect">
            <a:avLst/>
          </a:prstGeom>
        </p:spPr>
        <p:txBody>
          <a:bodyPr vert="horz" lIns="91440" tIns="45720" rIns="91440" bIns="45720" rtlCol="0"/>
          <a:lstStyle>
            <a:lvl1pPr algn="r">
              <a:defRPr sz="1200"/>
            </a:lvl1pPr>
          </a:lstStyle>
          <a:p>
            <a:fld id="{98DE6CAC-145A-4185-AE1E-FB12678378EC}" type="datetimeFigureOut">
              <a:rPr lang="en-US" smtClean="0"/>
              <a:pPr/>
              <a:t>10/6/2015</a:t>
            </a:fld>
            <a:endParaRPr lang="en-US"/>
          </a:p>
        </p:txBody>
      </p:sp>
      <p:sp>
        <p:nvSpPr>
          <p:cNvPr id="4" name="Footer Placeholder 3"/>
          <p:cNvSpPr>
            <a:spLocks noGrp="1"/>
          </p:cNvSpPr>
          <p:nvPr>
            <p:ph type="ftr" sz="quarter" idx="2"/>
          </p:nvPr>
        </p:nvSpPr>
        <p:spPr>
          <a:xfrm>
            <a:off x="0" y="8842375"/>
            <a:ext cx="30130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40175" y="8842375"/>
            <a:ext cx="3013075" cy="465138"/>
          </a:xfrm>
          <a:prstGeom prst="rect">
            <a:avLst/>
          </a:prstGeom>
        </p:spPr>
        <p:txBody>
          <a:bodyPr vert="horz" lIns="91440" tIns="45720" rIns="91440" bIns="45720" rtlCol="0" anchor="b"/>
          <a:lstStyle>
            <a:lvl1pPr algn="r">
              <a:defRPr sz="1200"/>
            </a:lvl1pPr>
          </a:lstStyle>
          <a:p>
            <a:fld id="{3B42AF4B-F07D-48BE-9A02-E16FA6369F2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3763" cy="465455"/>
          </a:xfrm>
          <a:prstGeom prst="rect">
            <a:avLst/>
          </a:prstGeom>
        </p:spPr>
        <p:txBody>
          <a:bodyPr vert="horz" lIns="92927" tIns="46463" rIns="92927" bIns="46463" rtlCol="0"/>
          <a:lstStyle>
            <a:lvl1pPr algn="l">
              <a:defRPr sz="1200"/>
            </a:lvl1pPr>
          </a:lstStyle>
          <a:p>
            <a:endParaRPr lang="en-US"/>
          </a:p>
        </p:txBody>
      </p:sp>
      <p:sp>
        <p:nvSpPr>
          <p:cNvPr id="3" name="Date Placeholder 2"/>
          <p:cNvSpPr>
            <a:spLocks noGrp="1"/>
          </p:cNvSpPr>
          <p:nvPr>
            <p:ph type="dt" idx="1"/>
          </p:nvPr>
        </p:nvSpPr>
        <p:spPr>
          <a:xfrm>
            <a:off x="3939466" y="1"/>
            <a:ext cx="3013763" cy="465455"/>
          </a:xfrm>
          <a:prstGeom prst="rect">
            <a:avLst/>
          </a:prstGeom>
        </p:spPr>
        <p:txBody>
          <a:bodyPr vert="horz" lIns="92927" tIns="46463" rIns="92927" bIns="46463" rtlCol="0"/>
          <a:lstStyle>
            <a:lvl1pPr algn="r">
              <a:defRPr sz="1200"/>
            </a:lvl1pPr>
          </a:lstStyle>
          <a:p>
            <a:fld id="{00CE8F2F-2930-4DC9-A823-74FBC64C8203}" type="datetimeFigureOut">
              <a:rPr lang="en-US" smtClean="0"/>
              <a:pPr/>
              <a:t>10/6/2015</a:t>
            </a:fld>
            <a:endParaRPr lang="en-US"/>
          </a:p>
        </p:txBody>
      </p:sp>
      <p:sp>
        <p:nvSpPr>
          <p:cNvPr id="4" name="Slide Image Placeholder 3"/>
          <p:cNvSpPr>
            <a:spLocks noGrp="1" noRot="1" noChangeAspect="1"/>
          </p:cNvSpPr>
          <p:nvPr>
            <p:ph type="sldImg" idx="2"/>
          </p:nvPr>
        </p:nvSpPr>
        <p:spPr>
          <a:xfrm>
            <a:off x="1149350" y="698500"/>
            <a:ext cx="4656138" cy="3490913"/>
          </a:xfrm>
          <a:prstGeom prst="rect">
            <a:avLst/>
          </a:prstGeom>
          <a:noFill/>
          <a:ln w="12700">
            <a:solidFill>
              <a:prstClr val="black"/>
            </a:solidFill>
          </a:ln>
        </p:spPr>
        <p:txBody>
          <a:bodyPr vert="horz" lIns="92927" tIns="46463" rIns="92927" bIns="46463" rtlCol="0" anchor="ctr"/>
          <a:lstStyle/>
          <a:p>
            <a:endParaRPr lang="en-US"/>
          </a:p>
        </p:txBody>
      </p:sp>
      <p:sp>
        <p:nvSpPr>
          <p:cNvPr id="5" name="Notes Placeholder 4"/>
          <p:cNvSpPr>
            <a:spLocks noGrp="1"/>
          </p:cNvSpPr>
          <p:nvPr>
            <p:ph type="body" sz="quarter" idx="3"/>
          </p:nvPr>
        </p:nvSpPr>
        <p:spPr>
          <a:xfrm>
            <a:off x="695484" y="4421822"/>
            <a:ext cx="5563870" cy="4189095"/>
          </a:xfrm>
          <a:prstGeom prst="rect">
            <a:avLst/>
          </a:prstGeom>
        </p:spPr>
        <p:txBody>
          <a:bodyPr vert="horz" lIns="92927" tIns="46463" rIns="92927" bIns="464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13763" cy="465455"/>
          </a:xfrm>
          <a:prstGeom prst="rect">
            <a:avLst/>
          </a:prstGeom>
        </p:spPr>
        <p:txBody>
          <a:bodyPr vert="horz" lIns="92927" tIns="46463" rIns="92927" bIns="4646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5455"/>
          </a:xfrm>
          <a:prstGeom prst="rect">
            <a:avLst/>
          </a:prstGeom>
        </p:spPr>
        <p:txBody>
          <a:bodyPr vert="horz" lIns="92927" tIns="46463" rIns="92927" bIns="46463" rtlCol="0" anchor="b"/>
          <a:lstStyle>
            <a:lvl1pPr algn="r">
              <a:defRPr sz="1200"/>
            </a:lvl1pPr>
          </a:lstStyle>
          <a:p>
            <a:fld id="{E0C7517A-756D-47BE-AAD0-4A13C066632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C7517A-756D-47BE-AAD0-4A13C066632E}"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B54159-5881-4CA9-953B-C32907BAAE8E}" type="datetime1">
              <a:rPr lang="en-US" smtClean="0"/>
              <a:pPr/>
              <a:t>10/6/2015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CC31B-92CC-4C8D-9B75-040C3DB47191}" type="datetime1">
              <a:rPr lang="en-US" smtClean="0"/>
              <a:pPr/>
              <a:t>10/6/2015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FC74F-0247-4729-9CE1-4346599604D1}" type="datetime1">
              <a:rPr lang="en-US" smtClean="0"/>
              <a:pPr/>
              <a:t>10/6/2015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12" name="Picture 11" descr="BITS Pilani Goa.jpg"/>
          <p:cNvPicPr>
            <a:picLocks noChangeAspect="1"/>
          </p:cNvPicPr>
          <p:nvPr userDrawn="1"/>
        </p:nvPicPr>
        <p:blipFill>
          <a:blip r:embed="rId2" cstate="print"/>
          <a:stretch>
            <a:fillRect/>
          </a:stretch>
        </p:blipFill>
        <p:spPr>
          <a:xfrm>
            <a:off x="-2819400" y="-3352800"/>
            <a:ext cx="14438086" cy="10828565"/>
          </a:xfrm>
          <a:prstGeom prst="rect">
            <a:avLst/>
          </a:prstGeom>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rgbClr val="101141"/>
                </a:solidFill>
                <a:latin typeface="Arial"/>
                <a:cs typeface="Arial"/>
              </a:rPr>
              <a:t>BITS</a:t>
            </a:r>
            <a:r>
              <a:rPr lang="en-US" sz="2900" spc="-150" dirty="0" smtClean="0">
                <a:solidFill>
                  <a:srgbClr val="101141"/>
                </a:solidFill>
                <a:latin typeface="Arial"/>
                <a:cs typeface="Arial"/>
              </a:rPr>
              <a:t> Pilani</a:t>
            </a:r>
            <a:endParaRPr lang="en-US" sz="2900" spc="-150" dirty="0">
              <a:solidFill>
                <a:srgbClr val="10114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101141"/>
                </a:solidFill>
                <a:latin typeface="Arial"/>
                <a:cs typeface="Arial"/>
              </a:rPr>
              <a:t>K K Birla Goa</a:t>
            </a:r>
            <a:r>
              <a:rPr lang="en-US" sz="1200" spc="0" baseline="0" dirty="0" smtClean="0">
                <a:solidFill>
                  <a:srgbClr val="101141"/>
                </a:solidFill>
                <a:latin typeface="Arial"/>
                <a:cs typeface="Arial"/>
              </a:rPr>
              <a:t> Campus</a:t>
            </a:r>
            <a:endParaRPr lang="en-US" sz="1200" spc="0" dirty="0">
              <a:solidFill>
                <a:srgbClr val="10114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534400" cy="47545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32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None/>
              <a:tabLst/>
              <a:defRPr sz="24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Date Placeholder 17"/>
          <p:cNvSpPr>
            <a:spLocks noGrp="1"/>
          </p:cNvSpPr>
          <p:nvPr>
            <p:ph type="dt" sz="half" idx="11"/>
          </p:nvPr>
        </p:nvSpPr>
        <p:spPr>
          <a:xfrm>
            <a:off x="0" y="6553200"/>
            <a:ext cx="1371600" cy="304800"/>
          </a:xfrm>
        </p:spPr>
        <p:txBody>
          <a:bodyPr/>
          <a:lstStyle>
            <a:lvl1pPr>
              <a:defRPr sz="1600" b="1"/>
            </a:lvl1pPr>
          </a:lstStyle>
          <a:p>
            <a:fld id="{D1DBE423-F1FC-4163-AB77-B6925F938C86}" type="datetime1">
              <a:rPr lang="en-US" smtClean="0"/>
              <a:pPr/>
              <a:t>10/6/2015</a:t>
            </a:fld>
            <a:endParaRPr lang="en-US" dirty="0"/>
          </a:p>
        </p:txBody>
      </p:sp>
      <p:sp>
        <p:nvSpPr>
          <p:cNvPr id="19" name="Slide Number Placeholder 18"/>
          <p:cNvSpPr>
            <a:spLocks noGrp="1"/>
          </p:cNvSpPr>
          <p:nvPr>
            <p:ph type="sldNum" sz="quarter" idx="12"/>
          </p:nvPr>
        </p:nvSpPr>
        <p:spPr>
          <a:xfrm>
            <a:off x="8458200" y="6324600"/>
            <a:ext cx="685800" cy="288925"/>
          </a:xfrm>
        </p:spPr>
        <p:txBody>
          <a:bodyPr/>
          <a:lstStyle>
            <a:lvl1pPr>
              <a:defRPr sz="1600" b="1"/>
            </a:lvl1pPr>
          </a:lstStyle>
          <a:p>
            <a:fld id="{BC8D7E44-7D4F-4942-A8C9-2DF6BF8399E8}" type="slidenum">
              <a:rPr lang="en-US" smtClean="0"/>
              <a:pPr/>
              <a:t>‹#›</a:t>
            </a:fld>
            <a:endParaRPr lang="en-US" dirty="0"/>
          </a:p>
        </p:txBody>
      </p:sp>
      <p:sp>
        <p:nvSpPr>
          <p:cNvPr id="23" name="Footer Placeholder 22"/>
          <p:cNvSpPr>
            <a:spLocks noGrp="1"/>
          </p:cNvSpPr>
          <p:nvPr>
            <p:ph type="ftr" sz="quarter" idx="13"/>
          </p:nvPr>
        </p:nvSpPr>
        <p:spPr>
          <a:xfrm>
            <a:off x="3124200" y="6629400"/>
            <a:ext cx="2438400" cy="228600"/>
          </a:xfrm>
        </p:spPr>
        <p:txBody>
          <a:bodyPr/>
          <a:lstStyle>
            <a:lvl1pPr>
              <a:defRPr sz="1600" b="1"/>
            </a:lvl1pPr>
          </a:lstStyle>
          <a:p>
            <a:r>
              <a:rPr lang="en-US" smtClean="0"/>
              <a:t>Dr. S. S. Baral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Picture 11" descr="BITS Pilani Goa.jpg"/>
          <p:cNvPicPr>
            <a:picLocks noChangeAspect="1"/>
          </p:cNvPicPr>
          <p:nvPr userDrawn="1"/>
        </p:nvPicPr>
        <p:blipFill>
          <a:blip r:embed="rId2" cstate="print"/>
          <a:stretch>
            <a:fillRect/>
          </a:stretch>
        </p:blipFill>
        <p:spPr>
          <a:xfrm>
            <a:off x="-2819400" y="-3352800"/>
            <a:ext cx="14438086" cy="10828565"/>
          </a:xfrm>
          <a:prstGeom prst="rect">
            <a:avLst/>
          </a:prstGeom>
        </p:spPr>
      </p:pic>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K K Birla Goa</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TextBox 2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6CE37E-AD4B-4CC4-8976-C74FEDEE709D}" type="datetime1">
              <a:rPr lang="en-US" smtClean="0"/>
              <a:pPr/>
              <a:t>10/6/2015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2" name="TextBox 3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K K Birla Goa Campus</a:t>
            </a:r>
            <a:endParaRPr lang="en-US" sz="900" dirty="0">
              <a:solidFill>
                <a:srgbClr val="10114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B5480-3A86-4577-BE77-9657835E966E}" type="datetime1">
              <a:rPr lang="en-US" smtClean="0"/>
              <a:pPr/>
              <a:t>10/6/2015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F2E908-09BD-487F-AFBE-430A534490B1}" type="datetime1">
              <a:rPr lang="en-US" smtClean="0"/>
              <a:pPr/>
              <a:t>10/6/2015</a:t>
            </a:fld>
            <a:endParaRPr lang="en-US"/>
          </a:p>
        </p:txBody>
      </p:sp>
      <p:sp>
        <p:nvSpPr>
          <p:cNvPr id="6" name="Footer Placeholder 5"/>
          <p:cNvSpPr>
            <a:spLocks noGrp="1"/>
          </p:cNvSpPr>
          <p:nvPr>
            <p:ph type="ftr" sz="quarter" idx="11"/>
          </p:nvPr>
        </p:nvSpPr>
        <p:spPr/>
        <p:txBody>
          <a:bodyPr/>
          <a:lstStyle/>
          <a:p>
            <a:r>
              <a:rPr lang="en-US" smtClean="0"/>
              <a:t>Dr. S. S. Baral</a:t>
            </a:r>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FEA02B-9BC3-4F74-9985-16527917CC19}" type="datetime1">
              <a:rPr lang="en-US" smtClean="0"/>
              <a:pPr/>
              <a:t>10/6/2015</a:t>
            </a:fld>
            <a:endParaRPr lang="en-US"/>
          </a:p>
        </p:txBody>
      </p:sp>
      <p:sp>
        <p:nvSpPr>
          <p:cNvPr id="8" name="Footer Placeholder 7"/>
          <p:cNvSpPr>
            <a:spLocks noGrp="1"/>
          </p:cNvSpPr>
          <p:nvPr>
            <p:ph type="ftr" sz="quarter" idx="11"/>
          </p:nvPr>
        </p:nvSpPr>
        <p:spPr/>
        <p:txBody>
          <a:bodyPr/>
          <a:lstStyle/>
          <a:p>
            <a:r>
              <a:rPr lang="en-US" smtClean="0"/>
              <a:t>Dr. S. S. Baral</a:t>
            </a:r>
            <a:endParaRPr lang="en-US"/>
          </a:p>
        </p:txBody>
      </p:sp>
      <p:sp>
        <p:nvSpPr>
          <p:cNvPr id="9" name="Slide Number Placeholder 8"/>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F4FC69-9A61-4D6D-9AE5-D2D46515045C}" type="datetime1">
              <a:rPr lang="en-US" smtClean="0"/>
              <a:pPr/>
              <a:t>10/6/2015</a:t>
            </a:fld>
            <a:endParaRPr lang="en-US"/>
          </a:p>
        </p:txBody>
      </p:sp>
      <p:sp>
        <p:nvSpPr>
          <p:cNvPr id="4" name="Footer Placeholder 3"/>
          <p:cNvSpPr>
            <a:spLocks noGrp="1"/>
          </p:cNvSpPr>
          <p:nvPr>
            <p:ph type="ftr" sz="quarter" idx="11"/>
          </p:nvPr>
        </p:nvSpPr>
        <p:spPr/>
        <p:txBody>
          <a:bodyPr/>
          <a:lstStyle/>
          <a:p>
            <a:r>
              <a:rPr lang="en-US" smtClean="0"/>
              <a:t>Dr. S. S. Baral</a:t>
            </a:r>
            <a:endParaRPr lang="en-US"/>
          </a:p>
        </p:txBody>
      </p:sp>
      <p:sp>
        <p:nvSpPr>
          <p:cNvPr id="5" name="Slide Number Placeholder 4"/>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F6E54-3C6F-4CF6-BB81-1D9FD1203ACA}" type="datetime1">
              <a:rPr lang="en-US" smtClean="0"/>
              <a:pPr/>
              <a:t>10/6/2015</a:t>
            </a:fld>
            <a:endParaRPr lang="en-US"/>
          </a:p>
        </p:txBody>
      </p:sp>
      <p:sp>
        <p:nvSpPr>
          <p:cNvPr id="3" name="Footer Placeholder 2"/>
          <p:cNvSpPr>
            <a:spLocks noGrp="1"/>
          </p:cNvSpPr>
          <p:nvPr>
            <p:ph type="ftr" sz="quarter" idx="11"/>
          </p:nvPr>
        </p:nvSpPr>
        <p:spPr/>
        <p:txBody>
          <a:bodyPr/>
          <a:lstStyle/>
          <a:p>
            <a:r>
              <a:rPr lang="en-US" smtClean="0"/>
              <a:t>Dr. S. S. Baral</a:t>
            </a:r>
            <a:endParaRPr lang="en-US"/>
          </a:p>
        </p:txBody>
      </p:sp>
      <p:sp>
        <p:nvSpPr>
          <p:cNvPr id="4" name="Slide Number Placeholder 3"/>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BC3B9-21FB-46EE-8DC9-2B9A13A99051}" type="datetime1">
              <a:rPr lang="en-US" smtClean="0"/>
              <a:pPr/>
              <a:t>10/6/2015</a:t>
            </a:fld>
            <a:endParaRPr lang="en-US"/>
          </a:p>
        </p:txBody>
      </p:sp>
      <p:sp>
        <p:nvSpPr>
          <p:cNvPr id="6" name="Footer Placeholder 5"/>
          <p:cNvSpPr>
            <a:spLocks noGrp="1"/>
          </p:cNvSpPr>
          <p:nvPr>
            <p:ph type="ftr" sz="quarter" idx="11"/>
          </p:nvPr>
        </p:nvSpPr>
        <p:spPr/>
        <p:txBody>
          <a:bodyPr/>
          <a:lstStyle/>
          <a:p>
            <a:r>
              <a:rPr lang="en-US" smtClean="0"/>
              <a:t>Dr. S. S. Baral</a:t>
            </a:r>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FCC0C-F752-40C1-9C57-F85ACC8C8076}" type="datetime1">
              <a:rPr lang="en-US" smtClean="0"/>
              <a:pPr/>
              <a:t>10/6/2015</a:t>
            </a:fld>
            <a:endParaRPr lang="en-US"/>
          </a:p>
        </p:txBody>
      </p:sp>
      <p:sp>
        <p:nvSpPr>
          <p:cNvPr id="6" name="Footer Placeholder 5"/>
          <p:cNvSpPr>
            <a:spLocks noGrp="1"/>
          </p:cNvSpPr>
          <p:nvPr>
            <p:ph type="ftr" sz="quarter" idx="11"/>
          </p:nvPr>
        </p:nvSpPr>
        <p:spPr/>
        <p:txBody>
          <a:bodyPr/>
          <a:lstStyle/>
          <a:p>
            <a:r>
              <a:rPr lang="en-US" smtClean="0"/>
              <a:t>Dr. S. S. Baral</a:t>
            </a:r>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9FC42-5C5A-4BB4-BDAA-11250FDE942C}" type="datetime1">
              <a:rPr lang="en-US" smtClean="0"/>
              <a:pPr/>
              <a:t>10/6/2015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S. S. Baral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9" r:id="rId12"/>
    <p:sldLayoutId id="2147483690" r:id="rId13"/>
    <p:sldLayoutId id="2147483649" r:id="rId14"/>
    <p:sldLayoutId id="2147483652" r:id="rId15"/>
    <p:sldLayoutId id="2147483653" r:id="rId16"/>
    <p:sldLayoutId id="2147483655" r:id="rId17"/>
    <p:sldLayoutId id="2147483656" r:id="rId18"/>
    <p:sldLayoutId id="2147483657" r:id="rId19"/>
    <p:sldLayoutId id="2147483658" r:id="rId20"/>
    <p:sldLayoutId id="2147483659" r:id="rId2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4343400"/>
            <a:ext cx="8915400" cy="2514600"/>
          </a:xfrm>
        </p:spPr>
        <p:txBody>
          <a:bodyPr/>
          <a:lstStyle/>
          <a:p>
            <a:r>
              <a:rPr lang="en-US" sz="3600" dirty="0" smtClean="0"/>
              <a:t>Introduction to Differential Analysis of Fluid Motion</a:t>
            </a:r>
            <a:endParaRPr lang="en-US" dirty="0" smtClean="0"/>
          </a:p>
          <a:p>
            <a:pPr algn="ctr"/>
            <a:r>
              <a:rPr lang="en-US" sz="2400" dirty="0" smtClean="0"/>
              <a:t>By </a:t>
            </a:r>
          </a:p>
          <a:p>
            <a:pPr algn="ctr"/>
            <a:r>
              <a:rPr lang="en-US" sz="2400" dirty="0" smtClean="0"/>
              <a:t>Dr. S. S. </a:t>
            </a:r>
            <a:r>
              <a:rPr lang="en-US" sz="2400" dirty="0" err="1" smtClean="0"/>
              <a:t>Baral</a:t>
            </a:r>
            <a:endParaRPr lang="en-US" sz="24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AutoNum type="arabicPeriod"/>
            </a:pPr>
            <a:r>
              <a:rPr lang="en-US" dirty="0" smtClean="0"/>
              <a:t>Which of the following equations is/are represents possible two-</a:t>
            </a:r>
            <a:r>
              <a:rPr lang="en-US" dirty="0" err="1" smtClean="0"/>
              <a:t>dimentional</a:t>
            </a:r>
            <a:r>
              <a:rPr lang="en-US" dirty="0" smtClean="0"/>
              <a:t> incompressible flow</a:t>
            </a:r>
          </a:p>
          <a:p>
            <a:pPr marL="514350" indent="-514350">
              <a:buFont typeface="+mj-lt"/>
              <a:buAutoNum type="alphaLcPeriod"/>
            </a:pPr>
            <a:r>
              <a:rPr lang="en-US" dirty="0" smtClean="0"/>
              <a:t>u= 2x</a:t>
            </a:r>
            <a:r>
              <a:rPr lang="en-US" baseline="30000" dirty="0" smtClean="0"/>
              <a:t>2</a:t>
            </a:r>
            <a:r>
              <a:rPr lang="en-US" dirty="0" smtClean="0"/>
              <a:t>+y</a:t>
            </a:r>
            <a:r>
              <a:rPr lang="en-US" baseline="30000" dirty="0" smtClean="0"/>
              <a:t>2</a:t>
            </a:r>
            <a:r>
              <a:rPr lang="en-US" dirty="0" smtClean="0"/>
              <a:t>-x</a:t>
            </a:r>
            <a:r>
              <a:rPr lang="en-US" baseline="30000" dirty="0" smtClean="0"/>
              <a:t>2</a:t>
            </a:r>
            <a:r>
              <a:rPr lang="en-US" dirty="0" smtClean="0"/>
              <a:t>y;  v=x</a:t>
            </a:r>
            <a:r>
              <a:rPr lang="en-US" baseline="30000" dirty="0" smtClean="0"/>
              <a:t>3</a:t>
            </a:r>
            <a:r>
              <a:rPr lang="en-US" dirty="0" smtClean="0"/>
              <a:t>+x(y</a:t>
            </a:r>
            <a:r>
              <a:rPr lang="en-US" baseline="30000" dirty="0" smtClean="0"/>
              <a:t>2</a:t>
            </a:r>
            <a:r>
              <a:rPr lang="en-US" dirty="0" smtClean="0"/>
              <a:t>-2y)</a:t>
            </a:r>
          </a:p>
          <a:p>
            <a:pPr marL="514350" indent="-514350">
              <a:buFont typeface="+mj-lt"/>
              <a:buAutoNum type="alphaLcPeriod"/>
            </a:pPr>
            <a:r>
              <a:rPr lang="en-US" dirty="0" smtClean="0"/>
              <a:t>u= (x+2y)</a:t>
            </a:r>
            <a:r>
              <a:rPr lang="en-US" dirty="0" err="1" smtClean="0"/>
              <a:t>xt</a:t>
            </a:r>
            <a:r>
              <a:rPr lang="en-US" dirty="0" smtClean="0"/>
              <a:t>; v= -(2x+y)</a:t>
            </a:r>
            <a:r>
              <a:rPr lang="en-US" dirty="0" err="1" smtClean="0"/>
              <a:t>yt</a:t>
            </a:r>
            <a:endParaRPr lang="en-US" dirty="0" smtClean="0"/>
          </a:p>
          <a:p>
            <a:pPr marL="514350" indent="-514350"/>
            <a:endParaRPr lang="en-US" dirty="0"/>
          </a:p>
        </p:txBody>
      </p:sp>
      <p:sp>
        <p:nvSpPr>
          <p:cNvPr id="3" name="Content Placeholder 2"/>
          <p:cNvSpPr>
            <a:spLocks noGrp="1"/>
          </p:cNvSpPr>
          <p:nvPr>
            <p:ph sz="quarter" idx="10"/>
          </p:nvPr>
        </p:nvSpPr>
        <p:spPr/>
        <p:txBody>
          <a:bodyPr/>
          <a:lstStyle/>
          <a:p>
            <a:r>
              <a:rPr lang="en-US" dirty="0" smtClean="0"/>
              <a:t>Example-2</a:t>
            </a:r>
            <a:endParaRPr lang="en-US" dirty="0"/>
          </a:p>
        </p:txBody>
      </p:sp>
      <p:sp>
        <p:nvSpPr>
          <p:cNvPr id="4" name="Date Placeholder 3"/>
          <p:cNvSpPr>
            <a:spLocks noGrp="1"/>
          </p:cNvSpPr>
          <p:nvPr>
            <p:ph type="dt" sz="half" idx="11"/>
          </p:nvPr>
        </p:nvSpPr>
        <p:spPr/>
        <p:txBody>
          <a:bodyPr/>
          <a:lstStyle/>
          <a:p>
            <a:fld id="{D1DBE423-F1FC-4163-AB77-B6925F938C86}"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10</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Differential control volume</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Velocity components – </a:t>
            </a:r>
            <a:r>
              <a:rPr lang="en-US" i="1" dirty="0" err="1" smtClean="0"/>
              <a:t>V</a:t>
            </a:r>
            <a:r>
              <a:rPr lang="en-US" i="1" baseline="-25000" dirty="0" err="1" smtClean="0"/>
              <a:t>r</a:t>
            </a:r>
            <a:r>
              <a:rPr lang="en-US" i="1" baseline="-25000" dirty="0" smtClean="0"/>
              <a:t>,</a:t>
            </a:r>
            <a:r>
              <a:rPr lang="en-US" i="1" dirty="0" smtClean="0"/>
              <a:t> V</a:t>
            </a:r>
            <a:r>
              <a:rPr lang="el-GR" i="1" baseline="-25000" dirty="0" smtClean="0"/>
              <a:t>θ</a:t>
            </a:r>
            <a:r>
              <a:rPr lang="en-US" dirty="0" smtClean="0"/>
              <a:t> and </a:t>
            </a:r>
            <a:r>
              <a:rPr lang="en-US" i="1" dirty="0" err="1" smtClean="0"/>
              <a:t>V</a:t>
            </a:r>
            <a:r>
              <a:rPr lang="en-US" i="1" baseline="-25000" dirty="0" err="1" smtClean="0"/>
              <a:t>z</a:t>
            </a:r>
            <a:endParaRPr lang="en-US" i="1" dirty="0"/>
          </a:p>
        </p:txBody>
      </p:sp>
      <p:sp>
        <p:nvSpPr>
          <p:cNvPr id="3" name="Content Placeholder 2"/>
          <p:cNvSpPr>
            <a:spLocks noGrp="1"/>
          </p:cNvSpPr>
          <p:nvPr>
            <p:ph sz="quarter" idx="10"/>
          </p:nvPr>
        </p:nvSpPr>
        <p:spPr/>
        <p:txBody>
          <a:bodyPr>
            <a:normAutofit/>
          </a:bodyPr>
          <a:lstStyle/>
          <a:p>
            <a:r>
              <a:rPr lang="en-US" dirty="0" smtClean="0"/>
              <a:t>Conservation of mass – Cylindrical coordinate system</a:t>
            </a:r>
            <a:endParaRPr lang="en-US" dirty="0"/>
          </a:p>
        </p:txBody>
      </p:sp>
      <p:pic>
        <p:nvPicPr>
          <p:cNvPr id="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2209800"/>
            <a:ext cx="4495800" cy="2794686"/>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D13CFDA7-8F43-4AD2-A19E-0D3C8AB55680}" type="datetime1">
              <a:rPr lang="en-US" smtClean="0"/>
              <a:pPr/>
              <a:t>10/6/2015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11</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linds(horizont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Conservation of mass – Cylindrical coordinate system</a:t>
            </a:r>
            <a:endParaRPr lang="en-US" dirty="0"/>
          </a:p>
        </p:txBody>
      </p:sp>
      <p:pic>
        <p:nvPicPr>
          <p:cNvPr id="4" name="Picture 1" descr="tab_05_02.jpg"/>
          <p:cNvPicPr>
            <a:picLocks noChangeAspect="1"/>
          </p:cNvPicPr>
          <p:nvPr>
            <p:custDataLst>
              <p:tags r:id="rId1"/>
            </p:custDataLst>
          </p:nvPr>
        </p:nvPicPr>
        <p:blipFill>
          <a:blip r:embed="rId3" cstate="print"/>
          <a:srcRect/>
          <a:stretch>
            <a:fillRect/>
          </a:stretch>
        </p:blipFill>
        <p:spPr bwMode="auto">
          <a:xfrm>
            <a:off x="1143000" y="1167339"/>
            <a:ext cx="6046739" cy="5081061"/>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396038F7-052E-4F96-9C1A-D3B1C3DF0BD1}" type="datetime1">
              <a:rPr lang="en-US" smtClean="0"/>
              <a:pPr/>
              <a:t>10/6/2015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12</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830763"/>
          </a:xfrm>
        </p:spPr>
        <p:txBody>
          <a:bodyPr/>
          <a:lstStyle/>
          <a:p>
            <a:pPr>
              <a:buFont typeface="Arial" pitchFamily="34" charset="0"/>
              <a:buChar char="•"/>
            </a:pPr>
            <a:r>
              <a:rPr lang="en-US" dirty="0" smtClean="0"/>
              <a:t>Differential equation (Governing equation)</a:t>
            </a:r>
          </a:p>
          <a:p>
            <a:pPr>
              <a:buFont typeface="Arial" pitchFamily="34" charset="0"/>
              <a:buChar char="•"/>
            </a:pPr>
            <a:endParaRPr lang="en-US" dirty="0" smtClean="0"/>
          </a:p>
          <a:p>
            <a:pPr>
              <a:buFont typeface="Arial" pitchFamily="34" charset="0"/>
              <a:buChar char="•"/>
            </a:pPr>
            <a:endParaRPr lang="en-US" dirty="0" smtClean="0"/>
          </a:p>
          <a:p>
            <a:r>
              <a:rPr lang="en-US" dirty="0" smtClean="0"/>
              <a:t>				 </a:t>
            </a:r>
            <a:r>
              <a:rPr lang="en-US" b="1" dirty="0" smtClean="0">
                <a:solidFill>
                  <a:srgbClr val="00B050"/>
                </a:solidFill>
                <a:sym typeface="Wingdings" pitchFamily="2" charset="2"/>
              </a:rPr>
              <a:t> </a:t>
            </a:r>
            <a:r>
              <a:rPr lang="en-US" b="1" dirty="0" smtClean="0">
                <a:solidFill>
                  <a:srgbClr val="00B050"/>
                </a:solidFill>
              </a:rPr>
              <a:t>Continuity equation</a:t>
            </a:r>
          </a:p>
          <a:p>
            <a:pPr>
              <a:buFont typeface="Arial" pitchFamily="34" charset="0"/>
              <a:buChar char="•"/>
            </a:pPr>
            <a:r>
              <a:rPr lang="en-US" dirty="0" smtClean="0"/>
              <a:t>In vector form</a:t>
            </a:r>
          </a:p>
          <a:p>
            <a:pPr>
              <a:buFont typeface="Arial" pitchFamily="34" charset="0"/>
              <a:buChar char="•"/>
            </a:pPr>
            <a:endParaRPr lang="en-US" dirty="0" smtClean="0"/>
          </a:p>
          <a:p>
            <a:pPr>
              <a:buFont typeface="Arial" pitchFamily="34" charset="0"/>
              <a:buChar char="•"/>
            </a:pPr>
            <a:endParaRPr lang="en-US" dirty="0" smtClean="0"/>
          </a:p>
          <a:p>
            <a:r>
              <a:rPr lang="en-US" dirty="0" smtClean="0"/>
              <a:t>Where </a:t>
            </a:r>
            <a:endParaRPr lang="en-US" dirty="0"/>
          </a:p>
        </p:txBody>
      </p:sp>
      <p:sp>
        <p:nvSpPr>
          <p:cNvPr id="3" name="Content Placeholder 2"/>
          <p:cNvSpPr>
            <a:spLocks noGrp="1"/>
          </p:cNvSpPr>
          <p:nvPr>
            <p:ph sz="quarter" idx="10"/>
          </p:nvPr>
        </p:nvSpPr>
        <p:spPr/>
        <p:txBody>
          <a:bodyPr/>
          <a:lstStyle/>
          <a:p>
            <a:r>
              <a:rPr lang="en-US" dirty="0" smtClean="0"/>
              <a:t>Conservation of mass – Cylindrical coordinate system</a:t>
            </a:r>
            <a:endParaRPr lang="en-US" dirty="0"/>
          </a:p>
        </p:txBody>
      </p:sp>
      <p:pic>
        <p:nvPicPr>
          <p:cNvPr id="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2209800"/>
            <a:ext cx="6705600" cy="986655"/>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4267200"/>
            <a:ext cx="2790825" cy="1047750"/>
          </a:xfrm>
          <a:prstGeom prst="rect">
            <a:avLst/>
          </a:prstGeom>
          <a:noFill/>
          <a:ln w="9525">
            <a:noFill/>
            <a:miter lim="800000"/>
            <a:headEnd/>
            <a:tailEnd/>
          </a:ln>
          <a:effectLst/>
        </p:spPr>
      </p:pic>
      <p:pic>
        <p:nvPicPr>
          <p:cNvPr id="6"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09800" y="5410200"/>
            <a:ext cx="4676775" cy="1009650"/>
          </a:xfrm>
          <a:prstGeom prst="rect">
            <a:avLst/>
          </a:prstGeom>
          <a:noFill/>
          <a:ln w="9525">
            <a:noFill/>
            <a:miter lim="800000"/>
            <a:headEnd/>
            <a:tailEnd/>
          </a:ln>
          <a:effectLst/>
        </p:spPr>
      </p:pic>
      <p:sp>
        <p:nvSpPr>
          <p:cNvPr id="7" name="Date Placeholder 6"/>
          <p:cNvSpPr>
            <a:spLocks noGrp="1"/>
          </p:cNvSpPr>
          <p:nvPr>
            <p:ph type="dt" sz="half" idx="11"/>
          </p:nvPr>
        </p:nvSpPr>
        <p:spPr/>
        <p:txBody>
          <a:bodyPr/>
          <a:lstStyle/>
          <a:p>
            <a:fld id="{0AE486E2-0F53-498A-9B56-34FA49B6C6DF}" type="datetime1">
              <a:rPr lang="en-US" smtClean="0"/>
              <a:pPr/>
              <a:t>10/6/2015</a:t>
            </a:fld>
            <a:endParaRPr lang="en-US"/>
          </a:p>
        </p:txBody>
      </p:sp>
      <p:sp>
        <p:nvSpPr>
          <p:cNvPr id="8" name="Slide Number Placeholder 7"/>
          <p:cNvSpPr>
            <a:spLocks noGrp="1"/>
          </p:cNvSpPr>
          <p:nvPr>
            <p:ph type="sldNum" sz="quarter" idx="12"/>
          </p:nvPr>
        </p:nvSpPr>
        <p:spPr/>
        <p:txBody>
          <a:bodyPr/>
          <a:lstStyle/>
          <a:p>
            <a:fld id="{BC8D7E44-7D4F-4942-A8C9-2DF6BF8399E8}" type="slidenum">
              <a:rPr lang="en-US" smtClean="0"/>
              <a:pPr/>
              <a:t>13</a:t>
            </a:fld>
            <a:endParaRPr lang="en-US"/>
          </a:p>
        </p:txBody>
      </p:sp>
      <p:sp>
        <p:nvSpPr>
          <p:cNvPr id="9" name="Footer Placeholder 8"/>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Special cases </a:t>
            </a:r>
          </a:p>
          <a:p>
            <a:pPr lvl="1">
              <a:buFont typeface="Arial" pitchFamily="34" charset="0"/>
              <a:buChar char="•"/>
            </a:pPr>
            <a:r>
              <a:rPr lang="en-US" dirty="0" err="1" smtClean="0"/>
              <a:t>Incompressbile</a:t>
            </a:r>
            <a:r>
              <a:rPr lang="en-US" dirty="0" smtClean="0"/>
              <a:t> fluid</a:t>
            </a:r>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r>
              <a:rPr lang="en-US" dirty="0" smtClean="0"/>
              <a:t>Steady compressible flow</a:t>
            </a:r>
          </a:p>
          <a:p>
            <a:endParaRPr lang="en-US" dirty="0"/>
          </a:p>
        </p:txBody>
      </p:sp>
      <p:sp>
        <p:nvSpPr>
          <p:cNvPr id="3" name="Content Placeholder 2"/>
          <p:cNvSpPr>
            <a:spLocks noGrp="1"/>
          </p:cNvSpPr>
          <p:nvPr>
            <p:ph sz="quarter" idx="10"/>
          </p:nvPr>
        </p:nvSpPr>
        <p:spPr/>
        <p:txBody>
          <a:bodyPr/>
          <a:lstStyle/>
          <a:p>
            <a:r>
              <a:rPr lang="en-US" dirty="0" smtClean="0"/>
              <a:t>Conservation of mass – Cylindrical coordinate system</a:t>
            </a:r>
            <a:endParaRPr lang="en-US" dirty="0"/>
          </a:p>
        </p:txBody>
      </p:sp>
      <p:pic>
        <p:nvPicPr>
          <p:cNvPr id="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0" y="2743200"/>
            <a:ext cx="6143625" cy="1057275"/>
          </a:xfrm>
          <a:prstGeom prst="rect">
            <a:avLst/>
          </a:prstGeom>
          <a:noFill/>
          <a:ln w="9525">
            <a:noFill/>
            <a:miter lim="800000"/>
            <a:headEnd/>
            <a:tailEnd/>
          </a:ln>
          <a:effectLst/>
        </p:spPr>
      </p:pic>
      <p:pic>
        <p:nvPicPr>
          <p:cNvPr id="5"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90600" y="4953000"/>
            <a:ext cx="7715250" cy="1000125"/>
          </a:xfrm>
          <a:prstGeom prst="rect">
            <a:avLst/>
          </a:prstGeom>
          <a:noFill/>
          <a:ln w="9525">
            <a:noFill/>
            <a:miter lim="800000"/>
            <a:headEnd/>
            <a:tailEnd/>
          </a:ln>
          <a:effectLst/>
        </p:spPr>
      </p:pic>
      <p:sp>
        <p:nvSpPr>
          <p:cNvPr id="6" name="Date Placeholder 5"/>
          <p:cNvSpPr>
            <a:spLocks noGrp="1"/>
          </p:cNvSpPr>
          <p:nvPr>
            <p:ph type="dt" sz="half" idx="11"/>
          </p:nvPr>
        </p:nvSpPr>
        <p:spPr/>
        <p:txBody>
          <a:bodyPr/>
          <a:lstStyle/>
          <a:p>
            <a:fld id="{9E9CC66A-DFCF-41CD-B574-09D0E9D2CB6D}" type="datetime1">
              <a:rPr lang="en-US" smtClean="0"/>
              <a:pPr/>
              <a:t>10/6/2015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14</a:t>
            </a:fld>
            <a:endParaRPr lang="en-US"/>
          </a:p>
        </p:txBody>
      </p:sp>
      <p:sp>
        <p:nvSpPr>
          <p:cNvPr id="8" name="Footer Placeholder 7"/>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linds(horizont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AutoNum type="arabicPeriod"/>
            </a:pPr>
            <a:r>
              <a:rPr lang="en-US" dirty="0" smtClean="0"/>
              <a:t>Whether the following equation is represents possible incompressible flow</a:t>
            </a:r>
          </a:p>
          <a:p>
            <a:pPr marL="514350" indent="-514350"/>
            <a:r>
              <a:rPr lang="en-US" dirty="0" err="1" smtClean="0"/>
              <a:t>V</a:t>
            </a:r>
            <a:r>
              <a:rPr lang="en-US" baseline="-25000" dirty="0" err="1" smtClean="0"/>
              <a:t>r</a:t>
            </a:r>
            <a:r>
              <a:rPr lang="en-US" dirty="0" smtClean="0"/>
              <a:t>=</a:t>
            </a:r>
            <a:r>
              <a:rPr lang="en-US" dirty="0" err="1" smtClean="0"/>
              <a:t>Ucos</a:t>
            </a:r>
            <a:r>
              <a:rPr lang="el-GR" dirty="0" smtClean="0"/>
              <a:t>θ</a:t>
            </a:r>
            <a:r>
              <a:rPr lang="en-US" dirty="0" smtClean="0"/>
              <a:t>[1-(</a:t>
            </a:r>
            <a:r>
              <a:rPr lang="en-US" dirty="0" err="1" smtClean="0"/>
              <a:t>a/r</a:t>
            </a:r>
            <a:r>
              <a:rPr lang="en-US" dirty="0" smtClean="0"/>
              <a:t>)</a:t>
            </a:r>
            <a:r>
              <a:rPr lang="en-US" baseline="30000" dirty="0" smtClean="0"/>
              <a:t>2</a:t>
            </a:r>
            <a:r>
              <a:rPr lang="en-US" dirty="0" smtClean="0"/>
              <a:t>];  V</a:t>
            </a:r>
            <a:r>
              <a:rPr lang="el-GR" baseline="-25000" dirty="0" smtClean="0"/>
              <a:t>θ</a:t>
            </a:r>
            <a:r>
              <a:rPr lang="en-US" dirty="0" smtClean="0"/>
              <a:t>=-</a:t>
            </a:r>
            <a:r>
              <a:rPr lang="en-US" dirty="0" err="1" smtClean="0"/>
              <a:t>Usin</a:t>
            </a:r>
            <a:r>
              <a:rPr lang="el-GR" dirty="0" smtClean="0"/>
              <a:t>θ</a:t>
            </a:r>
            <a:r>
              <a:rPr lang="en-US" dirty="0" smtClean="0"/>
              <a:t>[1+(</a:t>
            </a:r>
            <a:r>
              <a:rPr lang="en-US" dirty="0" err="1" smtClean="0"/>
              <a:t>a/r</a:t>
            </a:r>
            <a:r>
              <a:rPr lang="en-US" dirty="0" smtClean="0"/>
              <a:t>)</a:t>
            </a:r>
            <a:r>
              <a:rPr lang="en-US" baseline="30000" dirty="0" smtClean="0"/>
              <a:t>2</a:t>
            </a:r>
            <a:r>
              <a:rPr lang="en-US" dirty="0" smtClean="0"/>
              <a:t>]</a:t>
            </a:r>
          </a:p>
          <a:p>
            <a:pPr marL="514350" indent="-514350"/>
            <a:endParaRPr lang="en-US" dirty="0"/>
          </a:p>
        </p:txBody>
      </p:sp>
      <p:sp>
        <p:nvSpPr>
          <p:cNvPr id="3" name="Content Placeholder 2"/>
          <p:cNvSpPr>
            <a:spLocks noGrp="1"/>
          </p:cNvSpPr>
          <p:nvPr>
            <p:ph sz="quarter" idx="10"/>
          </p:nvPr>
        </p:nvSpPr>
        <p:spPr/>
        <p:txBody>
          <a:bodyPr/>
          <a:lstStyle/>
          <a:p>
            <a:r>
              <a:rPr lang="en-US" dirty="0" smtClean="0"/>
              <a:t>Example-3</a:t>
            </a:r>
            <a:endParaRPr lang="en-US" dirty="0"/>
          </a:p>
        </p:txBody>
      </p:sp>
      <p:sp>
        <p:nvSpPr>
          <p:cNvPr id="4" name="Date Placeholder 3"/>
          <p:cNvSpPr>
            <a:spLocks noGrp="1"/>
          </p:cNvSpPr>
          <p:nvPr>
            <p:ph type="dt" sz="half" idx="11"/>
          </p:nvPr>
        </p:nvSpPr>
        <p:spPr/>
        <p:txBody>
          <a:bodyPr/>
          <a:lstStyle/>
          <a:p>
            <a:fld id="{D1DBE423-F1FC-4163-AB77-B6925F938C86}"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15</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830763"/>
          </a:xfrm>
        </p:spPr>
        <p:txBody>
          <a:bodyPr/>
          <a:lstStyle/>
          <a:p>
            <a:pPr>
              <a:buFont typeface="Arial" pitchFamily="34" charset="0"/>
              <a:buChar char="•"/>
            </a:pPr>
            <a:r>
              <a:rPr lang="en-US" dirty="0" smtClean="0"/>
              <a:t>Streamline</a:t>
            </a:r>
          </a:p>
          <a:p>
            <a:pPr lvl="1">
              <a:buFont typeface="Arial" pitchFamily="34" charset="0"/>
              <a:buChar char="•"/>
            </a:pPr>
            <a:r>
              <a:rPr lang="en-US" dirty="0" smtClean="0"/>
              <a:t>Lines tangent to velocity vectors in a flow at an instant</a:t>
            </a:r>
          </a:p>
          <a:p>
            <a:pPr lvl="1">
              <a:buFont typeface="Arial" pitchFamily="34" charset="0"/>
              <a:buChar char="•"/>
            </a:pPr>
            <a:r>
              <a:rPr lang="en-US" dirty="0" smtClean="0"/>
              <a:t>It is generally defined in terms of </a:t>
            </a:r>
            <a:r>
              <a:rPr lang="en-US" b="1" i="1" dirty="0" smtClean="0">
                <a:solidFill>
                  <a:srgbClr val="0070C0"/>
                </a:solidFill>
              </a:rPr>
              <a:t>stream function </a:t>
            </a:r>
          </a:p>
          <a:p>
            <a:pPr lvl="1">
              <a:buFont typeface="Arial" pitchFamily="34" charset="0"/>
              <a:buChar char="•"/>
            </a:pPr>
            <a:endParaRPr lang="en-US" dirty="0" smtClean="0"/>
          </a:p>
          <a:p>
            <a:pPr>
              <a:buFont typeface="Arial" pitchFamily="34" charset="0"/>
              <a:buChar char="•"/>
            </a:pPr>
            <a:r>
              <a:rPr lang="en-US" dirty="0" smtClean="0"/>
              <a:t>Stream function (</a:t>
            </a:r>
            <a:r>
              <a:rPr lang="el-GR" dirty="0" smtClean="0"/>
              <a:t>ψ</a:t>
            </a:r>
            <a:r>
              <a:rPr lang="en-US" dirty="0" smtClean="0"/>
              <a:t>)</a:t>
            </a:r>
          </a:p>
          <a:p>
            <a:pPr lvl="1" algn="just">
              <a:buFont typeface="Arial" pitchFamily="34" charset="0"/>
              <a:buChar char="•"/>
            </a:pPr>
            <a:r>
              <a:rPr lang="en-US" dirty="0" smtClean="0"/>
              <a:t>Represents velocity components of a 2-D incompressible flow with a single function</a:t>
            </a:r>
            <a:endParaRPr lang="en-US" dirty="0"/>
          </a:p>
        </p:txBody>
      </p:sp>
      <p:sp>
        <p:nvSpPr>
          <p:cNvPr id="3" name="Content Placeholder 2"/>
          <p:cNvSpPr>
            <a:spLocks noGrp="1"/>
          </p:cNvSpPr>
          <p:nvPr>
            <p:ph sz="quarter" idx="10"/>
          </p:nvPr>
        </p:nvSpPr>
        <p:spPr/>
        <p:txBody>
          <a:bodyPr/>
          <a:lstStyle/>
          <a:p>
            <a:r>
              <a:rPr lang="en-US" dirty="0" smtClean="0"/>
              <a:t>Stream function for 2-D incompressible flow</a:t>
            </a:r>
            <a:endParaRPr lang="en-US" dirty="0"/>
          </a:p>
        </p:txBody>
      </p:sp>
      <p:sp>
        <p:nvSpPr>
          <p:cNvPr id="4" name="Date Placeholder 3"/>
          <p:cNvSpPr>
            <a:spLocks noGrp="1"/>
          </p:cNvSpPr>
          <p:nvPr>
            <p:ph type="dt" sz="half" idx="11"/>
          </p:nvPr>
        </p:nvSpPr>
        <p:spPr/>
        <p:txBody>
          <a:bodyPr/>
          <a:lstStyle/>
          <a:p>
            <a:fld id="{B0ED489A-2D36-4ECB-B010-FB0FC3BE45BD}"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16</a:t>
            </a:fld>
            <a:endParaRPr lang="en-US"/>
          </a:p>
        </p:txBody>
      </p:sp>
      <p:sp>
        <p:nvSpPr>
          <p:cNvPr id="6" name="Footer Placeholder 5"/>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906963"/>
          </a:xfrm>
        </p:spPr>
        <p:txBody>
          <a:bodyPr/>
          <a:lstStyle/>
          <a:p>
            <a:pPr>
              <a:buFont typeface="Arial" pitchFamily="34" charset="0"/>
              <a:buChar char="•"/>
            </a:pPr>
            <a:r>
              <a:rPr lang="en-US" dirty="0" smtClean="0"/>
              <a:t>Continuity equation for 2-D incompressible flow (rectangular coordinates)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Stream function</a:t>
            </a:r>
          </a:p>
          <a:p>
            <a:pPr lvl="1">
              <a:buFont typeface="Arial" pitchFamily="34" charset="0"/>
              <a:buChar char="•"/>
            </a:pPr>
            <a:r>
              <a:rPr lang="en-US" dirty="0" smtClean="0"/>
              <a:t>Defined in such a way that it satisfies the continuity equation</a:t>
            </a:r>
          </a:p>
          <a:p>
            <a:pPr>
              <a:buFont typeface="Arial" pitchFamily="34" charset="0"/>
              <a:buChar char="•"/>
            </a:pPr>
            <a:endParaRPr lang="en-US" dirty="0"/>
          </a:p>
        </p:txBody>
      </p:sp>
      <p:sp>
        <p:nvSpPr>
          <p:cNvPr id="3" name="Content Placeholder 2"/>
          <p:cNvSpPr>
            <a:spLocks noGrp="1"/>
          </p:cNvSpPr>
          <p:nvPr>
            <p:ph sz="quarter" idx="10"/>
          </p:nvPr>
        </p:nvSpPr>
        <p:spPr/>
        <p:txBody>
          <a:bodyPr/>
          <a:lstStyle/>
          <a:p>
            <a:r>
              <a:rPr lang="en-US" dirty="0" smtClean="0"/>
              <a:t>Stream function for 2-D incompressible flow</a:t>
            </a:r>
            <a:endParaRPr lang="en-US" dirty="0"/>
          </a:p>
        </p:txBody>
      </p:sp>
      <p:pic>
        <p:nvPicPr>
          <p:cNvPr id="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00401" y="2667001"/>
            <a:ext cx="2057400" cy="901754"/>
          </a:xfrm>
          <a:prstGeom prst="rect">
            <a:avLst/>
          </a:prstGeom>
          <a:noFill/>
          <a:ln w="9525">
            <a:noFill/>
            <a:miter lim="800000"/>
            <a:headEnd/>
            <a:tailEnd/>
          </a:ln>
          <a:effectLst/>
        </p:spPr>
      </p:pic>
      <p:pic>
        <p:nvPicPr>
          <p:cNvPr id="5"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33600" y="5181600"/>
            <a:ext cx="4591050" cy="1057275"/>
          </a:xfrm>
          <a:prstGeom prst="rect">
            <a:avLst/>
          </a:prstGeom>
          <a:noFill/>
          <a:ln w="9525">
            <a:noFill/>
            <a:miter lim="800000"/>
            <a:headEnd/>
            <a:tailEnd/>
          </a:ln>
          <a:effectLst/>
        </p:spPr>
      </p:pic>
      <p:sp>
        <p:nvSpPr>
          <p:cNvPr id="6" name="Date Placeholder 5"/>
          <p:cNvSpPr>
            <a:spLocks noGrp="1"/>
          </p:cNvSpPr>
          <p:nvPr>
            <p:ph type="dt" sz="half" idx="11"/>
          </p:nvPr>
        </p:nvSpPr>
        <p:spPr/>
        <p:txBody>
          <a:bodyPr/>
          <a:lstStyle/>
          <a:p>
            <a:fld id="{79F41046-12CA-451D-9EE7-670274B1414E}" type="datetime1">
              <a:rPr lang="en-US" smtClean="0"/>
              <a:pPr/>
              <a:t>10/6/2015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17</a:t>
            </a:fld>
            <a:endParaRPr lang="en-US"/>
          </a:p>
        </p:txBody>
      </p:sp>
      <p:sp>
        <p:nvSpPr>
          <p:cNvPr id="8" name="Footer Placeholder 7"/>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754563"/>
          </a:xfrm>
        </p:spPr>
        <p:txBody>
          <a:bodyPr/>
          <a:lstStyle/>
          <a:p>
            <a:pPr>
              <a:buFont typeface="Arial" pitchFamily="34" charset="0"/>
              <a:buChar char="•"/>
            </a:pPr>
            <a:r>
              <a:rPr lang="en-US" dirty="0" smtClean="0"/>
              <a:t>Stream function / Streamline</a:t>
            </a:r>
          </a:p>
          <a:p>
            <a:pPr lvl="1">
              <a:buFont typeface="Arial" pitchFamily="34" charset="0"/>
              <a:buChar char="•"/>
            </a:pPr>
            <a:r>
              <a:rPr lang="en-US" dirty="0" smtClean="0"/>
              <a:t>Stream function is constant along a streamline at any particular instant of time.</a:t>
            </a:r>
          </a:p>
          <a:p>
            <a:pPr lvl="1">
              <a:buFont typeface="Arial" pitchFamily="34" charset="0"/>
              <a:buChar char="•"/>
            </a:pPr>
            <a:r>
              <a:rPr lang="el-GR" dirty="0" smtClean="0"/>
              <a:t>Ψ</a:t>
            </a:r>
            <a:r>
              <a:rPr lang="en-US" dirty="0" smtClean="0"/>
              <a:t> = 1, 2, 3, etc.  </a:t>
            </a:r>
            <a:r>
              <a:rPr lang="en-US" dirty="0" smtClean="0">
                <a:sym typeface="Wingdings" pitchFamily="2" charset="2"/>
              </a:rPr>
              <a:t> Represents different streamlines</a:t>
            </a:r>
          </a:p>
          <a:p>
            <a:pPr lvl="1">
              <a:buFont typeface="Arial" pitchFamily="34" charset="0"/>
              <a:buChar char="•"/>
            </a:pPr>
            <a:endParaRPr lang="en-US" dirty="0" smtClean="0">
              <a:sym typeface="Wingdings" pitchFamily="2" charset="2"/>
            </a:endParaRPr>
          </a:p>
          <a:p>
            <a:pPr>
              <a:buFont typeface="Arial" pitchFamily="34" charset="0"/>
              <a:buChar char="•"/>
            </a:pPr>
            <a:r>
              <a:rPr lang="en-US" dirty="0" smtClean="0"/>
              <a:t>What is the physical significance of stream-function (constant values)?</a:t>
            </a:r>
            <a:endParaRPr lang="en-US" dirty="0"/>
          </a:p>
        </p:txBody>
      </p:sp>
      <p:sp>
        <p:nvSpPr>
          <p:cNvPr id="3" name="Content Placeholder 2"/>
          <p:cNvSpPr>
            <a:spLocks noGrp="1"/>
          </p:cNvSpPr>
          <p:nvPr>
            <p:ph sz="quarter" idx="10"/>
          </p:nvPr>
        </p:nvSpPr>
        <p:spPr/>
        <p:txBody>
          <a:bodyPr/>
          <a:lstStyle/>
          <a:p>
            <a:r>
              <a:rPr lang="en-US" dirty="0" smtClean="0"/>
              <a:t>Stream function for 2-D incompressible flow</a:t>
            </a:r>
            <a:endParaRPr lang="en-US" dirty="0"/>
          </a:p>
        </p:txBody>
      </p:sp>
      <p:sp>
        <p:nvSpPr>
          <p:cNvPr id="4" name="Date Placeholder 3"/>
          <p:cNvSpPr>
            <a:spLocks noGrp="1"/>
          </p:cNvSpPr>
          <p:nvPr>
            <p:ph type="dt" sz="half" idx="11"/>
          </p:nvPr>
        </p:nvSpPr>
        <p:spPr/>
        <p:txBody>
          <a:bodyPr/>
          <a:lstStyle/>
          <a:p>
            <a:fld id="{7D1A0900-F37C-4608-894A-4CF40D4647A5}"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18</a:t>
            </a:fld>
            <a:endParaRPr lang="en-US"/>
          </a:p>
        </p:txBody>
      </p:sp>
      <p:sp>
        <p:nvSpPr>
          <p:cNvPr id="6" name="Footer Placeholder 5"/>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normAutofit fontScale="92500" lnSpcReduction="10000"/>
          </a:bodyPr>
          <a:lstStyle/>
          <a:p>
            <a:pPr>
              <a:buFont typeface="Arial" pitchFamily="34" charset="0"/>
              <a:buChar char="•"/>
            </a:pPr>
            <a:r>
              <a:rPr lang="en-US" dirty="0" smtClean="0"/>
              <a:t>Consider instantaneous streamlines in a 2-D flow</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lgn="just">
              <a:buFont typeface="Arial" pitchFamily="34" charset="0"/>
              <a:buChar char="•"/>
            </a:pPr>
            <a:r>
              <a:rPr lang="en-US" b="1" u="sng" dirty="0" smtClean="0">
                <a:solidFill>
                  <a:srgbClr val="002060"/>
                </a:solidFill>
              </a:rPr>
              <a:t>Volume flow rate between two streamlines is given by the difference between two stream function values.</a:t>
            </a:r>
            <a:endParaRPr lang="en-US" b="1" u="sng" dirty="0">
              <a:solidFill>
                <a:srgbClr val="002060"/>
              </a:solidFill>
            </a:endParaRPr>
          </a:p>
        </p:txBody>
      </p:sp>
      <p:sp>
        <p:nvSpPr>
          <p:cNvPr id="3" name="Content Placeholder 2"/>
          <p:cNvSpPr>
            <a:spLocks noGrp="1"/>
          </p:cNvSpPr>
          <p:nvPr>
            <p:ph sz="quarter" idx="10"/>
          </p:nvPr>
        </p:nvSpPr>
        <p:spPr/>
        <p:txBody>
          <a:bodyPr/>
          <a:lstStyle/>
          <a:p>
            <a:r>
              <a:rPr lang="en-US" dirty="0" smtClean="0"/>
              <a:t>Stream function for 2-D incompressible flow</a:t>
            </a:r>
            <a:endParaRPr lang="en-US" dirty="0"/>
          </a:p>
        </p:txBody>
      </p:sp>
      <p:pic>
        <p:nvPicPr>
          <p:cNvPr id="4" name="Picture 1" descr="fig_05_03.jpg"/>
          <p:cNvPicPr>
            <a:picLocks noChangeAspect="1"/>
          </p:cNvPicPr>
          <p:nvPr>
            <p:custDataLst>
              <p:tags r:id="rId1"/>
            </p:custDataLst>
          </p:nvPr>
        </p:nvPicPr>
        <p:blipFill>
          <a:blip r:embed="rId3" cstate="print"/>
          <a:srcRect/>
          <a:stretch>
            <a:fillRect/>
          </a:stretch>
        </p:blipFill>
        <p:spPr bwMode="auto">
          <a:xfrm>
            <a:off x="2286000" y="2133600"/>
            <a:ext cx="3886200" cy="2536940"/>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B65F2C85-EAAC-44C9-A3FC-3C260DC95B80}" type="datetime1">
              <a:rPr lang="en-US" smtClean="0"/>
              <a:pPr/>
              <a:t>10/6/2015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19</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linds(horizont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610600" cy="4983163"/>
          </a:xfrm>
        </p:spPr>
        <p:txBody>
          <a:bodyPr>
            <a:normAutofit/>
          </a:bodyPr>
          <a:lstStyle/>
          <a:p>
            <a:pPr>
              <a:buFont typeface="Arial" pitchFamily="34" charset="0"/>
              <a:buChar char="•"/>
            </a:pPr>
            <a:r>
              <a:rPr lang="en-US" sz="2400" dirty="0" smtClean="0"/>
              <a:t>Conservation of mass</a:t>
            </a:r>
          </a:p>
          <a:p>
            <a:pPr>
              <a:buFont typeface="Arial" pitchFamily="34" charset="0"/>
              <a:buChar char="•"/>
            </a:pPr>
            <a:endParaRPr lang="en-US" sz="2400" dirty="0" smtClean="0"/>
          </a:p>
          <a:p>
            <a:pPr>
              <a:buFont typeface="Arial" pitchFamily="34" charset="0"/>
              <a:buChar char="•"/>
            </a:pPr>
            <a:r>
              <a:rPr lang="en-US" sz="2400" dirty="0" smtClean="0"/>
              <a:t>Stream function for two-dimensional incompressible flow</a:t>
            </a:r>
          </a:p>
          <a:p>
            <a:pPr>
              <a:buFont typeface="Arial" pitchFamily="34" charset="0"/>
              <a:buChar char="•"/>
            </a:pPr>
            <a:endParaRPr lang="en-US" sz="2400" dirty="0" smtClean="0"/>
          </a:p>
          <a:p>
            <a:pPr>
              <a:buFont typeface="Arial" pitchFamily="34" charset="0"/>
              <a:buChar char="•"/>
            </a:pPr>
            <a:r>
              <a:rPr lang="en-US" sz="2400" dirty="0" smtClean="0"/>
              <a:t>Motion of a fluid particle (Kinematics)</a:t>
            </a:r>
          </a:p>
          <a:p>
            <a:pPr>
              <a:buFont typeface="Arial" pitchFamily="34" charset="0"/>
              <a:buChar char="•"/>
            </a:pPr>
            <a:endParaRPr lang="en-US" sz="2400" dirty="0" smtClean="0"/>
          </a:p>
          <a:p>
            <a:pPr>
              <a:buFont typeface="Arial" pitchFamily="34" charset="0"/>
              <a:buChar char="•"/>
            </a:pPr>
            <a:r>
              <a:rPr lang="en-US" sz="2400" dirty="0" smtClean="0"/>
              <a:t>Momentum equation</a:t>
            </a:r>
          </a:p>
          <a:p>
            <a:pPr>
              <a:buFont typeface="Arial" pitchFamily="34" charset="0"/>
              <a:buChar char="•"/>
            </a:pPr>
            <a:endParaRPr lang="en-US" sz="2400" dirty="0" smtClean="0"/>
          </a:p>
          <a:p>
            <a:pPr>
              <a:buFont typeface="Arial" pitchFamily="34" charset="0"/>
              <a:buChar char="•"/>
            </a:pPr>
            <a:r>
              <a:rPr lang="en-US" sz="2400" dirty="0" smtClean="0"/>
              <a:t>Introduction to CFD</a:t>
            </a:r>
            <a:endParaRPr lang="en-US" dirty="0"/>
          </a:p>
        </p:txBody>
      </p:sp>
      <p:sp>
        <p:nvSpPr>
          <p:cNvPr id="4" name="Content Placeholder 3"/>
          <p:cNvSpPr>
            <a:spLocks noGrp="1"/>
          </p:cNvSpPr>
          <p:nvPr>
            <p:ph sz="quarter" idx="10"/>
          </p:nvPr>
        </p:nvSpPr>
        <p:spPr/>
        <p:txBody>
          <a:bodyPr/>
          <a:lstStyle/>
          <a:p>
            <a:r>
              <a:rPr lang="en-US" dirty="0" smtClean="0"/>
              <a:t>Outline</a:t>
            </a:r>
            <a:endParaRPr lang="en-US" dirty="0"/>
          </a:p>
        </p:txBody>
      </p:sp>
      <p:sp>
        <p:nvSpPr>
          <p:cNvPr id="5" name="Date Placeholder 4"/>
          <p:cNvSpPr>
            <a:spLocks noGrp="1"/>
          </p:cNvSpPr>
          <p:nvPr>
            <p:ph type="dt" sz="half" idx="11"/>
          </p:nvPr>
        </p:nvSpPr>
        <p:spPr/>
        <p:txBody>
          <a:bodyPr/>
          <a:lstStyle/>
          <a:p>
            <a:fld id="{70DD66C0-21BD-4CF4-8A82-313223D4D456}" type="datetime1">
              <a:rPr lang="en-US" smtClean="0"/>
              <a:pPr/>
              <a:t>10/6/2015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830763"/>
          </a:xfrm>
        </p:spPr>
        <p:txBody>
          <a:bodyPr/>
          <a:lstStyle/>
          <a:p>
            <a:pPr>
              <a:buFont typeface="Arial" pitchFamily="34" charset="0"/>
              <a:buChar char="•"/>
            </a:pPr>
            <a:r>
              <a:rPr lang="en-US" dirty="0" smtClean="0"/>
              <a:t>Cylindrical coordinates (</a:t>
            </a:r>
            <a:r>
              <a:rPr lang="en-US" i="1" dirty="0" smtClean="0"/>
              <a:t>r</a:t>
            </a:r>
            <a:r>
              <a:rPr lang="el-GR" i="1" dirty="0" smtClean="0"/>
              <a:t>θ</a:t>
            </a:r>
            <a:r>
              <a:rPr lang="en-US" i="1" dirty="0" smtClean="0"/>
              <a:t> </a:t>
            </a:r>
            <a:r>
              <a:rPr lang="en-US" dirty="0" smtClean="0"/>
              <a:t>– plane)</a:t>
            </a:r>
          </a:p>
          <a:p>
            <a:pPr lvl="1">
              <a:buFont typeface="Arial" pitchFamily="34" charset="0"/>
              <a:buChar char="•"/>
            </a:pPr>
            <a:r>
              <a:rPr lang="en-US" dirty="0" smtClean="0"/>
              <a:t>Continuity equation</a:t>
            </a:r>
          </a:p>
          <a:p>
            <a:pPr>
              <a:buFont typeface="Arial" pitchFamily="34" charset="0"/>
              <a:buChar char="•"/>
            </a:pPr>
            <a:endParaRPr lang="en-US" dirty="0" smtClean="0"/>
          </a:p>
          <a:p>
            <a:pPr>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r>
              <a:rPr lang="en-US" dirty="0" smtClean="0"/>
              <a:t>Stream function</a:t>
            </a:r>
            <a:endParaRPr lang="en-US" dirty="0"/>
          </a:p>
        </p:txBody>
      </p:sp>
      <p:sp>
        <p:nvSpPr>
          <p:cNvPr id="3" name="Content Placeholder 2"/>
          <p:cNvSpPr>
            <a:spLocks noGrp="1"/>
          </p:cNvSpPr>
          <p:nvPr>
            <p:ph sz="quarter" idx="10"/>
          </p:nvPr>
        </p:nvSpPr>
        <p:spPr/>
        <p:txBody>
          <a:bodyPr/>
          <a:lstStyle/>
          <a:p>
            <a:r>
              <a:rPr lang="en-US" dirty="0" smtClean="0"/>
              <a:t>Stream function for 2-D incompressible flow</a:t>
            </a:r>
            <a:endParaRPr lang="en-US" dirty="0"/>
          </a:p>
        </p:txBody>
      </p:sp>
      <p:pic>
        <p:nvPicPr>
          <p:cNvPr id="4"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95601" y="2819400"/>
            <a:ext cx="2590800" cy="844286"/>
          </a:xfrm>
          <a:prstGeom prst="rect">
            <a:avLst/>
          </a:prstGeom>
          <a:noFill/>
          <a:ln w="9525">
            <a:noFill/>
            <a:miter lim="800000"/>
            <a:headEnd/>
            <a:tailEnd/>
          </a:ln>
          <a:effectLst/>
        </p:spPr>
      </p:pic>
      <p:pic>
        <p:nvPicPr>
          <p:cNvPr id="5"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800600"/>
            <a:ext cx="4495800" cy="848109"/>
          </a:xfrm>
          <a:prstGeom prst="rect">
            <a:avLst/>
          </a:prstGeom>
          <a:noFill/>
          <a:ln w="9525">
            <a:noFill/>
            <a:miter lim="800000"/>
            <a:headEnd/>
            <a:tailEnd/>
          </a:ln>
          <a:effectLst/>
        </p:spPr>
      </p:pic>
      <p:sp>
        <p:nvSpPr>
          <p:cNvPr id="6" name="Date Placeholder 5"/>
          <p:cNvSpPr>
            <a:spLocks noGrp="1"/>
          </p:cNvSpPr>
          <p:nvPr>
            <p:ph type="dt" sz="half" idx="11"/>
          </p:nvPr>
        </p:nvSpPr>
        <p:spPr/>
        <p:txBody>
          <a:bodyPr/>
          <a:lstStyle/>
          <a:p>
            <a:fld id="{42F9D4A4-6C5F-431D-BE3F-BD4419CA56C7}" type="datetime1">
              <a:rPr lang="en-US" smtClean="0"/>
              <a:pPr/>
              <a:t>10/6/2015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20</a:t>
            </a:fld>
            <a:endParaRPr lang="en-US"/>
          </a:p>
        </p:txBody>
      </p:sp>
      <p:sp>
        <p:nvSpPr>
          <p:cNvPr id="8" name="Footer Placeholder 7"/>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dirty="0" smtClean="0"/>
              <a:t>Determine the family of stream function </a:t>
            </a:r>
            <a:r>
              <a:rPr lang="el-GR" dirty="0" smtClean="0"/>
              <a:t>ψ</a:t>
            </a:r>
            <a:r>
              <a:rPr lang="en-US" dirty="0" smtClean="0"/>
              <a:t> that will yield </a:t>
            </a:r>
            <a:r>
              <a:rPr lang="en-US" dirty="0" err="1" smtClean="0"/>
              <a:t>te</a:t>
            </a:r>
            <a:r>
              <a:rPr lang="en-US" dirty="0" smtClean="0"/>
              <a:t> velocity field V=y(2x+1)</a:t>
            </a:r>
            <a:r>
              <a:rPr lang="en-US" dirty="0" err="1" smtClean="0"/>
              <a:t>i</a:t>
            </a:r>
            <a:r>
              <a:rPr lang="en-US" dirty="0" smtClean="0"/>
              <a:t>+[x(x+1)-y</a:t>
            </a:r>
            <a:r>
              <a:rPr lang="en-US" baseline="30000" dirty="0" smtClean="0"/>
              <a:t>2</a:t>
            </a:r>
            <a:r>
              <a:rPr lang="en-US" dirty="0" smtClean="0"/>
              <a:t>]j</a:t>
            </a:r>
            <a:endParaRPr lang="en-US" dirty="0"/>
          </a:p>
        </p:txBody>
      </p:sp>
      <p:sp>
        <p:nvSpPr>
          <p:cNvPr id="3" name="Content Placeholder 2"/>
          <p:cNvSpPr>
            <a:spLocks noGrp="1"/>
          </p:cNvSpPr>
          <p:nvPr>
            <p:ph sz="quarter" idx="10"/>
          </p:nvPr>
        </p:nvSpPr>
        <p:spPr/>
        <p:txBody>
          <a:bodyPr/>
          <a:lstStyle/>
          <a:p>
            <a:r>
              <a:rPr lang="en-US" dirty="0" smtClean="0"/>
              <a:t>Example-4</a:t>
            </a:r>
            <a:endParaRPr lang="en-US" dirty="0"/>
          </a:p>
        </p:txBody>
      </p:sp>
      <p:sp>
        <p:nvSpPr>
          <p:cNvPr id="4" name="Date Placeholder 3"/>
          <p:cNvSpPr>
            <a:spLocks noGrp="1"/>
          </p:cNvSpPr>
          <p:nvPr>
            <p:ph type="dt" sz="half" idx="11"/>
          </p:nvPr>
        </p:nvSpPr>
        <p:spPr/>
        <p:txBody>
          <a:bodyPr/>
          <a:lstStyle/>
          <a:p>
            <a:fld id="{D1DBE423-F1FC-4163-AB77-B6925F938C86}"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21</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a flow with velocity components u=0, v=y(y</a:t>
            </a:r>
            <a:r>
              <a:rPr lang="en-US" baseline="30000" dirty="0" smtClean="0"/>
              <a:t>2</a:t>
            </a:r>
            <a:r>
              <a:rPr lang="en-US" dirty="0" smtClean="0"/>
              <a:t>-3z</a:t>
            </a:r>
            <a:r>
              <a:rPr lang="en-US" baseline="30000" dirty="0" smtClean="0"/>
              <a:t>2</a:t>
            </a:r>
            <a:r>
              <a:rPr lang="en-US" dirty="0" smtClean="0"/>
              <a:t>) and w= z(z</a:t>
            </a:r>
            <a:r>
              <a:rPr lang="en-US" baseline="30000" dirty="0" smtClean="0"/>
              <a:t>2</a:t>
            </a:r>
            <a:r>
              <a:rPr lang="en-US" dirty="0" smtClean="0"/>
              <a:t>-3y</a:t>
            </a:r>
            <a:r>
              <a:rPr lang="en-US" baseline="30000" dirty="0" smtClean="0"/>
              <a:t>2</a:t>
            </a:r>
            <a:r>
              <a:rPr lang="en-US" dirty="0" smtClean="0"/>
              <a:t>).</a:t>
            </a:r>
          </a:p>
          <a:p>
            <a:pPr marL="514350" indent="-514350">
              <a:buFont typeface="+mj-lt"/>
              <a:buAutoNum type="alphaLcPeriod"/>
            </a:pPr>
            <a:r>
              <a:rPr lang="en-US" dirty="0" smtClean="0"/>
              <a:t>Is this a one, two or 3D flow?</a:t>
            </a:r>
          </a:p>
          <a:p>
            <a:pPr marL="514350" indent="-514350">
              <a:buFont typeface="+mj-lt"/>
              <a:buAutoNum type="alphaLcPeriod"/>
            </a:pPr>
            <a:r>
              <a:rPr lang="en-US" dirty="0" smtClean="0"/>
              <a:t>Demonstrate whether this is incompressible flow.</a:t>
            </a:r>
          </a:p>
          <a:p>
            <a:pPr marL="514350" indent="-514350">
              <a:buFont typeface="+mj-lt"/>
              <a:buAutoNum type="alphaLcPeriod"/>
            </a:pPr>
            <a:r>
              <a:rPr lang="en-US" dirty="0" smtClean="0"/>
              <a:t>Derive stream function for this flow</a:t>
            </a:r>
            <a:endParaRPr lang="en-US" dirty="0"/>
          </a:p>
        </p:txBody>
      </p:sp>
      <p:sp>
        <p:nvSpPr>
          <p:cNvPr id="3" name="Content Placeholder 2"/>
          <p:cNvSpPr>
            <a:spLocks noGrp="1"/>
          </p:cNvSpPr>
          <p:nvPr>
            <p:ph sz="quarter" idx="10"/>
          </p:nvPr>
        </p:nvSpPr>
        <p:spPr/>
        <p:txBody>
          <a:bodyPr/>
          <a:lstStyle/>
          <a:p>
            <a:r>
              <a:rPr lang="en-US" dirty="0" smtClean="0"/>
              <a:t>Example-5</a:t>
            </a:r>
            <a:endParaRPr lang="en-US" dirty="0"/>
          </a:p>
        </p:txBody>
      </p:sp>
      <p:sp>
        <p:nvSpPr>
          <p:cNvPr id="4" name="Date Placeholder 3"/>
          <p:cNvSpPr>
            <a:spLocks noGrp="1"/>
          </p:cNvSpPr>
          <p:nvPr>
            <p:ph type="dt" sz="half" idx="11"/>
          </p:nvPr>
        </p:nvSpPr>
        <p:spPr/>
        <p:txBody>
          <a:bodyPr/>
          <a:lstStyle/>
          <a:p>
            <a:fld id="{D1DBE423-F1FC-4163-AB77-B6925F938C86}"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22</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normAutofit/>
          </a:bodyPr>
          <a:lstStyle/>
          <a:p>
            <a:pPr>
              <a:buFont typeface="Arial" pitchFamily="34" charset="0"/>
              <a:buChar char="•"/>
            </a:pPr>
            <a:r>
              <a:rPr lang="en-US" dirty="0" smtClean="0"/>
              <a:t>Fluid translation</a:t>
            </a:r>
          </a:p>
          <a:p>
            <a:pPr lvl="1">
              <a:buFont typeface="Arial" pitchFamily="34" charset="0"/>
              <a:buChar char="•"/>
            </a:pPr>
            <a:r>
              <a:rPr lang="en-US" dirty="0" smtClean="0"/>
              <a:t>Particles accelerates from one point to another</a:t>
            </a:r>
          </a:p>
          <a:p>
            <a:pPr>
              <a:buFont typeface="Arial" pitchFamily="34" charset="0"/>
              <a:buChar char="•"/>
            </a:pPr>
            <a:r>
              <a:rPr lang="en-US" dirty="0" smtClean="0"/>
              <a:t>Fluid rotation</a:t>
            </a:r>
          </a:p>
          <a:p>
            <a:pPr lvl="1">
              <a:buFont typeface="Arial" pitchFamily="34" charset="0"/>
              <a:buChar char="•"/>
            </a:pPr>
            <a:r>
              <a:rPr lang="en-US" dirty="0" smtClean="0"/>
              <a:t>Particle rotates about an axis </a:t>
            </a:r>
          </a:p>
          <a:p>
            <a:pPr>
              <a:buFont typeface="Arial" pitchFamily="34" charset="0"/>
              <a:buChar char="•"/>
            </a:pPr>
            <a:r>
              <a:rPr lang="en-US" dirty="0" smtClean="0"/>
              <a:t>Fluid deformation</a:t>
            </a:r>
          </a:p>
          <a:p>
            <a:pPr lvl="1">
              <a:buFont typeface="Arial" pitchFamily="34" charset="0"/>
              <a:buChar char="•"/>
            </a:pPr>
            <a:r>
              <a:rPr lang="en-US" dirty="0" smtClean="0"/>
              <a:t>Linear deformation </a:t>
            </a:r>
          </a:p>
          <a:p>
            <a:pPr lvl="2"/>
            <a:r>
              <a:rPr lang="en-US" dirty="0" smtClean="0"/>
              <a:t>Particles’ sides stretch/contract)</a:t>
            </a:r>
          </a:p>
          <a:p>
            <a:pPr lvl="1">
              <a:buFont typeface="Arial" pitchFamily="34" charset="0"/>
              <a:buChar char="•"/>
            </a:pPr>
            <a:r>
              <a:rPr lang="en-US" dirty="0" smtClean="0"/>
              <a:t>Angular deformation </a:t>
            </a:r>
          </a:p>
          <a:p>
            <a:pPr lvl="2"/>
            <a:r>
              <a:rPr lang="en-US" dirty="0" smtClean="0"/>
              <a:t>Angles between sides of a particle changes</a:t>
            </a:r>
          </a:p>
          <a:p>
            <a:pPr lvl="1"/>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Motion of a fluid particle (Fluid kinematics)</a:t>
            </a:r>
            <a:endParaRPr lang="en-US" dirty="0"/>
          </a:p>
        </p:txBody>
      </p:sp>
      <p:sp>
        <p:nvSpPr>
          <p:cNvPr id="4" name="Date Placeholder 3"/>
          <p:cNvSpPr>
            <a:spLocks noGrp="1"/>
          </p:cNvSpPr>
          <p:nvPr>
            <p:ph type="dt" sz="half" idx="11"/>
          </p:nvPr>
        </p:nvSpPr>
        <p:spPr/>
        <p:txBody>
          <a:bodyPr/>
          <a:lstStyle/>
          <a:p>
            <a:fld id="{A34C1B67-9FF8-4CEA-8813-2A5AEBC5C829}"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23</a:t>
            </a:fld>
            <a:endParaRPr lang="en-US"/>
          </a:p>
        </p:txBody>
      </p:sp>
      <p:sp>
        <p:nvSpPr>
          <p:cNvPr id="6" name="Footer Placeholder 5"/>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linds(horizontal)">
                                      <p:cBhvr>
                                        <p:cTn id="29" dur="500"/>
                                        <p:tgtEl>
                                          <p:spTgt spid="2">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blinds(horizontal)">
                                      <p:cBhvr>
                                        <p:cTn id="3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Motion of a fluid particle (Fluid kinematics)</a:t>
            </a:r>
            <a:endParaRPr lang="en-US" dirty="0"/>
          </a:p>
        </p:txBody>
      </p:sp>
      <p:sp>
        <p:nvSpPr>
          <p:cNvPr id="4" name="Date Placeholder 3"/>
          <p:cNvSpPr>
            <a:spLocks noGrp="1"/>
          </p:cNvSpPr>
          <p:nvPr>
            <p:ph type="dt" sz="half" idx="11"/>
          </p:nvPr>
        </p:nvSpPr>
        <p:spPr/>
        <p:txBody>
          <a:bodyPr/>
          <a:lstStyle/>
          <a:p>
            <a:fld id="{A34C1B67-9FF8-4CEA-8813-2A5AEBC5C829}"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24</a:t>
            </a:fld>
            <a:endParaRPr lang="en-US"/>
          </a:p>
        </p:txBody>
      </p:sp>
      <p:sp>
        <p:nvSpPr>
          <p:cNvPr id="6" name="Footer Placeholder 5"/>
          <p:cNvSpPr>
            <a:spLocks noGrp="1"/>
          </p:cNvSpPr>
          <p:nvPr>
            <p:ph type="ftr" sz="quarter" idx="13"/>
          </p:nvPr>
        </p:nvSpPr>
        <p:spPr/>
        <p:txBody>
          <a:bodyPr/>
          <a:lstStyle/>
          <a:p>
            <a:r>
              <a:rPr lang="en-US" smtClean="0"/>
              <a:t>Dr. S. S. Baral</a:t>
            </a:r>
            <a:endParaRPr lang="en-US"/>
          </a:p>
        </p:txBody>
      </p:sp>
      <p:pic>
        <p:nvPicPr>
          <p:cNvPr id="8" name="Picture 1" descr="fig_05_04.jpg"/>
          <p:cNvPicPr>
            <a:picLocks noGrp="1" noChangeAspect="1"/>
          </p:cNvPicPr>
          <p:nvPr>
            <p:ph idx="1"/>
            <p:custDataLst>
              <p:tags r:id="rId1"/>
            </p:custDataLst>
          </p:nvPr>
        </p:nvPicPr>
        <p:blipFill>
          <a:blip r:embed="rId3" cstate="print"/>
          <a:srcRect/>
          <a:stretch>
            <a:fillRect/>
          </a:stretch>
        </p:blipFill>
        <p:spPr bwMode="auto">
          <a:xfrm>
            <a:off x="990600" y="1985613"/>
            <a:ext cx="6668306" cy="2891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Motion of a fluid particle (Fluid kinematics)</a:t>
            </a:r>
            <a:endParaRPr lang="en-US" dirty="0"/>
          </a:p>
        </p:txBody>
      </p:sp>
      <p:pic>
        <p:nvPicPr>
          <p:cNvPr id="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371600"/>
            <a:ext cx="7248525" cy="4646104"/>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86AFC5BB-BF88-47BD-A48A-DA65DD4826FA}" type="datetime1">
              <a:rPr lang="en-US" smtClean="0"/>
              <a:pPr/>
              <a:t>10/6/2015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25</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830763"/>
          </a:xfrm>
        </p:spPr>
        <p:txBody>
          <a:bodyPr>
            <a:normAutofit/>
          </a:bodyPr>
          <a:lstStyle/>
          <a:p>
            <a:pPr>
              <a:buFont typeface="Arial" pitchFamily="34" charset="0"/>
              <a:buChar char="•"/>
            </a:pPr>
            <a:r>
              <a:rPr lang="en-US" dirty="0" smtClean="0"/>
              <a:t>Relation between acceleration of a fluid particle to the velocity field</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r>
              <a:rPr lang="en-US" dirty="0" smtClean="0"/>
              <a:t> </a:t>
            </a:r>
            <a:r>
              <a:rPr lang="en-US" dirty="0" smtClean="0">
                <a:sym typeface="Wingdings" pitchFamily="2" charset="2"/>
              </a:rPr>
              <a:t> Substantial derivative / material derivative / particle derivative</a:t>
            </a:r>
            <a:endParaRPr lang="en-US" dirty="0"/>
          </a:p>
        </p:txBody>
      </p:sp>
      <p:sp>
        <p:nvSpPr>
          <p:cNvPr id="3" name="Content Placeholder 2"/>
          <p:cNvSpPr>
            <a:spLocks noGrp="1"/>
          </p:cNvSpPr>
          <p:nvPr>
            <p:ph sz="quarter" idx="10"/>
          </p:nvPr>
        </p:nvSpPr>
        <p:spPr/>
        <p:txBody>
          <a:bodyPr/>
          <a:lstStyle/>
          <a:p>
            <a:r>
              <a:rPr lang="en-US" dirty="0" smtClean="0"/>
              <a:t>Fluid translation</a:t>
            </a:r>
            <a:endParaRPr lang="en-US" dirty="0"/>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2819400"/>
            <a:ext cx="6705600" cy="1143000"/>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82840644-615B-4102-88C7-45EFD8530413}" type="datetime1">
              <a:rPr lang="en-US" smtClean="0"/>
              <a:pPr/>
              <a:t>10/6/2015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26</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906963"/>
          </a:xfrm>
        </p:spPr>
        <p:txBody>
          <a:bodyPr/>
          <a:lstStyle/>
          <a:p>
            <a:endParaRPr lang="en-US" dirty="0" smtClean="0"/>
          </a:p>
          <a:p>
            <a:endParaRPr lang="en-US" dirty="0" smtClean="0"/>
          </a:p>
          <a:p>
            <a:endParaRPr lang="en-US" dirty="0" smtClean="0"/>
          </a:p>
          <a:p>
            <a:endParaRPr lang="en-US" dirty="0" smtClean="0"/>
          </a:p>
          <a:p>
            <a:pPr>
              <a:buFont typeface="Arial" pitchFamily="34" charset="0"/>
              <a:buChar char="•"/>
            </a:pPr>
            <a:r>
              <a:rPr lang="en-US" dirty="0" smtClean="0"/>
              <a:t>Special cases</a:t>
            </a:r>
          </a:p>
          <a:p>
            <a:pPr lvl="1">
              <a:buFont typeface="Arial" pitchFamily="34" charset="0"/>
              <a:buChar char="•"/>
            </a:pPr>
            <a:r>
              <a:rPr lang="en-US" dirty="0" smtClean="0"/>
              <a:t>Two dimensional flow</a:t>
            </a:r>
          </a:p>
          <a:p>
            <a:pPr lvl="1">
              <a:buFont typeface="Arial" pitchFamily="34" charset="0"/>
              <a:buChar char="•"/>
            </a:pPr>
            <a:r>
              <a:rPr lang="en-US" dirty="0" smtClean="0"/>
              <a:t>One dimensional flow</a:t>
            </a:r>
          </a:p>
          <a:p>
            <a:pPr lvl="1">
              <a:buFont typeface="Arial" pitchFamily="34" charset="0"/>
              <a:buChar char="•"/>
            </a:pPr>
            <a:r>
              <a:rPr lang="en-US" dirty="0" smtClean="0"/>
              <a:t>Steady flow</a:t>
            </a:r>
          </a:p>
          <a:p>
            <a:pPr lvl="1">
              <a:buFont typeface="Arial" pitchFamily="34" charset="0"/>
              <a:buChar char="•"/>
            </a:pPr>
            <a:endParaRPr lang="en-US" dirty="0"/>
          </a:p>
        </p:txBody>
      </p:sp>
      <p:sp>
        <p:nvSpPr>
          <p:cNvPr id="3" name="Content Placeholder 2"/>
          <p:cNvSpPr>
            <a:spLocks noGrp="1"/>
          </p:cNvSpPr>
          <p:nvPr>
            <p:ph sz="quarter" idx="10"/>
          </p:nvPr>
        </p:nvSpPr>
        <p:spPr/>
        <p:txBody>
          <a:bodyPr/>
          <a:lstStyle/>
          <a:p>
            <a:r>
              <a:rPr lang="en-US" dirty="0" smtClean="0"/>
              <a:t>Acceleration of a fluid particle – Physical significance</a:t>
            </a:r>
            <a:endParaRPr lang="en-US" dirty="0"/>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8491" y="1609725"/>
            <a:ext cx="708877" cy="1895475"/>
          </a:xfrm>
          <a:prstGeom prst="rect">
            <a:avLst/>
          </a:prstGeom>
          <a:noFill/>
          <a:ln w="9525">
            <a:noFill/>
            <a:miter lim="800000"/>
            <a:headEnd/>
            <a:tailEnd/>
          </a:ln>
        </p:spPr>
      </p:pic>
      <p:pic>
        <p:nvPicPr>
          <p:cNvPr id="5"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76288" y="1571625"/>
            <a:ext cx="3644551" cy="1571857"/>
          </a:xfrm>
          <a:prstGeom prst="rect">
            <a:avLst/>
          </a:prstGeom>
          <a:noFill/>
          <a:ln w="9525">
            <a:noFill/>
            <a:miter lim="800000"/>
            <a:headEnd/>
            <a:tailEnd/>
          </a:ln>
        </p:spPr>
      </p:pic>
      <p:pic>
        <p:nvPicPr>
          <p:cNvPr id="6"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29927" y="1524000"/>
            <a:ext cx="1610382" cy="1980231"/>
          </a:xfrm>
          <a:prstGeom prst="rect">
            <a:avLst/>
          </a:prstGeom>
          <a:noFill/>
          <a:ln w="9525">
            <a:noFill/>
            <a:miter lim="800000"/>
            <a:headEnd/>
            <a:tailEnd/>
          </a:ln>
        </p:spPr>
      </p:pic>
      <p:pic>
        <p:nvPicPr>
          <p:cNvPr id="7"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725385" y="1533526"/>
            <a:ext cx="1656614" cy="1602678"/>
          </a:xfrm>
          <a:prstGeom prst="rect">
            <a:avLst/>
          </a:prstGeom>
          <a:noFill/>
          <a:ln w="9525">
            <a:noFill/>
            <a:miter lim="800000"/>
            <a:headEnd/>
            <a:tailEnd/>
          </a:ln>
        </p:spPr>
      </p:pic>
      <p:sp>
        <p:nvSpPr>
          <p:cNvPr id="8" name="Date Placeholder 7"/>
          <p:cNvSpPr>
            <a:spLocks noGrp="1"/>
          </p:cNvSpPr>
          <p:nvPr>
            <p:ph type="dt" sz="half" idx="11"/>
          </p:nvPr>
        </p:nvSpPr>
        <p:spPr/>
        <p:txBody>
          <a:bodyPr/>
          <a:lstStyle/>
          <a:p>
            <a:fld id="{2EEBBEFF-AB80-4A1E-BBC9-56A89DAA13C3}" type="datetime1">
              <a:rPr lang="en-US" smtClean="0"/>
              <a:pPr/>
              <a:t>10/6/2015</a:t>
            </a:fld>
            <a:endParaRPr lang="en-US" dirty="0"/>
          </a:p>
        </p:txBody>
      </p:sp>
      <p:sp>
        <p:nvSpPr>
          <p:cNvPr id="9" name="Slide Number Placeholder 8"/>
          <p:cNvSpPr>
            <a:spLocks noGrp="1"/>
          </p:cNvSpPr>
          <p:nvPr>
            <p:ph type="sldNum" sz="quarter" idx="12"/>
          </p:nvPr>
        </p:nvSpPr>
        <p:spPr/>
        <p:txBody>
          <a:bodyPr/>
          <a:lstStyle/>
          <a:p>
            <a:fld id="{BC8D7E44-7D4F-4942-A8C9-2DF6BF8399E8}" type="slidenum">
              <a:rPr lang="en-US" smtClean="0"/>
              <a:pPr/>
              <a:t>27</a:t>
            </a:fld>
            <a:endParaRPr lang="en-US"/>
          </a:p>
        </p:txBody>
      </p:sp>
      <p:sp>
        <p:nvSpPr>
          <p:cNvPr id="10" name="Footer Placeholder 9"/>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blinds(horizontal)">
                                      <p:cBhvr>
                                        <p:cTn id="33" dur="500"/>
                                        <p:tgtEl>
                                          <p:spTgt spid="2">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blinds(horizontal)">
                                      <p:cBhvr>
                                        <p:cTn id="3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830763"/>
          </a:xfrm>
        </p:spPr>
        <p:txBody>
          <a:bodyPr/>
          <a:lstStyle/>
          <a:p>
            <a:pPr>
              <a:buFont typeface="Arial" pitchFamily="34" charset="0"/>
              <a:buChar char="•"/>
            </a:pPr>
            <a:r>
              <a:rPr lang="en-US" dirty="0" smtClean="0"/>
              <a:t>Components of acceleration in rectangular coordinates</a:t>
            </a:r>
            <a:endParaRPr lang="en-US" dirty="0"/>
          </a:p>
        </p:txBody>
      </p:sp>
      <p:sp>
        <p:nvSpPr>
          <p:cNvPr id="3" name="Content Placeholder 2"/>
          <p:cNvSpPr>
            <a:spLocks noGrp="1"/>
          </p:cNvSpPr>
          <p:nvPr>
            <p:ph sz="quarter" idx="10"/>
          </p:nvPr>
        </p:nvSpPr>
        <p:spPr/>
        <p:txBody>
          <a:bodyPr/>
          <a:lstStyle/>
          <a:p>
            <a:r>
              <a:rPr lang="en-US" dirty="0" smtClean="0"/>
              <a:t>Acceleration of a fluid particle - components</a:t>
            </a:r>
            <a:endParaRPr lang="en-US" dirty="0"/>
          </a:p>
        </p:txBody>
      </p:sp>
      <p:pic>
        <p:nvPicPr>
          <p:cNvPr id="5"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667000"/>
            <a:ext cx="6819900" cy="3333750"/>
          </a:xfrm>
          <a:prstGeom prst="rect">
            <a:avLst/>
          </a:prstGeom>
          <a:noFill/>
          <a:ln w="9525">
            <a:noFill/>
            <a:miter lim="800000"/>
            <a:headEnd/>
            <a:tailEnd/>
          </a:ln>
        </p:spPr>
      </p:pic>
      <p:sp>
        <p:nvSpPr>
          <p:cNvPr id="6" name="Date Placeholder 5"/>
          <p:cNvSpPr>
            <a:spLocks noGrp="1"/>
          </p:cNvSpPr>
          <p:nvPr>
            <p:ph type="dt" sz="half" idx="11"/>
          </p:nvPr>
        </p:nvSpPr>
        <p:spPr/>
        <p:txBody>
          <a:bodyPr/>
          <a:lstStyle/>
          <a:p>
            <a:fld id="{924F3896-957A-4998-B52C-98709D6312CF}" type="datetime1">
              <a:rPr lang="en-US" smtClean="0"/>
              <a:pPr/>
              <a:t>10/6/2015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28</a:t>
            </a:fld>
            <a:endParaRPr lang="en-US"/>
          </a:p>
        </p:txBody>
      </p:sp>
      <p:sp>
        <p:nvSpPr>
          <p:cNvPr id="8" name="Footer Placeholder 7"/>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86800" cy="4906963"/>
          </a:xfrm>
        </p:spPr>
        <p:txBody>
          <a:bodyPr/>
          <a:lstStyle/>
          <a:p>
            <a:pPr algn="just">
              <a:buFont typeface="Arial" pitchFamily="34" charset="0"/>
              <a:buChar char="•"/>
            </a:pPr>
            <a:r>
              <a:rPr lang="en-US" dirty="0" smtClean="0"/>
              <a:t>Eulerian approach</a:t>
            </a:r>
          </a:p>
          <a:p>
            <a:pPr lvl="1" algn="just">
              <a:buFont typeface="Arial" pitchFamily="34" charset="0"/>
              <a:buChar char="•"/>
            </a:pPr>
            <a:r>
              <a:rPr lang="en-US" dirty="0" smtClean="0"/>
              <a:t>Method of description/approach that focuses on properties of a flow at a given point at any instant of time</a:t>
            </a:r>
          </a:p>
          <a:p>
            <a:pPr lvl="1" algn="just">
              <a:buFont typeface="Arial" pitchFamily="34" charset="0"/>
              <a:buChar char="•"/>
            </a:pPr>
            <a:r>
              <a:rPr lang="en-US" dirty="0" smtClean="0"/>
              <a:t>Useful for computing the acceleration of a fluid particle anywhere in a flow from the velocity field</a:t>
            </a:r>
          </a:p>
          <a:p>
            <a:pPr lvl="1" algn="just"/>
            <a:endParaRPr lang="en-US" dirty="0" smtClean="0"/>
          </a:p>
          <a:p>
            <a:pPr algn="just">
              <a:buFont typeface="Arial" pitchFamily="34" charset="0"/>
              <a:buChar char="•"/>
            </a:pPr>
            <a:r>
              <a:rPr lang="en-US" dirty="0" smtClean="0"/>
              <a:t>Lagrangian approach</a:t>
            </a:r>
          </a:p>
          <a:p>
            <a:pPr lvl="1" algn="just">
              <a:buFont typeface="Arial" pitchFamily="34" charset="0"/>
              <a:buChar char="•"/>
            </a:pPr>
            <a:r>
              <a:rPr lang="en-US" dirty="0" smtClean="0"/>
              <a:t>Method of description/approach that follows particle</a:t>
            </a:r>
          </a:p>
          <a:p>
            <a:pPr lvl="1" algn="just">
              <a:buFont typeface="Arial" pitchFamily="34" charset="0"/>
              <a:buChar char="•"/>
            </a:pPr>
            <a:r>
              <a:rPr lang="en-US" dirty="0" smtClean="0"/>
              <a:t>Acceleration, position and velocity of a particle are specified as a function of time.</a:t>
            </a:r>
            <a:endParaRPr lang="en-US" dirty="0"/>
          </a:p>
        </p:txBody>
      </p:sp>
      <p:sp>
        <p:nvSpPr>
          <p:cNvPr id="3" name="Content Placeholder 2"/>
          <p:cNvSpPr>
            <a:spLocks noGrp="1"/>
          </p:cNvSpPr>
          <p:nvPr>
            <p:ph sz="quarter" idx="10"/>
          </p:nvPr>
        </p:nvSpPr>
        <p:spPr/>
        <p:txBody>
          <a:bodyPr/>
          <a:lstStyle/>
          <a:p>
            <a:r>
              <a:rPr lang="en-US" dirty="0" smtClean="0"/>
              <a:t>Eulerian vs Lagrangian approach</a:t>
            </a:r>
            <a:endParaRPr lang="en-US" dirty="0"/>
          </a:p>
        </p:txBody>
      </p:sp>
      <p:sp>
        <p:nvSpPr>
          <p:cNvPr id="4" name="Date Placeholder 3"/>
          <p:cNvSpPr>
            <a:spLocks noGrp="1"/>
          </p:cNvSpPr>
          <p:nvPr>
            <p:ph type="dt" sz="half" idx="11"/>
          </p:nvPr>
        </p:nvSpPr>
        <p:spPr/>
        <p:txBody>
          <a:bodyPr/>
          <a:lstStyle/>
          <a:p>
            <a:fld id="{53D04FBD-0372-4979-BBDA-A397C43633BE}"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29</a:t>
            </a:fld>
            <a:endParaRPr lang="en-US"/>
          </a:p>
        </p:txBody>
      </p:sp>
      <p:sp>
        <p:nvSpPr>
          <p:cNvPr id="6" name="Footer Placeholder 5"/>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linds(horizontal)">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1"/>
            <a:ext cx="8686800" cy="5105400"/>
          </a:xfrm>
        </p:spPr>
        <p:txBody>
          <a:bodyPr>
            <a:normAutofit/>
          </a:bodyPr>
          <a:lstStyle/>
          <a:p>
            <a:pPr marL="347663" indent="-347663" algn="just">
              <a:buFont typeface="Arial" pitchFamily="34" charset="0"/>
              <a:buChar char="•"/>
            </a:pPr>
            <a:r>
              <a:rPr lang="en-US" dirty="0" smtClean="0"/>
              <a:t>Objective </a:t>
            </a:r>
          </a:p>
          <a:p>
            <a:pPr marL="747713" lvl="1" indent="-347663" algn="just">
              <a:buFont typeface="Arial" pitchFamily="34" charset="0"/>
              <a:buChar char="•"/>
            </a:pPr>
            <a:r>
              <a:rPr lang="en-US" dirty="0" smtClean="0"/>
              <a:t>To obtain differential equation for conservation of mass in rectangular and in cylindrical coordinates</a:t>
            </a:r>
          </a:p>
          <a:p>
            <a:pPr marL="347663" indent="-347663" algn="just">
              <a:buFont typeface="Arial" pitchFamily="34" charset="0"/>
              <a:buChar char="•"/>
            </a:pPr>
            <a:endParaRPr lang="en-US" dirty="0" smtClean="0"/>
          </a:p>
          <a:p>
            <a:pPr marL="347663" indent="-347663" algn="just">
              <a:buFont typeface="Arial" pitchFamily="34" charset="0"/>
              <a:buChar char="•"/>
            </a:pPr>
            <a:r>
              <a:rPr lang="en-US" dirty="0" smtClean="0"/>
              <a:t>Approach</a:t>
            </a:r>
          </a:p>
          <a:p>
            <a:pPr marL="747713" lvl="1" indent="-347663" algn="just">
              <a:buFont typeface="Arial" pitchFamily="34" charset="0"/>
              <a:buChar char="•"/>
            </a:pPr>
            <a:r>
              <a:rPr lang="en-US" dirty="0" smtClean="0"/>
              <a:t>Applying conservation of mass (basic law) to differential control volume</a:t>
            </a:r>
          </a:p>
        </p:txBody>
      </p:sp>
      <p:sp>
        <p:nvSpPr>
          <p:cNvPr id="3" name="Content Placeholder 2"/>
          <p:cNvSpPr>
            <a:spLocks noGrp="1"/>
          </p:cNvSpPr>
          <p:nvPr>
            <p:ph sz="quarter" idx="10"/>
          </p:nvPr>
        </p:nvSpPr>
        <p:spPr/>
        <p:txBody>
          <a:bodyPr/>
          <a:lstStyle/>
          <a:p>
            <a:r>
              <a:rPr lang="en-US" dirty="0" smtClean="0"/>
              <a:t>Conservation of mass</a:t>
            </a:r>
            <a:endParaRPr lang="en-US" dirty="0"/>
          </a:p>
        </p:txBody>
      </p:sp>
      <p:sp>
        <p:nvSpPr>
          <p:cNvPr id="4" name="Date Placeholder 3"/>
          <p:cNvSpPr>
            <a:spLocks noGrp="1"/>
          </p:cNvSpPr>
          <p:nvPr>
            <p:ph type="dt" sz="half" idx="11"/>
          </p:nvPr>
        </p:nvSpPr>
        <p:spPr/>
        <p:txBody>
          <a:bodyPr/>
          <a:lstStyle/>
          <a:p>
            <a:fld id="{71972EC3-2B00-4270-9CAD-98D666218612}" type="datetime1">
              <a:rPr lang="en-US" smtClean="0"/>
              <a:pPr/>
              <a:t>10/6/2015</a:t>
            </a:fld>
            <a:endParaRPr lang="en-US"/>
          </a:p>
        </p:txBody>
      </p:sp>
      <p:sp>
        <p:nvSpPr>
          <p:cNvPr id="5" name="Slide Number Placeholder 4"/>
          <p:cNvSpPr>
            <a:spLocks noGrp="1"/>
          </p:cNvSpPr>
          <p:nvPr>
            <p:ph type="sldNum" sz="quarter" idx="12"/>
          </p:nvPr>
        </p:nvSpPr>
        <p:spPr/>
        <p:txBody>
          <a:bodyPr/>
          <a:lstStyle/>
          <a:p>
            <a:fld id="{BC8D7E44-7D4F-4942-A8C9-2DF6BF8399E8}" type="slidenum">
              <a:rPr lang="en-US" smtClean="0"/>
              <a:pPr/>
              <a:t>3</a:t>
            </a:fld>
            <a:endParaRPr lang="en-US"/>
          </a:p>
        </p:txBody>
      </p:sp>
      <p:sp>
        <p:nvSpPr>
          <p:cNvPr id="6" name="Footer Placeholder 5"/>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830763"/>
          </a:xfrm>
        </p:spPr>
        <p:txBody>
          <a:bodyPr/>
          <a:lstStyle/>
          <a:p>
            <a:pPr>
              <a:buFont typeface="Arial" pitchFamily="34" charset="0"/>
              <a:buChar char="•"/>
            </a:pPr>
            <a:r>
              <a:rPr lang="en-US" dirty="0" smtClean="0"/>
              <a:t>2-D, steady, incompressible</a:t>
            </a:r>
          </a:p>
          <a:p>
            <a:r>
              <a:rPr lang="en-US" dirty="0" smtClean="0"/>
              <a:t>    flow through nozzle</a:t>
            </a:r>
          </a:p>
          <a:p>
            <a:r>
              <a:rPr lang="en-US" dirty="0" smtClean="0"/>
              <a:t>    </a:t>
            </a:r>
            <a:r>
              <a:rPr lang="en-US" i="1" dirty="0" smtClean="0"/>
              <a:t>V = V</a:t>
            </a:r>
            <a:r>
              <a:rPr lang="en-US" i="1" baseline="-25000" dirty="0" smtClean="0"/>
              <a:t>1</a:t>
            </a:r>
            <a:r>
              <a:rPr lang="en-US" i="1" dirty="0" smtClean="0"/>
              <a:t>(1+ x/L</a:t>
            </a:r>
            <a:r>
              <a:rPr lang="en-US" i="1" smtClean="0"/>
              <a:t>) on x- axis</a:t>
            </a:r>
            <a:endParaRPr lang="en-US" i="1" dirty="0" smtClean="0"/>
          </a:p>
          <a:p>
            <a:pPr>
              <a:buFont typeface="Arial" pitchFamily="34" charset="0"/>
              <a:buChar char="•"/>
            </a:pPr>
            <a:r>
              <a:rPr lang="en-US" dirty="0" smtClean="0"/>
              <a:t>Determine</a:t>
            </a:r>
          </a:p>
          <a:p>
            <a:pPr lvl="1">
              <a:buFont typeface="Arial" pitchFamily="34" charset="0"/>
              <a:buChar char="•"/>
            </a:pPr>
            <a:r>
              <a:rPr lang="en-US" dirty="0" smtClean="0"/>
              <a:t>Acceleration of a particle along centerline using </a:t>
            </a:r>
            <a:r>
              <a:rPr lang="en-US" dirty="0" err="1" smtClean="0"/>
              <a:t>Eulerian</a:t>
            </a:r>
            <a:r>
              <a:rPr lang="en-US" dirty="0" smtClean="0"/>
              <a:t> approach</a:t>
            </a:r>
          </a:p>
          <a:p>
            <a:pPr lvl="1">
              <a:buFont typeface="Arial" pitchFamily="34" charset="0"/>
              <a:buChar char="•"/>
            </a:pPr>
            <a:r>
              <a:rPr lang="en-US" dirty="0" smtClean="0"/>
              <a:t>Acceleration of a particle along centerline using </a:t>
            </a:r>
            <a:r>
              <a:rPr lang="en-US" dirty="0" err="1" smtClean="0"/>
              <a:t>Lagrangian</a:t>
            </a:r>
            <a:r>
              <a:rPr lang="en-US" dirty="0" smtClean="0"/>
              <a:t> approach</a:t>
            </a:r>
          </a:p>
          <a:p>
            <a:pPr lvl="1">
              <a:buFont typeface="Arial" pitchFamily="34" charset="0"/>
              <a:buChar char="•"/>
            </a:pPr>
            <a:r>
              <a:rPr lang="en-US" dirty="0" smtClean="0"/>
              <a:t>Acceleration at x = 0 and x = L </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smtClean="0"/>
              <a:t>Example – Particle acceleration in Eulerian and Lagrangian descriptions</a:t>
            </a:r>
            <a:endParaRPr lang="en-US" dirty="0"/>
          </a:p>
        </p:txBody>
      </p:sp>
      <p:pic>
        <p:nvPicPr>
          <p:cNvPr id="2050" name="Picture 2" descr="D:\FFO\2010 - 2011\Fox 7e 0471742996, ISV 0470234504\Image Archive\CH 05\unfig_05_04.jpg"/>
          <p:cNvPicPr>
            <a:picLocks noChangeAspect="1" noChangeArrowheads="1"/>
          </p:cNvPicPr>
          <p:nvPr/>
        </p:nvPicPr>
        <p:blipFill>
          <a:blip r:embed="rId2" cstate="print"/>
          <a:srcRect/>
          <a:stretch>
            <a:fillRect/>
          </a:stretch>
        </p:blipFill>
        <p:spPr bwMode="auto">
          <a:xfrm>
            <a:off x="5791200" y="1600200"/>
            <a:ext cx="2633995" cy="1828800"/>
          </a:xfrm>
          <a:prstGeom prst="rect">
            <a:avLst/>
          </a:prstGeom>
          <a:noFill/>
        </p:spPr>
      </p:pic>
      <p:sp>
        <p:nvSpPr>
          <p:cNvPr id="5" name="Date Placeholder 4"/>
          <p:cNvSpPr>
            <a:spLocks noGrp="1"/>
          </p:cNvSpPr>
          <p:nvPr>
            <p:ph type="dt" sz="half" idx="11"/>
          </p:nvPr>
        </p:nvSpPr>
        <p:spPr/>
        <p:txBody>
          <a:bodyPr/>
          <a:lstStyle/>
          <a:p>
            <a:fld id="{D1EDBDD8-DA73-413A-BD1D-5BF07ED6C5F8}" type="datetime1">
              <a:rPr lang="en-US" smtClean="0"/>
              <a:pPr/>
              <a:t>10/6/2015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30</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lstStyle/>
          <a:p>
            <a:pPr>
              <a:buFont typeface="Arial" pitchFamily="34" charset="0"/>
              <a:buChar char="•"/>
            </a:pPr>
            <a:r>
              <a:rPr lang="en-US" dirty="0" smtClean="0"/>
              <a:t>Particle rotation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Determining rotation components</a:t>
            </a:r>
            <a:endParaRPr lang="en-US" dirty="0"/>
          </a:p>
        </p:txBody>
      </p:sp>
      <p:sp>
        <p:nvSpPr>
          <p:cNvPr id="3" name="Content Placeholder 2"/>
          <p:cNvSpPr>
            <a:spLocks noGrp="1"/>
          </p:cNvSpPr>
          <p:nvPr>
            <p:ph sz="quarter" idx="10"/>
          </p:nvPr>
        </p:nvSpPr>
        <p:spPr/>
        <p:txBody>
          <a:bodyPr/>
          <a:lstStyle/>
          <a:p>
            <a:r>
              <a:rPr lang="en-US" dirty="0" smtClean="0"/>
              <a:t>Fluid rotation</a:t>
            </a:r>
            <a:endParaRPr lang="en-US" dirty="0"/>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2209800"/>
            <a:ext cx="3276600" cy="592752"/>
          </a:xfrm>
          <a:prstGeom prst="rect">
            <a:avLst/>
          </a:prstGeom>
          <a:noFill/>
          <a:ln w="9525">
            <a:noFill/>
            <a:miter lim="800000"/>
            <a:headEnd/>
            <a:tailEnd/>
          </a:ln>
        </p:spPr>
      </p:pic>
      <p:pic>
        <p:nvPicPr>
          <p:cNvPr id="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4114800"/>
            <a:ext cx="7553325" cy="2228850"/>
          </a:xfrm>
          <a:prstGeom prst="rect">
            <a:avLst/>
          </a:prstGeom>
          <a:noFill/>
          <a:ln w="9525">
            <a:noFill/>
            <a:miter lim="800000"/>
            <a:headEnd/>
            <a:tailEnd/>
          </a:ln>
        </p:spPr>
      </p:pic>
      <p:sp>
        <p:nvSpPr>
          <p:cNvPr id="6" name="Date Placeholder 5"/>
          <p:cNvSpPr>
            <a:spLocks noGrp="1"/>
          </p:cNvSpPr>
          <p:nvPr>
            <p:ph type="dt" sz="half" idx="11"/>
          </p:nvPr>
        </p:nvSpPr>
        <p:spPr/>
        <p:txBody>
          <a:bodyPr/>
          <a:lstStyle/>
          <a:p>
            <a:fld id="{64ED728F-2A5A-4DBF-91F5-30F06EE93215}" type="datetime1">
              <a:rPr lang="en-US" smtClean="0"/>
              <a:pPr/>
              <a:t>10/6/2015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31</a:t>
            </a:fld>
            <a:endParaRPr lang="en-US"/>
          </a:p>
        </p:txBody>
      </p:sp>
      <p:sp>
        <p:nvSpPr>
          <p:cNvPr id="8" name="Footer Placeholder 7"/>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839200" cy="4906963"/>
          </a:xfrm>
        </p:spPr>
        <p:txBody>
          <a:bodyPr/>
          <a:lstStyle/>
          <a:p>
            <a:pPr>
              <a:buFont typeface="Arial" pitchFamily="34" charset="0"/>
              <a:buChar char="•"/>
            </a:pPr>
            <a:r>
              <a:rPr lang="en-US" dirty="0" smtClean="0"/>
              <a:t>Fluid rotation in terms of velocity components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Vortex flow</a:t>
            </a:r>
          </a:p>
          <a:p>
            <a:pPr lvl="1">
              <a:buFont typeface="Arial" pitchFamily="34" charset="0"/>
              <a:buChar char="•"/>
            </a:pPr>
            <a:r>
              <a:rPr lang="en-US" dirty="0" smtClean="0"/>
              <a:t>Flow consisting of circular streamlines</a:t>
            </a:r>
          </a:p>
          <a:p>
            <a:pPr>
              <a:buFont typeface="Arial" pitchFamily="34" charset="0"/>
              <a:buChar char="•"/>
            </a:pPr>
            <a:endParaRPr lang="en-US" dirty="0"/>
          </a:p>
        </p:txBody>
      </p:sp>
      <p:sp>
        <p:nvSpPr>
          <p:cNvPr id="3" name="Content Placeholder 2"/>
          <p:cNvSpPr>
            <a:spLocks noGrp="1"/>
          </p:cNvSpPr>
          <p:nvPr>
            <p:ph sz="quarter" idx="10"/>
          </p:nvPr>
        </p:nvSpPr>
        <p:spPr/>
        <p:txBody>
          <a:bodyPr/>
          <a:lstStyle/>
          <a:p>
            <a:r>
              <a:rPr lang="en-US" dirty="0" smtClean="0"/>
              <a:t>Fluid rotation</a:t>
            </a:r>
            <a:endParaRPr lang="en-US" dirty="0"/>
          </a:p>
        </p:txBody>
      </p:sp>
      <p:pic>
        <p:nvPicPr>
          <p:cNvPr id="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5800" y="2133600"/>
            <a:ext cx="7681913" cy="1112839"/>
          </a:xfrm>
          <a:prstGeom prst="rect">
            <a:avLst/>
          </a:prstGeom>
          <a:noFill/>
          <a:ln w="9525">
            <a:noFill/>
            <a:miter lim="800000"/>
            <a:headEnd/>
            <a:tailEnd/>
          </a:ln>
        </p:spPr>
      </p:pic>
      <p:pic>
        <p:nvPicPr>
          <p:cNvPr id="5"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124200" y="3657600"/>
            <a:ext cx="1885183" cy="539810"/>
          </a:xfrm>
          <a:prstGeom prst="rect">
            <a:avLst/>
          </a:prstGeom>
          <a:noFill/>
          <a:ln w="9525">
            <a:noFill/>
            <a:miter lim="800000"/>
            <a:headEnd/>
            <a:tailEnd/>
          </a:ln>
        </p:spPr>
      </p:pic>
      <p:sp>
        <p:nvSpPr>
          <p:cNvPr id="6" name="Date Placeholder 5"/>
          <p:cNvSpPr>
            <a:spLocks noGrp="1"/>
          </p:cNvSpPr>
          <p:nvPr>
            <p:ph type="dt" sz="half" idx="11"/>
          </p:nvPr>
        </p:nvSpPr>
        <p:spPr/>
        <p:txBody>
          <a:bodyPr/>
          <a:lstStyle/>
          <a:p>
            <a:fld id="{E5A18D73-A521-4D90-9577-47188350C70B}" type="datetime1">
              <a:rPr lang="en-US" smtClean="0"/>
              <a:pPr/>
              <a:t>10/6/2015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32</a:t>
            </a:fld>
            <a:endParaRPr lang="en-US"/>
          </a:p>
        </p:txBody>
      </p:sp>
      <p:sp>
        <p:nvSpPr>
          <p:cNvPr id="8" name="Footer Placeholder 7"/>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fontScale="92500"/>
          </a:bodyPr>
          <a:lstStyle/>
          <a:p>
            <a:pPr>
              <a:buFont typeface="Arial" pitchFamily="34" charset="0"/>
              <a:buChar char="•"/>
            </a:pPr>
            <a:r>
              <a:rPr lang="en-US" dirty="0" smtClean="0"/>
              <a:t>Important facts</a:t>
            </a:r>
          </a:p>
          <a:p>
            <a:pPr lvl="1" algn="just">
              <a:buFont typeface="Arial" pitchFamily="34" charset="0"/>
              <a:buChar char="•"/>
            </a:pPr>
            <a:r>
              <a:rPr lang="en-US" dirty="0" smtClean="0"/>
              <a:t>Particles begin to rotate if they experience a torque caused by surface shear stresses.</a:t>
            </a:r>
          </a:p>
          <a:p>
            <a:pPr lvl="1" algn="just">
              <a:buFont typeface="Arial" pitchFamily="34" charset="0"/>
              <a:buChar char="•"/>
            </a:pPr>
            <a:r>
              <a:rPr lang="en-US" dirty="0" smtClean="0"/>
              <a:t>Particle body forces and normal (pressure) forces may accelerate or deform particle, but cannot generate torque</a:t>
            </a:r>
          </a:p>
          <a:p>
            <a:pPr lvl="1" algn="just">
              <a:buFont typeface="Arial" pitchFamily="34" charset="0"/>
              <a:buChar char="•"/>
            </a:pPr>
            <a:r>
              <a:rPr lang="en-US" b="1" dirty="0" smtClean="0">
                <a:solidFill>
                  <a:srgbClr val="0070C0"/>
                </a:solidFill>
              </a:rPr>
              <a:t>Rotation of fluid particles will always occur for flows in which we have shear stresses (Viscous fluid flows)</a:t>
            </a:r>
          </a:p>
          <a:p>
            <a:pPr algn="just">
              <a:buFont typeface="Arial" pitchFamily="34" charset="0"/>
              <a:buChar char="•"/>
            </a:pPr>
            <a:r>
              <a:rPr lang="en-US" dirty="0" smtClean="0"/>
              <a:t>Irrotational flows</a:t>
            </a:r>
          </a:p>
          <a:p>
            <a:pPr lvl="1" algn="just">
              <a:buFont typeface="Arial" pitchFamily="34" charset="0"/>
              <a:buChar char="•"/>
            </a:pPr>
            <a:r>
              <a:rPr lang="en-US" dirty="0" smtClean="0"/>
              <a:t>Flows for which no particle rotation occurs.</a:t>
            </a:r>
          </a:p>
          <a:p>
            <a:pPr>
              <a:buFont typeface="Arial" pitchFamily="34" charset="0"/>
              <a:buChar char="•"/>
            </a:pPr>
            <a:r>
              <a:rPr lang="en-US" dirty="0" err="1" smtClean="0"/>
              <a:t>Vorticity</a:t>
            </a:r>
            <a:r>
              <a:rPr lang="en-US" dirty="0" smtClean="0"/>
              <a:t> (           )</a:t>
            </a:r>
          </a:p>
          <a:p>
            <a:pPr lvl="1">
              <a:buFont typeface="Arial" pitchFamily="34" charset="0"/>
              <a:buChar char="•"/>
            </a:pPr>
            <a:r>
              <a:rPr lang="en-US" dirty="0" smtClean="0"/>
              <a:t>Measure of rotation of a fluid element</a:t>
            </a:r>
          </a:p>
        </p:txBody>
      </p:sp>
      <p:sp>
        <p:nvSpPr>
          <p:cNvPr id="3" name="Content Placeholder 2"/>
          <p:cNvSpPr>
            <a:spLocks noGrp="1"/>
          </p:cNvSpPr>
          <p:nvPr>
            <p:ph sz="quarter" idx="10"/>
          </p:nvPr>
        </p:nvSpPr>
        <p:spPr/>
        <p:txBody>
          <a:bodyPr/>
          <a:lstStyle/>
          <a:p>
            <a:r>
              <a:rPr lang="en-US" dirty="0" smtClean="0"/>
              <a:t>Fluid rotation</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286000" y="5181600"/>
            <a:ext cx="1085850" cy="561975"/>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17AF0554-174F-4BBF-83E6-5E95A7115176}" type="datetime1">
              <a:rPr lang="en-US" smtClean="0"/>
              <a:pPr/>
              <a:t>10/6/2015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33</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linds(horizontal)">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linds(horizontal)">
                                      <p:cBhvr>
                                        <p:cTn id="29" dur="500"/>
                                        <p:tgtEl>
                                          <p:spTgt spid="2">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checkerboard(across)">
                                      <p:cBhvr>
                                        <p:cTn id="32" dur="500"/>
                                        <p:tgtEl>
                                          <p:spTgt spid="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blinds(horizontal)">
                                      <p:cBhvr>
                                        <p:cTn id="3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lstStyle/>
          <a:p>
            <a:pPr>
              <a:buFont typeface="Arial" pitchFamily="34" charset="0"/>
              <a:buChar char="•"/>
            </a:pPr>
            <a:r>
              <a:rPr lang="en-US" dirty="0" smtClean="0"/>
              <a:t>Deformation in the </a:t>
            </a:r>
            <a:r>
              <a:rPr lang="en-US" i="1" dirty="0" err="1" smtClean="0"/>
              <a:t>xy</a:t>
            </a:r>
            <a:r>
              <a:rPr lang="en-US" dirty="0" smtClean="0"/>
              <a:t> plane (</a:t>
            </a:r>
            <a:r>
              <a:rPr lang="el-GR" dirty="0" smtClean="0"/>
              <a:t>Δα</a:t>
            </a:r>
            <a:r>
              <a:rPr lang="en-US" dirty="0" smtClean="0"/>
              <a:t> + </a:t>
            </a:r>
            <a:r>
              <a:rPr lang="el-GR" dirty="0" smtClean="0"/>
              <a:t>Δβ</a:t>
            </a:r>
            <a:r>
              <a:rPr lang="en-US" dirty="0" smtClean="0"/>
              <a:t>)</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3" name="Content Placeholder 2"/>
          <p:cNvSpPr>
            <a:spLocks noGrp="1"/>
          </p:cNvSpPr>
          <p:nvPr>
            <p:ph sz="quarter" idx="10"/>
          </p:nvPr>
        </p:nvSpPr>
        <p:spPr/>
        <p:txBody>
          <a:bodyPr/>
          <a:lstStyle/>
          <a:p>
            <a:r>
              <a:rPr lang="en-US" dirty="0" smtClean="0"/>
              <a:t>Angular deformation</a:t>
            </a:r>
            <a:endParaRPr lang="en-US" dirty="0"/>
          </a:p>
        </p:txBody>
      </p:sp>
      <p:pic>
        <p:nvPicPr>
          <p:cNvPr id="6"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1000" y="2209800"/>
            <a:ext cx="6626742" cy="1523999"/>
          </a:xfrm>
          <a:prstGeom prst="rect">
            <a:avLst/>
          </a:prstGeom>
          <a:noFill/>
          <a:ln w="9525">
            <a:noFill/>
            <a:miter lim="800000"/>
            <a:headEnd/>
            <a:tailEnd/>
          </a:ln>
        </p:spPr>
      </p:pic>
      <p:pic>
        <p:nvPicPr>
          <p:cNvPr id="7"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34200" y="2514600"/>
            <a:ext cx="1947481" cy="1257235"/>
          </a:xfrm>
          <a:prstGeom prst="rect">
            <a:avLst/>
          </a:prstGeom>
          <a:noFill/>
          <a:ln w="9525">
            <a:noFill/>
            <a:miter lim="800000"/>
            <a:headEnd/>
            <a:tailEnd/>
          </a:ln>
        </p:spPr>
      </p:pic>
      <p:pic>
        <p:nvPicPr>
          <p:cNvPr id="8"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5400" y="4191000"/>
            <a:ext cx="6762750" cy="819727"/>
          </a:xfrm>
          <a:prstGeom prst="rect">
            <a:avLst/>
          </a:prstGeom>
          <a:noFill/>
          <a:ln w="9525">
            <a:noFill/>
            <a:miter lim="800000"/>
            <a:headEnd/>
            <a:tailEnd/>
          </a:ln>
        </p:spPr>
      </p:pic>
      <p:pic>
        <p:nvPicPr>
          <p:cNvPr id="9"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5257800"/>
            <a:ext cx="6781800" cy="813816"/>
          </a:xfrm>
          <a:prstGeom prst="rect">
            <a:avLst/>
          </a:prstGeom>
          <a:noFill/>
          <a:ln w="9525">
            <a:noFill/>
            <a:miter lim="800000"/>
            <a:headEnd/>
            <a:tailEnd/>
          </a:ln>
        </p:spPr>
      </p:pic>
      <p:sp>
        <p:nvSpPr>
          <p:cNvPr id="10" name="Date Placeholder 9"/>
          <p:cNvSpPr>
            <a:spLocks noGrp="1"/>
          </p:cNvSpPr>
          <p:nvPr>
            <p:ph type="dt" sz="half" idx="11"/>
          </p:nvPr>
        </p:nvSpPr>
        <p:spPr/>
        <p:txBody>
          <a:bodyPr/>
          <a:lstStyle/>
          <a:p>
            <a:fld id="{35212BDE-0910-440F-9685-B97DFBDBB2F7}" type="datetime1">
              <a:rPr lang="en-US" smtClean="0"/>
              <a:pPr/>
              <a:t>10/6/2015</a:t>
            </a:fld>
            <a:endParaRPr lang="en-US" dirty="0"/>
          </a:p>
        </p:txBody>
      </p:sp>
      <p:sp>
        <p:nvSpPr>
          <p:cNvPr id="11" name="Slide Number Placeholder 10"/>
          <p:cNvSpPr>
            <a:spLocks noGrp="1"/>
          </p:cNvSpPr>
          <p:nvPr>
            <p:ph type="sldNum" sz="quarter" idx="12"/>
          </p:nvPr>
        </p:nvSpPr>
        <p:spPr/>
        <p:txBody>
          <a:bodyPr/>
          <a:lstStyle/>
          <a:p>
            <a:fld id="{BC8D7E44-7D4F-4942-A8C9-2DF6BF8399E8}" type="slidenum">
              <a:rPr lang="en-US" smtClean="0"/>
              <a:pPr/>
              <a:t>34</a:t>
            </a:fld>
            <a:endParaRPr lang="en-US"/>
          </a:p>
        </p:txBody>
      </p:sp>
      <p:sp>
        <p:nvSpPr>
          <p:cNvPr id="12" name="Footer Placeholder 11"/>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Volume dilation rate</a:t>
            </a:r>
          </a:p>
          <a:p>
            <a:pPr lvl="1">
              <a:buFont typeface="Arial" pitchFamily="34" charset="0"/>
              <a:buChar char="•"/>
            </a:pPr>
            <a:r>
              <a:rPr lang="en-US" dirty="0" smtClean="0"/>
              <a:t>Rate of change of volume per unit volume</a:t>
            </a:r>
            <a:endParaRPr lang="en-US" dirty="0"/>
          </a:p>
        </p:txBody>
      </p:sp>
      <p:sp>
        <p:nvSpPr>
          <p:cNvPr id="3" name="Content Placeholder 2"/>
          <p:cNvSpPr>
            <a:spLocks noGrp="1"/>
          </p:cNvSpPr>
          <p:nvPr>
            <p:ph sz="quarter" idx="10"/>
          </p:nvPr>
        </p:nvSpPr>
        <p:spPr/>
        <p:txBody>
          <a:bodyPr/>
          <a:lstStyle/>
          <a:p>
            <a:r>
              <a:rPr lang="en-US" dirty="0" smtClean="0"/>
              <a:t>Linear deformation</a:t>
            </a:r>
            <a:endParaRPr lang="en-US" dirty="0"/>
          </a:p>
        </p:txBody>
      </p:sp>
      <p:pic>
        <p:nvPicPr>
          <p:cNvPr id="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0" y="2514600"/>
            <a:ext cx="7724775" cy="1114425"/>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A0D58F02-FDF9-4834-BB18-9EA64FC043E4}" type="datetime1">
              <a:rPr lang="en-US" smtClean="0"/>
              <a:pPr/>
              <a:t>10/6/2015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35</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Newton’s second law</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Forces acting on a</a:t>
            </a:r>
          </a:p>
          <a:p>
            <a:r>
              <a:rPr lang="en-US" dirty="0" smtClean="0"/>
              <a:t>   fluid particle</a:t>
            </a:r>
          </a:p>
          <a:p>
            <a:pPr lvl="1">
              <a:buFont typeface="Arial" pitchFamily="34" charset="0"/>
              <a:buChar char="•"/>
            </a:pPr>
            <a:r>
              <a:rPr lang="en-US" dirty="0" smtClean="0"/>
              <a:t>Using Taylor series </a:t>
            </a:r>
            <a:endParaRPr lang="en-US" dirty="0"/>
          </a:p>
        </p:txBody>
      </p:sp>
      <p:sp>
        <p:nvSpPr>
          <p:cNvPr id="3" name="Content Placeholder 2"/>
          <p:cNvSpPr>
            <a:spLocks noGrp="1"/>
          </p:cNvSpPr>
          <p:nvPr>
            <p:ph sz="quarter" idx="10"/>
          </p:nvPr>
        </p:nvSpPr>
        <p:spPr/>
        <p:txBody>
          <a:bodyPr/>
          <a:lstStyle/>
          <a:p>
            <a:r>
              <a:rPr lang="en-US" dirty="0" smtClean="0"/>
              <a:t>Momentum equation</a:t>
            </a:r>
            <a:endParaRPr lang="en-US" dirty="0"/>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2209800"/>
            <a:ext cx="6553200" cy="959192"/>
          </a:xfrm>
          <a:prstGeom prst="rect">
            <a:avLst/>
          </a:prstGeom>
          <a:noFill/>
          <a:ln w="9525">
            <a:noFill/>
            <a:miter lim="800000"/>
            <a:headEnd/>
            <a:tailEnd/>
          </a:ln>
        </p:spPr>
      </p:pic>
      <p:pic>
        <p:nvPicPr>
          <p:cNvPr id="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38600" y="3236928"/>
            <a:ext cx="4191000" cy="3186478"/>
          </a:xfrm>
          <a:prstGeom prst="rect">
            <a:avLst/>
          </a:prstGeom>
          <a:noFill/>
          <a:ln w="9525">
            <a:noFill/>
            <a:miter lim="800000"/>
            <a:headEnd/>
            <a:tailEnd/>
          </a:ln>
        </p:spPr>
      </p:pic>
      <p:sp>
        <p:nvSpPr>
          <p:cNvPr id="6" name="Date Placeholder 5"/>
          <p:cNvSpPr>
            <a:spLocks noGrp="1"/>
          </p:cNvSpPr>
          <p:nvPr>
            <p:ph type="dt" sz="half" idx="11"/>
          </p:nvPr>
        </p:nvSpPr>
        <p:spPr/>
        <p:txBody>
          <a:bodyPr/>
          <a:lstStyle/>
          <a:p>
            <a:fld id="{10011FCA-DF84-4EAE-BB50-190499DA3325}" type="datetime1">
              <a:rPr lang="en-US" smtClean="0"/>
              <a:pPr/>
              <a:t>10/6/2015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36</a:t>
            </a:fld>
            <a:endParaRPr lang="en-US"/>
          </a:p>
        </p:txBody>
      </p:sp>
      <p:sp>
        <p:nvSpPr>
          <p:cNvPr id="8" name="Footer Placeholder 7"/>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lstStyle/>
          <a:p>
            <a:pPr>
              <a:buFont typeface="Arial" pitchFamily="34" charset="0"/>
              <a:buChar char="•"/>
            </a:pPr>
            <a:r>
              <a:rPr lang="en-US" dirty="0" smtClean="0"/>
              <a:t>Forces on a fluid particle (after simplification)</a:t>
            </a:r>
            <a:endParaRPr lang="en-US" dirty="0"/>
          </a:p>
        </p:txBody>
      </p:sp>
      <p:sp>
        <p:nvSpPr>
          <p:cNvPr id="3" name="Content Placeholder 2"/>
          <p:cNvSpPr>
            <a:spLocks noGrp="1"/>
          </p:cNvSpPr>
          <p:nvPr>
            <p:ph sz="quarter" idx="10"/>
          </p:nvPr>
        </p:nvSpPr>
        <p:spPr/>
        <p:txBody>
          <a:bodyPr/>
          <a:lstStyle/>
          <a:p>
            <a:r>
              <a:rPr lang="en-US" dirty="0" smtClean="0"/>
              <a:t>Momentum equation</a:t>
            </a:r>
            <a:endParaRPr lang="en-US" dirty="0"/>
          </a:p>
        </p:txBody>
      </p:sp>
      <p:grpSp>
        <p:nvGrpSpPr>
          <p:cNvPr id="4" name="Group 9"/>
          <p:cNvGrpSpPr>
            <a:grpSpLocks noChangeAspect="1"/>
          </p:cNvGrpSpPr>
          <p:nvPr/>
        </p:nvGrpSpPr>
        <p:grpSpPr bwMode="auto">
          <a:xfrm>
            <a:off x="1066800" y="2286000"/>
            <a:ext cx="7315199" cy="3205881"/>
            <a:chOff x="84" y="1488"/>
            <a:chExt cx="5559" cy="2436"/>
          </a:xfrm>
        </p:grpSpPr>
        <p:pic>
          <p:nvPicPr>
            <p:cNvPr id="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7" y="1488"/>
              <a:ext cx="5526" cy="738"/>
            </a:xfrm>
            <a:prstGeom prst="rect">
              <a:avLst/>
            </a:prstGeom>
            <a:noFill/>
            <a:ln w="9525">
              <a:noFill/>
              <a:miter lim="800000"/>
              <a:headEnd/>
              <a:tailEnd/>
            </a:ln>
          </p:spPr>
        </p:pic>
        <p:pic>
          <p:nvPicPr>
            <p:cNvPr id="6"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4" y="2304"/>
              <a:ext cx="5532" cy="1620"/>
            </a:xfrm>
            <a:prstGeom prst="rect">
              <a:avLst/>
            </a:prstGeom>
            <a:noFill/>
            <a:ln w="9525">
              <a:noFill/>
              <a:miter lim="800000"/>
              <a:headEnd/>
              <a:tailEnd/>
            </a:ln>
          </p:spPr>
        </p:pic>
      </p:grpSp>
      <p:sp>
        <p:nvSpPr>
          <p:cNvPr id="7" name="Date Placeholder 6"/>
          <p:cNvSpPr>
            <a:spLocks noGrp="1"/>
          </p:cNvSpPr>
          <p:nvPr>
            <p:ph type="dt" sz="half" idx="11"/>
          </p:nvPr>
        </p:nvSpPr>
        <p:spPr/>
        <p:txBody>
          <a:bodyPr/>
          <a:lstStyle/>
          <a:p>
            <a:fld id="{7EC32659-7EE8-4A8C-A4CE-A3396EA6D1A3}" type="datetime1">
              <a:rPr lang="en-US" smtClean="0"/>
              <a:pPr/>
              <a:t>10/6/2015</a:t>
            </a:fld>
            <a:endParaRPr lang="en-US" dirty="0"/>
          </a:p>
        </p:txBody>
      </p:sp>
      <p:sp>
        <p:nvSpPr>
          <p:cNvPr id="8" name="Slide Number Placeholder 7"/>
          <p:cNvSpPr>
            <a:spLocks noGrp="1"/>
          </p:cNvSpPr>
          <p:nvPr>
            <p:ph type="sldNum" sz="quarter" idx="12"/>
          </p:nvPr>
        </p:nvSpPr>
        <p:spPr/>
        <p:txBody>
          <a:bodyPr/>
          <a:lstStyle/>
          <a:p>
            <a:fld id="{BC8D7E44-7D4F-4942-A8C9-2DF6BF8399E8}" type="slidenum">
              <a:rPr lang="en-US" smtClean="0"/>
              <a:pPr/>
              <a:t>37</a:t>
            </a:fld>
            <a:endParaRPr lang="en-US"/>
          </a:p>
        </p:txBody>
      </p:sp>
      <p:sp>
        <p:nvSpPr>
          <p:cNvPr id="9" name="Footer Placeholder 8"/>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Differential momentum equation </a:t>
            </a:r>
          </a:p>
          <a:p>
            <a:pPr lvl="1">
              <a:buFont typeface="Arial" pitchFamily="34" charset="0"/>
              <a:buChar char="•"/>
            </a:pPr>
            <a:r>
              <a:rPr lang="en-US" dirty="0" smtClean="0"/>
              <a:t>Generalized form of momentum equation</a:t>
            </a:r>
          </a:p>
        </p:txBody>
      </p:sp>
      <p:sp>
        <p:nvSpPr>
          <p:cNvPr id="3" name="Content Placeholder 2"/>
          <p:cNvSpPr>
            <a:spLocks noGrp="1"/>
          </p:cNvSpPr>
          <p:nvPr>
            <p:ph sz="quarter" idx="10"/>
          </p:nvPr>
        </p:nvSpPr>
        <p:spPr/>
        <p:txBody>
          <a:bodyPr/>
          <a:lstStyle/>
          <a:p>
            <a:r>
              <a:rPr lang="en-US" dirty="0" smtClean="0"/>
              <a:t>Momentum equation</a:t>
            </a:r>
            <a:endParaRPr lang="en-US" dirty="0"/>
          </a:p>
        </p:txBody>
      </p:sp>
      <p:pic>
        <p:nvPicPr>
          <p:cNvPr id="4"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1" y="2743200"/>
            <a:ext cx="7315200" cy="2862353"/>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DA769E9A-A371-42A5-A9B6-B6743D0B6A96}" type="datetime1">
              <a:rPr lang="en-US" smtClean="0"/>
              <a:pPr/>
              <a:t>10/6/2015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38</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991600" cy="5181601"/>
          </a:xfrm>
        </p:spPr>
        <p:txBody>
          <a:bodyPr/>
          <a:lstStyle/>
          <a:p>
            <a:pPr>
              <a:buFont typeface="Arial" pitchFamily="34" charset="0"/>
              <a:buChar char="•"/>
            </a:pPr>
            <a:r>
              <a:rPr lang="en-US" sz="2800" u="sng" dirty="0" err="1" smtClean="0">
                <a:solidFill>
                  <a:srgbClr val="0070C0"/>
                </a:solidFill>
              </a:rPr>
              <a:t>Navier</a:t>
            </a:r>
            <a:r>
              <a:rPr lang="en-US" sz="2800" u="sng" dirty="0" smtClean="0">
                <a:solidFill>
                  <a:srgbClr val="0070C0"/>
                </a:solidFill>
              </a:rPr>
              <a:t>-Stokes equations</a:t>
            </a:r>
          </a:p>
          <a:p>
            <a:pPr lvl="1">
              <a:buFont typeface="Arial" pitchFamily="34" charset="0"/>
              <a:buChar char="•"/>
            </a:pPr>
            <a:r>
              <a:rPr lang="en-US" sz="2000" dirty="0" smtClean="0"/>
              <a:t>Newtonian and incompressible fluid </a:t>
            </a:r>
          </a:p>
          <a:p>
            <a:pPr lvl="1">
              <a:buFont typeface="Arial" pitchFamily="34" charset="0"/>
              <a:buChar char="•"/>
            </a:pPr>
            <a:r>
              <a:rPr lang="en-US" sz="2000" dirty="0" smtClean="0"/>
              <a:t>Most famous set of equations in fluid mechanics</a:t>
            </a:r>
          </a:p>
          <a:p>
            <a:pPr lvl="1">
              <a:buFont typeface="Arial" pitchFamily="34" charset="0"/>
              <a:buChar char="•"/>
            </a:pPr>
            <a:endParaRPr lang="en-US" sz="2000" dirty="0" smtClean="0"/>
          </a:p>
          <a:p>
            <a:pPr lvl="1">
              <a:buFont typeface="Arial" pitchFamily="34" charset="0"/>
              <a:buChar char="•"/>
            </a:pPr>
            <a:endParaRPr lang="en-US" sz="2000" dirty="0" smtClean="0"/>
          </a:p>
          <a:p>
            <a:pPr lvl="1">
              <a:buFont typeface="Arial" pitchFamily="34" charset="0"/>
              <a:buChar char="•"/>
            </a:pPr>
            <a:endParaRPr lang="en-US" sz="2000" dirty="0" smtClean="0"/>
          </a:p>
          <a:p>
            <a:pPr lvl="1">
              <a:buFont typeface="Arial" pitchFamily="34" charset="0"/>
              <a:buChar char="•"/>
            </a:pPr>
            <a:endParaRPr lang="en-US" sz="2000" dirty="0" smtClean="0"/>
          </a:p>
          <a:p>
            <a:pPr lvl="1">
              <a:buFont typeface="Arial" pitchFamily="34" charset="0"/>
              <a:buChar char="•"/>
            </a:pPr>
            <a:endParaRPr lang="en-US" sz="2000" dirty="0" smtClean="0"/>
          </a:p>
          <a:p>
            <a:pPr lvl="1">
              <a:buFont typeface="Arial" pitchFamily="34" charset="0"/>
              <a:buChar char="•"/>
            </a:pPr>
            <a:endParaRPr lang="en-US" sz="2000" dirty="0" smtClean="0"/>
          </a:p>
          <a:p>
            <a:pPr>
              <a:buFont typeface="Arial" pitchFamily="34" charset="0"/>
              <a:buChar char="•"/>
            </a:pPr>
            <a:endParaRPr lang="en-US" sz="2400" dirty="0" smtClean="0"/>
          </a:p>
          <a:p>
            <a:pPr>
              <a:buFont typeface="Arial" pitchFamily="34" charset="0"/>
              <a:buChar char="•"/>
            </a:pPr>
            <a:r>
              <a:rPr lang="en-US" sz="2400" dirty="0" smtClean="0"/>
              <a:t>Special case : Euler’s equation</a:t>
            </a:r>
            <a:endParaRPr lang="en-US" sz="2400" dirty="0"/>
          </a:p>
        </p:txBody>
      </p:sp>
      <p:sp>
        <p:nvSpPr>
          <p:cNvPr id="3" name="Content Placeholder 2"/>
          <p:cNvSpPr>
            <a:spLocks noGrp="1"/>
          </p:cNvSpPr>
          <p:nvPr>
            <p:ph sz="quarter" idx="10"/>
          </p:nvPr>
        </p:nvSpPr>
        <p:spPr/>
        <p:txBody>
          <a:bodyPr/>
          <a:lstStyle/>
          <a:p>
            <a:r>
              <a:rPr lang="en-US" dirty="0" smtClean="0"/>
              <a:t>Momentum equation</a:t>
            </a:r>
            <a:endParaRPr lang="en-US" dirty="0"/>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763553"/>
            <a:ext cx="6134930" cy="2248147"/>
          </a:xfrm>
          <a:prstGeom prst="rect">
            <a:avLst/>
          </a:prstGeom>
          <a:noFill/>
          <a:ln w="9525">
            <a:noFill/>
            <a:miter lim="800000"/>
            <a:headEnd/>
            <a:tailEnd/>
          </a:ln>
        </p:spPr>
      </p:pic>
      <p:pic>
        <p:nvPicPr>
          <p:cNvPr id="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8000" y="5791200"/>
            <a:ext cx="1905000" cy="686542"/>
          </a:xfrm>
          <a:prstGeom prst="rect">
            <a:avLst/>
          </a:prstGeom>
          <a:noFill/>
          <a:ln w="9525">
            <a:noFill/>
            <a:miter lim="800000"/>
            <a:headEnd/>
            <a:tailEnd/>
          </a:ln>
        </p:spPr>
      </p:pic>
      <p:sp>
        <p:nvSpPr>
          <p:cNvPr id="6" name="Date Placeholder 5"/>
          <p:cNvSpPr>
            <a:spLocks noGrp="1"/>
          </p:cNvSpPr>
          <p:nvPr>
            <p:ph type="dt" sz="half" idx="11"/>
          </p:nvPr>
        </p:nvSpPr>
        <p:spPr/>
        <p:txBody>
          <a:bodyPr/>
          <a:lstStyle/>
          <a:p>
            <a:fld id="{580FF847-5736-4601-9ADF-9949A2A8C8CC}" type="datetime1">
              <a:rPr lang="en-US" smtClean="0"/>
              <a:pPr/>
              <a:t>10/6/2015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39</a:t>
            </a:fld>
            <a:endParaRPr lang="en-US"/>
          </a:p>
        </p:txBody>
      </p:sp>
      <p:sp>
        <p:nvSpPr>
          <p:cNvPr id="8" name="Footer Placeholder 7"/>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blinds(horizontal)">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800" cy="5105400"/>
          </a:xfrm>
        </p:spPr>
        <p:txBody>
          <a:bodyPr>
            <a:normAutofit fontScale="92500" lnSpcReduction="10000"/>
          </a:bodyPr>
          <a:lstStyle/>
          <a:p>
            <a:pPr algn="just">
              <a:buFont typeface="Arial" pitchFamily="34" charset="0"/>
              <a:buChar char="•"/>
            </a:pPr>
            <a:endParaRPr lang="en-US" dirty="0" smtClean="0"/>
          </a:p>
          <a:p>
            <a:pPr algn="just">
              <a:buFont typeface="Arial" pitchFamily="34" charset="0"/>
              <a:buChar char="•"/>
            </a:pPr>
            <a:endParaRPr lang="en-US" dirty="0" smtClean="0"/>
          </a:p>
          <a:p>
            <a:pPr algn="just">
              <a:buFont typeface="Arial" pitchFamily="34" charset="0"/>
              <a:buChar char="•"/>
            </a:pPr>
            <a:endParaRPr lang="en-US" dirty="0" smtClean="0"/>
          </a:p>
          <a:p>
            <a:pPr algn="just">
              <a:buFont typeface="Arial" pitchFamily="34" charset="0"/>
              <a:buChar char="•"/>
            </a:pPr>
            <a:endParaRPr lang="en-US" dirty="0" smtClean="0"/>
          </a:p>
          <a:p>
            <a:pPr algn="just">
              <a:buFont typeface="Arial" pitchFamily="34" charset="0"/>
              <a:buChar char="•"/>
            </a:pPr>
            <a:endParaRPr lang="en-US" dirty="0" smtClean="0"/>
          </a:p>
          <a:p>
            <a:pPr algn="just">
              <a:buFont typeface="Arial" pitchFamily="34" charset="0"/>
              <a:buChar char="•"/>
            </a:pPr>
            <a:endParaRPr lang="en-US" dirty="0" smtClean="0"/>
          </a:p>
          <a:p>
            <a:pPr algn="just">
              <a:buFont typeface="Arial" pitchFamily="34" charset="0"/>
              <a:buChar char="•"/>
            </a:pPr>
            <a:endParaRPr lang="en-US" dirty="0" smtClean="0"/>
          </a:p>
          <a:p>
            <a:pPr algn="just">
              <a:buFont typeface="Arial" pitchFamily="34" charset="0"/>
              <a:buChar char="•"/>
            </a:pPr>
            <a:r>
              <a:rPr lang="en-US" dirty="0" smtClean="0"/>
              <a:t>Taylor series expansion </a:t>
            </a:r>
          </a:p>
          <a:p>
            <a:pPr algn="just"/>
            <a:r>
              <a:rPr lang="en-US" dirty="0" smtClean="0"/>
              <a:t>    about point ‘O’ (for density</a:t>
            </a:r>
          </a:p>
          <a:p>
            <a:pPr algn="just"/>
            <a:r>
              <a:rPr lang="en-US" dirty="0" smtClean="0"/>
              <a:t>    and velocity)</a:t>
            </a:r>
          </a:p>
        </p:txBody>
      </p:sp>
      <p:sp>
        <p:nvSpPr>
          <p:cNvPr id="3" name="Content Placeholder 2"/>
          <p:cNvSpPr>
            <a:spLocks noGrp="1"/>
          </p:cNvSpPr>
          <p:nvPr>
            <p:ph sz="quarter" idx="10"/>
          </p:nvPr>
        </p:nvSpPr>
        <p:spPr/>
        <p:txBody>
          <a:bodyPr>
            <a:normAutofit fontScale="92500"/>
          </a:bodyPr>
          <a:lstStyle/>
          <a:p>
            <a:r>
              <a:rPr lang="en-US" dirty="0" smtClean="0"/>
              <a:t>Conservation of mass – Rectangular coordinate system</a:t>
            </a:r>
            <a:endParaRPr lang="en-US" dirty="0"/>
          </a:p>
        </p:txBody>
      </p:sp>
      <p:pic>
        <p:nvPicPr>
          <p:cNvPr id="4"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9600" y="1600200"/>
            <a:ext cx="4267200" cy="3200400"/>
          </a:xfrm>
          <a:prstGeom prst="rect">
            <a:avLst/>
          </a:prstGeom>
          <a:noFill/>
          <a:ln w="9525">
            <a:noFill/>
            <a:miter lim="800000"/>
            <a:headEnd/>
            <a:tailEnd/>
          </a:ln>
          <a:effectLst/>
        </p:spPr>
      </p:pic>
      <p:pic>
        <p:nvPicPr>
          <p:cNvPr id="5"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62600" y="1905000"/>
            <a:ext cx="2590800" cy="1910862"/>
          </a:xfrm>
          <a:prstGeom prst="rect">
            <a:avLst/>
          </a:prstGeom>
          <a:noFill/>
          <a:ln w="9525">
            <a:noFill/>
            <a:miter lim="800000"/>
            <a:headEnd/>
            <a:tailEnd/>
          </a:ln>
          <a:effectLst/>
        </p:spPr>
      </p:pic>
      <p:grpSp>
        <p:nvGrpSpPr>
          <p:cNvPr id="6" name="Group 11"/>
          <p:cNvGrpSpPr>
            <a:grpSpLocks/>
          </p:cNvGrpSpPr>
          <p:nvPr/>
        </p:nvGrpSpPr>
        <p:grpSpPr bwMode="auto">
          <a:xfrm>
            <a:off x="5638800" y="4419600"/>
            <a:ext cx="2602523" cy="1348985"/>
            <a:chOff x="3090" y="2736"/>
            <a:chExt cx="1332" cy="810"/>
          </a:xfrm>
        </p:grpSpPr>
        <p:pic>
          <p:nvPicPr>
            <p:cNvPr id="7"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090" y="2736"/>
              <a:ext cx="462" cy="798"/>
            </a:xfrm>
            <a:prstGeom prst="rect">
              <a:avLst/>
            </a:prstGeom>
            <a:noFill/>
            <a:ln w="9525">
              <a:noFill/>
              <a:miter lim="800000"/>
              <a:headEnd/>
              <a:tailEnd/>
            </a:ln>
            <a:effectLst/>
          </p:spPr>
        </p:pic>
        <p:pic>
          <p:nvPicPr>
            <p:cNvPr id="8"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600" y="2736"/>
              <a:ext cx="822" cy="810"/>
            </a:xfrm>
            <a:prstGeom prst="rect">
              <a:avLst/>
            </a:prstGeom>
            <a:noFill/>
            <a:ln w="9525">
              <a:noFill/>
              <a:miter lim="800000"/>
              <a:headEnd/>
              <a:tailEnd/>
            </a:ln>
            <a:effectLst/>
          </p:spPr>
        </p:pic>
      </p:grpSp>
      <p:sp>
        <p:nvSpPr>
          <p:cNvPr id="9" name="Date Placeholder 8"/>
          <p:cNvSpPr>
            <a:spLocks noGrp="1"/>
          </p:cNvSpPr>
          <p:nvPr>
            <p:ph type="dt" sz="half" idx="11"/>
          </p:nvPr>
        </p:nvSpPr>
        <p:spPr/>
        <p:txBody>
          <a:bodyPr/>
          <a:lstStyle/>
          <a:p>
            <a:fld id="{AB06954E-6C9C-4BF9-AD33-8192EEF9E39B}" type="datetime1">
              <a:rPr lang="en-US" smtClean="0"/>
              <a:pPr/>
              <a:t>10/6/2015</a:t>
            </a:fld>
            <a:endParaRPr lang="en-US"/>
          </a:p>
        </p:txBody>
      </p:sp>
      <p:sp>
        <p:nvSpPr>
          <p:cNvPr id="10" name="Slide Number Placeholder 9"/>
          <p:cNvSpPr>
            <a:spLocks noGrp="1"/>
          </p:cNvSpPr>
          <p:nvPr>
            <p:ph type="sldNum" sz="quarter" idx="12"/>
          </p:nvPr>
        </p:nvSpPr>
        <p:spPr/>
        <p:txBody>
          <a:bodyPr/>
          <a:lstStyle/>
          <a:p>
            <a:fld id="{BC8D7E44-7D4F-4942-A8C9-2DF6BF8399E8}" type="slidenum">
              <a:rPr lang="en-US" smtClean="0"/>
              <a:pPr/>
              <a:t>4</a:t>
            </a:fld>
            <a:endParaRPr lang="en-US"/>
          </a:p>
        </p:txBody>
      </p:sp>
      <p:sp>
        <p:nvSpPr>
          <p:cNvPr id="11" name="Footer Placeholder 10"/>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linds(horizontal)">
                                      <p:cBhvr>
                                        <p:cTn id="12" dur="500"/>
                                        <p:tgtEl>
                                          <p:spTgt spid="2">
                                            <p:txEl>
                                              <p:pRg st="7" end="7"/>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blinds(horizontal)">
                                      <p:cBhvr>
                                        <p:cTn id="15" dur="500"/>
                                        <p:tgtEl>
                                          <p:spTgt spid="2">
                                            <p:txEl>
                                              <p:pRg st="8" end="8"/>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blinds(horizontal)">
                                      <p:cBhvr>
                                        <p:cTn id="18" dur="500"/>
                                        <p:tgtEl>
                                          <p:spTgt spid="2">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Example 6</a:t>
            </a:r>
            <a:endParaRPr lang="en-US" dirty="0"/>
          </a:p>
        </p:txBody>
      </p:sp>
      <p:sp>
        <p:nvSpPr>
          <p:cNvPr id="4" name="Date Placeholder 3"/>
          <p:cNvSpPr>
            <a:spLocks noGrp="1"/>
          </p:cNvSpPr>
          <p:nvPr>
            <p:ph type="dt" sz="half" idx="11"/>
          </p:nvPr>
        </p:nvSpPr>
        <p:spPr/>
        <p:txBody>
          <a:bodyPr/>
          <a:lstStyle/>
          <a:p>
            <a:fld id="{D1DBE423-F1FC-4163-AB77-B6925F938C86}"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40</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pic>
        <p:nvPicPr>
          <p:cNvPr id="7" name="Picture 1" descr="unfig_05_11.jpg"/>
          <p:cNvPicPr>
            <a:picLocks noGrp="1" noChangeAspect="1"/>
          </p:cNvPicPr>
          <p:nvPr>
            <p:ph idx="1"/>
            <p:custDataLst>
              <p:tags r:id="rId1"/>
            </p:custDataLst>
          </p:nvPr>
        </p:nvPicPr>
        <p:blipFill>
          <a:blip r:embed="rId3" cstate="print"/>
          <a:srcRect/>
          <a:stretch>
            <a:fillRect/>
          </a:stretch>
        </p:blipFill>
        <p:spPr bwMode="auto">
          <a:xfrm>
            <a:off x="3962400" y="3657600"/>
            <a:ext cx="4843362" cy="2033016"/>
          </a:xfrm>
          <a:prstGeom prst="rect">
            <a:avLst/>
          </a:prstGeom>
          <a:noFill/>
          <a:ln w="9525">
            <a:noFill/>
            <a:miter lim="800000"/>
            <a:headEnd/>
            <a:tailEnd/>
          </a:ln>
        </p:spPr>
      </p:pic>
      <p:sp>
        <p:nvSpPr>
          <p:cNvPr id="8" name="TextBox 7"/>
          <p:cNvSpPr txBox="1"/>
          <p:nvPr/>
        </p:nvSpPr>
        <p:spPr>
          <a:xfrm>
            <a:off x="0" y="1371600"/>
            <a:ext cx="9144000" cy="2246769"/>
          </a:xfrm>
          <a:prstGeom prst="rect">
            <a:avLst/>
          </a:prstGeom>
          <a:noFill/>
        </p:spPr>
        <p:txBody>
          <a:bodyPr wrap="square" rtlCol="0">
            <a:spAutoFit/>
          </a:bodyPr>
          <a:lstStyle/>
          <a:p>
            <a:pPr algn="just"/>
            <a:r>
              <a:rPr lang="en-US" sz="2000" b="1" dirty="0" smtClean="0"/>
              <a:t>A liquid flows  down an inclined plane surface in a steady, fully developed laminar film of thickness h. simplify the continuity and </a:t>
            </a:r>
            <a:r>
              <a:rPr lang="en-US" sz="2000" b="1" dirty="0" err="1" smtClean="0"/>
              <a:t>Navier</a:t>
            </a:r>
            <a:r>
              <a:rPr lang="en-US" sz="2000" b="1" dirty="0" smtClean="0"/>
              <a:t>-Stokes equation to model this flow field. Obtain expressions for the liquid velocity profile, the shear stress distribution, the volume flow rate and average velocity. Relate the liquid film thickness to the volume flow rate per unit depth of surface normal to the flow. Calculate the volume flow rate in a film of water h=1 mm thick flowing  on a surface b= 1m wide, inclined at </a:t>
            </a:r>
            <a:r>
              <a:rPr lang="el-GR" sz="2000" b="1" dirty="0" smtClean="0"/>
              <a:t>θ</a:t>
            </a:r>
            <a:r>
              <a:rPr lang="en-US" sz="2000" b="1" dirty="0" smtClean="0"/>
              <a:t>= 15</a:t>
            </a:r>
            <a:r>
              <a:rPr lang="en-US" sz="2000" b="1" baseline="30000" dirty="0" smtClean="0"/>
              <a:t>0</a:t>
            </a:r>
            <a:r>
              <a:rPr lang="en-US" sz="2000" b="1" dirty="0" smtClean="0"/>
              <a:t> to the horizontal.</a:t>
            </a:r>
            <a:endParaRPr lang="en-US" sz="20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r>
              <a:rPr lang="en-US" sz="2400" b="1" dirty="0" smtClean="0"/>
              <a:t>A viscous liquid fills the annular gap between vertical concentric cylinders. The inner cylinder is stationary, and the outer cylinder rotates at constant speed. The flow is laminar. Simplify the continuity, </a:t>
            </a:r>
            <a:r>
              <a:rPr lang="en-US" sz="2400" b="1" dirty="0" err="1" smtClean="0"/>
              <a:t>Navier</a:t>
            </a:r>
            <a:r>
              <a:rPr lang="en-US" sz="2400" b="1" dirty="0" smtClean="0"/>
              <a:t>-Stokes, and tangential shear stress equations to model this flow field. Obtain expressions for the liquid velocity profile and the shear stress distribution. Compare the shear stress at the surface of the inner cylinder with that computed from a planar approximation obtained by "unwrapping" the annulus into a plane and assuming a linear velocity profile across the gap. Determine the ratio of cylinder radii for which the planar approximation predicts the correct shear stress at the surface of the inner cylinder within 1 percent.</a:t>
            </a:r>
            <a:endParaRPr lang="en-US" sz="2400" b="1" dirty="0"/>
          </a:p>
        </p:txBody>
      </p:sp>
      <p:sp>
        <p:nvSpPr>
          <p:cNvPr id="3" name="Content Placeholder 2"/>
          <p:cNvSpPr>
            <a:spLocks noGrp="1"/>
          </p:cNvSpPr>
          <p:nvPr>
            <p:ph sz="quarter" idx="10"/>
          </p:nvPr>
        </p:nvSpPr>
        <p:spPr/>
        <p:txBody>
          <a:bodyPr/>
          <a:lstStyle/>
          <a:p>
            <a:r>
              <a:rPr lang="en-US" dirty="0" smtClean="0"/>
              <a:t>Example-7</a:t>
            </a:r>
            <a:endParaRPr lang="en-US" dirty="0"/>
          </a:p>
        </p:txBody>
      </p:sp>
      <p:sp>
        <p:nvSpPr>
          <p:cNvPr id="4" name="Date Placeholder 3"/>
          <p:cNvSpPr>
            <a:spLocks noGrp="1"/>
          </p:cNvSpPr>
          <p:nvPr>
            <p:ph type="dt" sz="half" idx="11"/>
          </p:nvPr>
        </p:nvSpPr>
        <p:spPr/>
        <p:txBody>
          <a:bodyPr/>
          <a:lstStyle/>
          <a:p>
            <a:fld id="{D1DBE423-F1FC-4163-AB77-B6925F938C86}"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41</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r>
              <a:rPr lang="en-US" dirty="0" smtClean="0"/>
              <a:t>The y component of velocity in steady, incompressible flow field in the </a:t>
            </a:r>
            <a:r>
              <a:rPr lang="en-US" dirty="0" err="1" smtClean="0"/>
              <a:t>xy</a:t>
            </a:r>
            <a:r>
              <a:rPr lang="en-US" dirty="0" smtClean="0"/>
              <a:t> plane is v=-Bxy</a:t>
            </a:r>
            <a:r>
              <a:rPr lang="en-US" baseline="30000" dirty="0" smtClean="0"/>
              <a:t>3,</a:t>
            </a:r>
            <a:r>
              <a:rPr lang="en-US" dirty="0" smtClean="0"/>
              <a:t> where B= 0.2 m</a:t>
            </a:r>
            <a:r>
              <a:rPr lang="en-US" baseline="30000" dirty="0" smtClean="0"/>
              <a:t>-3</a:t>
            </a:r>
            <a:r>
              <a:rPr lang="en-US" dirty="0" smtClean="0"/>
              <a:t>.s, and x and y are measured in meters. Find the simplest x component of velocity for this flow field. Find the equation of the streamlines for this flow at (1,4) and (2, 4). </a:t>
            </a:r>
            <a:endParaRPr lang="en-US" baseline="30000" dirty="0"/>
          </a:p>
        </p:txBody>
      </p:sp>
      <p:sp>
        <p:nvSpPr>
          <p:cNvPr id="3" name="Content Placeholder 2"/>
          <p:cNvSpPr>
            <a:spLocks noGrp="1"/>
          </p:cNvSpPr>
          <p:nvPr>
            <p:ph sz="quarter" idx="10"/>
          </p:nvPr>
        </p:nvSpPr>
        <p:spPr/>
        <p:txBody>
          <a:bodyPr/>
          <a:lstStyle/>
          <a:p>
            <a:r>
              <a:rPr lang="en-US" dirty="0" smtClean="0"/>
              <a:t>Quiz-3</a:t>
            </a:r>
            <a:endParaRPr lang="en-US" dirty="0"/>
          </a:p>
        </p:txBody>
      </p:sp>
      <p:sp>
        <p:nvSpPr>
          <p:cNvPr id="4" name="Date Placeholder 3"/>
          <p:cNvSpPr>
            <a:spLocks noGrp="1"/>
          </p:cNvSpPr>
          <p:nvPr>
            <p:ph type="dt" sz="half" idx="11"/>
          </p:nvPr>
        </p:nvSpPr>
        <p:spPr/>
        <p:txBody>
          <a:bodyPr/>
          <a:lstStyle/>
          <a:p>
            <a:fld id="{D1DBE423-F1FC-4163-AB77-B6925F938C86}"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42</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lstStyle/>
          <a:p>
            <a:pPr>
              <a:buFont typeface="Arial" pitchFamily="34" charset="0"/>
              <a:buChar char="•"/>
            </a:pPr>
            <a:r>
              <a:rPr lang="en-US" dirty="0" smtClean="0"/>
              <a:t>Conservation of mass in integral form (Basic law for a system)</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3" name="Content Placeholder 2"/>
          <p:cNvSpPr>
            <a:spLocks noGrp="1"/>
          </p:cNvSpPr>
          <p:nvPr>
            <p:ph sz="quarter" idx="10"/>
          </p:nvPr>
        </p:nvSpPr>
        <p:spPr/>
        <p:txBody>
          <a:bodyPr>
            <a:normAutofit fontScale="92500"/>
          </a:bodyPr>
          <a:lstStyle/>
          <a:p>
            <a:r>
              <a:rPr lang="en-US" dirty="0" smtClean="0"/>
              <a:t>Conservation of mass – Rectangular coordinate system</a:t>
            </a:r>
            <a:endParaRPr lang="en-US" dirty="0"/>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2667000"/>
            <a:ext cx="4419600" cy="834529"/>
          </a:xfrm>
          <a:prstGeom prst="rect">
            <a:avLst/>
          </a:prstGeom>
          <a:noFill/>
          <a:ln w="9525">
            <a:noFill/>
            <a:miter lim="800000"/>
            <a:headEnd/>
            <a:tailEnd/>
          </a:ln>
          <a:effectLst/>
        </p:spPr>
      </p:pic>
      <p:pic>
        <p:nvPicPr>
          <p:cNvPr id="7"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3962400"/>
            <a:ext cx="3462338" cy="743405"/>
          </a:xfrm>
          <a:prstGeom prst="rect">
            <a:avLst/>
          </a:prstGeom>
          <a:noFill/>
          <a:ln w="9525">
            <a:noFill/>
            <a:miter lim="800000"/>
            <a:headEnd/>
            <a:tailEnd/>
          </a:ln>
          <a:effectLst/>
        </p:spPr>
      </p:pic>
      <p:pic>
        <p:nvPicPr>
          <p:cNvPr id="8"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67200" y="3962400"/>
            <a:ext cx="3962400" cy="755397"/>
          </a:xfrm>
          <a:prstGeom prst="rect">
            <a:avLst/>
          </a:prstGeom>
          <a:noFill/>
          <a:ln w="9525">
            <a:noFill/>
            <a:miter lim="800000"/>
            <a:headEnd/>
            <a:tailEnd/>
          </a:ln>
          <a:effectLst/>
        </p:spPr>
      </p:pic>
      <p:sp>
        <p:nvSpPr>
          <p:cNvPr id="9" name="Date Placeholder 8"/>
          <p:cNvSpPr>
            <a:spLocks noGrp="1"/>
          </p:cNvSpPr>
          <p:nvPr>
            <p:ph type="dt" sz="half" idx="11"/>
          </p:nvPr>
        </p:nvSpPr>
        <p:spPr/>
        <p:txBody>
          <a:bodyPr/>
          <a:lstStyle/>
          <a:p>
            <a:fld id="{CE25F3DD-FAE3-45BB-B77D-29E1E64D8759}" type="datetime1">
              <a:rPr lang="en-US" smtClean="0"/>
              <a:pPr/>
              <a:t>10/6/2015</a:t>
            </a:fld>
            <a:endParaRPr lang="en-US"/>
          </a:p>
        </p:txBody>
      </p:sp>
      <p:sp>
        <p:nvSpPr>
          <p:cNvPr id="10" name="Slide Number Placeholder 9"/>
          <p:cNvSpPr>
            <a:spLocks noGrp="1"/>
          </p:cNvSpPr>
          <p:nvPr>
            <p:ph type="sldNum" sz="quarter" idx="12"/>
          </p:nvPr>
        </p:nvSpPr>
        <p:spPr/>
        <p:txBody>
          <a:bodyPr/>
          <a:lstStyle/>
          <a:p>
            <a:fld id="{BC8D7E44-7D4F-4942-A8C9-2DF6BF8399E8}" type="slidenum">
              <a:rPr lang="en-US" smtClean="0"/>
              <a:pPr/>
              <a:t>5</a:t>
            </a:fld>
            <a:endParaRPr lang="en-US"/>
          </a:p>
        </p:txBody>
      </p:sp>
      <p:sp>
        <p:nvSpPr>
          <p:cNvPr id="11" name="Footer Placeholder 10"/>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normAutofit/>
          </a:bodyPr>
          <a:lstStyle/>
          <a:p>
            <a:pPr algn="just">
              <a:buFont typeface="Arial" pitchFamily="34" charset="0"/>
              <a:buChar char="•"/>
            </a:pPr>
            <a:r>
              <a:rPr lang="en-US" dirty="0" smtClean="0"/>
              <a:t>Using basic law in integral form and expressions for density and velocity for different surfaces of a control volume</a:t>
            </a:r>
          </a:p>
          <a:p>
            <a:pPr algn="just">
              <a:buFont typeface="Arial" pitchFamily="34" charset="0"/>
              <a:buChar char="•"/>
            </a:pPr>
            <a:endParaRPr lang="en-US" dirty="0"/>
          </a:p>
        </p:txBody>
      </p:sp>
      <p:sp>
        <p:nvSpPr>
          <p:cNvPr id="3" name="Content Placeholder 2"/>
          <p:cNvSpPr>
            <a:spLocks noGrp="1"/>
          </p:cNvSpPr>
          <p:nvPr>
            <p:ph sz="quarter" idx="10"/>
          </p:nvPr>
        </p:nvSpPr>
        <p:spPr/>
        <p:txBody>
          <a:bodyPr>
            <a:normAutofit fontScale="92500"/>
          </a:bodyPr>
          <a:lstStyle/>
          <a:p>
            <a:r>
              <a:rPr lang="en-US" dirty="0" smtClean="0"/>
              <a:t>Conservation of mass – Rectangular coordinate system</a:t>
            </a:r>
            <a:endParaRPr lang="en-US" dirty="0"/>
          </a:p>
        </p:txBody>
      </p:sp>
      <p:pic>
        <p:nvPicPr>
          <p:cNvPr id="6"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3276600"/>
            <a:ext cx="6953250" cy="1143000"/>
          </a:xfrm>
          <a:prstGeom prst="rect">
            <a:avLst/>
          </a:prstGeom>
          <a:noFill/>
          <a:ln w="9525">
            <a:noFill/>
            <a:miter lim="800000"/>
            <a:headEnd/>
            <a:tailEnd/>
          </a:ln>
          <a:effectLst/>
        </p:spPr>
      </p:pic>
      <p:grpSp>
        <p:nvGrpSpPr>
          <p:cNvPr id="7" name="Group 14"/>
          <p:cNvGrpSpPr>
            <a:grpSpLocks/>
          </p:cNvGrpSpPr>
          <p:nvPr/>
        </p:nvGrpSpPr>
        <p:grpSpPr bwMode="auto">
          <a:xfrm>
            <a:off x="1981200" y="4648200"/>
            <a:ext cx="4419600" cy="971550"/>
            <a:chOff x="528" y="3024"/>
            <a:chExt cx="2784" cy="612"/>
          </a:xfrm>
        </p:grpSpPr>
        <p:pic>
          <p:nvPicPr>
            <p:cNvPr id="8"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8" y="3024"/>
              <a:ext cx="1284" cy="588"/>
            </a:xfrm>
            <a:prstGeom prst="rect">
              <a:avLst/>
            </a:prstGeom>
            <a:noFill/>
            <a:ln w="9525">
              <a:noFill/>
              <a:miter lim="800000"/>
              <a:headEnd/>
              <a:tailEnd/>
            </a:ln>
            <a:effectLst/>
          </p:spPr>
        </p:pic>
        <p:pic>
          <p:nvPicPr>
            <p:cNvPr id="9" name="Picture 1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24" y="3024"/>
              <a:ext cx="204" cy="552"/>
            </a:xfrm>
            <a:prstGeom prst="rect">
              <a:avLst/>
            </a:prstGeom>
            <a:noFill/>
            <a:ln w="9525">
              <a:noFill/>
              <a:miter lim="800000"/>
              <a:headEnd/>
              <a:tailEnd/>
            </a:ln>
            <a:effectLst/>
          </p:spPr>
        </p:pic>
        <p:pic>
          <p:nvPicPr>
            <p:cNvPr id="10"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124" y="3024"/>
              <a:ext cx="1188" cy="612"/>
            </a:xfrm>
            <a:prstGeom prst="rect">
              <a:avLst/>
            </a:prstGeom>
            <a:noFill/>
            <a:ln w="9525">
              <a:noFill/>
              <a:miter lim="800000"/>
              <a:headEnd/>
              <a:tailEnd/>
            </a:ln>
            <a:effectLst/>
          </p:spPr>
        </p:pic>
      </p:grpSp>
      <p:sp>
        <p:nvSpPr>
          <p:cNvPr id="11" name="Date Placeholder 10"/>
          <p:cNvSpPr>
            <a:spLocks noGrp="1"/>
          </p:cNvSpPr>
          <p:nvPr>
            <p:ph type="dt" sz="half" idx="11"/>
          </p:nvPr>
        </p:nvSpPr>
        <p:spPr/>
        <p:txBody>
          <a:bodyPr/>
          <a:lstStyle/>
          <a:p>
            <a:fld id="{DBCB0F7D-B7D1-4BCC-8DD1-A63F5BC42621}" type="datetime1">
              <a:rPr lang="en-US" smtClean="0"/>
              <a:pPr/>
              <a:t>10/6/2015</a:t>
            </a:fld>
            <a:endParaRPr lang="en-US"/>
          </a:p>
        </p:txBody>
      </p:sp>
      <p:sp>
        <p:nvSpPr>
          <p:cNvPr id="12" name="Slide Number Placeholder 11"/>
          <p:cNvSpPr>
            <a:spLocks noGrp="1"/>
          </p:cNvSpPr>
          <p:nvPr>
            <p:ph type="sldNum" sz="quarter" idx="12"/>
          </p:nvPr>
        </p:nvSpPr>
        <p:spPr/>
        <p:txBody>
          <a:bodyPr/>
          <a:lstStyle/>
          <a:p>
            <a:fld id="{BC8D7E44-7D4F-4942-A8C9-2DF6BF8399E8}" type="slidenum">
              <a:rPr lang="en-US" smtClean="0"/>
              <a:pPr/>
              <a:t>6</a:t>
            </a:fld>
            <a:endParaRPr lang="en-US"/>
          </a:p>
        </p:txBody>
      </p:sp>
      <p:sp>
        <p:nvSpPr>
          <p:cNvPr id="13" name="Footer Placeholder 12"/>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830763"/>
          </a:xfrm>
        </p:spPr>
        <p:txBody>
          <a:bodyPr/>
          <a:lstStyle/>
          <a:p>
            <a:pPr>
              <a:buFont typeface="Arial" pitchFamily="34" charset="0"/>
              <a:buChar char="•"/>
            </a:pPr>
            <a:r>
              <a:rPr lang="en-US" dirty="0" smtClean="0"/>
              <a:t>Conservation of mass – Differential equation</a:t>
            </a:r>
          </a:p>
          <a:p>
            <a:endParaRPr lang="en-US" dirty="0" smtClean="0"/>
          </a:p>
          <a:p>
            <a:pPr>
              <a:buFont typeface="Arial" pitchFamily="34" charset="0"/>
              <a:buChar char="•"/>
            </a:pPr>
            <a:endParaRPr lang="en-US" dirty="0" smtClean="0"/>
          </a:p>
          <a:p>
            <a:r>
              <a:rPr lang="en-US" b="1" dirty="0" smtClean="0">
                <a:solidFill>
                  <a:srgbClr val="0070C0"/>
                </a:solidFill>
              </a:rPr>
              <a:t>			</a:t>
            </a:r>
            <a:r>
              <a:rPr lang="en-US" b="1" dirty="0" smtClean="0">
                <a:solidFill>
                  <a:srgbClr val="0070C0"/>
                </a:solidFill>
                <a:sym typeface="Wingdings" pitchFamily="2" charset="2"/>
              </a:rPr>
              <a:t> </a:t>
            </a:r>
            <a:r>
              <a:rPr lang="en-US" b="1" dirty="0" smtClean="0">
                <a:solidFill>
                  <a:srgbClr val="0070C0"/>
                </a:solidFill>
              </a:rPr>
              <a:t>“Continuity Equation”</a:t>
            </a:r>
          </a:p>
          <a:p>
            <a:pPr>
              <a:buFont typeface="Arial" pitchFamily="34" charset="0"/>
              <a:buChar char="•"/>
            </a:pPr>
            <a:r>
              <a:rPr lang="en-US" dirty="0" smtClean="0"/>
              <a:t>In vector form</a:t>
            </a:r>
          </a:p>
          <a:p>
            <a:pPr>
              <a:buFont typeface="Arial" pitchFamily="34" charset="0"/>
              <a:buChar char="•"/>
            </a:pPr>
            <a:endParaRPr lang="en-US" dirty="0" smtClean="0"/>
          </a:p>
          <a:p>
            <a:pPr>
              <a:buFont typeface="Arial" pitchFamily="34" charset="0"/>
              <a:buChar char="•"/>
            </a:pPr>
            <a:endParaRPr lang="en-US" dirty="0" smtClean="0"/>
          </a:p>
          <a:p>
            <a:r>
              <a:rPr lang="en-US" dirty="0" smtClean="0"/>
              <a:t>    Where </a:t>
            </a:r>
            <a:endParaRPr lang="en-US" dirty="0"/>
          </a:p>
        </p:txBody>
      </p:sp>
      <p:sp>
        <p:nvSpPr>
          <p:cNvPr id="3" name="Content Placeholder 2"/>
          <p:cNvSpPr>
            <a:spLocks noGrp="1"/>
          </p:cNvSpPr>
          <p:nvPr>
            <p:ph sz="quarter" idx="10"/>
          </p:nvPr>
        </p:nvSpPr>
        <p:spPr/>
        <p:txBody>
          <a:bodyPr>
            <a:normAutofit fontScale="92500"/>
          </a:bodyPr>
          <a:lstStyle/>
          <a:p>
            <a:r>
              <a:rPr lang="en-US" dirty="0" smtClean="0"/>
              <a:t>Conservation of mass – Rectangular coordinate system</a:t>
            </a:r>
            <a:endParaRPr lang="en-US" dirty="0"/>
          </a:p>
        </p:txBody>
      </p:sp>
      <p:pic>
        <p:nvPicPr>
          <p:cNvPr id="4"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0" y="2133600"/>
            <a:ext cx="4905375" cy="1038225"/>
          </a:xfrm>
          <a:prstGeom prst="rect">
            <a:avLst/>
          </a:prstGeom>
          <a:noFill/>
          <a:ln w="9525">
            <a:noFill/>
            <a:miter lim="800000"/>
            <a:headEnd/>
            <a:tailEnd/>
          </a:ln>
          <a:effectLst/>
        </p:spPr>
      </p:pic>
      <p:pic>
        <p:nvPicPr>
          <p:cNvPr id="5"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4267200"/>
            <a:ext cx="2790825" cy="1047750"/>
          </a:xfrm>
          <a:prstGeom prst="rect">
            <a:avLst/>
          </a:prstGeom>
          <a:noFill/>
          <a:ln w="9525">
            <a:noFill/>
            <a:miter lim="800000"/>
            <a:headEnd/>
            <a:tailEnd/>
          </a:ln>
          <a:effectLst/>
        </p:spPr>
      </p:pic>
      <p:pic>
        <p:nvPicPr>
          <p:cNvPr id="6"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14600" y="5410200"/>
            <a:ext cx="4048125" cy="981075"/>
          </a:xfrm>
          <a:prstGeom prst="rect">
            <a:avLst/>
          </a:prstGeom>
          <a:noFill/>
          <a:ln w="9525">
            <a:noFill/>
            <a:miter lim="800000"/>
            <a:headEnd/>
            <a:tailEnd/>
          </a:ln>
          <a:effectLst/>
        </p:spPr>
      </p:pic>
      <p:sp>
        <p:nvSpPr>
          <p:cNvPr id="7" name="Date Placeholder 6"/>
          <p:cNvSpPr>
            <a:spLocks noGrp="1"/>
          </p:cNvSpPr>
          <p:nvPr>
            <p:ph type="dt" sz="half" idx="11"/>
          </p:nvPr>
        </p:nvSpPr>
        <p:spPr/>
        <p:txBody>
          <a:bodyPr/>
          <a:lstStyle/>
          <a:p>
            <a:fld id="{2ACE5436-7473-444D-A973-5D0024FDC10A}" type="datetime1">
              <a:rPr lang="en-US" smtClean="0"/>
              <a:pPr/>
              <a:t>10/6/2015</a:t>
            </a:fld>
            <a:endParaRPr lang="en-US"/>
          </a:p>
        </p:txBody>
      </p:sp>
      <p:sp>
        <p:nvSpPr>
          <p:cNvPr id="8" name="Slide Number Placeholder 7"/>
          <p:cNvSpPr>
            <a:spLocks noGrp="1"/>
          </p:cNvSpPr>
          <p:nvPr>
            <p:ph type="sldNum" sz="quarter" idx="12"/>
          </p:nvPr>
        </p:nvSpPr>
        <p:spPr/>
        <p:txBody>
          <a:bodyPr/>
          <a:lstStyle/>
          <a:p>
            <a:fld id="{BC8D7E44-7D4F-4942-A8C9-2DF6BF8399E8}" type="slidenum">
              <a:rPr lang="en-US" smtClean="0"/>
              <a:pPr/>
              <a:t>7</a:t>
            </a:fld>
            <a:endParaRPr lang="en-US"/>
          </a:p>
        </p:txBody>
      </p:sp>
      <p:sp>
        <p:nvSpPr>
          <p:cNvPr id="9" name="Footer Placeholder 8"/>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linds(horizontal)">
                                      <p:cBhvr>
                                        <p:cTn id="28" dur="500"/>
                                        <p:tgtEl>
                                          <p:spTgt spid="2">
                                            <p:txEl>
                                              <p:pRg st="7" end="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Special cases </a:t>
            </a:r>
          </a:p>
          <a:p>
            <a:pPr lvl="1">
              <a:buFont typeface="Arial" pitchFamily="34" charset="0"/>
              <a:buChar char="•"/>
            </a:pPr>
            <a:r>
              <a:rPr lang="en-US" dirty="0" err="1" smtClean="0"/>
              <a:t>Incompressbile</a:t>
            </a:r>
            <a:r>
              <a:rPr lang="en-US" dirty="0" smtClean="0"/>
              <a:t> fluid</a:t>
            </a:r>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endParaRPr lang="en-US" dirty="0" smtClean="0"/>
          </a:p>
          <a:p>
            <a:pPr lvl="1">
              <a:buFont typeface="Arial" pitchFamily="34" charset="0"/>
              <a:buChar char="•"/>
            </a:pPr>
            <a:r>
              <a:rPr lang="en-US" dirty="0" smtClean="0"/>
              <a:t>Steady compressible flow</a:t>
            </a:r>
            <a:endParaRPr lang="en-US" dirty="0"/>
          </a:p>
        </p:txBody>
      </p:sp>
      <p:sp>
        <p:nvSpPr>
          <p:cNvPr id="3" name="Content Placeholder 2"/>
          <p:cNvSpPr>
            <a:spLocks noGrp="1"/>
          </p:cNvSpPr>
          <p:nvPr>
            <p:ph sz="quarter" idx="10"/>
          </p:nvPr>
        </p:nvSpPr>
        <p:spPr/>
        <p:txBody>
          <a:bodyPr>
            <a:normAutofit fontScale="92500"/>
          </a:bodyPr>
          <a:lstStyle/>
          <a:p>
            <a:r>
              <a:rPr lang="en-US" dirty="0" smtClean="0"/>
              <a:t>Conservation of mass – Rectangular coordinate system</a:t>
            </a:r>
            <a:endParaRPr lang="en-US" dirty="0"/>
          </a:p>
        </p:txBody>
      </p:sp>
      <p:pic>
        <p:nvPicPr>
          <p:cNvPr id="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2819400"/>
            <a:ext cx="4191000" cy="930367"/>
          </a:xfrm>
          <a:prstGeom prst="rect">
            <a:avLst/>
          </a:prstGeom>
          <a:noFill/>
          <a:ln w="9525">
            <a:noFill/>
            <a:miter lim="800000"/>
            <a:headEnd/>
            <a:tailEnd/>
          </a:ln>
          <a:effectLst/>
        </p:spPr>
      </p:pic>
      <p:pic>
        <p:nvPicPr>
          <p:cNvPr id="5"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5029200"/>
            <a:ext cx="4953000" cy="945885"/>
          </a:xfrm>
          <a:prstGeom prst="rect">
            <a:avLst/>
          </a:prstGeom>
          <a:noFill/>
          <a:ln w="9525">
            <a:noFill/>
            <a:miter lim="800000"/>
            <a:headEnd/>
            <a:tailEnd/>
          </a:ln>
          <a:effectLst/>
        </p:spPr>
      </p:pic>
      <p:sp>
        <p:nvSpPr>
          <p:cNvPr id="6" name="Date Placeholder 5"/>
          <p:cNvSpPr>
            <a:spLocks noGrp="1"/>
          </p:cNvSpPr>
          <p:nvPr>
            <p:ph type="dt" sz="half" idx="11"/>
          </p:nvPr>
        </p:nvSpPr>
        <p:spPr/>
        <p:txBody>
          <a:bodyPr/>
          <a:lstStyle/>
          <a:p>
            <a:fld id="{3ED803A6-2802-4955-9DD1-694F713C5A6B}" type="datetime1">
              <a:rPr lang="en-US" smtClean="0"/>
              <a:pPr/>
              <a:t>10/6/2015</a:t>
            </a:fld>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8</a:t>
            </a:fld>
            <a:endParaRPr lang="en-US"/>
          </a:p>
        </p:txBody>
      </p:sp>
      <p:sp>
        <p:nvSpPr>
          <p:cNvPr id="8" name="Footer Placeholder 7"/>
          <p:cNvSpPr>
            <a:spLocks noGrp="1"/>
          </p:cNvSpPr>
          <p:nvPr>
            <p:ph type="ftr" sz="quarter" idx="13"/>
          </p:nvPr>
        </p:nvSpPr>
        <p:spPr/>
        <p:txBody>
          <a:bodyPr/>
          <a:lstStyle/>
          <a:p>
            <a:r>
              <a:rPr lang="en-US" smtClean="0"/>
              <a:t>Dr. S. S. Baral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blinds(horizontal)">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Example 1</a:t>
            </a:r>
            <a:endParaRPr lang="en-US" dirty="0"/>
          </a:p>
        </p:txBody>
      </p:sp>
      <p:sp>
        <p:nvSpPr>
          <p:cNvPr id="4" name="Date Placeholder 3"/>
          <p:cNvSpPr>
            <a:spLocks noGrp="1"/>
          </p:cNvSpPr>
          <p:nvPr>
            <p:ph type="dt" sz="half" idx="11"/>
          </p:nvPr>
        </p:nvSpPr>
        <p:spPr/>
        <p:txBody>
          <a:bodyPr/>
          <a:lstStyle/>
          <a:p>
            <a:fld id="{D1DBE423-F1FC-4163-AB77-B6925F938C86}" type="datetime1">
              <a:rPr lang="en-US" smtClean="0"/>
              <a:pPr/>
              <a:t>10/6/2015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9</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181600" y="4038600"/>
            <a:ext cx="3962400" cy="2411896"/>
          </a:xfrm>
          <a:prstGeom prst="rect">
            <a:avLst/>
          </a:prstGeom>
          <a:noFill/>
          <a:ln w="9525">
            <a:noFill/>
            <a:miter lim="800000"/>
            <a:headEnd/>
            <a:tailEnd/>
          </a:ln>
          <a:effectLst/>
        </p:spPr>
      </p:pic>
      <p:sp>
        <p:nvSpPr>
          <p:cNvPr id="7" name="TextBox 6"/>
          <p:cNvSpPr txBox="1"/>
          <p:nvPr/>
        </p:nvSpPr>
        <p:spPr>
          <a:xfrm>
            <a:off x="0" y="1219200"/>
            <a:ext cx="8915400" cy="3139321"/>
          </a:xfrm>
          <a:prstGeom prst="rect">
            <a:avLst/>
          </a:prstGeom>
          <a:noFill/>
        </p:spPr>
        <p:txBody>
          <a:bodyPr wrap="square" rtlCol="0">
            <a:spAutoFit/>
          </a:bodyPr>
          <a:lstStyle/>
          <a:p>
            <a:pPr algn="just"/>
            <a:r>
              <a:rPr lang="en-US" sz="2200" b="1" dirty="0" smtClean="0"/>
              <a:t>A gas filled pneumatic strut in an automobile suspension system behaves like a piston cylinder apparatus. At one instant when the position is L= 0.15 m away from the closed end of the cylinder, the gas density is uniform at </a:t>
            </a:r>
            <a:r>
              <a:rPr lang="el-GR" sz="2200" b="1" dirty="0" smtClean="0"/>
              <a:t>ρ</a:t>
            </a:r>
            <a:r>
              <a:rPr lang="en-US" sz="2200" b="1" dirty="0" smtClean="0"/>
              <a:t>= 18 kg/m</a:t>
            </a:r>
            <a:r>
              <a:rPr lang="en-US" sz="2200" b="1" baseline="30000" dirty="0" smtClean="0"/>
              <a:t>3</a:t>
            </a:r>
            <a:r>
              <a:rPr lang="en-US" sz="2200" b="1" dirty="0" smtClean="0"/>
              <a:t> and the piston begins to move away from the close end at 12 m/s. Assume that a simple model that the gas velocity is one dimensional and proportional to distance from the closed end; it varies linearly from zero at the end to u= V at the piston. Find the rate of change of gas density at this instant. Obtain an expression for the average density as a function of time.</a:t>
            </a:r>
            <a:endParaRPr lang="en-US" sz="2200" b="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xml><?xml version="1.0" encoding="utf-8"?>
<p:tagLst xmlns:a="http://schemas.openxmlformats.org/drawingml/2006/main" xmlns:r="http://schemas.openxmlformats.org/officeDocument/2006/relationships" xmlns:p="http://schemas.openxmlformats.org/presentationml/2006/main">
  <p:tag name="IIW_TYPE_IMAGE" val="TextBox 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3576</TotalTime>
  <Words>1715</Words>
  <Application>Microsoft Office PowerPoint</Application>
  <PresentationFormat>On-screen Show (4:3)</PresentationFormat>
  <Paragraphs>362</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S.S.Baral</cp:lastModifiedBy>
  <cp:revision>659</cp:revision>
  <dcterms:created xsi:type="dcterms:W3CDTF">2011-09-14T09:42:05Z</dcterms:created>
  <dcterms:modified xsi:type="dcterms:W3CDTF">2015-10-06T03:27:50Z</dcterms:modified>
</cp:coreProperties>
</file>