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27"/>
  </p:notesMasterIdLst>
  <p:sldIdLst>
    <p:sldId id="257" r:id="rId2"/>
    <p:sldId id="261" r:id="rId3"/>
    <p:sldId id="263" r:id="rId4"/>
    <p:sldId id="320" r:id="rId5"/>
    <p:sldId id="321" r:id="rId6"/>
    <p:sldId id="323" r:id="rId7"/>
    <p:sldId id="322" r:id="rId8"/>
    <p:sldId id="324" r:id="rId9"/>
    <p:sldId id="325" r:id="rId10"/>
    <p:sldId id="326" r:id="rId11"/>
    <p:sldId id="334" r:id="rId12"/>
    <p:sldId id="327" r:id="rId13"/>
    <p:sldId id="328" r:id="rId14"/>
    <p:sldId id="332" r:id="rId15"/>
    <p:sldId id="329" r:id="rId16"/>
    <p:sldId id="330" r:id="rId17"/>
    <p:sldId id="333" r:id="rId18"/>
    <p:sldId id="331" r:id="rId19"/>
    <p:sldId id="339" r:id="rId20"/>
    <p:sldId id="340" r:id="rId21"/>
    <p:sldId id="342" r:id="rId22"/>
    <p:sldId id="343" r:id="rId23"/>
    <p:sldId id="344" r:id="rId24"/>
    <p:sldId id="346" r:id="rId25"/>
    <p:sldId id="345" r:id="rId2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12" autoAdjust="0"/>
    <p:restoredTop sz="94660"/>
  </p:normalViewPr>
  <p:slideViewPr>
    <p:cSldViewPr>
      <p:cViewPr>
        <p:scale>
          <a:sx n="66" d="100"/>
          <a:sy n="66" d="100"/>
        </p:scale>
        <p:origin x="-828" y="2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0CE8F2F-2930-4DC9-A823-74FBC64C8203}" type="datetimeFigureOut">
              <a:rPr lang="en-US" smtClean="0"/>
              <a:pPr/>
              <a:t>10/19/2015</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0C7517A-756D-47BE-AAD0-4A13C066632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C7517A-756D-47BE-AAD0-4A13C066632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Gauge pressure required</a:t>
            </a:r>
            <a:r>
              <a:rPr lang="en-US" baseline="0" dirty="0" smtClean="0"/>
              <a:t> to get 0.02 m</a:t>
            </a:r>
            <a:r>
              <a:rPr lang="en-US" baseline="30000" dirty="0" smtClean="0"/>
              <a:t>3</a:t>
            </a:r>
            <a:r>
              <a:rPr lang="en-US" baseline="0" dirty="0" smtClean="0"/>
              <a:t>/s = 819775 Pa.</a:t>
            </a:r>
            <a:endParaRPr lang="en-US" dirty="0"/>
          </a:p>
        </p:txBody>
      </p:sp>
      <p:sp>
        <p:nvSpPr>
          <p:cNvPr id="4" name="Slide Number Placeholder 3"/>
          <p:cNvSpPr>
            <a:spLocks noGrp="1"/>
          </p:cNvSpPr>
          <p:nvPr>
            <p:ph type="sldNum" sz="quarter" idx="10"/>
          </p:nvPr>
        </p:nvSpPr>
        <p:spPr/>
        <p:txBody>
          <a:bodyPr/>
          <a:lstStyle/>
          <a:p>
            <a:fld id="{E0C7517A-756D-47BE-AAD0-4A13C066632E}"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A621B8-8E9B-4131-8B9A-4F4056575980}"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BD932-5ACC-40E3-B011-DBA92709BDF0}"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FE894-B2C3-4CAC-B026-5AE32ECAA7B9}"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12" name="Picture 11" descr="BITS Pilani Goa.jpg"/>
          <p:cNvPicPr>
            <a:picLocks noChangeAspect="1"/>
          </p:cNvPicPr>
          <p:nvPr userDrawn="1"/>
        </p:nvPicPr>
        <p:blipFill>
          <a:blip r:embed="rId2" cstate="print"/>
          <a:stretch>
            <a:fillRect/>
          </a:stretch>
        </p:blipFill>
        <p:spPr>
          <a:xfrm>
            <a:off x="-2819400" y="-3352800"/>
            <a:ext cx="14438086" cy="10828565"/>
          </a:xfrm>
          <a:prstGeom prst="rect">
            <a:avLst/>
          </a:prstGeom>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rgbClr val="101141"/>
                </a:solidFill>
                <a:latin typeface="Arial"/>
                <a:cs typeface="Arial"/>
              </a:rPr>
              <a:t>BITS</a:t>
            </a:r>
            <a:r>
              <a:rPr lang="en-US" sz="2900" spc="-150" dirty="0" smtClean="0">
                <a:solidFill>
                  <a:srgbClr val="101141"/>
                </a:solidFill>
                <a:latin typeface="Arial"/>
                <a:cs typeface="Arial"/>
              </a:rPr>
              <a:t> Pilani</a:t>
            </a:r>
            <a:endParaRPr lang="en-US" sz="2900" spc="-150" dirty="0">
              <a:solidFill>
                <a:srgbClr val="10114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101141"/>
                </a:solidFill>
                <a:latin typeface="Arial"/>
                <a:cs typeface="Arial"/>
              </a:rPr>
              <a:t>K K Birla Goa</a:t>
            </a:r>
            <a:r>
              <a:rPr lang="en-US" sz="1200" spc="0" baseline="0" dirty="0" smtClean="0">
                <a:solidFill>
                  <a:srgbClr val="101141"/>
                </a:solidFill>
                <a:latin typeface="Arial"/>
                <a:cs typeface="Arial"/>
              </a:rPr>
              <a:t> Campus</a:t>
            </a:r>
            <a:endParaRPr lang="en-US" sz="1200" spc="0" dirty="0">
              <a:solidFill>
                <a:srgbClr val="10114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32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None/>
              <a:tabLst/>
              <a:defRPr sz="24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Date Placeholder 17"/>
          <p:cNvSpPr>
            <a:spLocks noGrp="1"/>
          </p:cNvSpPr>
          <p:nvPr>
            <p:ph type="dt" sz="half" idx="11"/>
          </p:nvPr>
        </p:nvSpPr>
        <p:spPr>
          <a:xfrm>
            <a:off x="0" y="6492875"/>
            <a:ext cx="2133600" cy="365125"/>
          </a:xfrm>
        </p:spPr>
        <p:txBody>
          <a:bodyPr/>
          <a:lstStyle>
            <a:lvl1pPr>
              <a:defRPr sz="1600" b="1"/>
            </a:lvl1pPr>
          </a:lstStyle>
          <a:p>
            <a:fld id="{4ADD6A0D-52B7-4169-988D-3573B6A7A877}" type="datetime1">
              <a:rPr lang="en-US" smtClean="0"/>
              <a:pPr/>
              <a:t>10/19/2015</a:t>
            </a:fld>
            <a:endParaRPr lang="en-US" dirty="0"/>
          </a:p>
        </p:txBody>
      </p:sp>
      <p:sp>
        <p:nvSpPr>
          <p:cNvPr id="19" name="Slide Number Placeholder 18"/>
          <p:cNvSpPr>
            <a:spLocks noGrp="1"/>
          </p:cNvSpPr>
          <p:nvPr>
            <p:ph type="sldNum" sz="quarter" idx="12"/>
          </p:nvPr>
        </p:nvSpPr>
        <p:spPr>
          <a:xfrm>
            <a:off x="8382000" y="6096000"/>
            <a:ext cx="762000" cy="473075"/>
          </a:xfrm>
        </p:spPr>
        <p:txBody>
          <a:bodyPr/>
          <a:lstStyle>
            <a:lvl1pPr>
              <a:defRPr b="1"/>
            </a:lvl1pPr>
          </a:lstStyle>
          <a:p>
            <a:fld id="{BC8D7E44-7D4F-4942-A8C9-2DF6BF8399E8}" type="slidenum">
              <a:rPr lang="en-US" smtClean="0"/>
              <a:pPr/>
              <a:t>‹#›</a:t>
            </a:fld>
            <a:endParaRPr lang="en-US" dirty="0"/>
          </a:p>
        </p:txBody>
      </p:sp>
      <p:sp>
        <p:nvSpPr>
          <p:cNvPr id="23" name="Footer Placeholder 22"/>
          <p:cNvSpPr>
            <a:spLocks noGrp="1"/>
          </p:cNvSpPr>
          <p:nvPr>
            <p:ph type="ftr" sz="quarter" idx="13"/>
          </p:nvPr>
        </p:nvSpPr>
        <p:spPr>
          <a:xfrm>
            <a:off x="2971800" y="6553200"/>
            <a:ext cx="2667000" cy="304800"/>
          </a:xfrm>
        </p:spPr>
        <p:txBody>
          <a:bodyPr/>
          <a:lstStyle>
            <a:lvl1pPr>
              <a:defRPr sz="1600" b="1"/>
            </a:lvl1pPr>
          </a:lstStyle>
          <a:p>
            <a:r>
              <a:rPr lang="en-US" smtClean="0"/>
              <a:t>Dr. S. S. Baral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Picture 11" descr="BITS Pilani Goa.jpg"/>
          <p:cNvPicPr>
            <a:picLocks noChangeAspect="1"/>
          </p:cNvPicPr>
          <p:nvPr userDrawn="1"/>
        </p:nvPicPr>
        <p:blipFill>
          <a:blip r:embed="rId2" cstate="print"/>
          <a:stretch>
            <a:fillRect/>
          </a:stretch>
        </p:blipFill>
        <p:spPr>
          <a:xfrm>
            <a:off x="-2819400" y="-3352800"/>
            <a:ext cx="14438086" cy="10828565"/>
          </a:xfrm>
          <a:prstGeom prst="rect">
            <a:avLst/>
          </a:prstGeom>
        </p:spPr>
      </p:pic>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K K Birla Goa</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
        <p:nvSpPr>
          <p:cNvPr id="15" name="Date Placeholder 14"/>
          <p:cNvSpPr>
            <a:spLocks noGrp="1"/>
          </p:cNvSpPr>
          <p:nvPr>
            <p:ph type="dt" sz="half" idx="11"/>
          </p:nvPr>
        </p:nvSpPr>
        <p:spPr>
          <a:xfrm>
            <a:off x="0" y="6492875"/>
            <a:ext cx="2133600" cy="365125"/>
          </a:xfrm>
        </p:spPr>
        <p:txBody>
          <a:bodyPr/>
          <a:lstStyle/>
          <a:p>
            <a:fld id="{EA23B786-78C8-4E04-AD13-8187DF837B30}" type="datetime1">
              <a:rPr lang="en-US" smtClean="0"/>
              <a:pPr/>
              <a:t>10/19/2015</a:t>
            </a:fld>
            <a:endParaRPr lang="en-US"/>
          </a:p>
        </p:txBody>
      </p:sp>
      <p:sp>
        <p:nvSpPr>
          <p:cNvPr id="16" name="Slide Number Placeholder 15"/>
          <p:cNvSpPr>
            <a:spLocks noGrp="1"/>
          </p:cNvSpPr>
          <p:nvPr>
            <p:ph type="sldNum" sz="quarter" idx="12"/>
          </p:nvPr>
        </p:nvSpPr>
        <p:spPr>
          <a:xfrm>
            <a:off x="8534400" y="6172200"/>
            <a:ext cx="457200" cy="365125"/>
          </a:xfrm>
        </p:spPr>
        <p:txBody>
          <a:bodyPr/>
          <a:lstStyle/>
          <a:p>
            <a:fld id="{BC8D7E44-7D4F-4942-A8C9-2DF6BF8399E8}" type="slidenum">
              <a:rPr lang="en-US" smtClean="0"/>
              <a:pPr/>
              <a:t>‹#›</a:t>
            </a:fld>
            <a:endParaRPr lang="en-US"/>
          </a:p>
        </p:txBody>
      </p:sp>
      <p:sp>
        <p:nvSpPr>
          <p:cNvPr id="18" name="Footer Placeholder 17"/>
          <p:cNvSpPr>
            <a:spLocks noGrp="1"/>
          </p:cNvSpPr>
          <p:nvPr>
            <p:ph type="ftr" sz="quarter" idx="13"/>
          </p:nvPr>
        </p:nvSpPr>
        <p:spPr>
          <a:xfrm>
            <a:off x="2819400" y="6629400"/>
            <a:ext cx="2819400" cy="228600"/>
          </a:xfrm>
        </p:spPr>
        <p:txBody>
          <a:bodyPr/>
          <a:lstStyle/>
          <a:p>
            <a:r>
              <a:rPr lang="en-US" smtClean="0"/>
              <a:t>Dr. S. S. Baral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TextBox 2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2C0F57-284A-4B11-A8D6-26F93F08ECC9}"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2" name="TextBox 3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K K Birla</a:t>
            </a:r>
            <a:r>
              <a:rPr lang="en-US" sz="1100" baseline="0" dirty="0" smtClean="0">
                <a:solidFill>
                  <a:srgbClr val="101141"/>
                </a:solidFill>
                <a:latin typeface="Arial"/>
                <a:cs typeface="Arial"/>
              </a:rPr>
              <a:t> Goa</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K K Birla Goa Campus</a:t>
            </a:r>
            <a:endParaRPr lang="en-US" sz="900" dirty="0">
              <a:solidFill>
                <a:srgbClr val="10114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0DA73-EC39-4D56-A859-4D67428020D3}" type="datetime1">
              <a:rPr lang="en-US" smtClean="0"/>
              <a:pPr/>
              <a:t>10/19/2015</a:t>
            </a:fld>
            <a:endParaRPr lang="en-US"/>
          </a:p>
        </p:txBody>
      </p:sp>
      <p:sp>
        <p:nvSpPr>
          <p:cNvPr id="5" name="Footer Placeholder 4"/>
          <p:cNvSpPr>
            <a:spLocks noGrp="1"/>
          </p:cNvSpPr>
          <p:nvPr>
            <p:ph type="ftr" sz="quarter" idx="11"/>
          </p:nvPr>
        </p:nvSpPr>
        <p:spPr/>
        <p:txBody>
          <a:bodyPr/>
          <a:lstStyle/>
          <a:p>
            <a:r>
              <a:rPr lang="en-US" smtClean="0"/>
              <a:t>Dr. S. S. Baral</a:t>
            </a:r>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93DFEE-ACFC-40CF-9B4D-389F88ACEA3F}" type="datetime1">
              <a:rPr lang="en-US" smtClean="0"/>
              <a:pPr/>
              <a:t>10/19/2015</a:t>
            </a:fld>
            <a:endParaRPr lang="en-US"/>
          </a:p>
        </p:txBody>
      </p:sp>
      <p:sp>
        <p:nvSpPr>
          <p:cNvPr id="6" name="Footer Placeholder 5"/>
          <p:cNvSpPr>
            <a:spLocks noGrp="1"/>
          </p:cNvSpPr>
          <p:nvPr>
            <p:ph type="ftr" sz="quarter" idx="11"/>
          </p:nvPr>
        </p:nvSpPr>
        <p:spPr/>
        <p:txBody>
          <a:bodyPr/>
          <a:lstStyle/>
          <a:p>
            <a:r>
              <a:rPr lang="en-US" smtClean="0"/>
              <a:t>Dr. S. S. Baral</a:t>
            </a:r>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79D461-7C9A-44BD-9BC1-C14B0911D776}" type="datetime1">
              <a:rPr lang="en-US" smtClean="0"/>
              <a:pPr/>
              <a:t>10/19/2015</a:t>
            </a:fld>
            <a:endParaRPr lang="en-US"/>
          </a:p>
        </p:txBody>
      </p:sp>
      <p:sp>
        <p:nvSpPr>
          <p:cNvPr id="8" name="Footer Placeholder 7"/>
          <p:cNvSpPr>
            <a:spLocks noGrp="1"/>
          </p:cNvSpPr>
          <p:nvPr>
            <p:ph type="ftr" sz="quarter" idx="11"/>
          </p:nvPr>
        </p:nvSpPr>
        <p:spPr/>
        <p:txBody>
          <a:bodyPr/>
          <a:lstStyle/>
          <a:p>
            <a:r>
              <a:rPr lang="en-US" smtClean="0"/>
              <a:t>Dr. S. S. Baral</a:t>
            </a:r>
            <a:endParaRPr lang="en-US"/>
          </a:p>
        </p:txBody>
      </p:sp>
      <p:sp>
        <p:nvSpPr>
          <p:cNvPr id="9" name="Slide Number Placeholder 8"/>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A3DAAB-8662-4191-9821-B977AB9537EA}" type="datetime1">
              <a:rPr lang="en-US" smtClean="0"/>
              <a:pPr/>
              <a:t>10/19/2015</a:t>
            </a:fld>
            <a:endParaRPr lang="en-US"/>
          </a:p>
        </p:txBody>
      </p:sp>
      <p:sp>
        <p:nvSpPr>
          <p:cNvPr id="4" name="Footer Placeholder 3"/>
          <p:cNvSpPr>
            <a:spLocks noGrp="1"/>
          </p:cNvSpPr>
          <p:nvPr>
            <p:ph type="ftr" sz="quarter" idx="11"/>
          </p:nvPr>
        </p:nvSpPr>
        <p:spPr/>
        <p:txBody>
          <a:bodyPr/>
          <a:lstStyle/>
          <a:p>
            <a:r>
              <a:rPr lang="en-US" smtClean="0"/>
              <a:t>Dr. S. S. Baral</a:t>
            </a:r>
            <a:endParaRPr lang="en-US"/>
          </a:p>
        </p:txBody>
      </p:sp>
      <p:sp>
        <p:nvSpPr>
          <p:cNvPr id="5" name="Slide Number Placeholder 4"/>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EFC93-F832-42AF-998A-EFB120AA7183}" type="datetime1">
              <a:rPr lang="en-US" smtClean="0"/>
              <a:pPr/>
              <a:t>10/19/2015</a:t>
            </a:fld>
            <a:endParaRPr lang="en-US"/>
          </a:p>
        </p:txBody>
      </p:sp>
      <p:sp>
        <p:nvSpPr>
          <p:cNvPr id="3" name="Footer Placeholder 2"/>
          <p:cNvSpPr>
            <a:spLocks noGrp="1"/>
          </p:cNvSpPr>
          <p:nvPr>
            <p:ph type="ftr" sz="quarter" idx="11"/>
          </p:nvPr>
        </p:nvSpPr>
        <p:spPr/>
        <p:txBody>
          <a:bodyPr/>
          <a:lstStyle/>
          <a:p>
            <a:r>
              <a:rPr lang="en-US" smtClean="0"/>
              <a:t>Dr. S. S. Baral</a:t>
            </a:r>
            <a:endParaRPr lang="en-US"/>
          </a:p>
        </p:txBody>
      </p:sp>
      <p:sp>
        <p:nvSpPr>
          <p:cNvPr id="4" name="Slide Number Placeholder 3"/>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D9F99-C80D-458F-A78F-E6A367557EB2}" type="datetime1">
              <a:rPr lang="en-US" smtClean="0"/>
              <a:pPr/>
              <a:t>10/19/2015</a:t>
            </a:fld>
            <a:endParaRPr lang="en-US"/>
          </a:p>
        </p:txBody>
      </p:sp>
      <p:sp>
        <p:nvSpPr>
          <p:cNvPr id="6" name="Footer Placeholder 5"/>
          <p:cNvSpPr>
            <a:spLocks noGrp="1"/>
          </p:cNvSpPr>
          <p:nvPr>
            <p:ph type="ftr" sz="quarter" idx="11"/>
          </p:nvPr>
        </p:nvSpPr>
        <p:spPr/>
        <p:txBody>
          <a:bodyPr/>
          <a:lstStyle/>
          <a:p>
            <a:r>
              <a:rPr lang="en-US" smtClean="0"/>
              <a:t>Dr. S. S. Baral</a:t>
            </a:r>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D5A02-B9F4-451B-AA2F-9525AF39E37D}" type="datetime1">
              <a:rPr lang="en-US" smtClean="0"/>
              <a:pPr/>
              <a:t>10/19/2015</a:t>
            </a:fld>
            <a:endParaRPr lang="en-US"/>
          </a:p>
        </p:txBody>
      </p:sp>
      <p:sp>
        <p:nvSpPr>
          <p:cNvPr id="6" name="Footer Placeholder 5"/>
          <p:cNvSpPr>
            <a:spLocks noGrp="1"/>
          </p:cNvSpPr>
          <p:nvPr>
            <p:ph type="ftr" sz="quarter" idx="11"/>
          </p:nvPr>
        </p:nvSpPr>
        <p:spPr/>
        <p:txBody>
          <a:bodyPr/>
          <a:lstStyle/>
          <a:p>
            <a:r>
              <a:rPr lang="en-US" smtClean="0"/>
              <a:t>Dr. S. S. Baral</a:t>
            </a:r>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AC476-57A9-4481-8E25-E8FDEEAE960D}" type="datetime1">
              <a:rPr lang="en-US" smtClean="0"/>
              <a:pPr/>
              <a:t>10/19/2015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S. S. Baral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9" r:id="rId12"/>
    <p:sldLayoutId id="2147483690" r:id="rId13"/>
    <p:sldLayoutId id="2147483649" r:id="rId14"/>
    <p:sldLayoutId id="2147483652" r:id="rId15"/>
    <p:sldLayoutId id="2147483653" r:id="rId16"/>
    <p:sldLayoutId id="2147483655" r:id="rId17"/>
    <p:sldLayoutId id="2147483656" r:id="rId18"/>
    <p:sldLayoutId id="2147483657" r:id="rId19"/>
    <p:sldLayoutId id="2147483658" r:id="rId20"/>
    <p:sldLayoutId id="2147483659" r:id="rId2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5.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15.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2400" y="4495800"/>
            <a:ext cx="8763000" cy="2362200"/>
          </a:xfrm>
        </p:spPr>
        <p:txBody>
          <a:bodyPr/>
          <a:lstStyle/>
          <a:p>
            <a:r>
              <a:rPr lang="en-US" dirty="0" smtClean="0"/>
              <a:t>Incompressible Inviscid Flow</a:t>
            </a:r>
          </a:p>
          <a:p>
            <a:endParaRPr lang="en-US" dirty="0" smtClean="0"/>
          </a:p>
          <a:p>
            <a:pPr algn="ctr"/>
            <a:r>
              <a:rPr lang="en-US" sz="2400" dirty="0" smtClean="0"/>
              <a:t>By </a:t>
            </a:r>
          </a:p>
          <a:p>
            <a:pPr algn="ctr"/>
            <a:r>
              <a:rPr lang="en-US" sz="2400" dirty="0" smtClean="0"/>
              <a:t>Dr. S. S. </a:t>
            </a:r>
            <a:r>
              <a:rPr lang="en-US" sz="2400" dirty="0" err="1" smtClean="0"/>
              <a:t>Baral</a:t>
            </a:r>
            <a:endParaRPr lang="en-US" sz="24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lstStyle/>
          <a:p>
            <a:pPr>
              <a:buFont typeface="Arial" pitchFamily="34" charset="0"/>
              <a:buChar char="•"/>
            </a:pPr>
            <a:r>
              <a:rPr lang="en-US" dirty="0" smtClean="0">
                <a:solidFill>
                  <a:srgbClr val="0070C0"/>
                </a:solidFill>
              </a:rPr>
              <a:t>Incompressible flow (density = constant)</a:t>
            </a:r>
            <a:endParaRPr lang="en-US" dirty="0" smtClean="0">
              <a:solidFill>
                <a:srgbClr val="101141"/>
              </a:solidFill>
            </a:endParaRPr>
          </a:p>
          <a:p>
            <a:pPr>
              <a:buFont typeface="Arial" pitchFamily="34" charset="0"/>
              <a:buChar char="•"/>
            </a:pPr>
            <a:endParaRPr lang="en-US" dirty="0" smtClean="0">
              <a:solidFill>
                <a:srgbClr val="101141"/>
              </a:solidFill>
            </a:endParaRPr>
          </a:p>
          <a:p>
            <a:pPr>
              <a:buFont typeface="Arial" pitchFamily="34" charset="0"/>
              <a:buChar char="•"/>
            </a:pPr>
            <a:endParaRPr lang="en-US" dirty="0" smtClean="0">
              <a:solidFill>
                <a:srgbClr val="101141"/>
              </a:solidFill>
            </a:endParaRPr>
          </a:p>
          <a:p>
            <a:pPr>
              <a:buFont typeface="Arial" pitchFamily="34" charset="0"/>
              <a:buChar char="•"/>
            </a:pPr>
            <a:endParaRPr lang="en-US" dirty="0" smtClean="0">
              <a:solidFill>
                <a:srgbClr val="101141"/>
              </a:solidFill>
            </a:endParaRPr>
          </a:p>
          <a:p>
            <a:pPr>
              <a:buFont typeface="Arial" pitchFamily="34" charset="0"/>
              <a:buChar char="•"/>
            </a:pPr>
            <a:r>
              <a:rPr lang="en-US" dirty="0" smtClean="0">
                <a:solidFill>
                  <a:srgbClr val="101141"/>
                </a:solidFill>
              </a:rPr>
              <a:t>Assumptions/restrictions</a:t>
            </a:r>
          </a:p>
          <a:p>
            <a:pPr lvl="1">
              <a:buFont typeface="Arial" pitchFamily="34" charset="0"/>
              <a:buChar char="•"/>
            </a:pPr>
            <a:r>
              <a:rPr lang="en-US" dirty="0" smtClean="0">
                <a:solidFill>
                  <a:srgbClr val="101141"/>
                </a:solidFill>
              </a:rPr>
              <a:t>Steady flow</a:t>
            </a:r>
          </a:p>
          <a:p>
            <a:pPr lvl="1">
              <a:buFont typeface="Arial" pitchFamily="34" charset="0"/>
              <a:buChar char="•"/>
            </a:pPr>
            <a:r>
              <a:rPr lang="en-US" dirty="0" smtClean="0">
                <a:solidFill>
                  <a:srgbClr val="101141"/>
                </a:solidFill>
              </a:rPr>
              <a:t>Incompressible fluid flow</a:t>
            </a:r>
          </a:p>
          <a:p>
            <a:pPr lvl="1">
              <a:buFont typeface="Arial" pitchFamily="34" charset="0"/>
              <a:buChar char="•"/>
            </a:pPr>
            <a:r>
              <a:rPr lang="en-US" dirty="0" smtClean="0">
                <a:solidFill>
                  <a:srgbClr val="101141"/>
                </a:solidFill>
              </a:rPr>
              <a:t>Frictionless (Inviscid) flow</a:t>
            </a:r>
          </a:p>
          <a:p>
            <a:pPr lvl="1">
              <a:buFont typeface="Arial" pitchFamily="34" charset="0"/>
              <a:buChar char="•"/>
            </a:pPr>
            <a:r>
              <a:rPr lang="en-US" dirty="0" smtClean="0">
                <a:solidFill>
                  <a:srgbClr val="101141"/>
                </a:solidFill>
              </a:rPr>
              <a:t>Flow along a streamline</a:t>
            </a:r>
            <a:endParaRPr lang="en-US" dirty="0"/>
          </a:p>
        </p:txBody>
      </p:sp>
      <p:sp>
        <p:nvSpPr>
          <p:cNvPr id="3" name="Content Placeholder 2"/>
          <p:cNvSpPr>
            <a:spLocks noGrp="1"/>
          </p:cNvSpPr>
          <p:nvPr>
            <p:ph sz="quarter" idx="10"/>
          </p:nvPr>
        </p:nvSpPr>
        <p:spPr/>
        <p:txBody>
          <a:bodyPr/>
          <a:lstStyle/>
          <a:p>
            <a:r>
              <a:rPr lang="en-US" dirty="0" smtClean="0"/>
              <a:t>Bernoulli’s equation </a:t>
            </a:r>
            <a:endParaRPr lang="en-US" dirty="0"/>
          </a:p>
        </p:txBody>
      </p:sp>
      <p:pic>
        <p:nvPicPr>
          <p:cNvPr id="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09801" y="2209800"/>
            <a:ext cx="3680591" cy="990600"/>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19D92B22-61FA-42F1-944B-5A55FA798B70}" type="datetime1">
              <a:rPr lang="en-US" smtClean="0"/>
              <a:pPr/>
              <a:t>10/19/2015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10</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linds(horizontal)">
                                      <p:cBhvr>
                                        <p:cTn id="28" dur="500"/>
                                        <p:tgtEl>
                                          <p:spTgt spid="2">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linds(horizontal)">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lstStyle/>
          <a:p>
            <a:pPr>
              <a:buFont typeface="Arial" pitchFamily="34" charset="0"/>
              <a:buChar char="•"/>
            </a:pPr>
            <a:r>
              <a:rPr lang="en-US" dirty="0" smtClean="0"/>
              <a:t>Based on work energy principle</a:t>
            </a:r>
          </a:p>
          <a:p>
            <a:pPr lvl="1" algn="just">
              <a:buFont typeface="Arial" pitchFamily="34" charset="0"/>
              <a:buChar char="•"/>
            </a:pPr>
            <a:r>
              <a:rPr lang="en-US" dirty="0" smtClean="0"/>
              <a:t>Work done on a particle by all forces acting on the particle is equal to the change of kinetic energy of the particle</a:t>
            </a:r>
          </a:p>
          <a:p>
            <a:pPr lvl="1" algn="just">
              <a:buFont typeface="Arial" pitchFamily="34" charset="0"/>
              <a:buChar char="•"/>
            </a:pPr>
            <a:endParaRPr lang="en-US" dirty="0" smtClean="0"/>
          </a:p>
          <a:p>
            <a:pPr algn="just">
              <a:buFont typeface="Arial" pitchFamily="34" charset="0"/>
              <a:buChar char="•"/>
            </a:pPr>
            <a:r>
              <a:rPr lang="en-US" dirty="0" smtClean="0"/>
              <a:t>Bernoulli’s equation </a:t>
            </a:r>
          </a:p>
          <a:p>
            <a:pPr lvl="1" algn="just">
              <a:buFont typeface="Arial" pitchFamily="34" charset="0"/>
              <a:buChar char="•"/>
            </a:pPr>
            <a:r>
              <a:rPr lang="en-US" dirty="0" smtClean="0"/>
              <a:t>In terms of energy</a:t>
            </a:r>
          </a:p>
          <a:p>
            <a:pPr lvl="1" algn="just">
              <a:buFont typeface="Arial" pitchFamily="34" charset="0"/>
              <a:buChar char="•"/>
            </a:pPr>
            <a:r>
              <a:rPr lang="en-US" dirty="0" smtClean="0"/>
              <a:t>In terms of heads</a:t>
            </a:r>
          </a:p>
          <a:p>
            <a:pPr lvl="1" algn="just">
              <a:buFont typeface="Arial" pitchFamily="34" charset="0"/>
              <a:buChar char="•"/>
            </a:pPr>
            <a:r>
              <a:rPr lang="en-US" dirty="0" smtClean="0"/>
              <a:t>In terms of pressures</a:t>
            </a:r>
            <a:endParaRPr lang="en-US" dirty="0"/>
          </a:p>
        </p:txBody>
      </p:sp>
      <p:sp>
        <p:nvSpPr>
          <p:cNvPr id="3" name="Content Placeholder 2"/>
          <p:cNvSpPr>
            <a:spLocks noGrp="1"/>
          </p:cNvSpPr>
          <p:nvPr>
            <p:ph sz="quarter" idx="10"/>
          </p:nvPr>
        </p:nvSpPr>
        <p:spPr/>
        <p:txBody>
          <a:bodyPr/>
          <a:lstStyle/>
          <a:p>
            <a:r>
              <a:rPr lang="en-US" dirty="0" smtClean="0"/>
              <a:t>Bernoulli’s equation</a:t>
            </a:r>
            <a:endParaRPr lang="en-US" dirty="0"/>
          </a:p>
        </p:txBody>
      </p:sp>
      <p:sp>
        <p:nvSpPr>
          <p:cNvPr id="4" name="Date Placeholder 3"/>
          <p:cNvSpPr>
            <a:spLocks noGrp="1"/>
          </p:cNvSpPr>
          <p:nvPr>
            <p:ph type="dt" sz="half" idx="11"/>
          </p:nvPr>
        </p:nvSpPr>
        <p:spPr/>
        <p:txBody>
          <a:bodyPr/>
          <a:lstStyle/>
          <a:p>
            <a:fld id="{EB22EA26-744F-496E-879B-D7880C5D0E4C}" type="datetime1">
              <a:rPr lang="en-US" smtClean="0"/>
              <a:pPr/>
              <a:t>10/19/2015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11</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linds(horizontal)">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830763"/>
          </a:xfrm>
        </p:spPr>
        <p:txBody>
          <a:bodyPr/>
          <a:lstStyle/>
          <a:p>
            <a:pPr>
              <a:buFont typeface="Arial" pitchFamily="34" charset="0"/>
              <a:buChar char="•"/>
            </a:pPr>
            <a:r>
              <a:rPr lang="en-US" dirty="0" smtClean="0"/>
              <a:t>Water flows steadily through a horizontal nozzle discharging to the atmosphere</a:t>
            </a:r>
          </a:p>
          <a:p>
            <a:pPr>
              <a:buFont typeface="Arial" pitchFamily="34" charset="0"/>
              <a:buChar char="•"/>
            </a:pPr>
            <a:r>
              <a:rPr lang="en-US" i="1" dirty="0" smtClean="0"/>
              <a:t>D</a:t>
            </a:r>
            <a:r>
              <a:rPr lang="en-US" i="1" baseline="-25000" dirty="0" smtClean="0"/>
              <a:t>1</a:t>
            </a:r>
            <a:r>
              <a:rPr lang="en-US" i="1" dirty="0" smtClean="0"/>
              <a:t>= 75 mm, D</a:t>
            </a:r>
            <a:r>
              <a:rPr lang="en-US" i="1" baseline="-25000" dirty="0" smtClean="0"/>
              <a:t>2</a:t>
            </a:r>
            <a:r>
              <a:rPr lang="en-US" i="1" dirty="0" smtClean="0"/>
              <a:t> = 25 mm</a:t>
            </a:r>
            <a:endParaRPr lang="en-US" i="1" baseline="30000" dirty="0" smtClean="0"/>
          </a:p>
          <a:p>
            <a:pPr>
              <a:buFont typeface="Arial" pitchFamily="34" charset="0"/>
              <a:buChar char="•"/>
            </a:pPr>
            <a:endParaRPr lang="en-US" dirty="0" smtClean="0"/>
          </a:p>
          <a:p>
            <a:pPr>
              <a:buFont typeface="Arial" pitchFamily="34" charset="0"/>
              <a:buChar char="•"/>
            </a:pPr>
            <a:r>
              <a:rPr lang="en-US" dirty="0" smtClean="0"/>
              <a:t>Determine</a:t>
            </a:r>
          </a:p>
          <a:p>
            <a:pPr lvl="1">
              <a:buFont typeface="Arial" pitchFamily="34" charset="0"/>
              <a:buChar char="•"/>
            </a:pPr>
            <a:r>
              <a:rPr lang="en-US" dirty="0" smtClean="0"/>
              <a:t>Inlet pressure (</a:t>
            </a:r>
            <a:r>
              <a:rPr lang="en-US" i="1" dirty="0" smtClean="0"/>
              <a:t>p</a:t>
            </a:r>
            <a:r>
              <a:rPr lang="en-US" i="1" baseline="-25000" dirty="0" smtClean="0"/>
              <a:t>1</a:t>
            </a:r>
            <a:r>
              <a:rPr lang="en-US" dirty="0" smtClean="0"/>
              <a:t>) as a </a:t>
            </a:r>
          </a:p>
          <a:p>
            <a:pPr lvl="1"/>
            <a:r>
              <a:rPr lang="en-US" dirty="0" smtClean="0"/>
              <a:t>    function of </a:t>
            </a:r>
            <a:r>
              <a:rPr lang="en-US" i="1" dirty="0" smtClean="0"/>
              <a:t>Q</a:t>
            </a:r>
            <a:r>
              <a:rPr lang="en-US" dirty="0" smtClean="0"/>
              <a:t> (volume flow rate)</a:t>
            </a:r>
          </a:p>
          <a:p>
            <a:pPr lvl="1">
              <a:buFont typeface="Arial" pitchFamily="34" charset="0"/>
              <a:buChar char="•"/>
            </a:pPr>
            <a:r>
              <a:rPr lang="en-US" i="1" dirty="0" smtClean="0"/>
              <a:t>P</a:t>
            </a:r>
            <a:r>
              <a:rPr lang="en-US" i="1" baseline="-25000" dirty="0" smtClean="0"/>
              <a:t>1g</a:t>
            </a:r>
            <a:r>
              <a:rPr lang="en-US" i="1" dirty="0" smtClean="0"/>
              <a:t> </a:t>
            </a:r>
            <a:r>
              <a:rPr lang="en-US" dirty="0" smtClean="0"/>
              <a:t>when </a:t>
            </a:r>
            <a:r>
              <a:rPr lang="en-US" i="1" dirty="0" smtClean="0"/>
              <a:t>Q = 0.02 m</a:t>
            </a:r>
            <a:r>
              <a:rPr lang="en-US" i="1" baseline="30000" dirty="0" smtClean="0"/>
              <a:t>3</a:t>
            </a:r>
            <a:r>
              <a:rPr lang="en-US" i="1" dirty="0" smtClean="0"/>
              <a:t>/s</a:t>
            </a:r>
            <a:endParaRPr lang="en-US" i="1" dirty="0"/>
          </a:p>
        </p:txBody>
      </p:sp>
      <p:sp>
        <p:nvSpPr>
          <p:cNvPr id="3" name="Content Placeholder 2"/>
          <p:cNvSpPr>
            <a:spLocks noGrp="1"/>
          </p:cNvSpPr>
          <p:nvPr>
            <p:ph sz="quarter" idx="10"/>
          </p:nvPr>
        </p:nvSpPr>
        <p:spPr/>
        <p:txBody>
          <a:bodyPr/>
          <a:lstStyle/>
          <a:p>
            <a:r>
              <a:rPr lang="en-US" dirty="0" smtClean="0"/>
              <a:t>Example – Nozzle flow</a:t>
            </a:r>
            <a:endParaRPr lang="en-US" dirty="0"/>
          </a:p>
        </p:txBody>
      </p:sp>
      <p:pic>
        <p:nvPicPr>
          <p:cNvPr id="4" name="Picture 1" descr="unfig_04_27.jpg"/>
          <p:cNvPicPr>
            <a:picLocks noChangeAspect="1"/>
          </p:cNvPicPr>
          <p:nvPr>
            <p:custDataLst>
              <p:tags r:id="rId1"/>
            </p:custDataLst>
          </p:nvPr>
        </p:nvPicPr>
        <p:blipFill>
          <a:blip r:embed="rId4"/>
          <a:srcRect/>
          <a:stretch>
            <a:fillRect/>
          </a:stretch>
        </p:blipFill>
        <p:spPr bwMode="auto">
          <a:xfrm>
            <a:off x="5486400" y="2590800"/>
            <a:ext cx="3657600" cy="2299914"/>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DEFA3421-C297-49DF-9DA1-377E4F69C491}" type="datetime1">
              <a:rPr lang="en-US" smtClean="0"/>
              <a:pPr/>
              <a:t>10/19/2015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12</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lstStyle/>
          <a:p>
            <a:pPr>
              <a:buFont typeface="Arial" pitchFamily="34" charset="0"/>
              <a:buChar char="•"/>
            </a:pPr>
            <a:r>
              <a:rPr lang="en-US" dirty="0" smtClean="0"/>
              <a:t>Static pressure</a:t>
            </a:r>
          </a:p>
          <a:p>
            <a:pPr lvl="1">
              <a:buFont typeface="Arial" pitchFamily="34" charset="0"/>
              <a:buChar char="•"/>
            </a:pPr>
            <a:r>
              <a:rPr lang="en-US" dirty="0" smtClean="0"/>
              <a:t>Thermodynamic pressure</a:t>
            </a:r>
          </a:p>
          <a:p>
            <a:pPr lvl="1">
              <a:buFont typeface="Arial" pitchFamily="34" charset="0"/>
              <a:buChar char="•"/>
            </a:pPr>
            <a:r>
              <a:rPr lang="en-US" dirty="0" smtClean="0"/>
              <a:t>Pressure experienced by a fluid particle as it moves</a:t>
            </a:r>
          </a:p>
          <a:p>
            <a:pPr lvl="1">
              <a:buFont typeface="Arial" pitchFamily="34" charset="0"/>
              <a:buChar char="•"/>
            </a:pPr>
            <a:r>
              <a:rPr lang="en-US" dirty="0" smtClean="0"/>
              <a:t>Measured by using wall pressure tap or static pressure probe</a:t>
            </a:r>
          </a:p>
          <a:p>
            <a:pPr lvl="1"/>
            <a:endParaRPr lang="en-US" dirty="0" smtClean="0"/>
          </a:p>
        </p:txBody>
      </p:sp>
      <p:sp>
        <p:nvSpPr>
          <p:cNvPr id="3" name="Content Placeholder 2"/>
          <p:cNvSpPr>
            <a:spLocks noGrp="1"/>
          </p:cNvSpPr>
          <p:nvPr>
            <p:ph sz="quarter" idx="10"/>
          </p:nvPr>
        </p:nvSpPr>
        <p:spPr/>
        <p:txBody>
          <a:bodyPr>
            <a:normAutofit/>
          </a:bodyPr>
          <a:lstStyle/>
          <a:p>
            <a:r>
              <a:rPr lang="en-US" dirty="0" smtClean="0"/>
              <a:t>Static, stagnation and dynamic pressures</a:t>
            </a:r>
            <a:endParaRPr lang="en-US" dirty="0"/>
          </a:p>
        </p:txBody>
      </p:sp>
      <p:pic>
        <p:nvPicPr>
          <p:cNvPr id="4" name="Picture 1" descr="fig06_02.jpg"/>
          <p:cNvPicPr>
            <a:picLocks noChangeAspect="1"/>
          </p:cNvPicPr>
          <p:nvPr>
            <p:custDataLst>
              <p:tags r:id="rId1"/>
            </p:custDataLst>
          </p:nvPr>
        </p:nvPicPr>
        <p:blipFill>
          <a:blip r:embed="rId3"/>
          <a:srcRect/>
          <a:stretch>
            <a:fillRect/>
          </a:stretch>
        </p:blipFill>
        <p:spPr bwMode="auto">
          <a:xfrm>
            <a:off x="1447800" y="4038600"/>
            <a:ext cx="6096000" cy="2167438"/>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016CE209-FAE7-4A23-A097-A8D381925C76}" type="datetime1">
              <a:rPr lang="en-US" smtClean="0"/>
              <a:pPr/>
              <a:t>10/19/2015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13</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t>Stagnation pressure</a:t>
            </a:r>
          </a:p>
          <a:p>
            <a:pPr lvl="1">
              <a:buFont typeface="Arial" pitchFamily="34" charset="0"/>
              <a:buChar char="•"/>
            </a:pPr>
            <a:r>
              <a:rPr lang="en-US" dirty="0" smtClean="0"/>
              <a:t>Pressure obtained when a flowing fluid is decelerated to zero by a frictionless process</a:t>
            </a:r>
          </a:p>
          <a:p>
            <a:pPr lvl="1">
              <a:buFont typeface="Arial" pitchFamily="34" charset="0"/>
              <a:buChar char="•"/>
            </a:pPr>
            <a:r>
              <a:rPr lang="en-US" dirty="0" smtClean="0"/>
              <a:t>Measured with stagnation pressure probe or pitot tube</a:t>
            </a:r>
          </a:p>
          <a:p>
            <a:endParaRPr lang="en-US" dirty="0"/>
          </a:p>
        </p:txBody>
      </p:sp>
      <p:sp>
        <p:nvSpPr>
          <p:cNvPr id="3" name="Content Placeholder 2"/>
          <p:cNvSpPr>
            <a:spLocks noGrp="1"/>
          </p:cNvSpPr>
          <p:nvPr>
            <p:ph sz="quarter" idx="10"/>
          </p:nvPr>
        </p:nvSpPr>
        <p:spPr/>
        <p:txBody>
          <a:bodyPr/>
          <a:lstStyle/>
          <a:p>
            <a:r>
              <a:rPr lang="en-US" dirty="0" smtClean="0"/>
              <a:t>Static, stagnation and dynamic pressures</a:t>
            </a:r>
            <a:endParaRPr lang="en-US" dirty="0"/>
          </a:p>
        </p:txBody>
      </p:sp>
      <p:pic>
        <p:nvPicPr>
          <p:cNvPr id="4" name="Picture 1" descr="fig06_03.jpg"/>
          <p:cNvPicPr>
            <a:picLocks noChangeAspect="1"/>
          </p:cNvPicPr>
          <p:nvPr>
            <p:custDataLst>
              <p:tags r:id="rId1"/>
            </p:custDataLst>
          </p:nvPr>
        </p:nvPicPr>
        <p:blipFill>
          <a:blip r:embed="rId3"/>
          <a:srcRect/>
          <a:stretch>
            <a:fillRect/>
          </a:stretch>
        </p:blipFill>
        <p:spPr bwMode="auto">
          <a:xfrm>
            <a:off x="2133600" y="3886200"/>
            <a:ext cx="5291645" cy="2305597"/>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4F4B2A75-245C-46FF-8DD3-62D12CE55BD5}" type="datetime1">
              <a:rPr lang="en-US" smtClean="0"/>
              <a:pPr/>
              <a:t>10/19/2015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14</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1"/>
            <a:ext cx="8686800" cy="4953000"/>
          </a:xfrm>
        </p:spPr>
        <p:txBody>
          <a:bodyPr>
            <a:normAutofit lnSpcReduction="10000"/>
          </a:bodyPr>
          <a:lstStyle/>
          <a:p>
            <a:pPr>
              <a:buFont typeface="Arial" pitchFamily="34" charset="0"/>
              <a:buChar char="•"/>
            </a:pPr>
            <a:r>
              <a:rPr lang="en-US" sz="2800" dirty="0" smtClean="0"/>
              <a:t>Bernoulli’s equation (neglecting elevation differences) </a:t>
            </a:r>
          </a:p>
          <a:p>
            <a:pPr lvl="1">
              <a:buFont typeface="Arial" pitchFamily="34" charset="0"/>
              <a:buChar char="•"/>
            </a:pPr>
            <a:r>
              <a:rPr lang="en-US" sz="2800" dirty="0" smtClean="0"/>
              <a:t>Relates changes in pressure and speed</a:t>
            </a:r>
          </a:p>
          <a:p>
            <a:pPr>
              <a:buFont typeface="Arial" pitchFamily="34" charset="0"/>
              <a:buChar char="•"/>
            </a:pPr>
            <a:endParaRPr lang="en-US" sz="2800" dirty="0" smtClean="0"/>
          </a:p>
          <a:p>
            <a:pPr>
              <a:buFont typeface="Arial" pitchFamily="34" charset="0"/>
              <a:buChar char="•"/>
            </a:pPr>
            <a:r>
              <a:rPr lang="en-US" sz="2800" dirty="0" smtClean="0"/>
              <a:t>Stagnation pressure for the above mentioned case is</a:t>
            </a:r>
          </a:p>
          <a:p>
            <a:pPr>
              <a:buFont typeface="Arial" pitchFamily="34" charset="0"/>
              <a:buChar char="•"/>
            </a:pPr>
            <a:endParaRPr lang="en-US" sz="2800" dirty="0" smtClean="0"/>
          </a:p>
          <a:p>
            <a:pPr>
              <a:buFont typeface="Arial" pitchFamily="34" charset="0"/>
              <a:buChar char="•"/>
            </a:pPr>
            <a:endParaRPr lang="en-US" sz="2800" dirty="0" smtClean="0"/>
          </a:p>
          <a:p>
            <a:pPr>
              <a:buFont typeface="Arial" pitchFamily="34" charset="0"/>
              <a:buChar char="•"/>
            </a:pPr>
            <a:endParaRPr lang="en-US" sz="2800" dirty="0" smtClean="0"/>
          </a:p>
          <a:p>
            <a:pPr>
              <a:buFont typeface="Arial" pitchFamily="34" charset="0"/>
              <a:buChar char="•"/>
            </a:pPr>
            <a:r>
              <a:rPr lang="en-US" sz="2800" dirty="0" smtClean="0"/>
              <a:t>Flow speed can be computed by measuring static and stagnation pressures</a:t>
            </a:r>
          </a:p>
          <a:p>
            <a:endParaRPr lang="en-US" dirty="0" smtClean="0"/>
          </a:p>
          <a:p>
            <a:pPr lvl="1"/>
            <a:endParaRPr lang="en-US" dirty="0"/>
          </a:p>
        </p:txBody>
      </p:sp>
      <p:sp>
        <p:nvSpPr>
          <p:cNvPr id="3" name="Content Placeholder 2"/>
          <p:cNvSpPr>
            <a:spLocks noGrp="1"/>
          </p:cNvSpPr>
          <p:nvPr>
            <p:ph sz="quarter" idx="10"/>
          </p:nvPr>
        </p:nvSpPr>
        <p:spPr/>
        <p:txBody>
          <a:bodyPr/>
          <a:lstStyle/>
          <a:p>
            <a:r>
              <a:rPr lang="en-US" dirty="0" smtClean="0"/>
              <a:t>Static, stagnation and dynamic pressures</a:t>
            </a:r>
            <a:endParaRPr lang="en-US" dirty="0"/>
          </a:p>
        </p:txBody>
      </p:sp>
      <p:pic>
        <p:nvPicPr>
          <p:cNvPr id="4"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76600" y="3581400"/>
            <a:ext cx="1905001" cy="718612"/>
          </a:xfrm>
          <a:prstGeom prst="rect">
            <a:avLst/>
          </a:prstGeom>
          <a:noFill/>
          <a:ln w="9525">
            <a:noFill/>
            <a:miter lim="800000"/>
            <a:headEnd/>
            <a:tailEnd/>
          </a:ln>
          <a:effectLst/>
        </p:spPr>
      </p:pic>
      <p:grpSp>
        <p:nvGrpSpPr>
          <p:cNvPr id="5" name="Group 17"/>
          <p:cNvGrpSpPr>
            <a:grpSpLocks/>
          </p:cNvGrpSpPr>
          <p:nvPr/>
        </p:nvGrpSpPr>
        <p:grpSpPr bwMode="auto">
          <a:xfrm>
            <a:off x="5105400" y="4038600"/>
            <a:ext cx="2438400" cy="457200"/>
            <a:chOff x="3552" y="2400"/>
            <a:chExt cx="1824" cy="1056"/>
          </a:xfrm>
        </p:grpSpPr>
        <p:sp>
          <p:nvSpPr>
            <p:cNvPr id="6" name="Rectangle 6"/>
            <p:cNvSpPr>
              <a:spLocks noChangeArrowheads="1"/>
            </p:cNvSpPr>
            <p:nvPr/>
          </p:nvSpPr>
          <p:spPr bwMode="auto">
            <a:xfrm>
              <a:off x="3552" y="2976"/>
              <a:ext cx="1824" cy="480"/>
            </a:xfrm>
            <a:prstGeom prst="rect">
              <a:avLst/>
            </a:prstGeom>
            <a:noFill/>
            <a:ln w="9525">
              <a:noFill/>
              <a:miter lim="800000"/>
              <a:headEnd/>
              <a:tailEnd/>
            </a:ln>
            <a:effectLst/>
          </p:spPr>
          <p:txBody>
            <a:bodyPr/>
            <a:lstStyle/>
            <a:p>
              <a:pPr marL="914400" lvl="1" indent="-457200" algn="ctr">
                <a:spcBef>
                  <a:spcPct val="20000"/>
                </a:spcBef>
                <a:buClr>
                  <a:srgbClr val="CC3300"/>
                </a:buClr>
                <a:buFont typeface="Wingdings" pitchFamily="2" charset="2"/>
                <a:buNone/>
              </a:pPr>
              <a:r>
                <a:rPr lang="en-US" sz="2800" b="1" dirty="0">
                  <a:solidFill>
                    <a:srgbClr val="0000CC"/>
                  </a:solidFill>
                  <a:latin typeface="Arial" charset="0"/>
                </a:rPr>
                <a:t>Dynamic</a:t>
              </a:r>
            </a:p>
          </p:txBody>
        </p:sp>
        <p:sp>
          <p:nvSpPr>
            <p:cNvPr id="7" name="Line 8"/>
            <p:cNvSpPr>
              <a:spLocks noChangeShapeType="1"/>
            </p:cNvSpPr>
            <p:nvPr/>
          </p:nvSpPr>
          <p:spPr bwMode="auto">
            <a:xfrm flipH="1" flipV="1">
              <a:off x="3552" y="2400"/>
              <a:ext cx="672" cy="576"/>
            </a:xfrm>
            <a:prstGeom prst="line">
              <a:avLst/>
            </a:prstGeom>
            <a:noFill/>
            <a:ln w="28575">
              <a:solidFill>
                <a:srgbClr val="CC3300"/>
              </a:solidFill>
              <a:round/>
              <a:headEnd/>
              <a:tailEnd type="triangle" w="med" len="med"/>
            </a:ln>
            <a:effectLst/>
          </p:spPr>
          <p:txBody>
            <a:bodyPr/>
            <a:lstStyle/>
            <a:p>
              <a:endParaRPr lang="en-US"/>
            </a:p>
          </p:txBody>
        </p:sp>
      </p:grpSp>
      <p:grpSp>
        <p:nvGrpSpPr>
          <p:cNvPr id="8" name="Group 13"/>
          <p:cNvGrpSpPr>
            <a:grpSpLocks/>
          </p:cNvGrpSpPr>
          <p:nvPr/>
        </p:nvGrpSpPr>
        <p:grpSpPr bwMode="auto">
          <a:xfrm>
            <a:off x="2819400" y="4191000"/>
            <a:ext cx="2362200" cy="381000"/>
            <a:chOff x="1776" y="2352"/>
            <a:chExt cx="1824" cy="1248"/>
          </a:xfrm>
        </p:grpSpPr>
        <p:sp>
          <p:nvSpPr>
            <p:cNvPr id="9" name="Rectangle 11"/>
            <p:cNvSpPr>
              <a:spLocks noChangeArrowheads="1"/>
            </p:cNvSpPr>
            <p:nvPr/>
          </p:nvSpPr>
          <p:spPr bwMode="auto">
            <a:xfrm>
              <a:off x="1776" y="3120"/>
              <a:ext cx="1824" cy="480"/>
            </a:xfrm>
            <a:prstGeom prst="rect">
              <a:avLst/>
            </a:prstGeom>
            <a:noFill/>
            <a:ln w="9525">
              <a:noFill/>
              <a:miter lim="800000"/>
              <a:headEnd/>
              <a:tailEnd/>
            </a:ln>
            <a:effectLst/>
          </p:spPr>
          <p:txBody>
            <a:bodyPr/>
            <a:lstStyle/>
            <a:p>
              <a:pPr marL="914400" lvl="1" indent="-457200" algn="ctr">
                <a:spcBef>
                  <a:spcPct val="20000"/>
                </a:spcBef>
                <a:buClr>
                  <a:srgbClr val="CC3300"/>
                </a:buClr>
                <a:buFont typeface="Wingdings" pitchFamily="2" charset="2"/>
                <a:buNone/>
              </a:pPr>
              <a:r>
                <a:rPr lang="en-US" sz="2800" b="1" dirty="0">
                  <a:solidFill>
                    <a:srgbClr val="0000CC"/>
                  </a:solidFill>
                  <a:latin typeface="Arial" charset="0"/>
                </a:rPr>
                <a:t>Static</a:t>
              </a:r>
            </a:p>
          </p:txBody>
        </p:sp>
        <p:sp>
          <p:nvSpPr>
            <p:cNvPr id="10" name="Line 12"/>
            <p:cNvSpPr>
              <a:spLocks noChangeShapeType="1"/>
            </p:cNvSpPr>
            <p:nvPr/>
          </p:nvSpPr>
          <p:spPr bwMode="auto">
            <a:xfrm flipH="1" flipV="1">
              <a:off x="2736" y="2352"/>
              <a:ext cx="48" cy="720"/>
            </a:xfrm>
            <a:prstGeom prst="line">
              <a:avLst/>
            </a:prstGeom>
            <a:noFill/>
            <a:ln w="28575">
              <a:solidFill>
                <a:srgbClr val="CC3300"/>
              </a:solidFill>
              <a:round/>
              <a:headEnd/>
              <a:tailEnd type="triangle" w="med" len="med"/>
            </a:ln>
            <a:effectLst/>
          </p:spPr>
          <p:txBody>
            <a:bodyPr/>
            <a:lstStyle/>
            <a:p>
              <a:endParaRPr lang="en-US"/>
            </a:p>
          </p:txBody>
        </p:sp>
      </p:grpSp>
      <p:grpSp>
        <p:nvGrpSpPr>
          <p:cNvPr id="11" name="Group 14"/>
          <p:cNvGrpSpPr>
            <a:grpSpLocks/>
          </p:cNvGrpSpPr>
          <p:nvPr/>
        </p:nvGrpSpPr>
        <p:grpSpPr bwMode="auto">
          <a:xfrm>
            <a:off x="914400" y="4114800"/>
            <a:ext cx="2590800" cy="457200"/>
            <a:chOff x="288" y="2400"/>
            <a:chExt cx="1824" cy="1008"/>
          </a:xfrm>
        </p:grpSpPr>
        <p:sp>
          <p:nvSpPr>
            <p:cNvPr id="12" name="Rectangle 15"/>
            <p:cNvSpPr>
              <a:spLocks noChangeArrowheads="1"/>
            </p:cNvSpPr>
            <p:nvPr/>
          </p:nvSpPr>
          <p:spPr bwMode="auto">
            <a:xfrm>
              <a:off x="288" y="2928"/>
              <a:ext cx="1824" cy="480"/>
            </a:xfrm>
            <a:prstGeom prst="rect">
              <a:avLst/>
            </a:prstGeom>
            <a:noFill/>
            <a:ln w="9525">
              <a:noFill/>
              <a:miter lim="800000"/>
              <a:headEnd/>
              <a:tailEnd/>
            </a:ln>
            <a:effectLst/>
          </p:spPr>
          <p:txBody>
            <a:bodyPr/>
            <a:lstStyle/>
            <a:p>
              <a:pPr marL="914400" lvl="1" indent="-457200" algn="ctr">
                <a:spcBef>
                  <a:spcPct val="20000"/>
                </a:spcBef>
                <a:buClr>
                  <a:srgbClr val="CC3300"/>
                </a:buClr>
                <a:buFont typeface="Wingdings" pitchFamily="2" charset="2"/>
                <a:buNone/>
              </a:pPr>
              <a:r>
                <a:rPr lang="en-US" sz="2800" b="1" dirty="0">
                  <a:solidFill>
                    <a:srgbClr val="0000CC"/>
                  </a:solidFill>
                  <a:latin typeface="Arial" charset="0"/>
                </a:rPr>
                <a:t>Stagnation</a:t>
              </a:r>
            </a:p>
          </p:txBody>
        </p:sp>
        <p:sp>
          <p:nvSpPr>
            <p:cNvPr id="13" name="Line 16"/>
            <p:cNvSpPr>
              <a:spLocks noChangeShapeType="1"/>
            </p:cNvSpPr>
            <p:nvPr/>
          </p:nvSpPr>
          <p:spPr bwMode="auto">
            <a:xfrm flipV="1">
              <a:off x="1488" y="2400"/>
              <a:ext cx="480" cy="480"/>
            </a:xfrm>
            <a:prstGeom prst="line">
              <a:avLst/>
            </a:prstGeom>
            <a:noFill/>
            <a:ln w="28575">
              <a:solidFill>
                <a:srgbClr val="CC3300"/>
              </a:solidFill>
              <a:round/>
              <a:headEnd/>
              <a:tailEnd type="triangle" w="med" len="med"/>
            </a:ln>
            <a:effectLst/>
          </p:spPr>
          <p:txBody>
            <a:bodyPr/>
            <a:lstStyle/>
            <a:p>
              <a:endParaRPr lang="en-US"/>
            </a:p>
          </p:txBody>
        </p:sp>
      </p:grpSp>
      <p:sp>
        <p:nvSpPr>
          <p:cNvPr id="14" name="Date Placeholder 13"/>
          <p:cNvSpPr>
            <a:spLocks noGrp="1"/>
          </p:cNvSpPr>
          <p:nvPr>
            <p:ph type="dt" sz="half" idx="11"/>
          </p:nvPr>
        </p:nvSpPr>
        <p:spPr/>
        <p:txBody>
          <a:bodyPr/>
          <a:lstStyle/>
          <a:p>
            <a:fld id="{85E4A58A-C0B8-4DD7-842C-CE0F10513329}" type="datetime1">
              <a:rPr lang="en-US" smtClean="0"/>
              <a:pPr/>
              <a:t>10/19/2015</a:t>
            </a:fld>
            <a:endParaRPr lang="en-US" dirty="0"/>
          </a:p>
        </p:txBody>
      </p:sp>
      <p:sp>
        <p:nvSpPr>
          <p:cNvPr id="15" name="Slide Number Placeholder 14"/>
          <p:cNvSpPr>
            <a:spLocks noGrp="1"/>
          </p:cNvSpPr>
          <p:nvPr>
            <p:ph type="sldNum" sz="quarter" idx="12"/>
          </p:nvPr>
        </p:nvSpPr>
        <p:spPr/>
        <p:txBody>
          <a:bodyPr/>
          <a:lstStyle/>
          <a:p>
            <a:fld id="{BC8D7E44-7D4F-4942-A8C9-2DF6BF8399E8}" type="slidenum">
              <a:rPr lang="en-US" smtClean="0"/>
              <a:pPr/>
              <a:t>15</a:t>
            </a:fld>
            <a:endParaRPr lang="en-US" dirty="0"/>
          </a:p>
        </p:txBody>
      </p:sp>
      <p:sp>
        <p:nvSpPr>
          <p:cNvPr id="16" name="Footer Placeholder 15"/>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linds(horizontal)">
                                      <p:cBhvr>
                                        <p:cTn id="4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normAutofit/>
          </a:bodyPr>
          <a:lstStyle/>
          <a:p>
            <a:pPr algn="just">
              <a:buFont typeface="Arial" pitchFamily="34" charset="0"/>
              <a:buChar char="•"/>
            </a:pPr>
            <a:r>
              <a:rPr lang="en-US" sz="2800" dirty="0" smtClean="0"/>
              <a:t>Measurement of static and stagnation pressure at the same point</a:t>
            </a:r>
          </a:p>
          <a:p>
            <a:pPr lvl="1" algn="just">
              <a:buFont typeface="Arial" pitchFamily="34" charset="0"/>
              <a:buChar char="•"/>
            </a:pPr>
            <a:r>
              <a:rPr lang="en-US" dirty="0" smtClean="0"/>
              <a:t>Total head tube used with wall static tap</a:t>
            </a:r>
          </a:p>
          <a:p>
            <a:pPr lvl="1" algn="just">
              <a:buFont typeface="Arial" pitchFamily="34" charset="0"/>
              <a:buChar char="•"/>
            </a:pPr>
            <a:r>
              <a:rPr lang="en-US" dirty="0" smtClean="0"/>
              <a:t>Pitot – static tube</a:t>
            </a:r>
          </a:p>
          <a:p>
            <a:pPr lvl="1" algn="just">
              <a:buFont typeface="Arial" pitchFamily="34" charset="0"/>
              <a:buChar char="•"/>
            </a:pPr>
            <a:endParaRPr lang="en-US" dirty="0" smtClean="0"/>
          </a:p>
          <a:p>
            <a:pPr algn="just">
              <a:buFont typeface="Arial" pitchFamily="34" charset="0"/>
              <a:buChar char="•"/>
            </a:pPr>
            <a:endParaRPr lang="en-US" sz="2400" u="sng" dirty="0" smtClean="0">
              <a:solidFill>
                <a:srgbClr val="0070C0"/>
              </a:solidFill>
            </a:endParaRPr>
          </a:p>
          <a:p>
            <a:pPr algn="just">
              <a:buFont typeface="Arial" pitchFamily="34" charset="0"/>
              <a:buChar char="•"/>
            </a:pPr>
            <a:endParaRPr lang="en-US" sz="2400" u="sng" dirty="0" smtClean="0">
              <a:solidFill>
                <a:srgbClr val="0070C0"/>
              </a:solidFill>
            </a:endParaRPr>
          </a:p>
          <a:p>
            <a:pPr algn="just">
              <a:buFont typeface="Arial" pitchFamily="34" charset="0"/>
              <a:buChar char="•"/>
            </a:pPr>
            <a:endParaRPr lang="en-US" sz="2400" u="sng" dirty="0" smtClean="0">
              <a:solidFill>
                <a:srgbClr val="0070C0"/>
              </a:solidFill>
            </a:endParaRPr>
          </a:p>
          <a:p>
            <a:pPr algn="just">
              <a:buFont typeface="Arial" pitchFamily="34" charset="0"/>
              <a:buChar char="•"/>
            </a:pPr>
            <a:endParaRPr lang="en-US" sz="2400" u="sng" dirty="0" smtClean="0">
              <a:solidFill>
                <a:srgbClr val="0070C0"/>
              </a:solidFill>
            </a:endParaRPr>
          </a:p>
          <a:p>
            <a:pPr algn="just">
              <a:buFont typeface="Arial" pitchFamily="34" charset="0"/>
              <a:buChar char="•"/>
            </a:pPr>
            <a:r>
              <a:rPr lang="en-US" sz="2800" u="sng" dirty="0" smtClean="0">
                <a:solidFill>
                  <a:srgbClr val="0070C0"/>
                </a:solidFill>
              </a:rPr>
              <a:t>All the above computations are applicable only for </a:t>
            </a:r>
            <a:r>
              <a:rPr lang="en-US" sz="2800" b="1" u="sng" dirty="0" smtClean="0">
                <a:solidFill>
                  <a:srgbClr val="0070C0"/>
                </a:solidFill>
              </a:rPr>
              <a:t>incompressible flow</a:t>
            </a:r>
            <a:endParaRPr lang="en-US" sz="2800" b="1" u="sng" dirty="0">
              <a:solidFill>
                <a:srgbClr val="0070C0"/>
              </a:solidFill>
            </a:endParaRPr>
          </a:p>
        </p:txBody>
      </p:sp>
      <p:sp>
        <p:nvSpPr>
          <p:cNvPr id="3" name="Content Placeholder 2"/>
          <p:cNvSpPr>
            <a:spLocks noGrp="1"/>
          </p:cNvSpPr>
          <p:nvPr>
            <p:ph sz="quarter" idx="10"/>
          </p:nvPr>
        </p:nvSpPr>
        <p:spPr/>
        <p:txBody>
          <a:bodyPr/>
          <a:lstStyle/>
          <a:p>
            <a:r>
              <a:rPr lang="en-US" dirty="0" smtClean="0"/>
              <a:t>Static, stagnation and dynamic pressures</a:t>
            </a:r>
            <a:endParaRPr lang="en-US" dirty="0"/>
          </a:p>
        </p:txBody>
      </p:sp>
      <p:pic>
        <p:nvPicPr>
          <p:cNvPr id="4" name="Picture 1" descr="fig06_04.jpg"/>
          <p:cNvPicPr>
            <a:picLocks noChangeAspect="1"/>
          </p:cNvPicPr>
          <p:nvPr>
            <p:custDataLst>
              <p:tags r:id="rId1"/>
            </p:custDataLst>
          </p:nvPr>
        </p:nvPicPr>
        <p:blipFill>
          <a:blip r:embed="rId3" cstate="print"/>
          <a:srcRect/>
          <a:stretch>
            <a:fillRect/>
          </a:stretch>
        </p:blipFill>
        <p:spPr bwMode="auto">
          <a:xfrm>
            <a:off x="1828800" y="3352800"/>
            <a:ext cx="4800600" cy="1805627"/>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E05011F4-FCC5-4587-80BA-B1489815B335}" type="datetime1">
              <a:rPr lang="en-US" smtClean="0"/>
              <a:pPr/>
              <a:t>10/19/2015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16</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blinds(horizontal)">
                                      <p:cBhvr>
                                        <p:cTn id="2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419600" cy="4572000"/>
          </a:xfrm>
        </p:spPr>
        <p:txBody>
          <a:bodyPr/>
          <a:lstStyle/>
          <a:p>
            <a:pPr>
              <a:buFont typeface="Arial" pitchFamily="34" charset="0"/>
              <a:buChar char="•"/>
            </a:pPr>
            <a:r>
              <a:rPr lang="en-US" dirty="0" smtClean="0"/>
              <a:t>U – tube acts as a water siphon, Water outlet is a jet at </a:t>
            </a:r>
            <a:r>
              <a:rPr lang="en-US" dirty="0" err="1" smtClean="0"/>
              <a:t>atm</a:t>
            </a:r>
            <a:r>
              <a:rPr lang="en-US" dirty="0" smtClean="0"/>
              <a:t> pressure (as shown in fig)</a:t>
            </a:r>
          </a:p>
          <a:p>
            <a:pPr>
              <a:buFont typeface="Arial" pitchFamily="34" charset="0"/>
              <a:buChar char="•"/>
            </a:pPr>
            <a:r>
              <a:rPr lang="en-US" dirty="0" smtClean="0"/>
              <a:t>Determine speed of free jet and minimum absolute pressure of water</a:t>
            </a:r>
            <a:endParaRPr lang="en-US" dirty="0"/>
          </a:p>
        </p:txBody>
      </p:sp>
      <p:sp>
        <p:nvSpPr>
          <p:cNvPr id="3" name="Content Placeholder 2"/>
          <p:cNvSpPr>
            <a:spLocks noGrp="1"/>
          </p:cNvSpPr>
          <p:nvPr>
            <p:ph sz="half" idx="2"/>
          </p:nvPr>
        </p:nvSpPr>
        <p:spPr/>
        <p:txBody>
          <a:bodyPr/>
          <a:lstStyle/>
          <a:p>
            <a:endParaRPr lang="en-US" dirty="0"/>
          </a:p>
        </p:txBody>
      </p:sp>
      <p:sp>
        <p:nvSpPr>
          <p:cNvPr id="6" name="Content Placeholder 5"/>
          <p:cNvSpPr>
            <a:spLocks noGrp="1"/>
          </p:cNvSpPr>
          <p:nvPr>
            <p:ph sz="quarter" idx="10"/>
          </p:nvPr>
        </p:nvSpPr>
        <p:spPr/>
        <p:txBody>
          <a:bodyPr/>
          <a:lstStyle/>
          <a:p>
            <a:r>
              <a:rPr lang="en-US" dirty="0" smtClean="0"/>
              <a:t>Example – Flow through a siphon</a:t>
            </a:r>
            <a:endParaRPr lang="en-US" dirty="0"/>
          </a:p>
        </p:txBody>
      </p:sp>
      <p:pic>
        <p:nvPicPr>
          <p:cNvPr id="4" name="Picture 1" descr="unfig06_04.jpg"/>
          <p:cNvPicPr>
            <a:picLocks noChangeAspect="1"/>
          </p:cNvPicPr>
          <p:nvPr>
            <p:custDataLst>
              <p:tags r:id="rId1"/>
            </p:custDataLst>
          </p:nvPr>
        </p:nvPicPr>
        <p:blipFill>
          <a:blip r:embed="rId3"/>
          <a:srcRect/>
          <a:stretch>
            <a:fillRect/>
          </a:stretch>
        </p:blipFill>
        <p:spPr bwMode="auto">
          <a:xfrm>
            <a:off x="4953000" y="1524000"/>
            <a:ext cx="3962400" cy="4600012"/>
          </a:xfrm>
          <a:prstGeom prst="rect">
            <a:avLst/>
          </a:prstGeom>
          <a:noFill/>
          <a:ln w="9525">
            <a:noFill/>
            <a:miter lim="800000"/>
            <a:headEnd/>
            <a:tailEnd/>
          </a:ln>
        </p:spPr>
      </p:pic>
      <p:sp>
        <p:nvSpPr>
          <p:cNvPr id="7" name="Date Placeholder 6"/>
          <p:cNvSpPr>
            <a:spLocks noGrp="1"/>
          </p:cNvSpPr>
          <p:nvPr>
            <p:ph type="dt" sz="half" idx="11"/>
          </p:nvPr>
        </p:nvSpPr>
        <p:spPr/>
        <p:txBody>
          <a:bodyPr/>
          <a:lstStyle/>
          <a:p>
            <a:fld id="{D7E3CFDF-F79C-4FA0-A76B-50AB97ED33E1}" type="datetime1">
              <a:rPr lang="en-US" sz="1600" b="1" smtClean="0"/>
              <a:pPr/>
              <a:t>10/19/2015</a:t>
            </a:fld>
            <a:endParaRPr lang="en-US" sz="1600" b="1" dirty="0"/>
          </a:p>
        </p:txBody>
      </p:sp>
      <p:sp>
        <p:nvSpPr>
          <p:cNvPr id="8" name="Slide Number Placeholder 7"/>
          <p:cNvSpPr>
            <a:spLocks noGrp="1"/>
          </p:cNvSpPr>
          <p:nvPr>
            <p:ph type="sldNum" sz="quarter" idx="12"/>
          </p:nvPr>
        </p:nvSpPr>
        <p:spPr/>
        <p:txBody>
          <a:bodyPr/>
          <a:lstStyle/>
          <a:p>
            <a:fld id="{BC8D7E44-7D4F-4942-A8C9-2DF6BF8399E8}" type="slidenum">
              <a:rPr lang="en-US" smtClean="0"/>
              <a:pPr/>
              <a:t>17</a:t>
            </a:fld>
            <a:endParaRPr lang="en-US"/>
          </a:p>
        </p:txBody>
      </p:sp>
      <p:sp>
        <p:nvSpPr>
          <p:cNvPr id="9" name="Footer Placeholder 8"/>
          <p:cNvSpPr>
            <a:spLocks noGrp="1"/>
          </p:cNvSpPr>
          <p:nvPr>
            <p:ph type="ftr" sz="quarter" idx="13"/>
          </p:nvPr>
        </p:nvSpPr>
        <p:spPr/>
        <p:txBody>
          <a:bodyPr/>
          <a:lstStyle/>
          <a:p>
            <a:r>
              <a:rPr lang="en-US" sz="1800" b="1" smtClean="0"/>
              <a:t>Dr. S. S. Baral</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1"/>
            <a:ext cx="8686800" cy="4953000"/>
          </a:xfrm>
        </p:spPr>
        <p:txBody>
          <a:bodyPr>
            <a:normAutofit fontScale="92500" lnSpcReduction="20000"/>
          </a:bodyPr>
          <a:lstStyle/>
          <a:p>
            <a:pPr>
              <a:buFont typeface="Arial" pitchFamily="34" charset="0"/>
              <a:buChar char="•"/>
            </a:pPr>
            <a:r>
              <a:rPr lang="en-US" dirty="0" smtClean="0"/>
              <a:t>Application</a:t>
            </a:r>
          </a:p>
          <a:p>
            <a:pPr lvl="1">
              <a:buFont typeface="Arial" pitchFamily="34" charset="0"/>
              <a:buChar char="•"/>
            </a:pPr>
            <a:r>
              <a:rPr lang="en-US" dirty="0" smtClean="0"/>
              <a:t>Can be applied between any two points on a streamline provided all restrictions apply</a:t>
            </a:r>
          </a:p>
          <a:p>
            <a:pPr lvl="1">
              <a:buFont typeface="Arial" pitchFamily="34" charset="0"/>
              <a:buChar char="•"/>
            </a:pPr>
            <a:endParaRPr lang="en-US" dirty="0" smtClean="0"/>
          </a:p>
          <a:p>
            <a:pPr>
              <a:buFont typeface="Arial" pitchFamily="34" charset="0"/>
              <a:buChar char="•"/>
            </a:pPr>
            <a:r>
              <a:rPr lang="en-US" dirty="0" smtClean="0"/>
              <a:t>Cautions on using this equation</a:t>
            </a:r>
          </a:p>
          <a:p>
            <a:pPr lvl="1">
              <a:buFont typeface="Arial" pitchFamily="34" charset="0"/>
              <a:buChar char="•"/>
            </a:pPr>
            <a:r>
              <a:rPr lang="en-US" dirty="0" smtClean="0"/>
              <a:t>Need to be careful while dealing with following cases</a:t>
            </a:r>
          </a:p>
          <a:p>
            <a:pPr lvl="2"/>
            <a:r>
              <a:rPr lang="en-US" dirty="0" smtClean="0"/>
              <a:t>Subsonic diffusers – boundary layer grows</a:t>
            </a:r>
          </a:p>
          <a:p>
            <a:pPr lvl="2"/>
            <a:r>
              <a:rPr lang="en-US" dirty="0" smtClean="0"/>
              <a:t>Siphon/tubes having inlets with sharp corners, abrupt bends </a:t>
            </a:r>
          </a:p>
          <a:p>
            <a:pPr lvl="2"/>
            <a:r>
              <a:rPr lang="en-US" dirty="0" smtClean="0"/>
              <a:t>Long tubes</a:t>
            </a:r>
          </a:p>
          <a:p>
            <a:pPr lvl="1">
              <a:buFont typeface="Arial" pitchFamily="34" charset="0"/>
              <a:buChar char="•"/>
            </a:pPr>
            <a:r>
              <a:rPr lang="en-US" dirty="0" smtClean="0"/>
              <a:t>Cannot be used for</a:t>
            </a:r>
          </a:p>
          <a:p>
            <a:pPr lvl="2"/>
            <a:r>
              <a:rPr lang="en-US" dirty="0" smtClean="0"/>
              <a:t>Flow through a hydraulic jump</a:t>
            </a:r>
          </a:p>
          <a:p>
            <a:pPr lvl="2"/>
            <a:r>
              <a:rPr lang="en-US" dirty="0" smtClean="0"/>
              <a:t>Flow through a machine (pump, compressor, turbine, etc.)</a:t>
            </a:r>
          </a:p>
          <a:p>
            <a:pPr lvl="2"/>
            <a:r>
              <a:rPr lang="en-US" dirty="0" smtClean="0"/>
              <a:t>Flow of gases (M &lt; 0.3) through a heating element</a:t>
            </a:r>
          </a:p>
        </p:txBody>
      </p:sp>
      <p:sp>
        <p:nvSpPr>
          <p:cNvPr id="3" name="Content Placeholder 2"/>
          <p:cNvSpPr>
            <a:spLocks noGrp="1"/>
          </p:cNvSpPr>
          <p:nvPr>
            <p:ph sz="quarter" idx="10"/>
          </p:nvPr>
        </p:nvSpPr>
        <p:spPr/>
        <p:txBody>
          <a:bodyPr/>
          <a:lstStyle/>
          <a:p>
            <a:r>
              <a:rPr lang="en-US" dirty="0" smtClean="0"/>
              <a:t>Bernoulli’s equation</a:t>
            </a:r>
            <a:endParaRPr lang="en-US" dirty="0"/>
          </a:p>
        </p:txBody>
      </p:sp>
      <p:sp>
        <p:nvSpPr>
          <p:cNvPr id="4" name="Date Placeholder 3"/>
          <p:cNvSpPr>
            <a:spLocks noGrp="1"/>
          </p:cNvSpPr>
          <p:nvPr>
            <p:ph type="dt" sz="half" idx="11"/>
          </p:nvPr>
        </p:nvSpPr>
        <p:spPr/>
        <p:txBody>
          <a:bodyPr/>
          <a:lstStyle/>
          <a:p>
            <a:fld id="{82BA737D-C53C-4699-B278-B3227C16678D}" type="datetime1">
              <a:rPr lang="en-US" smtClean="0"/>
              <a:pPr/>
              <a:t>10/19/2015</a:t>
            </a:fld>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18</a:t>
            </a:fld>
            <a:endParaRPr lang="en-US" dirty="0"/>
          </a:p>
        </p:txBody>
      </p:sp>
      <p:sp>
        <p:nvSpPr>
          <p:cNvPr id="6" name="Footer Placeholder 5"/>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linds(horizontal)">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linds(horizontal)">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blinds(horizontal)">
                                      <p:cBhvr>
                                        <p:cTn id="35" dur="500"/>
                                        <p:tgtEl>
                                          <p:spTgt spid="2">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blinds(horizontal)">
                                      <p:cBhvr>
                                        <p:cTn id="38" dur="5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blinds(horizontal)">
                                      <p:cBhvr>
                                        <p:cTn id="43" dur="500"/>
                                        <p:tgtEl>
                                          <p:spTgt spid="2">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blinds(horizontal)">
                                      <p:cBhvr>
                                        <p:cTn id="48" dur="500"/>
                                        <p:tgtEl>
                                          <p:spTgt spid="2">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
                                            <p:txEl>
                                              <p:pRg st="11" end="11"/>
                                            </p:txEl>
                                          </p:spTgt>
                                        </p:tgtEl>
                                        <p:attrNameLst>
                                          <p:attrName>style.visibility</p:attrName>
                                        </p:attrNameLst>
                                      </p:cBhvr>
                                      <p:to>
                                        <p:strVal val="visible"/>
                                      </p:to>
                                    </p:set>
                                    <p:animEffect transition="in" filter="blinds(horizontal)">
                                      <p:cBhvr>
                                        <p:cTn id="53"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lstStyle/>
          <a:p>
            <a:pPr>
              <a:buFont typeface="Arial" pitchFamily="34" charset="0"/>
              <a:buChar char="•"/>
            </a:pPr>
            <a:r>
              <a:rPr lang="en-US" dirty="0" smtClean="0"/>
              <a:t>Energy equation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Assumptions</a:t>
            </a:r>
            <a:endParaRPr lang="en-US" dirty="0"/>
          </a:p>
        </p:txBody>
      </p:sp>
      <p:sp>
        <p:nvSpPr>
          <p:cNvPr id="3" name="Content Placeholder 2"/>
          <p:cNvSpPr>
            <a:spLocks noGrp="1"/>
          </p:cNvSpPr>
          <p:nvPr>
            <p:ph sz="quarter" idx="10"/>
          </p:nvPr>
        </p:nvSpPr>
        <p:spPr/>
        <p:txBody>
          <a:bodyPr/>
          <a:lstStyle/>
          <a:p>
            <a:r>
              <a:rPr lang="en-US" dirty="0" smtClean="0"/>
              <a:t>Bernoulli equation – as energy equation</a:t>
            </a:r>
            <a:endParaRPr lang="en-US" dirty="0"/>
          </a:p>
        </p:txBody>
      </p:sp>
      <p:pic>
        <p:nvPicPr>
          <p:cNvPr id="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09800" y="2209801"/>
            <a:ext cx="3124200" cy="859872"/>
          </a:xfrm>
          <a:prstGeom prst="rect">
            <a:avLst/>
          </a:prstGeom>
          <a:noFill/>
          <a:ln w="9525">
            <a:noFill/>
            <a:miter lim="800000"/>
            <a:headEnd/>
            <a:tailEnd/>
          </a:ln>
          <a:effectLst/>
        </p:spPr>
      </p:pic>
      <p:sp>
        <p:nvSpPr>
          <p:cNvPr id="5" name="Rectangle 4"/>
          <p:cNvSpPr/>
          <p:nvPr/>
        </p:nvSpPr>
        <p:spPr>
          <a:xfrm>
            <a:off x="1524000" y="3810000"/>
            <a:ext cx="4572000" cy="2616101"/>
          </a:xfrm>
          <a:prstGeom prst="rect">
            <a:avLst/>
          </a:prstGeom>
        </p:spPr>
        <p:txBody>
          <a:bodyPr>
            <a:spAutoFit/>
          </a:bodyPr>
          <a:lstStyle/>
          <a:p>
            <a:pPr marL="914400" lvl="1" indent="-457200">
              <a:spcBef>
                <a:spcPct val="20000"/>
              </a:spcBef>
              <a:buClr>
                <a:srgbClr val="CC3300"/>
              </a:buClr>
              <a:buFont typeface="Wingdings" pitchFamily="2" charset="2"/>
              <a:buAutoNum type="arabicPeriod"/>
            </a:pPr>
            <a:r>
              <a:rPr lang="en-US" sz="2000" b="1" dirty="0" smtClean="0">
                <a:solidFill>
                  <a:srgbClr val="0000CC"/>
                </a:solidFill>
                <a:latin typeface="Arial" charset="0"/>
              </a:rPr>
              <a:t>No Shaft Work</a:t>
            </a:r>
          </a:p>
          <a:p>
            <a:pPr marL="914400" lvl="1" indent="-457200">
              <a:spcBef>
                <a:spcPct val="20000"/>
              </a:spcBef>
              <a:buClr>
                <a:srgbClr val="CC3300"/>
              </a:buClr>
              <a:buFont typeface="Wingdings" pitchFamily="2" charset="2"/>
              <a:buAutoNum type="arabicPeriod"/>
            </a:pPr>
            <a:r>
              <a:rPr lang="en-US" sz="2000" b="1" dirty="0" smtClean="0">
                <a:solidFill>
                  <a:srgbClr val="0000CC"/>
                </a:solidFill>
                <a:latin typeface="Arial" charset="0"/>
              </a:rPr>
              <a:t>No Shear Force Work</a:t>
            </a:r>
          </a:p>
          <a:p>
            <a:pPr marL="914400" lvl="1" indent="-457200">
              <a:spcBef>
                <a:spcPct val="20000"/>
              </a:spcBef>
              <a:buClr>
                <a:srgbClr val="CC3300"/>
              </a:buClr>
              <a:buFont typeface="Wingdings" pitchFamily="2" charset="2"/>
              <a:buAutoNum type="arabicPeriod"/>
            </a:pPr>
            <a:r>
              <a:rPr lang="en-US" sz="2000" b="1" dirty="0" smtClean="0">
                <a:solidFill>
                  <a:srgbClr val="0000CC"/>
                </a:solidFill>
                <a:latin typeface="Arial" charset="0"/>
              </a:rPr>
              <a:t>No Other Work</a:t>
            </a:r>
          </a:p>
          <a:p>
            <a:pPr marL="914400" lvl="1" indent="-457200">
              <a:spcBef>
                <a:spcPct val="20000"/>
              </a:spcBef>
              <a:buClr>
                <a:srgbClr val="CC3300"/>
              </a:buClr>
              <a:buFont typeface="Wingdings" pitchFamily="2" charset="2"/>
              <a:buAutoNum type="arabicPeriod"/>
            </a:pPr>
            <a:r>
              <a:rPr lang="en-US" sz="2000" b="1" dirty="0" smtClean="0">
                <a:solidFill>
                  <a:srgbClr val="0000CC"/>
                </a:solidFill>
                <a:latin typeface="Arial" charset="0"/>
              </a:rPr>
              <a:t>Steady Flow</a:t>
            </a:r>
          </a:p>
          <a:p>
            <a:pPr marL="914400" lvl="1" indent="-457200">
              <a:spcBef>
                <a:spcPct val="20000"/>
              </a:spcBef>
              <a:buClr>
                <a:srgbClr val="CC3300"/>
              </a:buClr>
              <a:buFont typeface="Wingdings" pitchFamily="2" charset="2"/>
              <a:buAutoNum type="arabicPeriod"/>
            </a:pPr>
            <a:r>
              <a:rPr lang="en-US" sz="2000" b="1" dirty="0" smtClean="0">
                <a:solidFill>
                  <a:srgbClr val="0000CC"/>
                </a:solidFill>
                <a:latin typeface="Arial" charset="0"/>
              </a:rPr>
              <a:t>Uniform Flow and Properties</a:t>
            </a:r>
          </a:p>
          <a:p>
            <a:pPr marL="914400" lvl="1" indent="-457200">
              <a:spcBef>
                <a:spcPct val="20000"/>
              </a:spcBef>
              <a:buClr>
                <a:srgbClr val="CC3300"/>
              </a:buClr>
              <a:buFont typeface="Wingdings" pitchFamily="2" charset="2"/>
              <a:buAutoNum type="arabicPeriod"/>
            </a:pPr>
            <a:r>
              <a:rPr lang="en-US" sz="2000" b="1" dirty="0" smtClean="0">
                <a:solidFill>
                  <a:srgbClr val="0000CC"/>
                </a:solidFill>
                <a:latin typeface="Arial" charset="0"/>
              </a:rPr>
              <a:t>Incompressible Flow</a:t>
            </a:r>
          </a:p>
          <a:p>
            <a:pPr marL="914400" lvl="1" indent="-457200">
              <a:spcBef>
                <a:spcPct val="20000"/>
              </a:spcBef>
              <a:buClr>
                <a:srgbClr val="CC3300"/>
              </a:buClr>
              <a:buFont typeface="Wingdings" pitchFamily="2" charset="2"/>
              <a:buAutoNum type="arabicPeriod"/>
            </a:pPr>
            <a:r>
              <a:rPr lang="en-US" sz="2000" b="1" i="1" dirty="0" smtClean="0">
                <a:solidFill>
                  <a:srgbClr val="0000CC"/>
                </a:solidFill>
                <a:latin typeface="Arial" charset="0"/>
              </a:rPr>
              <a:t>u</a:t>
            </a:r>
            <a:r>
              <a:rPr lang="en-US" sz="2000" b="1" baseline="-25000" dirty="0" smtClean="0">
                <a:solidFill>
                  <a:srgbClr val="0000CC"/>
                </a:solidFill>
                <a:latin typeface="Arial" charset="0"/>
              </a:rPr>
              <a:t>2</a:t>
            </a:r>
            <a:r>
              <a:rPr lang="en-US" sz="2000" b="1" dirty="0" smtClean="0">
                <a:solidFill>
                  <a:srgbClr val="0000CC"/>
                </a:solidFill>
                <a:latin typeface="Arial" charset="0"/>
              </a:rPr>
              <a:t> – </a:t>
            </a:r>
            <a:r>
              <a:rPr lang="en-US" sz="2000" b="1" i="1" dirty="0" smtClean="0">
                <a:solidFill>
                  <a:srgbClr val="0000CC"/>
                </a:solidFill>
                <a:latin typeface="Arial" charset="0"/>
              </a:rPr>
              <a:t>u</a:t>
            </a:r>
            <a:r>
              <a:rPr lang="en-US" sz="2000" b="1" baseline="-25000" dirty="0" smtClean="0">
                <a:solidFill>
                  <a:srgbClr val="0000CC"/>
                </a:solidFill>
                <a:latin typeface="Arial" charset="0"/>
              </a:rPr>
              <a:t>1</a:t>
            </a:r>
            <a:r>
              <a:rPr lang="en-US" sz="2000" b="1" dirty="0" smtClean="0">
                <a:solidFill>
                  <a:srgbClr val="0000CC"/>
                </a:solidFill>
                <a:latin typeface="Arial" charset="0"/>
              </a:rPr>
              <a:t> – </a:t>
            </a:r>
            <a:r>
              <a:rPr lang="en-US" sz="2000" b="1" dirty="0" err="1" smtClean="0">
                <a:solidFill>
                  <a:srgbClr val="0000CC"/>
                </a:solidFill>
                <a:latin typeface="Symbol" pitchFamily="18" charset="2"/>
              </a:rPr>
              <a:t>d</a:t>
            </a:r>
            <a:r>
              <a:rPr lang="en-US" sz="2000" b="1" i="1" dirty="0" err="1" smtClean="0">
                <a:solidFill>
                  <a:srgbClr val="0000CC"/>
                </a:solidFill>
                <a:latin typeface="Arial" charset="0"/>
              </a:rPr>
              <a:t>Q</a:t>
            </a:r>
            <a:r>
              <a:rPr lang="en-US" sz="2000" b="1" dirty="0" smtClean="0">
                <a:solidFill>
                  <a:srgbClr val="0000CC"/>
                </a:solidFill>
                <a:latin typeface="Arial" charset="0"/>
              </a:rPr>
              <a:t>/</a:t>
            </a:r>
            <a:r>
              <a:rPr lang="en-US" sz="2000" b="1" dirty="0" smtClean="0">
                <a:solidFill>
                  <a:srgbClr val="0000CC"/>
                </a:solidFill>
                <a:latin typeface="Symbol" pitchFamily="18" charset="2"/>
              </a:rPr>
              <a:t>d</a:t>
            </a:r>
            <a:r>
              <a:rPr lang="en-US" sz="2000" b="1" i="1" dirty="0" smtClean="0">
                <a:solidFill>
                  <a:srgbClr val="0000CC"/>
                </a:solidFill>
                <a:latin typeface="Arial" charset="0"/>
              </a:rPr>
              <a:t>m</a:t>
            </a:r>
            <a:r>
              <a:rPr lang="en-US" sz="2000" b="1" dirty="0" smtClean="0">
                <a:solidFill>
                  <a:srgbClr val="0000CC"/>
                </a:solidFill>
                <a:latin typeface="Arial" charset="0"/>
              </a:rPr>
              <a:t> = 0</a:t>
            </a:r>
            <a:endParaRPr lang="en-US" sz="2000" b="1" dirty="0">
              <a:solidFill>
                <a:srgbClr val="0000CC"/>
              </a:solidFill>
              <a:latin typeface="Arial" charset="0"/>
            </a:endParaRPr>
          </a:p>
        </p:txBody>
      </p:sp>
      <p:sp>
        <p:nvSpPr>
          <p:cNvPr id="6" name="Date Placeholder 5"/>
          <p:cNvSpPr>
            <a:spLocks noGrp="1"/>
          </p:cNvSpPr>
          <p:nvPr>
            <p:ph type="dt" sz="half" idx="11"/>
          </p:nvPr>
        </p:nvSpPr>
        <p:spPr/>
        <p:txBody>
          <a:bodyPr/>
          <a:lstStyle/>
          <a:p>
            <a:fld id="{7CCCC444-2421-4CA5-8344-87EAC1276503}" type="datetime1">
              <a:rPr lang="en-US" smtClean="0"/>
              <a:pPr/>
              <a:t>10/19/2015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19</a:t>
            </a:fld>
            <a:endParaRPr lang="en-US" dirty="0"/>
          </a:p>
        </p:txBody>
      </p:sp>
      <p:sp>
        <p:nvSpPr>
          <p:cNvPr id="8" name="Footer Placeholder 7"/>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610600" cy="4983163"/>
          </a:xfrm>
        </p:spPr>
        <p:txBody>
          <a:bodyPr>
            <a:normAutofit/>
          </a:bodyPr>
          <a:lstStyle/>
          <a:p>
            <a:pPr>
              <a:buFont typeface="Arial" pitchFamily="34" charset="0"/>
              <a:buChar char="•"/>
            </a:pPr>
            <a:r>
              <a:rPr lang="en-US" sz="2400" dirty="0" smtClean="0"/>
              <a:t>Momentum equation for frictionless flow</a:t>
            </a:r>
          </a:p>
          <a:p>
            <a:pPr>
              <a:buFont typeface="Arial" pitchFamily="34" charset="0"/>
              <a:buChar char="•"/>
            </a:pPr>
            <a:endParaRPr lang="en-US" sz="2400" dirty="0" smtClean="0"/>
          </a:p>
          <a:p>
            <a:pPr>
              <a:buFont typeface="Arial" pitchFamily="34" charset="0"/>
              <a:buChar char="•"/>
            </a:pPr>
            <a:r>
              <a:rPr lang="en-US" sz="2400" dirty="0" smtClean="0"/>
              <a:t>Euler’s equation in streamline coordinates</a:t>
            </a:r>
          </a:p>
          <a:p>
            <a:pPr>
              <a:buFont typeface="Arial" pitchFamily="34" charset="0"/>
              <a:buChar char="•"/>
            </a:pPr>
            <a:endParaRPr lang="en-US" sz="2400" dirty="0" smtClean="0"/>
          </a:p>
          <a:p>
            <a:pPr>
              <a:buFont typeface="Arial" pitchFamily="34" charset="0"/>
              <a:buChar char="•"/>
            </a:pPr>
            <a:r>
              <a:rPr lang="en-US" sz="2400" dirty="0" smtClean="0"/>
              <a:t>Bernoulli’s equation</a:t>
            </a:r>
          </a:p>
          <a:p>
            <a:pPr>
              <a:buFont typeface="Arial" pitchFamily="34" charset="0"/>
              <a:buChar char="•"/>
            </a:pPr>
            <a:endParaRPr lang="en-US" sz="2400" dirty="0" smtClean="0"/>
          </a:p>
          <a:p>
            <a:pPr>
              <a:buFont typeface="Arial" pitchFamily="34" charset="0"/>
              <a:buChar char="•"/>
            </a:pPr>
            <a:r>
              <a:rPr lang="en-US" sz="2400" dirty="0" smtClean="0"/>
              <a:t>Bernoulli’s equation (as energy equation)</a:t>
            </a:r>
          </a:p>
          <a:p>
            <a:pPr>
              <a:buFont typeface="Arial" pitchFamily="34" charset="0"/>
              <a:buChar char="•"/>
            </a:pPr>
            <a:endParaRPr lang="en-US" sz="2400" dirty="0" smtClean="0"/>
          </a:p>
          <a:p>
            <a:pPr>
              <a:buFont typeface="Arial" pitchFamily="34" charset="0"/>
              <a:buChar char="•"/>
            </a:pPr>
            <a:r>
              <a:rPr lang="en-US" sz="2400" dirty="0" smtClean="0"/>
              <a:t>Energy grade line and hydraulic grade line</a:t>
            </a:r>
          </a:p>
          <a:p>
            <a:endParaRPr lang="en-US" sz="2400" dirty="0" smtClean="0"/>
          </a:p>
        </p:txBody>
      </p:sp>
      <p:sp>
        <p:nvSpPr>
          <p:cNvPr id="4" name="Content Placeholder 3"/>
          <p:cNvSpPr>
            <a:spLocks noGrp="1"/>
          </p:cNvSpPr>
          <p:nvPr>
            <p:ph sz="quarter" idx="10"/>
          </p:nvPr>
        </p:nvSpPr>
        <p:spPr/>
        <p:txBody>
          <a:bodyPr/>
          <a:lstStyle/>
          <a:p>
            <a:r>
              <a:rPr lang="en-US" dirty="0" smtClean="0"/>
              <a:t>Outline</a:t>
            </a:r>
            <a:endParaRPr lang="en-US" dirty="0"/>
          </a:p>
        </p:txBody>
      </p:sp>
      <p:sp>
        <p:nvSpPr>
          <p:cNvPr id="5" name="Date Placeholder 4"/>
          <p:cNvSpPr>
            <a:spLocks noGrp="1"/>
          </p:cNvSpPr>
          <p:nvPr>
            <p:ph type="dt" sz="half" idx="11"/>
          </p:nvPr>
        </p:nvSpPr>
        <p:spPr/>
        <p:txBody>
          <a:bodyPr/>
          <a:lstStyle/>
          <a:p>
            <a:fld id="{38D6EE78-C72A-4B29-9C37-841B4385382B}" type="datetime1">
              <a:rPr lang="en-US" smtClean="0"/>
              <a:pPr/>
              <a:t>10/19/2015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2</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lstStyle/>
          <a:p>
            <a:pPr>
              <a:buFont typeface="Arial" pitchFamily="34" charset="0"/>
              <a:buChar char="•"/>
            </a:pPr>
            <a:r>
              <a:rPr lang="en-US" sz="2800" dirty="0" smtClean="0"/>
              <a:t>Energy equation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sz="2800" dirty="0" smtClean="0"/>
              <a:t>Energy grade line (EGH)</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sz="2800" dirty="0" smtClean="0"/>
              <a:t>Hydraulic grade line (HGH)</a:t>
            </a:r>
            <a:endParaRPr lang="en-US" dirty="0"/>
          </a:p>
        </p:txBody>
      </p:sp>
      <p:sp>
        <p:nvSpPr>
          <p:cNvPr id="3" name="Content Placeholder 2"/>
          <p:cNvSpPr>
            <a:spLocks noGrp="1"/>
          </p:cNvSpPr>
          <p:nvPr>
            <p:ph sz="quarter" idx="10"/>
          </p:nvPr>
        </p:nvSpPr>
        <p:spPr/>
        <p:txBody>
          <a:bodyPr/>
          <a:lstStyle/>
          <a:p>
            <a:r>
              <a:rPr lang="en-US" dirty="0" smtClean="0"/>
              <a:t>Energy grade line/ Hydraulic grade line</a:t>
            </a:r>
            <a:endParaRPr lang="en-US" dirty="0"/>
          </a:p>
        </p:txBody>
      </p:sp>
      <p:pic>
        <p:nvPicPr>
          <p:cNvPr id="5"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67000" y="2057400"/>
            <a:ext cx="4010025" cy="955485"/>
          </a:xfrm>
          <a:prstGeom prst="rect">
            <a:avLst/>
          </a:prstGeom>
          <a:noFill/>
          <a:ln w="9525">
            <a:noFill/>
            <a:miter lim="800000"/>
            <a:headEnd/>
            <a:tailEnd/>
          </a:ln>
          <a:effectLst/>
        </p:spPr>
      </p:pic>
      <p:pic>
        <p:nvPicPr>
          <p:cNvPr id="6"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00400" y="3733800"/>
            <a:ext cx="1600200" cy="847969"/>
          </a:xfrm>
          <a:prstGeom prst="rect">
            <a:avLst/>
          </a:prstGeom>
          <a:noFill/>
          <a:ln w="9525">
            <a:noFill/>
            <a:miter lim="800000"/>
            <a:headEnd/>
            <a:tailEnd/>
          </a:ln>
          <a:effectLst/>
        </p:spPr>
      </p:pic>
      <p:grpSp>
        <p:nvGrpSpPr>
          <p:cNvPr id="10" name="Group 9"/>
          <p:cNvGrpSpPr>
            <a:grpSpLocks/>
          </p:cNvGrpSpPr>
          <p:nvPr/>
        </p:nvGrpSpPr>
        <p:grpSpPr bwMode="auto">
          <a:xfrm>
            <a:off x="3657600" y="5410200"/>
            <a:ext cx="1143000" cy="914400"/>
            <a:chOff x="1968" y="3120"/>
            <a:chExt cx="798" cy="756"/>
          </a:xfrm>
        </p:grpSpPr>
        <p:pic>
          <p:nvPicPr>
            <p:cNvPr id="11"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68" y="3120"/>
              <a:ext cx="588" cy="714"/>
            </a:xfrm>
            <a:prstGeom prst="rect">
              <a:avLst/>
            </a:prstGeom>
            <a:noFill/>
            <a:ln w="9525">
              <a:noFill/>
              <a:miter lim="800000"/>
              <a:headEnd/>
              <a:tailEnd/>
            </a:ln>
            <a:effectLst/>
          </p:spPr>
        </p:pic>
        <p:pic>
          <p:nvPicPr>
            <p:cNvPr id="12"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544" y="3120"/>
              <a:ext cx="222" cy="756"/>
            </a:xfrm>
            <a:prstGeom prst="rect">
              <a:avLst/>
            </a:prstGeom>
            <a:noFill/>
            <a:ln w="9525">
              <a:noFill/>
              <a:miter lim="800000"/>
              <a:headEnd/>
              <a:tailEnd/>
            </a:ln>
            <a:effectLst/>
          </p:spPr>
        </p:pic>
      </p:grpSp>
      <p:sp>
        <p:nvSpPr>
          <p:cNvPr id="9" name="Date Placeholder 8"/>
          <p:cNvSpPr>
            <a:spLocks noGrp="1"/>
          </p:cNvSpPr>
          <p:nvPr>
            <p:ph type="dt" sz="half" idx="11"/>
          </p:nvPr>
        </p:nvSpPr>
        <p:spPr/>
        <p:txBody>
          <a:bodyPr/>
          <a:lstStyle/>
          <a:p>
            <a:fld id="{4F00BD92-4B48-445A-99FA-8613185B6A82}" type="datetime1">
              <a:rPr lang="en-US" smtClean="0"/>
              <a:pPr/>
              <a:t>10/19/2015</a:t>
            </a:fld>
            <a:endParaRPr lang="en-US" dirty="0"/>
          </a:p>
        </p:txBody>
      </p:sp>
      <p:sp>
        <p:nvSpPr>
          <p:cNvPr id="13" name="Slide Number Placeholder 12"/>
          <p:cNvSpPr>
            <a:spLocks noGrp="1"/>
          </p:cNvSpPr>
          <p:nvPr>
            <p:ph type="sldNum" sz="quarter" idx="12"/>
          </p:nvPr>
        </p:nvSpPr>
        <p:spPr/>
        <p:txBody>
          <a:bodyPr/>
          <a:lstStyle/>
          <a:p>
            <a:fld id="{BC8D7E44-7D4F-4942-A8C9-2DF6BF8399E8}" type="slidenum">
              <a:rPr lang="en-US" smtClean="0"/>
              <a:pPr/>
              <a:t>20</a:t>
            </a:fld>
            <a:endParaRPr lang="en-US" dirty="0"/>
          </a:p>
        </p:txBody>
      </p:sp>
      <p:sp>
        <p:nvSpPr>
          <p:cNvPr id="14" name="Footer Placeholder 13"/>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447800"/>
            <a:ext cx="4114800" cy="5029200"/>
          </a:xfrm>
        </p:spPr>
        <p:txBody>
          <a:bodyPr>
            <a:normAutofit fontScale="92500" lnSpcReduction="20000"/>
          </a:bodyPr>
          <a:lstStyle/>
          <a:p>
            <a:pPr algn="just">
              <a:buFont typeface="Arial" pitchFamily="34" charset="0"/>
              <a:buChar char="•"/>
            </a:pPr>
            <a:r>
              <a:rPr lang="en-US" dirty="0" smtClean="0"/>
              <a:t>EGL is constant for incompressible, </a:t>
            </a:r>
            <a:r>
              <a:rPr lang="en-US" dirty="0" err="1" smtClean="0"/>
              <a:t>inviscid</a:t>
            </a:r>
            <a:r>
              <a:rPr lang="en-US" dirty="0" smtClean="0"/>
              <a:t> flow (in absence of work devices and friction)</a:t>
            </a:r>
          </a:p>
          <a:p>
            <a:pPr algn="just">
              <a:buFont typeface="Arial" pitchFamily="34" charset="0"/>
              <a:buChar char="•"/>
            </a:pPr>
            <a:endParaRPr lang="en-US" dirty="0" smtClean="0"/>
          </a:p>
          <a:p>
            <a:pPr algn="just">
              <a:buFont typeface="Arial" pitchFamily="34" charset="0"/>
              <a:buChar char="•"/>
            </a:pPr>
            <a:r>
              <a:rPr lang="en-US" dirty="0" smtClean="0"/>
              <a:t>HGL is always lower than EGL </a:t>
            </a:r>
          </a:p>
          <a:p>
            <a:pPr algn="just">
              <a:buFont typeface="Arial" pitchFamily="34" charset="0"/>
              <a:buChar char="•"/>
            </a:pPr>
            <a:endParaRPr lang="en-US" dirty="0" smtClean="0"/>
          </a:p>
          <a:p>
            <a:pPr algn="just">
              <a:buFont typeface="Arial" pitchFamily="34" charset="0"/>
              <a:buChar char="•"/>
            </a:pPr>
            <a:r>
              <a:rPr lang="en-US" dirty="0" smtClean="0"/>
              <a:t>Velocity depends on overall system  and change in velocity occur only when diameter changes </a:t>
            </a:r>
            <a:endParaRPr lang="en-US" dirty="0"/>
          </a:p>
        </p:txBody>
      </p:sp>
      <p:sp>
        <p:nvSpPr>
          <p:cNvPr id="3" name="Content Placeholder 2"/>
          <p:cNvSpPr>
            <a:spLocks noGrp="1"/>
          </p:cNvSpPr>
          <p:nvPr>
            <p:ph sz="half" idx="2"/>
          </p:nvPr>
        </p:nvSpPr>
        <p:spPr/>
        <p:txBody>
          <a:bodyPr/>
          <a:lstStyle/>
          <a:p>
            <a:endParaRPr lang="en-US" dirty="0"/>
          </a:p>
        </p:txBody>
      </p:sp>
      <p:sp>
        <p:nvSpPr>
          <p:cNvPr id="8" name="Content Placeholder 7"/>
          <p:cNvSpPr>
            <a:spLocks noGrp="1"/>
          </p:cNvSpPr>
          <p:nvPr>
            <p:ph sz="quarter" idx="10"/>
          </p:nvPr>
        </p:nvSpPr>
        <p:spPr/>
        <p:txBody>
          <a:bodyPr/>
          <a:lstStyle/>
          <a:p>
            <a:r>
              <a:rPr lang="en-US" dirty="0" smtClean="0"/>
              <a:t>EGL and HGL for frictionless flow</a:t>
            </a:r>
            <a:endParaRPr lang="en-US" dirty="0"/>
          </a:p>
        </p:txBody>
      </p:sp>
      <p:sp>
        <p:nvSpPr>
          <p:cNvPr id="4" name="Date Placeholder 3"/>
          <p:cNvSpPr>
            <a:spLocks noGrp="1"/>
          </p:cNvSpPr>
          <p:nvPr>
            <p:ph type="dt" sz="half" idx="11"/>
          </p:nvPr>
        </p:nvSpPr>
        <p:spPr/>
        <p:txBody>
          <a:bodyPr/>
          <a:lstStyle/>
          <a:p>
            <a:fld id="{8A18A444-FA86-41F1-8F60-2516AB5C6EB4}" type="datetime1">
              <a:rPr lang="en-US" sz="1600" b="1" smtClean="0"/>
              <a:pPr/>
              <a:t>10/19/2015</a:t>
            </a:fld>
            <a:endParaRPr lang="en-US" sz="1600" b="1"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21</a:t>
            </a:fld>
            <a:endParaRPr lang="en-US" dirty="0"/>
          </a:p>
        </p:txBody>
      </p:sp>
      <p:sp>
        <p:nvSpPr>
          <p:cNvPr id="6" name="Footer Placeholder 5"/>
          <p:cNvSpPr>
            <a:spLocks noGrp="1"/>
          </p:cNvSpPr>
          <p:nvPr>
            <p:ph type="ftr" sz="quarter" idx="13"/>
          </p:nvPr>
        </p:nvSpPr>
        <p:spPr/>
        <p:txBody>
          <a:bodyPr/>
          <a:lstStyle/>
          <a:p>
            <a:r>
              <a:rPr lang="en-US" sz="1600" b="1" smtClean="0"/>
              <a:t>Dr. S. S. Baral</a:t>
            </a:r>
            <a:endParaRPr lang="en-US" sz="1600" b="1" dirty="0"/>
          </a:p>
        </p:txBody>
      </p:sp>
      <p:pic>
        <p:nvPicPr>
          <p:cNvPr id="7" name="Picture 1" descr="fig06_06.jpg"/>
          <p:cNvPicPr>
            <a:picLocks noChangeAspect="1"/>
          </p:cNvPicPr>
          <p:nvPr>
            <p:custDataLst>
              <p:tags r:id="rId1"/>
            </p:custDataLst>
          </p:nvPr>
        </p:nvPicPr>
        <p:blipFill>
          <a:blip r:embed="rId3"/>
          <a:srcRect/>
          <a:stretch>
            <a:fillRect/>
          </a:stretch>
        </p:blipFill>
        <p:spPr bwMode="auto">
          <a:xfrm>
            <a:off x="4572000" y="1524000"/>
            <a:ext cx="4368096" cy="4897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8600" y="1600200"/>
            <a:ext cx="8534400" cy="4525963"/>
          </a:xfrm>
        </p:spPr>
        <p:txBody>
          <a:bodyPr>
            <a:normAutofit/>
          </a:bodyPr>
          <a:lstStyle/>
          <a:p>
            <a:pPr marL="0" indent="0" algn="just"/>
            <a:r>
              <a:rPr lang="en-US" sz="3600" b="1" dirty="0" smtClean="0"/>
              <a:t>Consider the flow field with velocity given by </a:t>
            </a:r>
            <a:r>
              <a:rPr lang="en-US" sz="3600" b="1" i="1" dirty="0" smtClean="0"/>
              <a:t>V = [A(y</a:t>
            </a:r>
            <a:r>
              <a:rPr lang="en-US" sz="3600" b="1" i="1" baseline="30000" dirty="0" smtClean="0"/>
              <a:t>2</a:t>
            </a:r>
            <a:r>
              <a:rPr lang="en-US" sz="3600" b="1" i="1" dirty="0" smtClean="0"/>
              <a:t>-x</a:t>
            </a:r>
            <a:r>
              <a:rPr lang="en-US" sz="3600" b="1" i="1" baseline="30000" dirty="0" smtClean="0"/>
              <a:t>2</a:t>
            </a:r>
            <a:r>
              <a:rPr lang="en-US" sz="3600" b="1" i="1" dirty="0" smtClean="0"/>
              <a:t>)-</a:t>
            </a:r>
            <a:r>
              <a:rPr lang="en-US" sz="3600" b="1" i="1" dirty="0" err="1" smtClean="0"/>
              <a:t>Bx</a:t>
            </a:r>
            <a:r>
              <a:rPr lang="en-US" sz="3600" b="1" i="1" dirty="0" smtClean="0"/>
              <a:t>]</a:t>
            </a:r>
            <a:r>
              <a:rPr lang="en-US" sz="3600" b="1" i="1" dirty="0" err="1" smtClean="0"/>
              <a:t>i</a:t>
            </a:r>
            <a:r>
              <a:rPr lang="en-US" sz="3600" b="1" i="1" dirty="0" smtClean="0"/>
              <a:t>+[2Axy+By]j; </a:t>
            </a:r>
            <a:r>
              <a:rPr lang="en-US" sz="3600" b="1" dirty="0" smtClean="0"/>
              <a:t>A= 3.28 m</a:t>
            </a:r>
            <a:r>
              <a:rPr lang="en-US" sz="3600" b="1" baseline="30000" dirty="0" smtClean="0"/>
              <a:t>-1</a:t>
            </a:r>
            <a:r>
              <a:rPr lang="en-US" sz="3600" b="1" dirty="0" smtClean="0"/>
              <a:t>.s</a:t>
            </a:r>
            <a:r>
              <a:rPr lang="en-US" sz="3600" b="1" baseline="30000" dirty="0" smtClean="0"/>
              <a:t>-1</a:t>
            </a:r>
            <a:r>
              <a:rPr lang="en-US" sz="3600" b="1" dirty="0" smtClean="0"/>
              <a:t>, B=3.28 m</a:t>
            </a:r>
            <a:r>
              <a:rPr lang="en-US" sz="3600" b="1" baseline="30000" dirty="0" smtClean="0"/>
              <a:t>-1</a:t>
            </a:r>
            <a:r>
              <a:rPr lang="en-US" sz="3600" b="1" dirty="0" smtClean="0"/>
              <a:t>.s</a:t>
            </a:r>
            <a:r>
              <a:rPr lang="en-US" sz="3600" b="1" baseline="30000" dirty="0" smtClean="0"/>
              <a:t>-1</a:t>
            </a:r>
            <a:r>
              <a:rPr lang="en-US" sz="3600" b="1" dirty="0" smtClean="0"/>
              <a:t>;</a:t>
            </a:r>
            <a:r>
              <a:rPr lang="en-US" sz="3600" b="1" i="1" dirty="0" smtClean="0"/>
              <a:t> the coordinates are measured in meter. The density is 1030 kg/m</a:t>
            </a:r>
            <a:r>
              <a:rPr lang="en-US" sz="3600" b="1" i="1" baseline="30000" dirty="0" smtClean="0"/>
              <a:t>3</a:t>
            </a:r>
            <a:r>
              <a:rPr lang="en-US" sz="3600" b="1" i="1" dirty="0" smtClean="0"/>
              <a:t>,  and </a:t>
            </a:r>
            <a:r>
              <a:rPr lang="en-US" sz="3600" b="1" dirty="0" smtClean="0"/>
              <a:t>gravity acts in the negative </a:t>
            </a:r>
            <a:r>
              <a:rPr lang="en-US" sz="3600" b="1" i="1" dirty="0" smtClean="0"/>
              <a:t>y direction. Calculate the acceleration of a fluid particle </a:t>
            </a:r>
            <a:r>
              <a:rPr lang="en-US" sz="3600" b="1" dirty="0" smtClean="0"/>
              <a:t>and the pressure gradient at point </a:t>
            </a:r>
            <a:r>
              <a:rPr lang="en-US" sz="3600" b="1" i="1" dirty="0" smtClean="0"/>
              <a:t>(x, y) — (1, 1).</a:t>
            </a:r>
            <a:endParaRPr lang="en-US" sz="3600" b="1" dirty="0"/>
          </a:p>
        </p:txBody>
      </p:sp>
      <p:sp>
        <p:nvSpPr>
          <p:cNvPr id="4" name="Content Placeholder 3"/>
          <p:cNvSpPr>
            <a:spLocks noGrp="1"/>
          </p:cNvSpPr>
          <p:nvPr>
            <p:ph sz="quarter" idx="10"/>
          </p:nvPr>
        </p:nvSpPr>
        <p:spPr/>
        <p:txBody>
          <a:bodyPr/>
          <a:lstStyle/>
          <a:p>
            <a:r>
              <a:rPr lang="en-US" dirty="0" smtClean="0"/>
              <a:t>Problem-1</a:t>
            </a:r>
            <a:endParaRPr lang="en-US" dirty="0"/>
          </a:p>
        </p:txBody>
      </p:sp>
      <p:sp>
        <p:nvSpPr>
          <p:cNvPr id="5" name="Date Placeholder 4"/>
          <p:cNvSpPr>
            <a:spLocks noGrp="1"/>
          </p:cNvSpPr>
          <p:nvPr>
            <p:ph type="dt" sz="half" idx="11"/>
          </p:nvPr>
        </p:nvSpPr>
        <p:spPr/>
        <p:txBody>
          <a:bodyPr/>
          <a:lstStyle/>
          <a:p>
            <a:fld id="{EA23B786-78C8-4E04-AD13-8187DF837B30}" type="datetime1">
              <a:rPr lang="en-US" smtClean="0"/>
              <a:pPr/>
              <a:t>10/19/2015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22</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305800" cy="4525963"/>
          </a:xfrm>
        </p:spPr>
        <p:txBody>
          <a:bodyPr>
            <a:normAutofit/>
          </a:bodyPr>
          <a:lstStyle/>
          <a:p>
            <a:pPr marL="0" indent="0" algn="just"/>
            <a:r>
              <a:rPr lang="en-US" sz="3200" b="1" dirty="0" smtClean="0"/>
              <a:t>A horizontal flow of water is described by the velocity field </a:t>
            </a:r>
            <a:r>
              <a:rPr lang="en-US" sz="3200" b="1" i="1" dirty="0" smtClean="0"/>
              <a:t>V = (Ax + Bt)</a:t>
            </a:r>
            <a:r>
              <a:rPr lang="en-US" sz="3200" b="1" i="1" dirty="0" err="1" smtClean="0"/>
              <a:t>i</a:t>
            </a:r>
            <a:r>
              <a:rPr lang="en-US" sz="3200" b="1" i="1" dirty="0" smtClean="0"/>
              <a:t> +{-Ay + Bt)j, where A = 5 s</a:t>
            </a:r>
            <a:r>
              <a:rPr lang="en-US" sz="3200" b="1" i="1" baseline="30000" dirty="0" smtClean="0"/>
              <a:t>-1</a:t>
            </a:r>
            <a:r>
              <a:rPr lang="en-US" sz="3200" b="1" i="1" dirty="0" smtClean="0"/>
              <a:t>, B = 3 m• s</a:t>
            </a:r>
            <a:r>
              <a:rPr lang="en-US" sz="3200" b="1" i="1" baseline="30000" dirty="0" smtClean="0"/>
              <a:t>-2</a:t>
            </a:r>
            <a:r>
              <a:rPr lang="en-US" sz="3200" b="1" i="1" dirty="0" smtClean="0"/>
              <a:t>, x and y are in meter, and t is in sec.</a:t>
            </a:r>
            <a:r>
              <a:rPr lang="en-US" sz="3200" b="1" dirty="0" smtClean="0"/>
              <a:t> Find expressions for the local acceleration, the convective acceleration, and the total acceleration. Evaluate these at point (0.6, 0.6) at </a:t>
            </a:r>
            <a:r>
              <a:rPr lang="en-US" sz="3200" b="1" i="1" dirty="0" smtClean="0"/>
              <a:t>t = 5 seconds. Evaluate </a:t>
            </a:r>
            <a:r>
              <a:rPr lang="en-US" sz="3200" b="1" i="1" dirty="0" smtClean="0">
                <a:latin typeface="DFKai-SB"/>
                <a:ea typeface="DFKai-SB"/>
              </a:rPr>
              <a:t> </a:t>
            </a:r>
            <a:r>
              <a:rPr lang="en-US" sz="3200" b="1" dirty="0" smtClean="0">
                <a:latin typeface="DFKai-SB"/>
                <a:ea typeface="DFKai-SB"/>
              </a:rPr>
              <a:t>▽p</a:t>
            </a:r>
            <a:r>
              <a:rPr lang="en-US" sz="3200" b="1" dirty="0" smtClean="0"/>
              <a:t> </a:t>
            </a:r>
            <a:r>
              <a:rPr lang="en-US" sz="3200" b="1" i="1" dirty="0" smtClean="0"/>
              <a:t>at </a:t>
            </a:r>
            <a:r>
              <a:rPr lang="en-US" sz="3200" b="1" dirty="0" smtClean="0"/>
              <a:t>the same point and time.</a:t>
            </a:r>
            <a:endParaRPr lang="en-US" sz="3200" b="1" dirty="0"/>
          </a:p>
        </p:txBody>
      </p:sp>
      <p:sp>
        <p:nvSpPr>
          <p:cNvPr id="5" name="Date Placeholder 4"/>
          <p:cNvSpPr>
            <a:spLocks noGrp="1"/>
          </p:cNvSpPr>
          <p:nvPr>
            <p:ph type="dt" sz="half" idx="11"/>
          </p:nvPr>
        </p:nvSpPr>
        <p:spPr/>
        <p:txBody>
          <a:bodyPr/>
          <a:lstStyle/>
          <a:p>
            <a:fld id="{EA23B786-78C8-4E04-AD13-8187DF837B30}" type="datetime1">
              <a:rPr lang="en-US" smtClean="0"/>
              <a:pPr/>
              <a:t>10/19/2015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23</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sp>
        <p:nvSpPr>
          <p:cNvPr id="8" name="Content Placeholder 3"/>
          <p:cNvSpPr>
            <a:spLocks noGrp="1"/>
          </p:cNvSpPr>
          <p:nvPr>
            <p:ph sz="quarter" idx="10"/>
          </p:nvPr>
        </p:nvSpPr>
        <p:spPr/>
        <p:txBody>
          <a:bodyPr/>
          <a:lstStyle/>
          <a:p>
            <a:r>
              <a:rPr lang="en-US" dirty="0" smtClean="0"/>
              <a:t>Problem-2</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EA23B786-78C8-4E04-AD13-8187DF837B30}" type="datetime1">
              <a:rPr lang="en-US" smtClean="0"/>
              <a:pPr/>
              <a:t>10/19/2015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24</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pic>
        <p:nvPicPr>
          <p:cNvPr id="8" name="Picture 1" descr="unfig06_24.jpg"/>
          <p:cNvPicPr>
            <a:picLocks noGrp="1" noChangeAspect="1"/>
          </p:cNvPicPr>
          <p:nvPr>
            <p:ph sz="half" idx="2"/>
            <p:custDataLst>
              <p:tags r:id="rId1"/>
            </p:custDataLst>
          </p:nvPr>
        </p:nvPicPr>
        <p:blipFill>
          <a:blip r:embed="rId3"/>
          <a:srcRect/>
          <a:stretch>
            <a:fillRect/>
          </a:stretch>
        </p:blipFill>
        <p:spPr bwMode="auto">
          <a:xfrm>
            <a:off x="4120993" y="1905000"/>
            <a:ext cx="4796084" cy="4191000"/>
          </a:xfrm>
          <a:prstGeom prst="rect">
            <a:avLst/>
          </a:prstGeom>
          <a:noFill/>
          <a:ln w="9525">
            <a:noFill/>
            <a:miter lim="800000"/>
            <a:headEnd/>
            <a:tailEnd/>
          </a:ln>
        </p:spPr>
      </p:pic>
      <p:sp>
        <p:nvSpPr>
          <p:cNvPr id="9" name="Content Placeholder 3"/>
          <p:cNvSpPr>
            <a:spLocks noGrp="1"/>
          </p:cNvSpPr>
          <p:nvPr>
            <p:ph sz="quarter" idx="10"/>
          </p:nvPr>
        </p:nvSpPr>
        <p:spPr>
          <a:xfrm>
            <a:off x="304800" y="152400"/>
            <a:ext cx="6324600" cy="1143000"/>
          </a:xfrm>
        </p:spPr>
        <p:txBody>
          <a:bodyPr/>
          <a:lstStyle/>
          <a:p>
            <a:r>
              <a:rPr lang="en-US" dirty="0" smtClean="0"/>
              <a:t>Problem-3</a:t>
            </a:r>
            <a:endParaRPr lang="en-US" dirty="0"/>
          </a:p>
        </p:txBody>
      </p:sp>
      <p:sp>
        <p:nvSpPr>
          <p:cNvPr id="10" name="TextBox 9"/>
          <p:cNvSpPr txBox="1"/>
          <p:nvPr/>
        </p:nvSpPr>
        <p:spPr>
          <a:xfrm>
            <a:off x="0" y="1447800"/>
            <a:ext cx="4114800" cy="5262979"/>
          </a:xfrm>
          <a:prstGeom prst="rect">
            <a:avLst/>
          </a:prstGeom>
          <a:noFill/>
        </p:spPr>
        <p:txBody>
          <a:bodyPr wrap="square" rtlCol="0">
            <a:spAutoFit/>
          </a:bodyPr>
          <a:lstStyle/>
          <a:p>
            <a:pPr algn="just"/>
            <a:r>
              <a:rPr lang="en-US" sz="2400" b="1" dirty="0" smtClean="0"/>
              <a:t>The branching of blood vessel is shown. Blood at  pressure of 100 mm Hg flows in the mail vessel at 4 L/min. Estimate the blood pressure in each branch. Assuming that blood vessel behave as a rigid tubes, that we have friction less flow, and that the vessel lies in the horizontal plane. What is the force generated at the branch by the blood? Assume the density of blood as same as water.  </a:t>
            </a:r>
            <a:endParaRPr 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2400" y="1600200"/>
            <a:ext cx="3962400" cy="4724400"/>
          </a:xfrm>
        </p:spPr>
        <p:txBody>
          <a:bodyPr>
            <a:normAutofit fontScale="92500"/>
          </a:bodyPr>
          <a:lstStyle/>
          <a:p>
            <a:pPr marL="0" indent="0" algn="just"/>
            <a:r>
              <a:rPr lang="en-US" sz="3200" b="1" dirty="0" smtClean="0"/>
              <a:t>Water flows from a very large tank through a 5 cm. diameter tube. The dark liquid in the manometer is mercury. Estimate the velocity in the pipe and the rate of discharge from the tank.</a:t>
            </a:r>
            <a:endParaRPr lang="en-US" sz="3200" b="1" dirty="0"/>
          </a:p>
        </p:txBody>
      </p:sp>
      <p:sp>
        <p:nvSpPr>
          <p:cNvPr id="5" name="Date Placeholder 4"/>
          <p:cNvSpPr>
            <a:spLocks noGrp="1"/>
          </p:cNvSpPr>
          <p:nvPr>
            <p:ph type="dt" sz="half" idx="11"/>
          </p:nvPr>
        </p:nvSpPr>
        <p:spPr/>
        <p:txBody>
          <a:bodyPr/>
          <a:lstStyle/>
          <a:p>
            <a:fld id="{EA23B786-78C8-4E04-AD13-8187DF837B30}" type="datetime1">
              <a:rPr lang="en-US" smtClean="0"/>
              <a:pPr/>
              <a:t>10/19/2015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25</a:t>
            </a:fld>
            <a:endParaRPr lang="en-US"/>
          </a:p>
        </p:txBody>
      </p:sp>
      <p:sp>
        <p:nvSpPr>
          <p:cNvPr id="7" name="Footer Placeholder 6"/>
          <p:cNvSpPr>
            <a:spLocks noGrp="1"/>
          </p:cNvSpPr>
          <p:nvPr>
            <p:ph type="ftr" sz="quarter" idx="13"/>
          </p:nvPr>
        </p:nvSpPr>
        <p:spPr/>
        <p:txBody>
          <a:bodyPr/>
          <a:lstStyle/>
          <a:p>
            <a:r>
              <a:rPr lang="en-US" smtClean="0"/>
              <a:t>Dr. S. S. Baral</a:t>
            </a:r>
            <a:endParaRPr lang="en-US"/>
          </a:p>
        </p:txBody>
      </p:sp>
      <p:pic>
        <p:nvPicPr>
          <p:cNvPr id="8" name="Picture 1" descr="unfig06_21.jpg"/>
          <p:cNvPicPr>
            <a:picLocks noChangeAspect="1"/>
          </p:cNvPicPr>
          <p:nvPr>
            <p:custDataLst>
              <p:tags r:id="rId1"/>
            </p:custDataLst>
          </p:nvPr>
        </p:nvPicPr>
        <p:blipFill>
          <a:blip r:embed="rId3"/>
          <a:srcRect/>
          <a:stretch>
            <a:fillRect/>
          </a:stretch>
        </p:blipFill>
        <p:spPr bwMode="auto">
          <a:xfrm>
            <a:off x="4114800" y="1524000"/>
            <a:ext cx="5257522" cy="3606800"/>
          </a:xfrm>
          <a:prstGeom prst="rect">
            <a:avLst/>
          </a:prstGeom>
          <a:noFill/>
          <a:ln w="9525">
            <a:noFill/>
            <a:miter lim="800000"/>
            <a:headEnd/>
            <a:tailEnd/>
          </a:ln>
        </p:spPr>
      </p:pic>
      <p:sp>
        <p:nvSpPr>
          <p:cNvPr id="9" name="Content Placeholder 3"/>
          <p:cNvSpPr>
            <a:spLocks noGrp="1"/>
          </p:cNvSpPr>
          <p:nvPr>
            <p:ph sz="quarter" idx="10"/>
          </p:nvPr>
        </p:nvSpPr>
        <p:spPr/>
        <p:txBody>
          <a:bodyPr/>
          <a:lstStyle/>
          <a:p>
            <a:r>
              <a:rPr lang="en-US" dirty="0" smtClean="0"/>
              <a:t>Quiz-4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105401"/>
          </a:xfrm>
        </p:spPr>
        <p:txBody>
          <a:bodyPr>
            <a:normAutofit/>
          </a:bodyPr>
          <a:lstStyle/>
          <a:p>
            <a:pPr marL="347663" indent="-347663" algn="just">
              <a:buFont typeface="Arial" pitchFamily="34" charset="0"/>
              <a:buChar char="•"/>
            </a:pPr>
            <a:r>
              <a:rPr lang="en-US" sz="2800" dirty="0" smtClean="0"/>
              <a:t>Euler’s equation – </a:t>
            </a:r>
            <a:r>
              <a:rPr lang="en-US" sz="2800" dirty="0" err="1" smtClean="0"/>
              <a:t>invsicid</a:t>
            </a:r>
            <a:r>
              <a:rPr lang="en-US" sz="2800" dirty="0" smtClean="0"/>
              <a:t> flow (viscosity= 0)</a:t>
            </a:r>
          </a:p>
          <a:p>
            <a:pPr marL="347663" indent="-347663" algn="just">
              <a:buFont typeface="Arial" pitchFamily="34" charset="0"/>
              <a:buChar char="•"/>
            </a:pPr>
            <a:endParaRPr lang="en-US" sz="2800" dirty="0" smtClean="0"/>
          </a:p>
          <a:p>
            <a:pPr marL="347663" indent="-347663" algn="just">
              <a:buFont typeface="Arial" pitchFamily="34" charset="0"/>
              <a:buChar char="•"/>
            </a:pPr>
            <a:endParaRPr lang="en-US" sz="2800" dirty="0" smtClean="0"/>
          </a:p>
          <a:p>
            <a:pPr marL="347663" indent="-347663" algn="just">
              <a:buFont typeface="Arial" pitchFamily="34" charset="0"/>
              <a:buChar char="•"/>
            </a:pPr>
            <a:r>
              <a:rPr lang="en-US" sz="2800" dirty="0" smtClean="0"/>
              <a:t>It is also applicable to rigid body motion </a:t>
            </a:r>
          </a:p>
          <a:p>
            <a:pPr marL="747713" lvl="1" indent="-347663" algn="just">
              <a:buFont typeface="Arial" pitchFamily="34" charset="0"/>
              <a:buChar char="•"/>
            </a:pPr>
            <a:r>
              <a:rPr lang="en-US" sz="2000" dirty="0" smtClean="0"/>
              <a:t>viscous stresses are not present as there is no deformation</a:t>
            </a:r>
          </a:p>
          <a:p>
            <a:pPr marL="747713" lvl="1" indent="-347663" algn="just">
              <a:buFont typeface="Arial" pitchFamily="34" charset="0"/>
              <a:buChar char="•"/>
            </a:pPr>
            <a:r>
              <a:rPr lang="en-US" sz="2000" dirty="0" smtClean="0"/>
              <a:t>viscosity is not zero</a:t>
            </a:r>
          </a:p>
          <a:p>
            <a:pPr marL="747713" lvl="1" indent="-347663" algn="just">
              <a:buFont typeface="Arial" pitchFamily="34" charset="0"/>
              <a:buChar char="•"/>
            </a:pPr>
            <a:endParaRPr lang="en-US" sz="2800" dirty="0" smtClean="0"/>
          </a:p>
          <a:p>
            <a:pPr marL="347663" indent="-347663" algn="just">
              <a:buFont typeface="Arial" pitchFamily="34" charset="0"/>
              <a:buChar char="•"/>
            </a:pPr>
            <a:r>
              <a:rPr lang="en-US" sz="2800" dirty="0" smtClean="0"/>
              <a:t>For incompressible flow, continuity equation (conservation of mass)</a:t>
            </a:r>
            <a:endParaRPr lang="en-US" dirty="0" smtClean="0"/>
          </a:p>
        </p:txBody>
      </p:sp>
      <p:sp>
        <p:nvSpPr>
          <p:cNvPr id="3" name="Content Placeholder 2"/>
          <p:cNvSpPr>
            <a:spLocks noGrp="1"/>
          </p:cNvSpPr>
          <p:nvPr>
            <p:ph sz="quarter" idx="10"/>
          </p:nvPr>
        </p:nvSpPr>
        <p:spPr>
          <a:xfrm>
            <a:off x="304800" y="152400"/>
            <a:ext cx="6248400" cy="1066800"/>
          </a:xfrm>
        </p:spPr>
        <p:txBody>
          <a:bodyPr>
            <a:normAutofit fontScale="85000" lnSpcReduction="10000"/>
          </a:bodyPr>
          <a:lstStyle/>
          <a:p>
            <a:r>
              <a:rPr lang="en-US" dirty="0" smtClean="0"/>
              <a:t>Momentum equation for frictionless flow : Euler’s equation</a:t>
            </a:r>
            <a:endParaRPr lang="en-US" dirty="0"/>
          </a:p>
        </p:txBody>
      </p:sp>
      <p:pic>
        <p:nvPicPr>
          <p:cNvPr id="4" name="Picture 1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1" y="2057401"/>
            <a:ext cx="2133600" cy="785706"/>
          </a:xfrm>
          <a:prstGeom prst="rect">
            <a:avLst/>
          </a:prstGeom>
          <a:noFill/>
          <a:ln w="9525">
            <a:noFill/>
            <a:miter lim="800000"/>
            <a:headEnd/>
            <a:tailEnd/>
          </a:ln>
          <a:effectLst/>
        </p:spPr>
      </p:pic>
      <p:pic>
        <p:nvPicPr>
          <p:cNvPr id="5" name="Picture 14"/>
          <p:cNvPicPr>
            <a:picLocks noChangeAspect="1" noChangeArrowheads="1"/>
          </p:cNvPicPr>
          <p:nvPr/>
        </p:nvPicPr>
        <p:blipFill>
          <a:blip r:embed="rId3"/>
          <a:srcRect/>
          <a:stretch>
            <a:fillRect/>
          </a:stretch>
        </p:blipFill>
        <p:spPr bwMode="auto">
          <a:xfrm>
            <a:off x="3733800" y="5791200"/>
            <a:ext cx="1509623" cy="457200"/>
          </a:xfrm>
          <a:prstGeom prst="rect">
            <a:avLst/>
          </a:prstGeom>
          <a:noFill/>
          <a:ln w="9525">
            <a:noFill/>
            <a:miter lim="800000"/>
            <a:headEnd/>
            <a:tailEnd/>
          </a:ln>
          <a:effectLst/>
        </p:spPr>
      </p:pic>
      <p:sp>
        <p:nvSpPr>
          <p:cNvPr id="6" name="Date Placeholder 5"/>
          <p:cNvSpPr>
            <a:spLocks noGrp="1"/>
          </p:cNvSpPr>
          <p:nvPr>
            <p:ph type="dt" sz="half" idx="11"/>
          </p:nvPr>
        </p:nvSpPr>
        <p:spPr/>
        <p:txBody>
          <a:bodyPr/>
          <a:lstStyle/>
          <a:p>
            <a:fld id="{B63C56E3-2883-4348-BAD2-565F97181594}" type="datetime1">
              <a:rPr lang="en-US" smtClean="0"/>
              <a:pPr/>
              <a:t>10/19/2015</a:t>
            </a:fld>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3</a:t>
            </a:fld>
            <a:endParaRPr lang="en-US" dirty="0"/>
          </a:p>
        </p:txBody>
      </p:sp>
      <p:sp>
        <p:nvSpPr>
          <p:cNvPr id="8" name="Footer Placeholder 7"/>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linds(horizont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876800"/>
          </a:xfrm>
        </p:spPr>
        <p:txBody>
          <a:bodyPr/>
          <a:lstStyle/>
          <a:p>
            <a:pPr>
              <a:buFont typeface="Arial" pitchFamily="34" charset="0"/>
              <a:buChar char="•"/>
            </a:pPr>
            <a:r>
              <a:rPr lang="en-US" dirty="0" smtClean="0"/>
              <a:t>In rectangular coordinates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In cylindrical coordinates </a:t>
            </a:r>
          </a:p>
          <a:p>
            <a:pPr lvl="1">
              <a:buFont typeface="Arial" pitchFamily="34" charset="0"/>
              <a:buChar char="•"/>
            </a:pPr>
            <a:r>
              <a:rPr lang="en-US" dirty="0" err="1" smtClean="0"/>
              <a:t>Eqs</a:t>
            </a:r>
            <a:r>
              <a:rPr lang="en-US" dirty="0" smtClean="0"/>
              <a:t> </a:t>
            </a:r>
            <a:r>
              <a:rPr lang="en-US" i="1" dirty="0" smtClean="0"/>
              <a:t>6.3a, b, c</a:t>
            </a:r>
          </a:p>
        </p:txBody>
      </p:sp>
      <p:sp>
        <p:nvSpPr>
          <p:cNvPr id="3" name="Content Placeholder 2"/>
          <p:cNvSpPr>
            <a:spLocks noGrp="1"/>
          </p:cNvSpPr>
          <p:nvPr>
            <p:ph sz="quarter" idx="10"/>
          </p:nvPr>
        </p:nvSpPr>
        <p:spPr/>
        <p:txBody>
          <a:bodyPr/>
          <a:lstStyle/>
          <a:p>
            <a:r>
              <a:rPr lang="en-US" dirty="0" smtClean="0"/>
              <a:t>Euler’s equation</a:t>
            </a:r>
            <a:endParaRPr lang="en-US" dirty="0"/>
          </a:p>
        </p:txBody>
      </p:sp>
      <p:pic>
        <p:nvPicPr>
          <p:cNvPr id="5"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0" y="2133600"/>
            <a:ext cx="5883607" cy="2819400"/>
          </a:xfrm>
          <a:prstGeom prst="rect">
            <a:avLst/>
          </a:prstGeom>
          <a:noFill/>
          <a:ln w="9525">
            <a:noFill/>
            <a:miter lim="800000"/>
            <a:headEnd/>
            <a:tailEnd/>
          </a:ln>
          <a:effectLst/>
        </p:spPr>
      </p:pic>
      <p:sp>
        <p:nvSpPr>
          <p:cNvPr id="6" name="Date Placeholder 5"/>
          <p:cNvSpPr>
            <a:spLocks noGrp="1"/>
          </p:cNvSpPr>
          <p:nvPr>
            <p:ph type="dt" sz="half" idx="11"/>
          </p:nvPr>
        </p:nvSpPr>
        <p:spPr/>
        <p:txBody>
          <a:bodyPr/>
          <a:lstStyle/>
          <a:p>
            <a:fld id="{D0EBB3DA-610F-4902-A406-9D4EA6C43F9B}" type="datetime1">
              <a:rPr lang="en-US" smtClean="0"/>
              <a:pPr/>
              <a:t>10/19/2015</a:t>
            </a:fld>
            <a:endParaRPr lang="en-US"/>
          </a:p>
        </p:txBody>
      </p:sp>
      <p:sp>
        <p:nvSpPr>
          <p:cNvPr id="7" name="Slide Number Placeholder 6"/>
          <p:cNvSpPr>
            <a:spLocks noGrp="1"/>
          </p:cNvSpPr>
          <p:nvPr>
            <p:ph type="sldNum" sz="quarter" idx="12"/>
          </p:nvPr>
        </p:nvSpPr>
        <p:spPr/>
        <p:txBody>
          <a:bodyPr/>
          <a:lstStyle/>
          <a:p>
            <a:fld id="{BC8D7E44-7D4F-4942-A8C9-2DF6BF8399E8}" type="slidenum">
              <a:rPr lang="en-US" smtClean="0"/>
              <a:pPr/>
              <a:t>4</a:t>
            </a:fld>
            <a:endParaRPr lang="en-US" dirty="0"/>
          </a:p>
        </p:txBody>
      </p:sp>
      <p:sp>
        <p:nvSpPr>
          <p:cNvPr id="8" name="Footer Placeholder 7"/>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linds(horizontal)">
                                      <p:cBhvr>
                                        <p:cTn id="17" dur="500"/>
                                        <p:tgtEl>
                                          <p:spTgt spid="2">
                                            <p:txEl>
                                              <p:pRg st="6" end="6"/>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blinds(horizontal)">
                                      <p:cBhvr>
                                        <p:cTn id="2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763000" cy="5105400"/>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Font typeface="Arial" pitchFamily="34" charset="0"/>
              <a:buChar char="•"/>
            </a:pPr>
            <a:endParaRPr lang="en-US" sz="3000" dirty="0" smtClean="0"/>
          </a:p>
          <a:p>
            <a:pPr>
              <a:buFont typeface="Arial" pitchFamily="34" charset="0"/>
              <a:buChar char="•"/>
            </a:pPr>
            <a:r>
              <a:rPr lang="en-US" sz="3000" dirty="0" smtClean="0"/>
              <a:t>Steady flow (Streamlines and pathlines coincide)</a:t>
            </a:r>
          </a:p>
          <a:p>
            <a:pPr>
              <a:buFont typeface="Arial" pitchFamily="34" charset="0"/>
              <a:buChar char="•"/>
            </a:pPr>
            <a:r>
              <a:rPr lang="en-US" sz="3000" dirty="0" smtClean="0"/>
              <a:t>Streamline coordinates</a:t>
            </a:r>
          </a:p>
          <a:p>
            <a:pPr lvl="1">
              <a:buFont typeface="Arial" pitchFamily="34" charset="0"/>
              <a:buChar char="•"/>
            </a:pPr>
            <a:r>
              <a:rPr lang="en-US" sz="2200" i="1" dirty="0" smtClean="0"/>
              <a:t>s</a:t>
            </a:r>
            <a:r>
              <a:rPr lang="en-US" sz="2200" dirty="0" smtClean="0"/>
              <a:t> – distance along a streamline</a:t>
            </a:r>
          </a:p>
          <a:p>
            <a:pPr lvl="1">
              <a:buFont typeface="Arial" pitchFamily="34" charset="0"/>
              <a:buChar char="•"/>
            </a:pPr>
            <a:r>
              <a:rPr lang="en-US" sz="2200" i="1" dirty="0" smtClean="0"/>
              <a:t>n</a:t>
            </a:r>
            <a:r>
              <a:rPr lang="en-US" sz="2200" dirty="0" smtClean="0"/>
              <a:t> – distance normal to the streamline</a:t>
            </a:r>
          </a:p>
          <a:p>
            <a:pPr>
              <a:buFont typeface="Arial" pitchFamily="34" charset="0"/>
              <a:buChar char="•"/>
            </a:pPr>
            <a:r>
              <a:rPr lang="en-US" sz="3000" dirty="0" smtClean="0"/>
              <a:t>Pressure at the center of fluid particle </a:t>
            </a:r>
            <a:r>
              <a:rPr lang="en-US" sz="3000" dirty="0" smtClean="0">
                <a:sym typeface="Wingdings" pitchFamily="2" charset="2"/>
              </a:rPr>
              <a:t> </a:t>
            </a:r>
            <a:r>
              <a:rPr lang="en-US" sz="3000" i="1" dirty="0" smtClean="0">
                <a:sym typeface="Wingdings" pitchFamily="2" charset="2"/>
              </a:rPr>
              <a:t>p</a:t>
            </a:r>
            <a:endParaRPr lang="en-US" sz="3000" i="1" dirty="0"/>
          </a:p>
        </p:txBody>
      </p:sp>
      <p:sp>
        <p:nvSpPr>
          <p:cNvPr id="3" name="Content Placeholder 2"/>
          <p:cNvSpPr>
            <a:spLocks noGrp="1"/>
          </p:cNvSpPr>
          <p:nvPr>
            <p:ph sz="quarter" idx="10"/>
          </p:nvPr>
        </p:nvSpPr>
        <p:spPr/>
        <p:txBody>
          <a:bodyPr/>
          <a:lstStyle/>
          <a:p>
            <a:r>
              <a:rPr lang="en-US" dirty="0" smtClean="0"/>
              <a:t>Euler’s equation in streamline coordinates</a:t>
            </a:r>
            <a:endParaRPr lang="en-US" dirty="0"/>
          </a:p>
        </p:txBody>
      </p:sp>
      <p:pic>
        <p:nvPicPr>
          <p:cNvPr id="4" name="Picture 1" descr="fig06_01.jpg"/>
          <p:cNvPicPr>
            <a:picLocks noChangeAspect="1"/>
          </p:cNvPicPr>
          <p:nvPr>
            <p:custDataLst>
              <p:tags r:id="rId1"/>
            </p:custDataLst>
          </p:nvPr>
        </p:nvPicPr>
        <p:blipFill>
          <a:blip r:embed="rId3"/>
          <a:srcRect/>
          <a:stretch>
            <a:fillRect/>
          </a:stretch>
        </p:blipFill>
        <p:spPr bwMode="auto">
          <a:xfrm>
            <a:off x="838200" y="1371600"/>
            <a:ext cx="6911975" cy="3150830"/>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479F7A8E-7240-4E72-B05A-44D10AD20D42}" type="datetime1">
              <a:rPr lang="en-US" smtClean="0"/>
              <a:pPr/>
              <a:t>10/19/2015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5</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linds(horizontal)">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blinds(horizontal)">
                                      <p:cBhvr>
                                        <p:cTn id="17" dur="500"/>
                                        <p:tgtEl>
                                          <p:spTgt spid="2">
                                            <p:txEl>
                                              <p:pRg st="8" end="8"/>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pRg st="9" end="9"/>
                                            </p:txEl>
                                          </p:spTgt>
                                        </p:tgtEl>
                                        <p:attrNameLst>
                                          <p:attrName>style.visibility</p:attrName>
                                        </p:attrNameLst>
                                      </p:cBhvr>
                                      <p:to>
                                        <p:strVal val="visible"/>
                                      </p:to>
                                    </p:set>
                                    <p:animEffect transition="in" filter="blinds(horizontal)">
                                      <p:cBhvr>
                                        <p:cTn id="20" dur="500"/>
                                        <p:tgtEl>
                                          <p:spTgt spid="2">
                                            <p:txEl>
                                              <p:pRg st="9" end="9"/>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blinds(horizontal)">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11" end="11"/>
                                            </p:txEl>
                                          </p:spTgt>
                                        </p:tgtEl>
                                        <p:attrNameLst>
                                          <p:attrName>style.visibility</p:attrName>
                                        </p:attrNameLst>
                                      </p:cBhvr>
                                      <p:to>
                                        <p:strVal val="visible"/>
                                      </p:to>
                                    </p:set>
                                    <p:animEffect transition="in" filter="blinds(horizontal)">
                                      <p:cBhvr>
                                        <p:cTn id="2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normAutofit fontScale="92500" lnSpcReduction="10000"/>
          </a:bodyPr>
          <a:lstStyle/>
          <a:p>
            <a:pPr algn="just">
              <a:buFont typeface="Arial" pitchFamily="34" charset="0"/>
              <a:buChar char="•"/>
            </a:pPr>
            <a:r>
              <a:rPr lang="en-US" dirty="0" smtClean="0"/>
              <a:t>Applying Newton’s second law in the direction ‘</a:t>
            </a:r>
            <a:r>
              <a:rPr lang="en-US" i="1" dirty="0" smtClean="0"/>
              <a:t>s</a:t>
            </a:r>
            <a:r>
              <a:rPr lang="en-US" dirty="0" smtClean="0"/>
              <a:t>’ of the streamline and simplifying (neglecting viscous and body forces)</a:t>
            </a:r>
          </a:p>
          <a:p>
            <a:pPr algn="just">
              <a:buFont typeface="Arial" pitchFamily="34" charset="0"/>
              <a:buChar char="•"/>
            </a:pPr>
            <a:endParaRPr lang="en-US" dirty="0" smtClean="0"/>
          </a:p>
          <a:p>
            <a:pPr algn="just">
              <a:buFont typeface="Arial" pitchFamily="34" charset="0"/>
              <a:buChar char="•"/>
            </a:pPr>
            <a:endParaRPr lang="en-US" dirty="0" smtClean="0"/>
          </a:p>
          <a:p>
            <a:pPr algn="just">
              <a:buFont typeface="Wingdings" pitchFamily="2" charset="2"/>
              <a:buChar char="Ø"/>
            </a:pPr>
            <a:endParaRPr lang="en-US" sz="3000" dirty="0" smtClean="0">
              <a:solidFill>
                <a:srgbClr val="0070C0"/>
              </a:solidFill>
            </a:endParaRPr>
          </a:p>
          <a:p>
            <a:pPr algn="just">
              <a:buFont typeface="Wingdings" pitchFamily="2" charset="2"/>
              <a:buChar char="Ø"/>
            </a:pPr>
            <a:r>
              <a:rPr lang="en-US" sz="3000" dirty="0" smtClean="0">
                <a:solidFill>
                  <a:srgbClr val="0070C0"/>
                </a:solidFill>
              </a:rPr>
              <a:t>Decrease in velocity is accompanied by increase in pressure and vice versa.</a:t>
            </a:r>
          </a:p>
          <a:p>
            <a:pPr algn="just">
              <a:buFont typeface="Wingdings" pitchFamily="2" charset="2"/>
              <a:buChar char="Ø"/>
            </a:pPr>
            <a:r>
              <a:rPr lang="en-US" sz="3000" dirty="0" smtClean="0">
                <a:solidFill>
                  <a:srgbClr val="0070C0"/>
                </a:solidFill>
              </a:rPr>
              <a:t>Only force exerted is pressure force (particle accelerates toward low pressure region and decelerates toward high pressure region)</a:t>
            </a:r>
            <a:endParaRPr lang="en-US" dirty="0"/>
          </a:p>
        </p:txBody>
      </p:sp>
      <p:sp>
        <p:nvSpPr>
          <p:cNvPr id="3" name="Content Placeholder 2"/>
          <p:cNvSpPr>
            <a:spLocks noGrp="1"/>
          </p:cNvSpPr>
          <p:nvPr>
            <p:ph sz="quarter" idx="10"/>
          </p:nvPr>
        </p:nvSpPr>
        <p:spPr/>
        <p:txBody>
          <a:bodyPr/>
          <a:lstStyle/>
          <a:p>
            <a:r>
              <a:rPr lang="en-US" dirty="0" smtClean="0"/>
              <a:t>Euler’s equation in streamline coordinates</a:t>
            </a:r>
            <a:endParaRPr lang="en-US" dirty="0"/>
          </a:p>
        </p:txBody>
      </p:sp>
      <p:pic>
        <p:nvPicPr>
          <p:cNvPr id="4" name="Picture 1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0" y="2971800"/>
            <a:ext cx="2160574" cy="914400"/>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1B84669A-CAF2-4506-8E76-3CBC182D7BCD}" type="datetime1">
              <a:rPr lang="en-US" smtClean="0"/>
              <a:pPr/>
              <a:t>10/19/2015</a:t>
            </a:fld>
            <a:endParaRPr lang="en-US"/>
          </a:p>
        </p:txBody>
      </p:sp>
      <p:sp>
        <p:nvSpPr>
          <p:cNvPr id="6" name="Slide Number Placeholder 5"/>
          <p:cNvSpPr>
            <a:spLocks noGrp="1"/>
          </p:cNvSpPr>
          <p:nvPr>
            <p:ph type="sldNum" sz="quarter" idx="12"/>
          </p:nvPr>
        </p:nvSpPr>
        <p:spPr/>
        <p:txBody>
          <a:bodyPr/>
          <a:lstStyle/>
          <a:p>
            <a:fld id="{BC8D7E44-7D4F-4942-A8C9-2DF6BF8399E8}" type="slidenum">
              <a:rPr lang="en-US" smtClean="0"/>
              <a:pPr/>
              <a:t>6</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10600" cy="4906963"/>
          </a:xfrm>
        </p:spPr>
        <p:txBody>
          <a:bodyPr>
            <a:normAutofit/>
          </a:bodyPr>
          <a:lstStyle/>
          <a:p>
            <a:pPr algn="just">
              <a:buFont typeface="Arial" pitchFamily="34" charset="0"/>
              <a:buChar char="•"/>
            </a:pPr>
            <a:r>
              <a:rPr lang="en-US" dirty="0" smtClean="0"/>
              <a:t>Applying Newton’s second law in a direction ‘</a:t>
            </a:r>
            <a:r>
              <a:rPr lang="en-US" i="1" dirty="0" smtClean="0"/>
              <a:t>n</a:t>
            </a:r>
            <a:r>
              <a:rPr lang="en-US" dirty="0" smtClean="0"/>
              <a:t>’ normal to the streamline (neglecting viscous forces and body forces)</a:t>
            </a:r>
          </a:p>
          <a:p>
            <a:pPr algn="just">
              <a:buFont typeface="Arial" pitchFamily="34" charset="0"/>
              <a:buChar char="•"/>
            </a:pPr>
            <a:endParaRPr lang="en-US" dirty="0" smtClean="0"/>
          </a:p>
          <a:p>
            <a:pPr algn="just">
              <a:buFont typeface="Arial" pitchFamily="34" charset="0"/>
              <a:buChar char="•"/>
            </a:pPr>
            <a:endParaRPr lang="en-US" dirty="0" smtClean="0"/>
          </a:p>
          <a:p>
            <a:pPr algn="just">
              <a:buFont typeface="Wingdings" pitchFamily="2" charset="2"/>
              <a:buChar char="Ø"/>
            </a:pPr>
            <a:r>
              <a:rPr lang="en-US" sz="3000" dirty="0" smtClean="0">
                <a:solidFill>
                  <a:srgbClr val="0070C0"/>
                </a:solidFill>
              </a:rPr>
              <a:t>Pressure increases in the direction outward from the center of curvature of the streamlines</a:t>
            </a:r>
          </a:p>
          <a:p>
            <a:pPr algn="just">
              <a:buFont typeface="Wingdings" pitchFamily="2" charset="2"/>
              <a:buChar char="Ø"/>
            </a:pPr>
            <a:r>
              <a:rPr lang="en-US" sz="3000" dirty="0" smtClean="0">
                <a:solidFill>
                  <a:srgbClr val="0070C0"/>
                </a:solidFill>
              </a:rPr>
              <a:t>Only force exerted is pressure force (and this pressure field creates centripetal acceleration)</a:t>
            </a:r>
            <a:endParaRPr lang="en-US" dirty="0"/>
          </a:p>
        </p:txBody>
      </p:sp>
      <p:sp>
        <p:nvSpPr>
          <p:cNvPr id="3" name="Content Placeholder 2"/>
          <p:cNvSpPr>
            <a:spLocks noGrp="1"/>
          </p:cNvSpPr>
          <p:nvPr>
            <p:ph sz="quarter" idx="10"/>
          </p:nvPr>
        </p:nvSpPr>
        <p:spPr/>
        <p:txBody>
          <a:bodyPr/>
          <a:lstStyle/>
          <a:p>
            <a:r>
              <a:rPr lang="en-US" dirty="0" smtClean="0"/>
              <a:t>Euler’s equation in streamline coordinates</a:t>
            </a:r>
            <a:endParaRPr lang="en-US" dirty="0"/>
          </a:p>
        </p:txBody>
      </p:sp>
      <p:pic>
        <p:nvPicPr>
          <p:cNvPr id="4" name="Picture 1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2800" y="3048000"/>
            <a:ext cx="1692442" cy="914400"/>
          </a:xfrm>
          <a:prstGeom prst="rect">
            <a:avLst/>
          </a:prstGeom>
          <a:noFill/>
          <a:ln w="9525">
            <a:noFill/>
            <a:miter lim="800000"/>
            <a:headEnd/>
            <a:tailEnd/>
          </a:ln>
          <a:effectLst/>
        </p:spPr>
      </p:pic>
      <p:sp>
        <p:nvSpPr>
          <p:cNvPr id="5" name="Date Placeholder 4"/>
          <p:cNvSpPr>
            <a:spLocks noGrp="1"/>
          </p:cNvSpPr>
          <p:nvPr>
            <p:ph type="dt" sz="half" idx="11"/>
          </p:nvPr>
        </p:nvSpPr>
        <p:spPr/>
        <p:txBody>
          <a:bodyPr/>
          <a:lstStyle/>
          <a:p>
            <a:fld id="{CB09CE0B-88DE-41B6-81FD-A43E1680CEE5}" type="datetime1">
              <a:rPr lang="en-US" smtClean="0"/>
              <a:pPr/>
              <a:t>10/19/2015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7</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830763"/>
          </a:xfrm>
        </p:spPr>
        <p:txBody>
          <a:bodyPr/>
          <a:lstStyle/>
          <a:p>
            <a:pPr>
              <a:buFont typeface="Arial" pitchFamily="34" charset="0"/>
              <a:buChar char="•"/>
            </a:pPr>
            <a:r>
              <a:rPr lang="en-US" dirty="0" smtClean="0"/>
              <a:t>Air flows at standard </a:t>
            </a:r>
            <a:r>
              <a:rPr lang="en-US" dirty="0" err="1" smtClean="0"/>
              <a:t>condi</a:t>
            </a:r>
            <a:r>
              <a:rPr lang="en-US" dirty="0" smtClean="0"/>
              <a:t>-</a:t>
            </a:r>
          </a:p>
          <a:p>
            <a:r>
              <a:rPr lang="en-US" dirty="0" smtClean="0"/>
              <a:t>   -</a:t>
            </a:r>
            <a:r>
              <a:rPr lang="en-US" dirty="0" err="1" smtClean="0"/>
              <a:t>tions</a:t>
            </a:r>
            <a:r>
              <a:rPr lang="en-US" dirty="0" smtClean="0"/>
              <a:t> in a flat duct bend</a:t>
            </a:r>
          </a:p>
          <a:p>
            <a:pPr>
              <a:buFont typeface="Arial" pitchFamily="34" charset="0"/>
              <a:buChar char="•"/>
            </a:pPr>
            <a:r>
              <a:rPr lang="en-US" dirty="0" smtClean="0"/>
              <a:t> </a:t>
            </a:r>
            <a:r>
              <a:rPr lang="el-GR" dirty="0" smtClean="0"/>
              <a:t>Δ</a:t>
            </a:r>
            <a:r>
              <a:rPr lang="en-US" dirty="0" smtClean="0"/>
              <a:t>p = 40 mm of water</a:t>
            </a:r>
          </a:p>
          <a:p>
            <a:pPr>
              <a:buFont typeface="Arial" pitchFamily="34" charset="0"/>
              <a:buChar char="•"/>
            </a:pPr>
            <a:r>
              <a:rPr lang="en-US" dirty="0" smtClean="0"/>
              <a:t>Determine volume flow </a:t>
            </a:r>
          </a:p>
          <a:p>
            <a:r>
              <a:rPr lang="en-US" dirty="0" smtClean="0"/>
              <a:t>    rate </a:t>
            </a:r>
            <a:r>
              <a:rPr lang="en-US" i="1" dirty="0" smtClean="0"/>
              <a:t>(Q)</a:t>
            </a:r>
          </a:p>
          <a:p>
            <a:r>
              <a:rPr lang="en-US" dirty="0" smtClean="0"/>
              <a:t> </a:t>
            </a:r>
            <a:endParaRPr lang="en-US" dirty="0"/>
          </a:p>
        </p:txBody>
      </p:sp>
      <p:sp>
        <p:nvSpPr>
          <p:cNvPr id="3" name="Content Placeholder 2"/>
          <p:cNvSpPr>
            <a:spLocks noGrp="1"/>
          </p:cNvSpPr>
          <p:nvPr>
            <p:ph sz="quarter" idx="10"/>
          </p:nvPr>
        </p:nvSpPr>
        <p:spPr/>
        <p:txBody>
          <a:bodyPr/>
          <a:lstStyle/>
          <a:p>
            <a:r>
              <a:rPr lang="en-US" dirty="0" smtClean="0"/>
              <a:t>Example - Flow in a bend</a:t>
            </a:r>
            <a:endParaRPr lang="en-US" dirty="0"/>
          </a:p>
        </p:txBody>
      </p:sp>
      <p:pic>
        <p:nvPicPr>
          <p:cNvPr id="4" name="Picture 1" descr="unfig06_01.jpg"/>
          <p:cNvPicPr>
            <a:picLocks noChangeAspect="1"/>
          </p:cNvPicPr>
          <p:nvPr>
            <p:custDataLst>
              <p:tags r:id="rId1"/>
            </p:custDataLst>
          </p:nvPr>
        </p:nvPicPr>
        <p:blipFill>
          <a:blip r:embed="rId3"/>
          <a:srcRect/>
          <a:stretch>
            <a:fillRect/>
          </a:stretch>
        </p:blipFill>
        <p:spPr bwMode="auto">
          <a:xfrm>
            <a:off x="5715000" y="1371600"/>
            <a:ext cx="3202229" cy="4800600"/>
          </a:xfrm>
          <a:prstGeom prst="rect">
            <a:avLst/>
          </a:prstGeom>
          <a:noFill/>
          <a:ln w="9525">
            <a:noFill/>
            <a:miter lim="800000"/>
            <a:headEnd/>
            <a:tailEnd/>
          </a:ln>
        </p:spPr>
      </p:pic>
      <p:sp>
        <p:nvSpPr>
          <p:cNvPr id="5" name="Date Placeholder 4"/>
          <p:cNvSpPr>
            <a:spLocks noGrp="1"/>
          </p:cNvSpPr>
          <p:nvPr>
            <p:ph type="dt" sz="half" idx="11"/>
          </p:nvPr>
        </p:nvSpPr>
        <p:spPr/>
        <p:txBody>
          <a:bodyPr/>
          <a:lstStyle/>
          <a:p>
            <a:fld id="{1AF0F435-F6BC-4F10-8C1A-21357D666542}" type="datetime1">
              <a:rPr lang="en-US" smtClean="0"/>
              <a:pPr/>
              <a:t>10/19/2015</a:t>
            </a:fld>
            <a:endParaRPr lang="en-US" dirty="0"/>
          </a:p>
        </p:txBody>
      </p:sp>
      <p:sp>
        <p:nvSpPr>
          <p:cNvPr id="6" name="Slide Number Placeholder 5"/>
          <p:cNvSpPr>
            <a:spLocks noGrp="1"/>
          </p:cNvSpPr>
          <p:nvPr>
            <p:ph type="sldNum" sz="quarter" idx="12"/>
          </p:nvPr>
        </p:nvSpPr>
        <p:spPr/>
        <p:txBody>
          <a:bodyPr/>
          <a:lstStyle/>
          <a:p>
            <a:fld id="{BC8D7E44-7D4F-4942-A8C9-2DF6BF8399E8}" type="slidenum">
              <a:rPr lang="en-US" smtClean="0"/>
              <a:pPr/>
              <a:t>8</a:t>
            </a:fld>
            <a:endParaRPr lang="en-US" dirty="0"/>
          </a:p>
        </p:txBody>
      </p:sp>
      <p:sp>
        <p:nvSpPr>
          <p:cNvPr id="7" name="Footer Placeholder 6"/>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linds(horizontal)">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blinds(horizontal)">
                                      <p:cBhvr>
                                        <p:cTn id="25" dur="500"/>
                                        <p:tgtEl>
                                          <p:spTgt spid="2">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linds(horizontal)">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blinds(horizontal)">
                                      <p:cBhvr>
                                        <p:cTn id="3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3837"/>
            <a:ext cx="8686800" cy="5059363"/>
          </a:xfrm>
        </p:spPr>
        <p:txBody>
          <a:bodyPr>
            <a:normAutofit/>
          </a:bodyPr>
          <a:lstStyle/>
          <a:p>
            <a:pPr algn="just">
              <a:buFont typeface="Arial" pitchFamily="34" charset="0"/>
              <a:buChar char="•"/>
            </a:pPr>
            <a:r>
              <a:rPr lang="en-US" sz="2800" dirty="0" smtClean="0"/>
              <a:t>Integration of Euler’s equation along a streamline for steady flow</a:t>
            </a:r>
          </a:p>
          <a:p>
            <a:pPr algn="just">
              <a:buFont typeface="Arial" pitchFamily="34" charset="0"/>
              <a:buChar char="•"/>
            </a:pPr>
            <a:r>
              <a:rPr lang="en-US" sz="2800" dirty="0" smtClean="0">
                <a:solidFill>
                  <a:srgbClr val="0070C0"/>
                </a:solidFill>
              </a:rPr>
              <a:t>Euler’s equation </a:t>
            </a:r>
            <a:r>
              <a:rPr lang="en-US" sz="2800" dirty="0" smtClean="0"/>
              <a:t>for </a:t>
            </a:r>
            <a:r>
              <a:rPr lang="en-US" sz="2800" dirty="0" smtClean="0">
                <a:solidFill>
                  <a:srgbClr val="0070C0"/>
                </a:solidFill>
              </a:rPr>
              <a:t>steady flow, along a streamline</a:t>
            </a:r>
          </a:p>
          <a:p>
            <a:pPr algn="just">
              <a:buFont typeface="Arial" pitchFamily="34" charset="0"/>
              <a:buChar char="•"/>
            </a:pPr>
            <a:endParaRPr lang="en-US" sz="2800" dirty="0" smtClean="0"/>
          </a:p>
          <a:p>
            <a:pPr algn="just">
              <a:buFont typeface="Arial" pitchFamily="34" charset="0"/>
              <a:buChar char="•"/>
            </a:pPr>
            <a:endParaRPr lang="en-US" sz="2800" dirty="0" smtClean="0"/>
          </a:p>
          <a:p>
            <a:pPr algn="just">
              <a:buFont typeface="Arial" pitchFamily="34" charset="0"/>
              <a:buChar char="•"/>
            </a:pPr>
            <a:endParaRPr lang="en-US" sz="2800" dirty="0" smtClean="0"/>
          </a:p>
          <a:p>
            <a:pPr algn="just">
              <a:buFont typeface="Arial" pitchFamily="34" charset="0"/>
              <a:buChar char="•"/>
            </a:pPr>
            <a:r>
              <a:rPr lang="en-US" sz="2800" dirty="0" smtClean="0"/>
              <a:t>Simplifying above equation for movement of a particle by distance ‘</a:t>
            </a:r>
            <a:r>
              <a:rPr lang="en-US" sz="2800" i="1" dirty="0" err="1" smtClean="0"/>
              <a:t>ds</a:t>
            </a:r>
            <a:r>
              <a:rPr lang="en-US" sz="2800" dirty="0" err="1" smtClean="0"/>
              <a:t>’</a:t>
            </a:r>
            <a:r>
              <a:rPr lang="en-US" sz="2800" dirty="0" smtClean="0"/>
              <a:t> (and integrating)</a:t>
            </a:r>
          </a:p>
          <a:p>
            <a:pPr algn="just">
              <a:buFont typeface="Arial" pitchFamily="34" charset="0"/>
              <a:buChar char="•"/>
            </a:pPr>
            <a:endParaRPr lang="en-US" sz="2800" i="1" dirty="0"/>
          </a:p>
        </p:txBody>
      </p:sp>
      <p:sp>
        <p:nvSpPr>
          <p:cNvPr id="3" name="Content Placeholder 2"/>
          <p:cNvSpPr>
            <a:spLocks noGrp="1"/>
          </p:cNvSpPr>
          <p:nvPr>
            <p:ph sz="quarter" idx="10"/>
          </p:nvPr>
        </p:nvSpPr>
        <p:spPr/>
        <p:txBody>
          <a:bodyPr/>
          <a:lstStyle/>
          <a:p>
            <a:r>
              <a:rPr lang="en-US" dirty="0" smtClean="0"/>
              <a:t>Bernoulli’s equation </a:t>
            </a:r>
            <a:endParaRPr lang="en-US" dirty="0"/>
          </a:p>
        </p:txBody>
      </p:sp>
      <p:pic>
        <p:nvPicPr>
          <p:cNvPr id="4" name="Picture 1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95600" y="3429000"/>
            <a:ext cx="3014663" cy="788677"/>
          </a:xfrm>
          <a:prstGeom prst="rect">
            <a:avLst/>
          </a:prstGeom>
          <a:noFill/>
          <a:ln w="9525">
            <a:noFill/>
            <a:miter lim="800000"/>
            <a:headEnd/>
            <a:tailEnd/>
          </a:ln>
          <a:effectLst/>
        </p:spPr>
      </p:pic>
      <p:pic>
        <p:nvPicPr>
          <p:cNvPr id="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48000" y="5486400"/>
            <a:ext cx="3352799" cy="808819"/>
          </a:xfrm>
          <a:prstGeom prst="rect">
            <a:avLst/>
          </a:prstGeom>
          <a:noFill/>
          <a:ln w="9525">
            <a:noFill/>
            <a:miter lim="800000"/>
            <a:headEnd/>
            <a:tailEnd/>
          </a:ln>
          <a:effectLst/>
        </p:spPr>
      </p:pic>
      <p:sp>
        <p:nvSpPr>
          <p:cNvPr id="6" name="Date Placeholder 5"/>
          <p:cNvSpPr>
            <a:spLocks noGrp="1"/>
          </p:cNvSpPr>
          <p:nvPr>
            <p:ph type="dt" sz="half" idx="11"/>
          </p:nvPr>
        </p:nvSpPr>
        <p:spPr/>
        <p:txBody>
          <a:bodyPr/>
          <a:lstStyle/>
          <a:p>
            <a:fld id="{1890BFF0-6D4B-4E4E-80CD-EC796A07DEA3}" type="datetime1">
              <a:rPr lang="en-US" smtClean="0"/>
              <a:pPr/>
              <a:t>10/19/2015</a:t>
            </a:fld>
            <a:endParaRPr lang="en-US" dirty="0"/>
          </a:p>
        </p:txBody>
      </p:sp>
      <p:sp>
        <p:nvSpPr>
          <p:cNvPr id="7" name="Slide Number Placeholder 6"/>
          <p:cNvSpPr>
            <a:spLocks noGrp="1"/>
          </p:cNvSpPr>
          <p:nvPr>
            <p:ph type="sldNum" sz="quarter" idx="12"/>
          </p:nvPr>
        </p:nvSpPr>
        <p:spPr/>
        <p:txBody>
          <a:bodyPr/>
          <a:lstStyle/>
          <a:p>
            <a:fld id="{BC8D7E44-7D4F-4942-A8C9-2DF6BF8399E8}" type="slidenum">
              <a:rPr lang="en-US" smtClean="0"/>
              <a:pPr/>
              <a:t>9</a:t>
            </a:fld>
            <a:endParaRPr lang="en-US" dirty="0"/>
          </a:p>
        </p:txBody>
      </p:sp>
      <p:sp>
        <p:nvSpPr>
          <p:cNvPr id="8" name="Footer Placeholder 7"/>
          <p:cNvSpPr>
            <a:spLocks noGrp="1"/>
          </p:cNvSpPr>
          <p:nvPr>
            <p:ph type="ftr" sz="quarter" idx="13"/>
          </p:nvPr>
        </p:nvSpPr>
        <p:spPr/>
        <p:txBody>
          <a:bodyPr/>
          <a:lstStyle/>
          <a:p>
            <a:r>
              <a:rPr lang="en-US" smtClean="0"/>
              <a:t>Dr. S. S. Baral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0.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5.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6.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7.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8.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9.xml><?xml version="1.0" encoding="utf-8"?>
<p:tagLst xmlns:a="http://schemas.openxmlformats.org/drawingml/2006/main" xmlns:r="http://schemas.openxmlformats.org/officeDocument/2006/relationships" xmlns:p="http://schemas.openxmlformats.org/presentationml/2006/main">
  <p:tag name="IIW_TYPE_IMAGE" val="TextBox 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3829</TotalTime>
  <Words>1317</Words>
  <Application>Microsoft Office PowerPoint</Application>
  <PresentationFormat>On-screen Show (4:3)</PresentationFormat>
  <Paragraphs>254</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S.S.Baral</cp:lastModifiedBy>
  <cp:revision>808</cp:revision>
  <dcterms:created xsi:type="dcterms:W3CDTF">2011-09-14T09:42:05Z</dcterms:created>
  <dcterms:modified xsi:type="dcterms:W3CDTF">2015-10-19T05:28:06Z</dcterms:modified>
</cp:coreProperties>
</file>