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35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88" r:id="rId31"/>
    <p:sldId id="291" r:id="rId32"/>
    <p:sldId id="292" r:id="rId33"/>
    <p:sldId id="293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12" autoAdjust="0"/>
    <p:restoredTop sz="90526" autoAdjust="0"/>
  </p:normalViewPr>
  <p:slideViewPr>
    <p:cSldViewPr>
      <p:cViewPr>
        <p:scale>
          <a:sx n="66" d="100"/>
          <a:sy n="66" d="100"/>
        </p:scale>
        <p:origin x="-7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0CE8F2F-2930-4DC9-A823-74FBC64C820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0C7517A-756D-47BE-AAD0-4A13C0666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technique for gaining insight into fluid flows before we do either extensive theoretical analysis or experimentation.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14CF-D1E7-4B57-9847-70EE14198E7B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FCCC-8C56-49D5-89A1-7D234F35B733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DEAA-85AF-4317-A937-E16939263A74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101141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32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sz="1600" b="1"/>
            </a:lvl1pPr>
          </a:lstStyle>
          <a:p>
            <a:fld id="{4463127E-01E2-4B3F-8093-9F3F18EA1C43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382000" y="6096000"/>
            <a:ext cx="762000" cy="473075"/>
          </a:xfrm>
        </p:spPr>
        <p:txBody>
          <a:bodyPr/>
          <a:lstStyle>
            <a:lvl1pPr>
              <a:defRPr sz="1600" b="1"/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3"/>
          </p:nvPr>
        </p:nvSpPr>
        <p:spPr>
          <a:xfrm>
            <a:off x="2971800" y="6553200"/>
            <a:ext cx="2667000" cy="304800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3A3D662D-8993-4C95-ADCC-A921E99B3EA9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3"/>
          </p:nvPr>
        </p:nvSpPr>
        <p:spPr>
          <a:xfrm>
            <a:off x="2819400" y="6629400"/>
            <a:ext cx="2819400" cy="228600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4B12-2035-487F-B539-F97BA7BCC329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ABC6-41D8-41AB-B4E2-5686B6DCA6AC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FA5F-6F73-4276-9C8A-169F2CBD7CB7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DC26-7119-477E-AFA6-65C92324F767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2BB-DCCD-4125-9B24-DE0F42831520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491A-BB7F-4059-A0DF-6CCC87B9ED5E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AAE3-F694-47FB-B599-35F9744A3E9C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44B7-5FD9-4941-8681-FFAC7D89D4BE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BE75-067C-46CC-A6EC-72C52EBDFDBD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49" r:id="rId14"/>
    <p:sldLayoutId id="2147483652" r:id="rId15"/>
    <p:sldLayoutId id="2147483653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495800"/>
            <a:ext cx="8763000" cy="2362200"/>
          </a:xfrm>
        </p:spPr>
        <p:txBody>
          <a:bodyPr/>
          <a:lstStyle/>
          <a:p>
            <a:r>
              <a:rPr lang="en-US" dirty="0" smtClean="0"/>
              <a:t>Dimensional Analysis and Similitude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Example – Drag on a sphere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endParaRPr lang="en-US" sz="2800" dirty="0" smtClean="0">
              <a:solidFill>
                <a:srgbClr val="101141"/>
              </a:solidFill>
            </a:endParaRPr>
          </a:p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endParaRPr lang="en-US" sz="2800" dirty="0" smtClean="0">
              <a:solidFill>
                <a:srgbClr val="101141"/>
              </a:solidFill>
            </a:endParaRPr>
          </a:p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1141"/>
                </a:solidFill>
              </a:rPr>
              <a:t>Only one dependent and one independent variable</a:t>
            </a:r>
          </a:p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1141"/>
                </a:solidFill>
              </a:rPr>
              <a:t>Easy to set up experiments to determine dependency</a:t>
            </a:r>
          </a:p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1141"/>
                </a:solidFill>
              </a:rPr>
              <a:t>Easy to present results (one graph) and plot is independent of the system of units used.</a:t>
            </a:r>
          </a:p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1141"/>
                </a:solidFill>
              </a:rPr>
              <a:t> Now the curve is universal for any  drag force on any sphere.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Nature of dimensional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7FCEB3D-FD13-481D-9599-DF92E408B5EB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133600"/>
            <a:ext cx="259961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101141"/>
                </a:solidFill>
              </a:rPr>
              <a:t>So, how do we know what groups of dimensionless variables to form?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Nature of dimensional analysis – Drag force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B38D6FF-6AF1-4AF2-80C9-1179D23B3C09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371600"/>
            <a:ext cx="7086600" cy="40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Example - drag force F on sphere 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	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The Buckingham Pi Theorem states that we can transform a relationship between n parameters of the form</a:t>
            </a:r>
          </a:p>
          <a:p>
            <a:pPr algn="just"/>
            <a:r>
              <a:rPr lang="en-US" sz="2400" dirty="0" smtClean="0"/>
              <a:t>    </a:t>
            </a:r>
          </a:p>
          <a:p>
            <a:pPr algn="just"/>
            <a:r>
              <a:rPr lang="en-US" sz="2400" dirty="0" smtClean="0"/>
              <a:t>	into a corresponding relationship between n-m independent dimensionless  parameters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Where m is the minimum number of independent dimensions required to define the dimensions of all parameters. </a:t>
            </a:r>
          </a:p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Bukingham</a:t>
            </a:r>
            <a:r>
              <a:rPr lang="en-US" dirty="0" smtClean="0"/>
              <a:t> PI theorem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CFCB15-3431-4554-A794-9D34025E7A77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1905000"/>
            <a:ext cx="218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 l="37262" t="44357" r="48586" b="50302"/>
          <a:stretch>
            <a:fillRect/>
          </a:stretch>
        </p:blipFill>
        <p:spPr bwMode="auto">
          <a:xfrm>
            <a:off x="3200400" y="3200400"/>
            <a:ext cx="2209800" cy="46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 l="37262" t="50537" r="48586" b="38020"/>
          <a:stretch>
            <a:fillRect/>
          </a:stretch>
        </p:blipFill>
        <p:spPr bwMode="auto">
          <a:xfrm>
            <a:off x="2743200" y="4495800"/>
            <a:ext cx="2362200" cy="107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6325" y="758825"/>
            <a:ext cx="1576388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Step 1</a:t>
            </a:r>
            <a:endParaRPr lang="en-US" i="1" dirty="0" smtClean="0"/>
          </a:p>
          <a:p>
            <a:pPr marL="409575" lvl="1">
              <a:lnSpc>
                <a:spcPct val="90000"/>
              </a:lnSpc>
            </a:pPr>
            <a:r>
              <a:rPr lang="en-US" i="1" dirty="0" smtClean="0"/>
              <a:t>	List all the dimensional parameters involved</a:t>
            </a:r>
          </a:p>
          <a:p>
            <a:pPr marL="409575" lvl="1">
              <a:lnSpc>
                <a:spcPct val="90000"/>
              </a:lnSpc>
            </a:pPr>
            <a:endParaRPr lang="en-US" i="1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the number of parameters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Example: For drag on a sphere,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= 5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Step 2</a:t>
            </a:r>
          </a:p>
          <a:p>
            <a:pPr marL="347663" lvl="1" indent="0">
              <a:lnSpc>
                <a:spcPct val="90000"/>
              </a:lnSpc>
            </a:pPr>
            <a:r>
              <a:rPr lang="en-US" i="1" dirty="0" smtClean="0"/>
              <a:t>Select a set of fundamental (primary) dimensions</a:t>
            </a:r>
          </a:p>
          <a:p>
            <a:pPr marL="347663" lvl="1" indent="0">
              <a:lnSpc>
                <a:spcPct val="90000"/>
              </a:lnSpc>
            </a:pPr>
            <a:endParaRPr lang="en-US" i="1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For example </a:t>
            </a:r>
            <a:r>
              <a:rPr lang="en-US" i="1" dirty="0" err="1" smtClean="0"/>
              <a:t>MLt</a:t>
            </a:r>
            <a:r>
              <a:rPr lang="en-US" dirty="0" smtClean="0"/>
              <a:t>, or </a:t>
            </a:r>
            <a:r>
              <a:rPr lang="en-US" i="1" dirty="0" err="1" smtClean="0"/>
              <a:t>FLt</a:t>
            </a: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Example: For drag on a sphere choose </a:t>
            </a:r>
            <a:r>
              <a:rPr lang="en-US" i="1" dirty="0" err="1" smtClean="0"/>
              <a:t>MLt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Bukingham</a:t>
            </a:r>
            <a:r>
              <a:rPr lang="en-US" dirty="0" smtClean="0"/>
              <a:t> PI theorem -</a:t>
            </a:r>
          </a:p>
          <a:p>
            <a:r>
              <a:rPr lang="en-US" dirty="0" smtClean="0"/>
              <a:t>Determining dimensionless groups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27C7FA-A45B-40F8-9BB6-C32314B1D66B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Step 3</a:t>
            </a:r>
          </a:p>
          <a:p>
            <a:pPr marL="406400" lvl="1" indent="-58738">
              <a:lnSpc>
                <a:spcPct val="90000"/>
              </a:lnSpc>
            </a:pPr>
            <a:r>
              <a:rPr lang="en-US" i="1" dirty="0" smtClean="0"/>
              <a:t>List the dimensions of all parameters in terms of primary dimensions</a:t>
            </a: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the number of primary dimensions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Example: For drag on a sphere </a:t>
            </a:r>
            <a:r>
              <a:rPr lang="en-US" i="1" dirty="0" smtClean="0"/>
              <a:t>r</a:t>
            </a:r>
            <a:r>
              <a:rPr lang="en-US" dirty="0" smtClean="0"/>
              <a:t> = 3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Bukingham</a:t>
            </a:r>
            <a:r>
              <a:rPr lang="en-US" dirty="0" smtClean="0"/>
              <a:t> PI theorem -</a:t>
            </a:r>
          </a:p>
          <a:p>
            <a:r>
              <a:rPr lang="en-US" dirty="0" smtClean="0"/>
              <a:t>Determining dimensionless groups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3A6E1C-C6BA-41AC-9F30-77044822F48D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0EFFF"/>
              </a:clrFrom>
              <a:clrTo>
                <a:srgbClr val="E0E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191000"/>
            <a:ext cx="42100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06963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Step 4</a:t>
            </a:r>
          </a:p>
          <a:p>
            <a:pPr marL="406400" lvl="1" indent="-58738">
              <a:lnSpc>
                <a:spcPct val="90000"/>
              </a:lnSpc>
            </a:pPr>
            <a:r>
              <a:rPr lang="en-US" i="1" dirty="0" smtClean="0"/>
              <a:t>	Select a set of r dimensional parameters that includes all the primary dimensions – repeating parameters</a:t>
            </a:r>
          </a:p>
          <a:p>
            <a:pPr marL="406400" lvl="1" indent="-58738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Example: For drag on a sphere (</a:t>
            </a:r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 = 3) select </a:t>
            </a:r>
            <a:r>
              <a:rPr lang="en-US" i="1" dirty="0" smtClean="0">
                <a:latin typeface="Symbol" pitchFamily="18" charset="2"/>
              </a:rPr>
              <a:t>r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</a:p>
          <a:p>
            <a:pPr lvl="1">
              <a:lnSpc>
                <a:spcPct val="90000"/>
              </a:lnSpc>
            </a:pPr>
            <a:endParaRPr lang="en-US" i="1" dirty="0" smtClean="0"/>
          </a:p>
          <a:p>
            <a:pPr marL="9080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i="1" dirty="0" smtClean="0"/>
              <a:t>If a different set of repeating parameters is chosen ,different dimensionless groups will result</a:t>
            </a:r>
          </a:p>
          <a:p>
            <a:pPr marL="9080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i="1" dirty="0" smtClean="0">
                <a:solidFill>
                  <a:srgbClr val="FF0000"/>
                </a:solidFill>
              </a:rPr>
              <a:t>“No repeating parameter should have dimensions that are power of the dimensions of another repeating parameter.”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Bukingham</a:t>
            </a:r>
            <a:r>
              <a:rPr lang="en-US" dirty="0" smtClean="0"/>
              <a:t> PI theorem -</a:t>
            </a:r>
          </a:p>
          <a:p>
            <a:r>
              <a:rPr lang="en-US" dirty="0" smtClean="0"/>
              <a:t>Determining dimensionless groups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BD20D83-4470-4632-B0E0-A12D11744B8B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5059363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Step 5</a:t>
            </a:r>
          </a:p>
          <a:p>
            <a:pPr marL="406400" lvl="1" indent="0" algn="just">
              <a:lnSpc>
                <a:spcPct val="90000"/>
              </a:lnSpc>
            </a:pPr>
            <a:r>
              <a:rPr lang="en-US" i="1" dirty="0" smtClean="0"/>
              <a:t>Set up dimensional equations, combining the parameters selected in Step 4 with each of the other parameters in turn, to form dimensionless groups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There will be 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en-US" i="1" dirty="0" smtClean="0"/>
              <a:t>m</a:t>
            </a:r>
            <a:r>
              <a:rPr lang="en-US" dirty="0" smtClean="0"/>
              <a:t> equations, </a:t>
            </a:r>
            <a:r>
              <a:rPr lang="en-US" dirty="0" smtClean="0">
                <a:solidFill>
                  <a:srgbClr val="101141"/>
                </a:solidFill>
              </a:rPr>
              <a:t>where  m is a rank  of matrix.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Example: For drag on a sphere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Bukingham</a:t>
            </a:r>
            <a:r>
              <a:rPr lang="en-US" dirty="0" smtClean="0"/>
              <a:t> PI theorem -</a:t>
            </a:r>
          </a:p>
          <a:p>
            <a:r>
              <a:rPr lang="en-US" dirty="0" smtClean="0"/>
              <a:t>Determining dimensionless 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CE23321-7CBE-4794-890E-E212B51C24B1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0EFFF"/>
              </a:clrFrom>
              <a:clrTo>
                <a:srgbClr val="E0E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648200"/>
            <a:ext cx="1752599" cy="42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0EFFF"/>
              </a:clrFrom>
              <a:clrTo>
                <a:srgbClr val="E0E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181600"/>
            <a:ext cx="3352800" cy="63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FEFFF"/>
              </a:clrFrom>
              <a:clrTo>
                <a:srgbClr val="DFE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867400"/>
            <a:ext cx="1295400" cy="58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Step 6</a:t>
            </a:r>
          </a:p>
          <a:p>
            <a:pPr marL="350838" lvl="1" indent="-3175" algn="just">
              <a:lnSpc>
                <a:spcPct val="90000"/>
              </a:lnSpc>
            </a:pPr>
            <a:r>
              <a:rPr lang="en-US" i="1" dirty="0" smtClean="0"/>
              <a:t>	Check to see that each group obtained is dimensionless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Example: For drag on a sphere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Bukingham</a:t>
            </a:r>
            <a:r>
              <a:rPr lang="en-US" dirty="0" smtClean="0"/>
              <a:t> PI theorem -</a:t>
            </a:r>
          </a:p>
          <a:p>
            <a:r>
              <a:rPr lang="en-US" dirty="0" smtClean="0"/>
              <a:t>Determining dimensionless groups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143D2F-EB4B-4A25-B25A-0EB571DAA846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FEFFF"/>
              </a:clrFrom>
              <a:clrTo>
                <a:srgbClr val="DFE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505200"/>
            <a:ext cx="2362200" cy="9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0EFFF"/>
              </a:clrFrom>
              <a:clrTo>
                <a:srgbClr val="E0E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5" y="3495676"/>
            <a:ext cx="2809875" cy="92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‘r’ = No of primary dimensions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‘m’ = fewest independent dimensions required to specify dimensions of all parameters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Value of ‘m’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 = Rank of dimensional matrix (may not be required to determine in many cases)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If m = r </a:t>
            </a:r>
            <a:r>
              <a:rPr lang="en-US" sz="2000" dirty="0" smtClean="0">
                <a:sym typeface="Wingdings" pitchFamily="2" charset="2"/>
              </a:rPr>
              <a:t> Almost produces the correct no of dimensionless 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‘n-m’ dimensionless groups obtained are independent but are not unique.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If n-m =1 </a:t>
            </a:r>
            <a:r>
              <a:rPr lang="en-US" sz="2800" dirty="0" smtClean="0">
                <a:sym typeface="Wingdings" pitchFamily="2" charset="2"/>
              </a:rPr>
              <a:t> Dimensionless group obtained must be a constant.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Important points (Determining dimensional groups)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D33583-A1DA-4C8C-922A-94BCA20C9715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Repeating parameters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Having a choice, choose density (</a:t>
            </a:r>
            <a:r>
              <a:rPr lang="el-GR" dirty="0" smtClean="0"/>
              <a:t>ρ</a:t>
            </a:r>
            <a:r>
              <a:rPr lang="en-US" dirty="0" smtClean="0"/>
              <a:t>), speed (V) and characteristic length (L) as </a:t>
            </a:r>
          </a:p>
          <a:p>
            <a:pPr lvl="2" algn="just"/>
            <a:r>
              <a:rPr lang="en-US" dirty="0" smtClean="0"/>
              <a:t>It leads to a set of dimensionless groups suitable for correlating a wide range of experimental data.</a:t>
            </a:r>
          </a:p>
          <a:p>
            <a:pPr lvl="2" algn="just"/>
            <a:r>
              <a:rPr lang="en-US" dirty="0" smtClean="0"/>
              <a:t>They are easy to measure or obtain.</a:t>
            </a:r>
          </a:p>
          <a:p>
            <a:pPr lvl="2" algn="just"/>
            <a:r>
              <a:rPr lang="en-US" dirty="0" smtClean="0"/>
              <a:t>Dimensionless groups obtained using these parameters always tells the relative strength of various fluid forces to inertia forces.</a:t>
            </a:r>
          </a:p>
          <a:p>
            <a:pPr lvl="1" algn="just"/>
            <a:endParaRPr lang="en-US" dirty="0" smtClean="0"/>
          </a:p>
          <a:p>
            <a:pPr lvl="2" algn="just"/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Important points (Determining dimensionless groups)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7EF11C-C915-44C0-8A76-9CEA11D50245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Nondimensionalizing the basic differential equations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Nature of dimensional analysis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Buckingham PI theorem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Significant dimensionless groups in fluid mechanics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Flow Similarity and Model Studies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162ADF6-8769-427E-9051-62C960330BF0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Drag force on a smooth pipe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Pressure drop in pipe flow </a:t>
            </a:r>
          </a:p>
          <a:p>
            <a:pPr algn="ctr"/>
            <a:r>
              <a:rPr lang="el-GR" sz="2800" i="1" dirty="0" smtClean="0"/>
              <a:t>Δ</a:t>
            </a:r>
            <a:r>
              <a:rPr lang="en-US" sz="2800" i="1" dirty="0" smtClean="0"/>
              <a:t>p = f (</a:t>
            </a:r>
            <a:r>
              <a:rPr lang="el-GR" sz="2800" i="1" dirty="0" smtClean="0"/>
              <a:t>ρ</a:t>
            </a:r>
            <a:r>
              <a:rPr lang="en-US" sz="2800" i="1" dirty="0" smtClean="0"/>
              <a:t>, V, D, l, </a:t>
            </a:r>
            <a:r>
              <a:rPr lang="el-GR" sz="2800" i="1" dirty="0" smtClean="0"/>
              <a:t>μ</a:t>
            </a:r>
            <a:r>
              <a:rPr lang="en-US" sz="2800" i="1" dirty="0" smtClean="0"/>
              <a:t>, e)</a:t>
            </a:r>
          </a:p>
          <a:p>
            <a:pPr algn="ctr"/>
            <a:endParaRPr lang="en-US" sz="2800" i="1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Capillary effect</a:t>
            </a:r>
          </a:p>
          <a:p>
            <a:r>
              <a:rPr lang="en-US" sz="2800" dirty="0" smtClean="0"/>
              <a:t>				</a:t>
            </a:r>
            <a:r>
              <a:rPr lang="el-GR" sz="2800" dirty="0" smtClean="0"/>
              <a:t>Δ</a:t>
            </a:r>
            <a:r>
              <a:rPr lang="en-US" sz="2800" dirty="0" smtClean="0"/>
              <a:t>h = f (D, </a:t>
            </a:r>
            <a:r>
              <a:rPr lang="el-GR" sz="2800" dirty="0" smtClean="0"/>
              <a:t>γ</a:t>
            </a:r>
            <a:r>
              <a:rPr lang="en-US" sz="2800" dirty="0" smtClean="0"/>
              <a:t>, </a:t>
            </a:r>
            <a:r>
              <a:rPr lang="el-GR" sz="2800" dirty="0" smtClean="0"/>
              <a:t>σ</a:t>
            </a:r>
            <a:r>
              <a:rPr lang="en-US" sz="2800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3A39EF-16E2-4E8B-AF05-53E5864CB373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057400"/>
            <a:ext cx="26212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Forces encountered in flowing fluid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Significant dimensionless groups in fluid mechanics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0114115-24FE-489B-B399-FBD9D9917EE4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6248400" cy="4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Reynolds number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Ratio of inertia forces to viscous forces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First explored by Osborn Reynolds (British engineer)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Parameter </a:t>
            </a:r>
            <a:r>
              <a:rPr lang="en-US" dirty="0" smtClean="0">
                <a:sym typeface="Wingdings" pitchFamily="2" charset="2"/>
              </a:rPr>
              <a:t> Used to determine flow regime (laminar or turbulent)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Significant dimensionless groups in fluid mechanics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417713-787D-4946-8612-96F41651EC3D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667000"/>
            <a:ext cx="269263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7630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Euler number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Ratio of pressure forces to inertia forces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Named after Leonhard Euler (Swiss mathematician) who first recognized the role of pressure in fluid motion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Also called as ‘</a:t>
            </a:r>
            <a:r>
              <a:rPr lang="en-US" i="1" dirty="0" smtClean="0">
                <a:sym typeface="Wingdings" pitchFamily="2" charset="2"/>
              </a:rPr>
              <a:t>pressure coefficient’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Application – Aerodynamics (where pressure or pressure difference are of importance)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ym typeface="Wingdings" pitchFamily="2" charset="2"/>
              </a:rPr>
              <a:t>Cavitation 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Significant dimensionless groups in fluid mechanics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EBB261-AFEC-4CE2-B93C-BA34E7701538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2514600"/>
            <a:ext cx="1447800" cy="76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791200"/>
            <a:ext cx="146870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105400" y="5334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smaller the cavitations number the more likely the cavitations will occur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8307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Froude number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Ratio of inertia forces to gravity forces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Discovered by William Froude and his son Robert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Fr &lt; 1 </a:t>
            </a:r>
            <a:r>
              <a:rPr lang="en-US" dirty="0" smtClean="0">
                <a:sym typeface="Wingdings" pitchFamily="2" charset="2"/>
              </a:rPr>
              <a:t> subcritical flow and Fr &gt; 1  supercritical flow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Application – flows with free surface effects (open channel flows)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Significant dimensionless groups in fluid mechanics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783521E-587D-465E-BD3A-F6D482FFD6AF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2590800"/>
            <a:ext cx="1447800" cy="84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Weber number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Ratio of inertia forces to surface tension forces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Important where surface tension forces are involved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is an indicative of the existence of and frequency of capillary waves at the free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Significant dimensionless groups in fluid mechanics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E1CFB9-7FAA-4244-9633-0D47089705A1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667000"/>
            <a:ext cx="1970410" cy="102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Mach number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Ratio of flow speed to local sonic speed (Ratio of inertia forces to forces due to compressibility)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Key parameter in characterizing compressibility effects in 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Significant dimensionless groups in fluid mechanics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9405C72-55C0-493F-85C3-684CFAD1F2BA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124200"/>
            <a:ext cx="1219200" cy="8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u="sng" dirty="0" smtClean="0"/>
              <a:t>Model studies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Prototype</a:t>
            </a:r>
          </a:p>
          <a:p>
            <a:pPr lvl="2" algn="just"/>
            <a:r>
              <a:rPr lang="en-US" sz="2000" dirty="0" smtClean="0">
                <a:solidFill>
                  <a:srgbClr val="101141"/>
                </a:solidFill>
              </a:rPr>
              <a:t>Full sized structure employed in the actual working condition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Model</a:t>
            </a:r>
          </a:p>
          <a:p>
            <a:pPr lvl="2" algn="just"/>
            <a:r>
              <a:rPr lang="en-US" sz="2000" dirty="0" smtClean="0">
                <a:solidFill>
                  <a:srgbClr val="101141"/>
                </a:solidFill>
              </a:rPr>
              <a:t>It’s a mechanical analog of the prototype, generally a small scale replica of prototype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Objective</a:t>
            </a:r>
            <a:endParaRPr lang="en-US" dirty="0" smtClean="0"/>
          </a:p>
          <a:p>
            <a:pPr lvl="2" algn="just"/>
            <a:r>
              <a:rPr lang="en-US" sz="2000" dirty="0" smtClean="0"/>
              <a:t>Test model to yield data that can be scaled to obtain relevant data for full scale prototype</a:t>
            </a:r>
          </a:p>
          <a:p>
            <a:pPr marL="347663" lvl="1" indent="0" algn="just"/>
            <a:endParaRPr lang="en-US" dirty="0" smtClean="0">
              <a:solidFill>
                <a:srgbClr val="FF0000"/>
              </a:solidFill>
            </a:endParaRPr>
          </a:p>
          <a:p>
            <a:pPr marL="347663" lvl="1" indent="0" algn="just"/>
            <a:r>
              <a:rPr lang="en-US" dirty="0" smtClean="0">
                <a:solidFill>
                  <a:srgbClr val="FF0000"/>
                </a:solidFill>
              </a:rPr>
              <a:t>It is always advantageous and preferred before undertaking any expensive engineering projects.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Flow similarity and model studies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7FC8A4-1931-4D86-A2B5-9E54C1087ED9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Flow similarities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Geometric similarity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Model and prototype have same shape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Linear dimensions on model and prototype correspond within constant scale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Flow similarity and model studies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321F4ED-67DA-4EC6-B5EE-CB88231C8D7E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9" descr="leng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572000"/>
            <a:ext cx="4038600" cy="18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657600"/>
            <a:ext cx="1143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657600"/>
            <a:ext cx="12477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3886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Kinematic similarity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Velocities at corresponding points on model and prototype differ only by a constant scale factor</a:t>
            </a:r>
          </a:p>
          <a:p>
            <a:pPr lvl="2">
              <a:lnSpc>
                <a:spcPct val="90000"/>
              </a:lnSpc>
            </a:pPr>
            <a:endParaRPr lang="en-US" dirty="0" smtClean="0">
              <a:solidFill>
                <a:srgbClr val="10114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101141"/>
                </a:solidFill>
              </a:rPr>
              <a:t>(V1)</a:t>
            </a:r>
            <a:r>
              <a:rPr lang="en-US" baseline="-25000" dirty="0" smtClean="0">
                <a:solidFill>
                  <a:srgbClr val="101141"/>
                </a:solidFill>
              </a:rPr>
              <a:t>m</a:t>
            </a:r>
            <a:r>
              <a:rPr lang="en-US" dirty="0" smtClean="0">
                <a:solidFill>
                  <a:srgbClr val="101141"/>
                </a:solidFill>
              </a:rPr>
              <a:t>/(V1)</a:t>
            </a:r>
            <a:r>
              <a:rPr lang="en-US" baseline="-25000" dirty="0" smtClean="0">
                <a:solidFill>
                  <a:srgbClr val="101141"/>
                </a:solidFill>
              </a:rPr>
              <a:t>p</a:t>
            </a:r>
            <a:r>
              <a:rPr lang="en-US" dirty="0" smtClean="0">
                <a:solidFill>
                  <a:srgbClr val="101141"/>
                </a:solidFill>
              </a:rPr>
              <a:t> = (V2)</a:t>
            </a:r>
            <a:r>
              <a:rPr lang="en-US" baseline="-25000" dirty="0" smtClean="0">
                <a:solidFill>
                  <a:srgbClr val="101141"/>
                </a:solidFill>
              </a:rPr>
              <a:t>m</a:t>
            </a:r>
            <a:r>
              <a:rPr lang="en-US" dirty="0" smtClean="0">
                <a:solidFill>
                  <a:srgbClr val="101141"/>
                </a:solidFill>
              </a:rPr>
              <a:t>/(V2)</a:t>
            </a:r>
            <a:r>
              <a:rPr lang="en-US" baseline="-25000" dirty="0" smtClean="0">
                <a:solidFill>
                  <a:srgbClr val="101141"/>
                </a:solidFill>
              </a:rPr>
              <a:t>p</a:t>
            </a:r>
            <a:r>
              <a:rPr lang="en-US" dirty="0" smtClean="0">
                <a:solidFill>
                  <a:srgbClr val="101141"/>
                </a:solidFill>
              </a:rPr>
              <a:t> = </a:t>
            </a:r>
            <a:r>
              <a:rPr lang="en-US" dirty="0" err="1" smtClean="0">
                <a:solidFill>
                  <a:srgbClr val="101141"/>
                </a:solidFill>
              </a:rPr>
              <a:t>V</a:t>
            </a:r>
            <a:r>
              <a:rPr lang="en-US" baseline="-25000" dirty="0" err="1" smtClean="0">
                <a:solidFill>
                  <a:srgbClr val="101141"/>
                </a:solidFill>
              </a:rPr>
              <a:t>r</a:t>
            </a:r>
            <a:r>
              <a:rPr lang="en-US" dirty="0" smtClean="0">
                <a:solidFill>
                  <a:srgbClr val="101141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101141"/>
                </a:solidFill>
              </a:rPr>
              <a:t>				(velocity ratio – constant scale factor) 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Geometric similarity is pre-requisite for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Flow similarity and model studies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CF89F0-B585-4B34-9619-52361EE9B9E8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05401"/>
          </a:xfrm>
        </p:spPr>
        <p:txBody>
          <a:bodyPr>
            <a:normAutofit/>
          </a:bodyPr>
          <a:lstStyle/>
          <a:p>
            <a:pPr marL="347663" indent="-347663" algn="just">
              <a:buFont typeface="Arial" pitchFamily="34" charset="0"/>
              <a:buChar char="•"/>
            </a:pPr>
            <a:r>
              <a:rPr lang="en-US" sz="2800" dirty="0" smtClean="0"/>
              <a:t>Example – steady, incompressible, 2-D flow of a Newtonian fluid</a:t>
            </a:r>
          </a:p>
          <a:p>
            <a:pPr marL="347663" indent="-347663" algn="just">
              <a:buFont typeface="Arial" pitchFamily="34" charset="0"/>
              <a:buChar char="•"/>
            </a:pPr>
            <a:r>
              <a:rPr lang="en-US" sz="2800" dirty="0" smtClean="0"/>
              <a:t>Continuity equation</a:t>
            </a:r>
          </a:p>
          <a:p>
            <a:pPr marL="347663" indent="-347663" algn="just">
              <a:buFont typeface="Arial" pitchFamily="34" charset="0"/>
              <a:buChar char="•"/>
            </a:pPr>
            <a:endParaRPr lang="en-US" sz="2800" dirty="0" smtClean="0"/>
          </a:p>
          <a:p>
            <a:pPr marL="347663" indent="-347663" algn="just">
              <a:buFont typeface="Arial" pitchFamily="34" charset="0"/>
              <a:buChar char="•"/>
            </a:pPr>
            <a:endParaRPr lang="en-US" sz="2800" dirty="0" smtClean="0"/>
          </a:p>
          <a:p>
            <a:pPr marL="347663" indent="-347663" algn="just">
              <a:buFont typeface="Arial" pitchFamily="34" charset="0"/>
              <a:buChar char="•"/>
            </a:pPr>
            <a:r>
              <a:rPr lang="en-US" sz="2800" dirty="0" err="1" smtClean="0"/>
              <a:t>Navier</a:t>
            </a:r>
            <a:r>
              <a:rPr lang="en-US" sz="2800" dirty="0" smtClean="0"/>
              <a:t> – Stokes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248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Nondimensionalizing the basic differential equations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05C670C-9078-4752-A336-8A5D6CD13893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2971800"/>
            <a:ext cx="1752600" cy="83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495800"/>
            <a:ext cx="5029200" cy="86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5562600"/>
            <a:ext cx="5562600" cy="86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Dynamic similarity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Forces on model and prototype differ only by a constant scale factor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Kinematic similarity is necessary for dynamic similarity but not sufficient condition. All forces that are important in the flow situation must be considered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101141"/>
                </a:solidFill>
              </a:rPr>
              <a:t>To achieve dynamic similarity, we must make sure that each independent dimensionless group has the same value in model and prototype.</a:t>
            </a:r>
          </a:p>
          <a:p>
            <a:pPr lvl="2">
              <a:spcBef>
                <a:spcPct val="0"/>
              </a:spcBef>
            </a:pPr>
            <a:r>
              <a:rPr lang="en-US" sz="2200" dirty="0" smtClean="0">
                <a:solidFill>
                  <a:srgbClr val="101141"/>
                </a:solidFill>
              </a:rPr>
              <a:t>e.g. Re</a:t>
            </a:r>
            <a:r>
              <a:rPr lang="en-US" sz="2200" baseline="-25000" dirty="0" smtClean="0">
                <a:solidFill>
                  <a:srgbClr val="101141"/>
                </a:solidFill>
              </a:rPr>
              <a:t>model</a:t>
            </a:r>
            <a:r>
              <a:rPr lang="en-US" sz="2200" dirty="0" smtClean="0">
                <a:solidFill>
                  <a:srgbClr val="101141"/>
                </a:solidFill>
              </a:rPr>
              <a:t> = </a:t>
            </a:r>
            <a:r>
              <a:rPr lang="en-US" sz="2200" dirty="0" err="1" smtClean="0">
                <a:solidFill>
                  <a:srgbClr val="101141"/>
                </a:solidFill>
              </a:rPr>
              <a:t>Re</a:t>
            </a:r>
            <a:r>
              <a:rPr lang="en-US" sz="2200" baseline="-25000" dirty="0" err="1" smtClean="0">
                <a:solidFill>
                  <a:srgbClr val="101141"/>
                </a:solidFill>
              </a:rPr>
              <a:t>prototype</a:t>
            </a:r>
            <a:endParaRPr lang="en-US" sz="2200" dirty="0" smtClean="0">
              <a:solidFill>
                <a:srgbClr val="101141"/>
              </a:solidFill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101141"/>
                </a:solidFill>
              </a:rPr>
              <a:t>The actual force on the object caused by the fluid is not same for the model and prototype but dimensionless group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Flow similarity and model studies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867DB9-717C-481D-8AF3-1731EE99197C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Example: Drag on a sphere </a:t>
            </a:r>
            <a:r>
              <a:rPr lang="en-US" sz="2800" dirty="0" smtClean="0">
                <a:sym typeface="Wingdings" pitchFamily="2" charset="2"/>
              </a:rPr>
              <a:t>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Using Buckingham Pi theorem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For dynamic similarity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000" dirty="0" smtClean="0"/>
              <a:t>	</a:t>
            </a:r>
          </a:p>
          <a:p>
            <a:endParaRPr lang="en-US" sz="2000" dirty="0" smtClean="0"/>
          </a:p>
          <a:p>
            <a:r>
              <a:rPr lang="en-US" sz="2000" dirty="0" smtClean="0"/>
              <a:t>	     </a:t>
            </a:r>
            <a:r>
              <a:rPr lang="en-US" sz="2400" dirty="0" smtClean="0"/>
              <a:t>then </a:t>
            </a:r>
            <a:r>
              <a:rPr lang="en-US" sz="2000" dirty="0" smtClean="0"/>
              <a:t>					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Flow similarity and model studies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781696-5DE3-4C8F-94C8-E2BE6A7D02D4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1600200"/>
            <a:ext cx="2514600" cy="41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3048000"/>
            <a:ext cx="2286000" cy="76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572000"/>
            <a:ext cx="3276600" cy="83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5638800"/>
            <a:ext cx="34915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906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Prototype –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Fluid – seawater at 4.5</a:t>
            </a:r>
            <a:r>
              <a:rPr lang="en-US" baseline="30000" dirty="0" smtClean="0"/>
              <a:t>o</a:t>
            </a:r>
            <a:r>
              <a:rPr lang="en-US" dirty="0" smtClean="0"/>
              <a:t>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 = 0.3 m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 = 5 knots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Model –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Fluid – air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 = 152 mm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 = 2.7 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 and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Example: Drag on a sonar transducer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6BD7170-F3AB-4FCB-B944-4D3D0ECE7FAB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1" y="3200400"/>
            <a:ext cx="6290816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906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To achieve complete dynamic similarity, necessary to duplicate values of independent dimensionless groups.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101141"/>
                </a:solidFill>
              </a:rPr>
              <a:t>Sometimes (e.g. aerodynamics) complete similarity cannot be obtained, but phenomena may still be successfully modelled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Drag force on a surface 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Incomplete Similarity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246D0A-8303-4215-B61F-508A6A267580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Reference quantities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  </a:t>
            </a:r>
            <a:r>
              <a:rPr lang="en-US" dirty="0" smtClean="0">
                <a:sym typeface="Wingdings" pitchFamily="2" charset="2"/>
              </a:rPr>
              <a:t> Reference length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∞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Reference velocity</a:t>
            </a:r>
            <a:endParaRPr lang="en-US" baseline="-25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ρV</a:t>
            </a:r>
            <a:r>
              <a:rPr lang="en-US" baseline="-25000" dirty="0" smtClean="0"/>
              <a:t>∞</a:t>
            </a:r>
            <a:r>
              <a:rPr lang="en-US" baseline="30000" dirty="0" smtClean="0"/>
              <a:t>2 </a:t>
            </a:r>
            <a:r>
              <a:rPr lang="en-US" dirty="0" smtClean="0">
                <a:sym typeface="Wingdings" pitchFamily="2" charset="2"/>
              </a:rPr>
              <a:t> Reference pressure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Non-dimensional 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Nondimensional</a:t>
            </a:r>
            <a:r>
              <a:rPr lang="en-US" dirty="0" smtClean="0"/>
              <a:t> quantities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0005B69-6707-47DB-830F-F25E3361683F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graphicFrame>
        <p:nvGraphicFramePr>
          <p:cNvPr id="1026" name="Object 1025"/>
          <p:cNvGraphicFramePr>
            <a:graphicFrameLocks noChangeAspect="1"/>
          </p:cNvGraphicFramePr>
          <p:nvPr/>
        </p:nvGraphicFramePr>
        <p:xfrm>
          <a:off x="457200" y="4572000"/>
          <a:ext cx="8209956" cy="1066800"/>
        </p:xfrm>
        <a:graphic>
          <a:graphicData uri="http://schemas.openxmlformats.org/presentationml/2006/ole">
            <p:oleObj spid="_x0000_s1026" name="Equation" r:id="rId3" imgW="33271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1"/>
            <a:ext cx="8763000" cy="5029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Continuity equation (in terms of non-dimensional quantities)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N-S equations (in terms of non-dimensional quantities)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Nondimensionalizing the basic differential equations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F54E16A-E490-40D5-AED9-FD24B64113E4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895600" y="2057400"/>
          <a:ext cx="3078484" cy="1066800"/>
        </p:xfrm>
        <a:graphic>
          <a:graphicData uri="http://schemas.openxmlformats.org/presentationml/2006/ole">
            <p:oleObj spid="_x0000_s2050" name="Equation" r:id="rId3" imgW="1282680" imgH="4442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19200" y="4038600"/>
          <a:ext cx="7340600" cy="1066800"/>
        </p:xfrm>
        <a:graphic>
          <a:graphicData uri="http://schemas.openxmlformats.org/presentationml/2006/ole">
            <p:oleObj spid="_x0000_s2051" name="Equation" r:id="rId4" imgW="3670200" imgH="53316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838200" y="5257800"/>
          <a:ext cx="7848600" cy="1066800"/>
        </p:xfrm>
        <a:graphic>
          <a:graphicData uri="http://schemas.openxmlformats.org/presentationml/2006/ole">
            <p:oleObj spid="_x0000_s2052" name="Equation" r:id="rId5" imgW="392400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Continuity equation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N-S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Basic equations (non-dimensional form)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9EBF0DB-90A5-4DE2-84A1-FE5D552A307F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2209800"/>
            <a:ext cx="208143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886200"/>
            <a:ext cx="6858000" cy="102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5181600"/>
            <a:ext cx="7543800" cy="96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Example: Pressure drop per unit length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Need experimental data to find out about pressure drop along the length of the tube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So, how do we approach this problem?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Logically, it seems that we could vary one variable at a time holding the other constants.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Nature of dimensional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80D508-8960-498E-8D19-EBE1E686AECC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209800"/>
            <a:ext cx="266700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Nature of dimensional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91CD1F-6632-4022-80C3-EBAE14532CDB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 l="34431" t="27995" r="19376" b="19141"/>
          <a:stretch>
            <a:fillRect/>
          </a:stretch>
        </p:blipFill>
        <p:spPr bwMode="auto">
          <a:xfrm>
            <a:off x="457200" y="1447800"/>
            <a:ext cx="7772400" cy="500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Example: Drag on a sphere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ClrTx/>
              <a:buFont typeface="Arial" pitchFamily="34" charset="0"/>
              <a:buChar char="•"/>
            </a:pPr>
            <a:endParaRPr lang="en-US" sz="3000" dirty="0" smtClean="0">
              <a:solidFill>
                <a:srgbClr val="101141"/>
              </a:solidFill>
            </a:endParaRPr>
          </a:p>
          <a:p>
            <a:pPr algn="just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1141"/>
                </a:solidFill>
              </a:rPr>
              <a:t>Drag depends on FOUR parameters:</a:t>
            </a:r>
            <a:br>
              <a:rPr lang="en-US" sz="2400" dirty="0" smtClean="0">
                <a:solidFill>
                  <a:srgbClr val="101141"/>
                </a:solidFill>
              </a:rPr>
            </a:br>
            <a:r>
              <a:rPr lang="en-US" sz="2400" dirty="0" smtClean="0">
                <a:solidFill>
                  <a:srgbClr val="101141"/>
                </a:solidFill>
              </a:rPr>
              <a:t>sphere size (</a:t>
            </a:r>
            <a:r>
              <a:rPr lang="en-US" sz="2400" i="1" dirty="0" smtClean="0">
                <a:solidFill>
                  <a:srgbClr val="101141"/>
                </a:solidFill>
              </a:rPr>
              <a:t>D</a:t>
            </a:r>
            <a:r>
              <a:rPr lang="en-US" sz="2400" dirty="0" smtClean="0">
                <a:solidFill>
                  <a:srgbClr val="101141"/>
                </a:solidFill>
              </a:rPr>
              <a:t>); speed (</a:t>
            </a:r>
            <a:r>
              <a:rPr lang="en-US" sz="2400" i="1" dirty="0" smtClean="0">
                <a:solidFill>
                  <a:srgbClr val="101141"/>
                </a:solidFill>
              </a:rPr>
              <a:t>V</a:t>
            </a:r>
            <a:r>
              <a:rPr lang="en-US" sz="2400" dirty="0" smtClean="0">
                <a:solidFill>
                  <a:srgbClr val="101141"/>
                </a:solidFill>
              </a:rPr>
              <a:t>); fluid density (</a:t>
            </a:r>
            <a:r>
              <a:rPr lang="en-US" sz="2400" i="1" dirty="0" smtClean="0">
                <a:solidFill>
                  <a:srgbClr val="101141"/>
                </a:solidFill>
              </a:rPr>
              <a:t>r</a:t>
            </a:r>
            <a:r>
              <a:rPr lang="en-US" sz="2400" dirty="0" smtClean="0">
                <a:solidFill>
                  <a:srgbClr val="101141"/>
                </a:solidFill>
              </a:rPr>
              <a:t>); fluid viscosity (</a:t>
            </a:r>
            <a:r>
              <a:rPr lang="en-US" sz="2400" i="1" dirty="0" smtClean="0">
                <a:solidFill>
                  <a:srgbClr val="101141"/>
                </a:solidFill>
              </a:rPr>
              <a:t>m</a:t>
            </a:r>
            <a:r>
              <a:rPr lang="en-US" sz="2400" dirty="0" smtClean="0">
                <a:solidFill>
                  <a:srgbClr val="101141"/>
                </a:solidFill>
              </a:rPr>
              <a:t>)</a:t>
            </a:r>
          </a:p>
          <a:p>
            <a:pPr algn="just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1141"/>
                </a:solidFill>
              </a:rPr>
              <a:t>Difficult to know how to set up experiments to determine dependencies</a:t>
            </a:r>
          </a:p>
          <a:p>
            <a:pPr algn="just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101141"/>
                </a:solidFill>
              </a:rPr>
              <a:t>Difficult to know how to present results (four graphs?)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Nature of dimensional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38DE8A5-FA94-48E9-BCC5-EB0F98853660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286000"/>
            <a:ext cx="2743200" cy="47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Words>1446</Words>
  <Application>Microsoft Office PowerPoint</Application>
  <PresentationFormat>On-screen Show (4:3)</PresentationFormat>
  <Paragraphs>349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S.S.Baral</cp:lastModifiedBy>
  <cp:revision>885</cp:revision>
  <dcterms:created xsi:type="dcterms:W3CDTF">2011-09-14T09:42:05Z</dcterms:created>
  <dcterms:modified xsi:type="dcterms:W3CDTF">2015-10-20T03:27:19Z</dcterms:modified>
</cp:coreProperties>
</file>