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</p:sldMasterIdLst>
  <p:notesMasterIdLst>
    <p:notesMasterId r:id="rId24"/>
  </p:notesMasterIdLst>
  <p:sldIdLst>
    <p:sldId id="257" r:id="rId2"/>
    <p:sldId id="261" r:id="rId3"/>
    <p:sldId id="263" r:id="rId4"/>
    <p:sldId id="280" r:id="rId5"/>
    <p:sldId id="264" r:id="rId6"/>
    <p:sldId id="265" r:id="rId7"/>
    <p:sldId id="266" r:id="rId8"/>
    <p:sldId id="268" r:id="rId9"/>
    <p:sldId id="267" r:id="rId10"/>
    <p:sldId id="269" r:id="rId11"/>
    <p:sldId id="270" r:id="rId12"/>
    <p:sldId id="271" r:id="rId13"/>
    <p:sldId id="281" r:id="rId14"/>
    <p:sldId id="282" r:id="rId15"/>
    <p:sldId id="284" r:id="rId16"/>
    <p:sldId id="283" r:id="rId17"/>
    <p:sldId id="277" r:id="rId18"/>
    <p:sldId id="278" r:id="rId19"/>
    <p:sldId id="279" r:id="rId20"/>
    <p:sldId id="285" r:id="rId21"/>
    <p:sldId id="286" r:id="rId22"/>
    <p:sldId id="28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471" autoAdjust="0"/>
    <p:restoredTop sz="92982" autoAdjust="0"/>
  </p:normalViewPr>
  <p:slideViewPr>
    <p:cSldViewPr>
      <p:cViewPr>
        <p:scale>
          <a:sx n="66" d="100"/>
          <a:sy n="66" d="100"/>
        </p:scale>
        <p:origin x="-52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E8F2F-2930-4DC9-A823-74FBC64C8203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7517A-756D-47BE-AAD0-4A13C0666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7517A-756D-47BE-AAD0-4A13C066632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Specific weight </a:t>
            </a:r>
            <a:r>
              <a:rPr lang="en-US" dirty="0" smtClean="0">
                <a:sym typeface="Wingdings" pitchFamily="2" charset="2"/>
              </a:rPr>
              <a:t> It is the weight</a:t>
            </a:r>
            <a:r>
              <a:rPr lang="en-US" baseline="0" dirty="0" smtClean="0">
                <a:sym typeface="Wingdings" pitchFamily="2" charset="2"/>
              </a:rPr>
              <a:t> of a substance per unit volume (=density * gravity)</a:t>
            </a:r>
            <a:endParaRPr lang="en-US" dirty="0" smtClean="0"/>
          </a:p>
          <a:p>
            <a:r>
              <a:rPr lang="en-US" dirty="0" smtClean="0"/>
              <a:t>Vapor pressure </a:t>
            </a:r>
            <a:r>
              <a:rPr lang="en-US" dirty="0" smtClean="0">
                <a:sym typeface="Wingdings" pitchFamily="2" charset="2"/>
              </a:rPr>
              <a:t> The pressure exerted by its vapor</a:t>
            </a:r>
            <a:r>
              <a:rPr lang="en-US" baseline="0" dirty="0" smtClean="0">
                <a:sym typeface="Wingdings" pitchFamily="2" charset="2"/>
              </a:rPr>
              <a:t> in phase equilibrium with its liquid at a given temperature.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7517A-756D-47BE-AAD0-4A13C066632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Drag force </a:t>
            </a:r>
            <a:r>
              <a:rPr lang="en-US" dirty="0" smtClean="0">
                <a:sym typeface="Wingdings" pitchFamily="2" charset="2"/>
              </a:rPr>
              <a:t> The force a flowing fluid</a:t>
            </a:r>
            <a:r>
              <a:rPr lang="en-US" baseline="0" dirty="0" smtClean="0">
                <a:sym typeface="Wingdings" pitchFamily="2" charset="2"/>
              </a:rPr>
              <a:t> exerts on a body in the flow direction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7517A-756D-47BE-AAD0-4A13C066632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CF88-D84A-407E-95E8-413BE724D898}" type="datetime1">
              <a:rPr lang="en-US" smtClean="0"/>
              <a:pPr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1175-C40A-4B62-8B84-DC11A993A284}" type="datetime1">
              <a:rPr lang="en-US" smtClean="0"/>
              <a:pPr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B6203-19A1-4E05-8453-BCBCF2B294A6}" type="datetime1">
              <a:rPr lang="en-US" smtClean="0"/>
              <a:pPr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BITS Pilani Go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819400" y="-3352800"/>
            <a:ext cx="14438086" cy="1082856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rgbClr val="10114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rgbClr val="10114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101141"/>
                </a:solidFill>
                <a:latin typeface="Arial"/>
                <a:cs typeface="Arial"/>
              </a:rPr>
              <a:t>K K Birla Goa</a:t>
            </a:r>
            <a:r>
              <a:rPr lang="en-US" sz="1200" spc="0" baseline="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32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4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1"/>
          </p:nvPr>
        </p:nvSpPr>
        <p:spPr>
          <a:xfrm>
            <a:off x="0" y="6492875"/>
            <a:ext cx="2133600" cy="365125"/>
          </a:xfrm>
        </p:spPr>
        <p:txBody>
          <a:bodyPr/>
          <a:lstStyle>
            <a:lvl1pPr>
              <a:defRPr sz="1600" b="1"/>
            </a:lvl1pPr>
          </a:lstStyle>
          <a:p>
            <a:fld id="{CF295924-662F-41F3-A954-2C2E52E8AF58}" type="datetime1">
              <a:rPr lang="en-US" smtClean="0"/>
              <a:pPr/>
              <a:t>9/8/2015</a:t>
            </a:fld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8610600" y="6172200"/>
            <a:ext cx="533400" cy="365125"/>
          </a:xfrm>
        </p:spPr>
        <p:txBody>
          <a:bodyPr/>
          <a:lstStyle>
            <a:lvl1pPr>
              <a:defRPr sz="1600" b="1"/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3"/>
          </p:nvPr>
        </p:nvSpPr>
        <p:spPr>
          <a:xfrm>
            <a:off x="2895600" y="6492875"/>
            <a:ext cx="2895600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BITS Pilani Go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819400" y="-3352800"/>
            <a:ext cx="14438086" cy="10828565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K K Birla Goa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E9FF-07C2-4DB9-A99D-96EBE8F83C92}" type="datetime1">
              <a:rPr lang="en-US" smtClean="0"/>
              <a:pPr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2" name="TextBox 31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 smtClean="0">
                <a:solidFill>
                  <a:srgbClr val="101141"/>
                </a:solidFill>
                <a:latin typeface="Arial"/>
                <a:cs typeface="Arial"/>
              </a:rPr>
              <a:t>Pilani, K K Birla Goa Campus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08DB4-7237-41A7-A957-4F72AAC3E177}" type="datetime1">
              <a:rPr lang="en-US" smtClean="0"/>
              <a:pPr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BB4C-2735-4472-9BDB-D58F07922218}" type="datetime1">
              <a:rPr lang="en-US" smtClean="0"/>
              <a:pPr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ADED-2BBD-4238-AF6E-D0952250CBDE}" type="datetime1">
              <a:rPr lang="en-US" smtClean="0"/>
              <a:pPr/>
              <a:t>9/8/2015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6B28-5EC5-43FA-9BB5-D2743E73D9FF}" type="datetime1">
              <a:rPr lang="en-US" smtClean="0"/>
              <a:pPr/>
              <a:t>9/8/2015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4059-42C4-4C90-BA53-58F0B114DA17}" type="datetime1">
              <a:rPr lang="en-US" smtClean="0"/>
              <a:pPr/>
              <a:t>9/8/2015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30D-E8DB-4CFC-A88E-D19355FC5414}" type="datetime1">
              <a:rPr lang="en-US" smtClean="0"/>
              <a:pPr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268F-7B3A-41E2-9D68-F74DEC958EE4}" type="datetime1">
              <a:rPr lang="en-US" smtClean="0"/>
              <a:pPr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79801-D721-49C2-989C-9AF81781B883}" type="datetime1">
              <a:rPr lang="en-US" smtClean="0"/>
              <a:pPr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9" r:id="rId12"/>
    <p:sldLayoutId id="2147483690" r:id="rId13"/>
    <p:sldLayoutId id="2147483649" r:id="rId14"/>
    <p:sldLayoutId id="2147483652" r:id="rId15"/>
    <p:sldLayoutId id="2147483653" r:id="rId16"/>
    <p:sldLayoutId id="2147483655" r:id="rId17"/>
    <p:sldLayoutId id="2147483656" r:id="rId18"/>
    <p:sldLayoutId id="2147483657" r:id="rId19"/>
    <p:sldLayoutId id="2147483658" r:id="rId20"/>
    <p:sldLayoutId id="2147483659" r:id="rId2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-mdp.eng.cam.ac.uk/web/library/enginfo/aerothermal_dvd_only/aero/fprops/cvanalysis/node8.html" TargetMode="External"/><Relationship Id="rId2" Type="http://schemas.openxmlformats.org/officeDocument/2006/relationships/hyperlink" Target="http://en.wikipedia.org/wiki/File:Streaklines_and_pathlines_animation_(low).gif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Fundamental Concepts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458200" cy="4754563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dirty="0" smtClean="0"/>
              <a:t>Streamlines, streaklines and pathlines are identical for steady flows</a:t>
            </a:r>
          </a:p>
          <a:p>
            <a:pPr algn="just">
              <a:buFont typeface="Arial" pitchFamily="34" charset="0"/>
              <a:buChar char="•"/>
            </a:pPr>
            <a:endParaRPr lang="en-US" dirty="0" smtClean="0"/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For unsteady flows, these lines have different shapes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Timelines, </a:t>
            </a:r>
            <a:r>
              <a:rPr lang="en-US" dirty="0" err="1" smtClean="0"/>
              <a:t>Pathlines</a:t>
            </a:r>
            <a:r>
              <a:rPr lang="en-US" dirty="0" smtClean="0"/>
              <a:t>, Streaklines and Streamlines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7F8F1AB-1BAA-42EB-8E99-82A0320D662F}" type="datetime1">
              <a:rPr lang="en-US" smtClean="0"/>
              <a:pPr/>
              <a:t>9/8/2015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Dr. S. S. </a:t>
            </a:r>
            <a:r>
              <a:rPr lang="en-US" dirty="0" err="1" smtClean="0"/>
              <a:t>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534400" cy="4906963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Forces on a fluid particle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Surface forces – Pressure, friction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Body forces – Gravity, electromagnetic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Surface forces </a:t>
            </a:r>
            <a:r>
              <a:rPr lang="en-US" dirty="0" smtClean="0">
                <a:sym typeface="Wingdings" pitchFamily="2" charset="2"/>
              </a:rPr>
              <a:t> stresses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Generated by motion in fluids</a:t>
            </a:r>
          </a:p>
          <a:p>
            <a:pPr lvl="1">
              <a:buFont typeface="Arial" pitchFamily="34" charset="0"/>
              <a:buChar char="•"/>
            </a:pPr>
            <a:endParaRPr lang="en-US" dirty="0" smtClean="0"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Concept of stress in a continuum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Normal stress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Shear stress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Stress field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63378E8-7F46-4E2F-B464-ED7413CB40BC}" type="datetime1">
              <a:rPr lang="en-US" smtClean="0"/>
              <a:pPr/>
              <a:t>9/8/2015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Dr. S. S. </a:t>
            </a:r>
            <a:r>
              <a:rPr lang="en-US" dirty="0" err="1" smtClean="0"/>
              <a:t>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267200" cy="48768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Stress components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State of a stress at a point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/>
              <a:t>Can be described completely by specifying the stresses acting on any three mutually perpendicular planes through the point.</a:t>
            </a:r>
          </a:p>
          <a:p>
            <a:pPr lvl="1" algn="just">
              <a:buNone/>
            </a:pPr>
            <a:endParaRPr lang="en-US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Sign convention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Stress field</a:t>
            </a:r>
            <a:endParaRPr lang="en-IN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91273" y="1600200"/>
            <a:ext cx="425272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371601"/>
            <a:ext cx="8763000" cy="5105400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Deformation of a fluid particle/element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Relation between applied shear stress and deformation rate (shear rate)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Newtonian fluids (Newton’s law of viscosity)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800" dirty="0" smtClean="0"/>
              <a:t>Most of the common fluids (water, air, oil, etc.)</a:t>
            </a:r>
          </a:p>
          <a:p>
            <a:pPr lvl="1" algn="just">
              <a:buFont typeface="Arial" pitchFamily="34" charset="0"/>
              <a:buChar char="•"/>
            </a:pPr>
            <a:endParaRPr lang="en-US" sz="2800" dirty="0" smtClean="0"/>
          </a:p>
          <a:p>
            <a:pPr algn="just">
              <a:buFont typeface="Arial" pitchFamily="34" charset="0"/>
              <a:buChar char="•"/>
            </a:pPr>
            <a:endParaRPr lang="en-US" sz="2800" b="1" i="1" dirty="0" smtClean="0">
              <a:solidFill>
                <a:srgbClr val="0070C0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800" b="1" i="1" dirty="0" smtClean="0">
                <a:solidFill>
                  <a:srgbClr val="0070C0"/>
                </a:solidFill>
              </a:rPr>
              <a:t>Viscosity </a:t>
            </a:r>
            <a:r>
              <a:rPr lang="en-US" sz="2800" b="1" i="1" dirty="0" smtClean="0">
                <a:solidFill>
                  <a:srgbClr val="0070C0"/>
                </a:solidFill>
                <a:sym typeface="Wingdings" pitchFamily="2" charset="2"/>
              </a:rPr>
              <a:t> resistance to the flow of fluid (friction)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Units – </a:t>
            </a:r>
            <a:r>
              <a:rPr lang="en-US" dirty="0" err="1" smtClean="0">
                <a:sym typeface="Wingdings" pitchFamily="2" charset="2"/>
              </a:rPr>
              <a:t>Pa.s</a:t>
            </a:r>
            <a:r>
              <a:rPr lang="en-US" dirty="0" smtClean="0">
                <a:sym typeface="Wingdings" pitchFamily="2" charset="2"/>
              </a:rPr>
              <a:t>, poise (g/</a:t>
            </a:r>
            <a:r>
              <a:rPr lang="en-US" dirty="0" err="1" smtClean="0">
                <a:sym typeface="Wingdings" pitchFamily="2" charset="2"/>
              </a:rPr>
              <a:t>cm.s</a:t>
            </a:r>
            <a:r>
              <a:rPr lang="en-US" dirty="0" smtClean="0">
                <a:sym typeface="Wingdings" pitchFamily="2" charset="2"/>
              </a:rPr>
              <a:t>)</a:t>
            </a:r>
            <a:endParaRPr lang="en-US" b="1" i="1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Viscosity</a:t>
            </a:r>
            <a:endParaRPr lang="en-IN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0" y="3581400"/>
            <a:ext cx="1600200" cy="96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14800" y="3657600"/>
            <a:ext cx="1752600" cy="91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9B21849-309E-4BDA-BCFC-747B9CA21AAC}" type="datetime1">
              <a:rPr lang="en-US" smtClean="0"/>
              <a:pPr/>
              <a:t>9/8/2015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Dr. S. S. </a:t>
            </a:r>
            <a:r>
              <a:rPr lang="en-US" dirty="0" err="1" smtClean="0"/>
              <a:t>Baral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382000" cy="47545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Kinematic viscosity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Ratio of absolute viscosity to density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Units – m</a:t>
            </a:r>
            <a:r>
              <a:rPr lang="en-US" baseline="30000" dirty="0" smtClean="0"/>
              <a:t>2</a:t>
            </a:r>
            <a:r>
              <a:rPr lang="en-US" dirty="0" smtClean="0"/>
              <a:t>/s, stoke (cm</a:t>
            </a:r>
            <a:r>
              <a:rPr lang="en-US" baseline="30000" dirty="0" smtClean="0"/>
              <a:t>2</a:t>
            </a:r>
            <a:r>
              <a:rPr lang="en-US" dirty="0" smtClean="0"/>
              <a:t>/s)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Effect of temperature on viscosity of fluid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Gas viscosity </a:t>
            </a:r>
            <a:r>
              <a:rPr lang="en-US" dirty="0" smtClean="0">
                <a:sym typeface="Wingdings" pitchFamily="2" charset="2"/>
              </a:rPr>
              <a:t> increases with increase in temp.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Liquid viscosity  decreases with increase in temp.</a:t>
            </a:r>
          </a:p>
          <a:p>
            <a:pPr lvl="1">
              <a:buFont typeface="Arial" pitchFamily="34" charset="0"/>
              <a:buChar char="•"/>
            </a:pPr>
            <a:endParaRPr lang="en-US" dirty="0" smtClean="0"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Example 2.2 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Viscosity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8FB11B5-58AC-4FDD-BA7A-A06EADD11B38}" type="datetime1">
              <a:rPr lang="en-US" smtClean="0"/>
              <a:pPr/>
              <a:t>9/8/2015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Dr. S. S. </a:t>
            </a:r>
            <a:r>
              <a:rPr lang="en-US" dirty="0" err="1" smtClean="0"/>
              <a:t>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458200" cy="4906963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Non-Newtonian fluids</a:t>
            </a:r>
          </a:p>
          <a:p>
            <a:pPr marL="742950" lvl="2" indent="-342900">
              <a:buClr>
                <a:srgbClr val="101141"/>
              </a:buClr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Special fluids (e.g., most biological fluids, toothpaste, some paints, etc.)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“Non-linear” fluids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Power law (One dimensional form)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US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US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US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US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US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US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Apparent viscosity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Viscosity</a:t>
            </a:r>
            <a:endParaRPr lang="en-IN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3429000"/>
            <a:ext cx="1905000" cy="979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4601" y="4571999"/>
            <a:ext cx="3886199" cy="1079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0F6FCF0-EE69-4D51-B37C-055AF111F0AB}" type="datetime1">
              <a:rPr lang="en-US" smtClean="0"/>
              <a:pPr/>
              <a:t>9/8/2015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Dr. S. S. </a:t>
            </a:r>
            <a:r>
              <a:rPr lang="en-US" dirty="0" err="1" smtClean="0"/>
              <a:t>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86800" cy="50593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Non-Newtonian fluids (Time independent)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Apparent viscosity may be time dependent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err="1" smtClean="0"/>
              <a:t>Thixotropic</a:t>
            </a:r>
            <a:r>
              <a:rPr lang="en-US" dirty="0" smtClean="0"/>
              <a:t> fluids (viscosity decreases with time)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err="1" smtClean="0"/>
              <a:t>Rheopectic</a:t>
            </a:r>
            <a:r>
              <a:rPr lang="en-US" dirty="0" smtClean="0"/>
              <a:t> fluids (viscosity increases with time)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Viscosity</a:t>
            </a:r>
            <a:endParaRPr lang="en-IN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8800" y="2057400"/>
            <a:ext cx="4724400" cy="30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780AF05-20EA-4BB8-A692-01741D8758E2}" type="datetime1">
              <a:rPr lang="en-US" smtClean="0"/>
              <a:pPr/>
              <a:t>9/8/2015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Dr. S. S. </a:t>
            </a:r>
            <a:r>
              <a:rPr lang="en-US" dirty="0" err="1" smtClean="0"/>
              <a:t>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48307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Wetted/non-wetted surface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Surface tension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Created due to unbalanced cohesive forces experienced by molecules along the surface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The intensity of molecular attraction per unit length along any line in the surface is called </a:t>
            </a:r>
            <a:r>
              <a:rPr lang="en-US" sz="2800" b="1" i="1" dirty="0" smtClean="0">
                <a:solidFill>
                  <a:srgbClr val="0070C0"/>
                </a:solidFill>
              </a:rPr>
              <a:t>“surface tension”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Unit of </a:t>
            </a:r>
            <a:r>
              <a:rPr lang="el-GR" sz="2800" dirty="0" smtClean="0"/>
              <a:t>σ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itchFamily="2" charset="2"/>
              </a:rPr>
              <a:t> N/m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Surface tension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DADB242-D34E-49F3-A7EE-244975A82116}" type="datetime1">
              <a:rPr lang="en-US" smtClean="0"/>
              <a:pPr/>
              <a:t>9/8/2015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Dr. S. S. </a:t>
            </a:r>
            <a:r>
              <a:rPr lang="en-US" dirty="0" err="1" smtClean="0"/>
              <a:t>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4906963"/>
          </a:xfrm>
        </p:spPr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Capillary rise/ capillary depression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Surfactants – compounds reduces surface tension significantly.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Surface tension</a:t>
            </a:r>
            <a:endParaRPr lang="en-US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2999" y="1981200"/>
            <a:ext cx="5040547" cy="3352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A076A11-0FE2-48A5-8229-15945271AE0E}" type="datetime1">
              <a:rPr lang="en-US" smtClean="0"/>
              <a:pPr/>
              <a:t>9/8/2015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Dr. S. S. </a:t>
            </a:r>
            <a:r>
              <a:rPr lang="en-US" dirty="0" err="1" smtClean="0"/>
              <a:t>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534400" cy="4983163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2600" dirty="0" smtClean="0"/>
              <a:t>Reynolds No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smtClean="0"/>
              <a:t>Mach 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Description and classification of fluid motions</a:t>
            </a:r>
            <a:endParaRPr lang="en-US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2547"/>
          <a:stretch>
            <a:fillRect/>
          </a:stretch>
        </p:blipFill>
        <p:spPr bwMode="auto">
          <a:xfrm>
            <a:off x="1447800" y="3581400"/>
            <a:ext cx="6019800" cy="1377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1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59485"/>
          <a:stretch>
            <a:fillRect/>
          </a:stretch>
        </p:blipFill>
        <p:spPr bwMode="auto">
          <a:xfrm>
            <a:off x="1476829" y="1371600"/>
            <a:ext cx="6019800" cy="1490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1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515" b="37453"/>
          <a:stretch>
            <a:fillRect/>
          </a:stretch>
        </p:blipFill>
        <p:spPr bwMode="auto">
          <a:xfrm>
            <a:off x="1447800" y="2819400"/>
            <a:ext cx="6019800" cy="810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9F99472-D43D-4936-BDE2-132848A19A0C}" type="datetime1">
              <a:rPr lang="en-US" smtClean="0"/>
              <a:pPr/>
              <a:t>9/8/2015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Dr. S. S. </a:t>
            </a:r>
            <a:r>
              <a:rPr lang="en-US" dirty="0" err="1" smtClean="0"/>
              <a:t>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839200" cy="4830763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Fluid as a continuum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Density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Velocity field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Stress field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Viscosity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Surface tension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Description and classification of fluid motions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0E7F022-C8FA-4D23-9CC5-0125D1888FD5}" type="datetime1">
              <a:rPr lang="en-US" smtClean="0"/>
              <a:pPr/>
              <a:t>9/8/2015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Dr. S. S. </a:t>
            </a:r>
            <a:r>
              <a:rPr lang="en-US" dirty="0" err="1" smtClean="0"/>
              <a:t>Baral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876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93837"/>
            <a:ext cx="8839200" cy="4525963"/>
          </a:xfrm>
        </p:spPr>
        <p:txBody>
          <a:bodyPr>
            <a:normAutofit fontScale="92500" lnSpcReduction="10000"/>
          </a:bodyPr>
          <a:lstStyle/>
          <a:p>
            <a:pPr marL="0" indent="0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velocity for a steady incompressible flow on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plane is given by V=(A/x)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+(Ay/x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)j, where A=2m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/s and the coordinate are measured in meters. </a:t>
            </a:r>
          </a:p>
          <a:p>
            <a:pPr marL="347663" indent="-347663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Obtained the equation for streamline that passes through the point (x, y) = (1, 3).</a:t>
            </a:r>
          </a:p>
          <a:p>
            <a:pPr marL="347663" indent="-347663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Determine the velocity of particle at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(x, 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)=(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1, 3)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7663" indent="-347663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Obtain the equation for the path line.</a:t>
            </a:r>
          </a:p>
          <a:p>
            <a:pPr marL="347663" indent="-347663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Calculate the time required for a fluid particle to move from x = 1m to x =2m in the flow field </a:t>
            </a:r>
            <a:endParaRPr lang="en-US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F295924-662F-41F3-A954-2C2E52E8AF58}" type="datetime1">
              <a:rPr lang="en-US" smtClean="0"/>
              <a:pPr/>
              <a:t>9/8/2015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Example-1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Example- 2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F295924-662F-41F3-A954-2C2E52E8AF58}" type="datetime1">
              <a:rPr lang="en-US" smtClean="0"/>
              <a:pPr/>
              <a:t>9/8/2015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10200" y="4648200"/>
            <a:ext cx="354838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28600" y="14478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infinite plate is over a second plate on a layer of liquid as shown. For small gap width “d”, we assumed a linear velocity distribution in the liquid. The liquid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viscocity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0.65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centipoise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specific gravity is 0.88. Determine :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momentum diffusivity of the liquid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shear stress on the upper plate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shear stress in the lower plate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direction of each shear stress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93837"/>
            <a:ext cx="8991600" cy="4525963"/>
          </a:xfrm>
        </p:spPr>
        <p:txBody>
          <a:bodyPr/>
          <a:lstStyle/>
          <a:p>
            <a:pPr marL="0" indent="0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Fluid of viscosity µ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=0.1 N.s/m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µ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=0.15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N.s/m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are contained between two plates (each plate is 1 m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 area). The thickness h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=0.5mm and h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=0.3 mm respectively. Find the force F to make the upper plate move at a speed of 1m/s. what is the fluid velocity at the interface between the fluids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Example -3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F295924-662F-41F3-A954-2C2E52E8AF58}" type="datetime1">
              <a:rPr lang="en-US" smtClean="0"/>
              <a:pPr/>
              <a:t>9/8/2015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72585" y="4038600"/>
            <a:ext cx="351416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47801"/>
            <a:ext cx="8686800" cy="5105400"/>
          </a:xfrm>
        </p:spPr>
        <p:txBody>
          <a:bodyPr>
            <a:normAutofit/>
          </a:bodyPr>
          <a:lstStyle/>
          <a:p>
            <a:pPr marL="290513" indent="-290513" algn="just">
              <a:buFont typeface="Arial" pitchFamily="34" charset="0"/>
              <a:buChar char="•"/>
            </a:pPr>
            <a:r>
              <a:rPr lang="en-US" dirty="0" smtClean="0"/>
              <a:t>Continuum </a:t>
            </a:r>
            <a:r>
              <a:rPr lang="en-US" dirty="0" smtClean="0">
                <a:sym typeface="Wingdings" pitchFamily="2" charset="2"/>
              </a:rPr>
              <a:t> smooth continuous medium</a:t>
            </a:r>
          </a:p>
          <a:p>
            <a:pPr marL="290513" indent="-290513" algn="just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Basis of classical fluid mechanics</a:t>
            </a:r>
          </a:p>
          <a:p>
            <a:pPr marL="290513" indent="-290513" algn="just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Assumption is not valid in rarefied gas flow,               etc.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Fluid as a continuum</a:t>
            </a:r>
            <a:endParaRPr lang="en-US" dirty="0"/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1200" y="4191000"/>
            <a:ext cx="27146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1200" y="5562600"/>
            <a:ext cx="25336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" y="3429000"/>
            <a:ext cx="4876800" cy="273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2FDFA3B-4291-4FC1-BD19-738329E3D92B}" type="datetime1">
              <a:rPr lang="en-US" smtClean="0"/>
              <a:pPr/>
              <a:t>9/8/2015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Dr. S. S. </a:t>
            </a:r>
            <a:r>
              <a:rPr lang="en-US" dirty="0" err="1" smtClean="0"/>
              <a:t>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534400" cy="498316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Font typeface="Arial" pitchFamily="34" charset="0"/>
              <a:buChar char="•"/>
            </a:pPr>
            <a:r>
              <a:rPr lang="en-US" dirty="0" smtClean="0"/>
              <a:t> Density – Mass per unit volume</a:t>
            </a:r>
          </a:p>
          <a:p>
            <a:pPr marL="400050" lvl="1" indent="0" algn="just">
              <a:buFont typeface="Arial" pitchFamily="34" charset="0"/>
              <a:buChar char="•"/>
            </a:pPr>
            <a:r>
              <a:rPr lang="en-US" dirty="0" smtClean="0"/>
              <a:t> For ideal gases</a:t>
            </a:r>
          </a:p>
          <a:p>
            <a:pPr marL="400050" lvl="1" indent="0" algn="just"/>
            <a:endParaRPr lang="en-US" dirty="0" smtClean="0"/>
          </a:p>
          <a:p>
            <a:pPr marL="0" indent="0" algn="just">
              <a:buFont typeface="Arial" pitchFamily="34" charset="0"/>
              <a:buChar char="•"/>
            </a:pPr>
            <a:r>
              <a:rPr lang="en-US" dirty="0" smtClean="0"/>
              <a:t> Specific volume</a:t>
            </a:r>
          </a:p>
          <a:p>
            <a:pPr marL="0" indent="0" algn="just">
              <a:buFont typeface="Arial" pitchFamily="34" charset="0"/>
              <a:buChar char="•"/>
            </a:pPr>
            <a:endParaRPr lang="en-US" dirty="0" smtClean="0"/>
          </a:p>
          <a:p>
            <a:pPr marL="0" indent="0" algn="just">
              <a:buFont typeface="Arial" pitchFamily="34" charset="0"/>
              <a:buChar char="•"/>
            </a:pPr>
            <a:r>
              <a:rPr lang="en-US" dirty="0" smtClean="0"/>
              <a:t> Specific weight</a:t>
            </a:r>
          </a:p>
          <a:p>
            <a:pPr marL="0" indent="0" algn="just">
              <a:buFont typeface="Arial" pitchFamily="34" charset="0"/>
              <a:buChar char="•"/>
            </a:pPr>
            <a:endParaRPr lang="en-US" dirty="0" smtClean="0"/>
          </a:p>
          <a:p>
            <a:pPr marL="0" indent="0" algn="just">
              <a:buFont typeface="Arial" pitchFamily="34" charset="0"/>
              <a:buChar char="•"/>
            </a:pPr>
            <a:r>
              <a:rPr lang="en-US" dirty="0" smtClean="0"/>
              <a:t> Specific Gravity (SG)</a:t>
            </a:r>
            <a:endParaRPr lang="en-US" dirty="0"/>
          </a:p>
          <a:p>
            <a:pPr marL="0" indent="0" algn="just">
              <a:buFont typeface="Arial" pitchFamily="34" charset="0"/>
              <a:buChar char="•"/>
            </a:pPr>
            <a:endParaRPr lang="en-US" dirty="0" smtClean="0"/>
          </a:p>
          <a:p>
            <a:pPr marL="0" indent="0" algn="just">
              <a:buFont typeface="Arial" pitchFamily="34" charset="0"/>
              <a:buChar char="•"/>
            </a:pPr>
            <a:r>
              <a:rPr lang="en-US" dirty="0" smtClean="0"/>
              <a:t> Vapor pressure</a:t>
            </a:r>
          </a:p>
          <a:p>
            <a:pPr marL="0" indent="0" algn="just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Some important properties of a fluid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82069E3-1ABC-4336-9894-7E4876425372}" type="datetime1">
              <a:rPr lang="en-US" smtClean="0"/>
              <a:pPr/>
              <a:t>9/8/2015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Dr. S. S. </a:t>
            </a:r>
            <a:r>
              <a:rPr lang="en-US" dirty="0" err="1" smtClean="0"/>
              <a:t>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1054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Very important property</a:t>
            </a:r>
          </a:p>
          <a:p>
            <a:pPr lvl="1">
              <a:buFont typeface="Arial" pitchFamily="34" charset="0"/>
              <a:buChar char="–"/>
            </a:pPr>
            <a:r>
              <a:rPr lang="en-US" dirty="0" smtClean="0"/>
              <a:t>Time rate of change of position vector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Steady / unsteady flow</a:t>
            </a:r>
          </a:p>
          <a:p>
            <a:pPr lvl="1">
              <a:buFont typeface="Arial" pitchFamily="34" charset="0"/>
              <a:buChar char="–"/>
            </a:pPr>
            <a:r>
              <a:rPr lang="en-US" dirty="0" smtClean="0"/>
              <a:t>Properties at every point in the flow field do not change with time – </a:t>
            </a:r>
            <a:r>
              <a:rPr lang="en-US" b="1" i="1" dirty="0" smtClean="0">
                <a:solidFill>
                  <a:srgbClr val="0070C0"/>
                </a:solidFill>
              </a:rPr>
              <a:t>“Steady flow” </a:t>
            </a:r>
          </a:p>
          <a:p>
            <a:pPr lvl="1">
              <a:buFont typeface="Arial" pitchFamily="34" charset="0"/>
              <a:buChar char="–"/>
            </a:pPr>
            <a:r>
              <a:rPr lang="en-US" dirty="0" smtClean="0"/>
              <a:t>Properties are varying with time in the flow field – </a:t>
            </a:r>
            <a:r>
              <a:rPr lang="en-US" b="1" i="1" dirty="0" smtClean="0">
                <a:solidFill>
                  <a:srgbClr val="0070C0"/>
                </a:solidFill>
              </a:rPr>
              <a:t>“Unsteady flow”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Velocity Field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33600" y="2438400"/>
            <a:ext cx="28765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2971800"/>
            <a:ext cx="29146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16F0737-889D-45BE-9FC1-39A4A6C5B7FC}" type="datetime1">
              <a:rPr lang="en-US" smtClean="0"/>
              <a:pPr/>
              <a:t>9/8/2015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Dr. S. S. </a:t>
            </a:r>
            <a:r>
              <a:rPr lang="en-US" dirty="0" err="1" smtClean="0"/>
              <a:t>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534400" cy="4983163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1-D, 2-D and 3-D flows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No of space coordinates required to specify the velocity field</a:t>
            </a:r>
          </a:p>
          <a:p>
            <a:pPr lvl="1"/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Uniform flow at a given cross section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Velocity is constant across any section normal to the flow</a:t>
            </a:r>
          </a:p>
          <a:p>
            <a:pPr lvl="1" algn="just"/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Uniform flow field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Velocity is constant in the flow field (velocity is independent of space coordinates throughout the entire flow field)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Velocity Field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532D823-3198-4FEE-A8B1-840E2198DAC4}" type="datetime1">
              <a:rPr lang="en-US" smtClean="0"/>
              <a:pPr/>
              <a:t>9/8/2015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Dr. S. S. </a:t>
            </a:r>
            <a:r>
              <a:rPr lang="en-US" dirty="0" err="1" smtClean="0"/>
              <a:t>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4906963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Visual representation of a flow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Timeline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Adjacent fluid particles in a flow field are marked at a given instant of time </a:t>
            </a:r>
            <a:r>
              <a:rPr lang="en-US" dirty="0" smtClean="0">
                <a:sym typeface="Wingdings" pitchFamily="2" charset="2"/>
              </a:rPr>
              <a:t> Formed line is </a:t>
            </a:r>
            <a:r>
              <a:rPr lang="en-US" b="1" i="1" dirty="0" smtClean="0">
                <a:solidFill>
                  <a:srgbClr val="0070C0"/>
                </a:solidFill>
                <a:sym typeface="Wingdings" pitchFamily="2" charset="2"/>
              </a:rPr>
              <a:t>“Timeline” </a:t>
            </a:r>
            <a:endParaRPr lang="en-US" dirty="0" smtClean="0">
              <a:sym typeface="Wingdings" pitchFamily="2" charset="2"/>
            </a:endParaRPr>
          </a:p>
          <a:p>
            <a:pPr lvl="1"/>
            <a:endParaRPr lang="en-US" b="1" i="1" dirty="0" smtClean="0">
              <a:solidFill>
                <a:srgbClr val="0070C0"/>
              </a:solidFill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Pathline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Path or trajectory traced out by a moving fluid particle</a:t>
            </a:r>
          </a:p>
          <a:p>
            <a:pPr lvl="1" algn="ctr"/>
            <a:r>
              <a:rPr lang="en-US" dirty="0" smtClean="0">
                <a:sym typeface="Wingdings" pitchFamily="2" charset="2"/>
              </a:rPr>
              <a:t>OR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Line traced out by a given particle as it flows from one point to another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Timelines, Pathlines, Streaklines and Streamlines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1E7549F-ED33-45FD-84C3-0C00A5E878BE}" type="datetime1">
              <a:rPr lang="en-US" smtClean="0"/>
              <a:pPr/>
              <a:t>9/8/2015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Dr. S. S. </a:t>
            </a:r>
            <a:r>
              <a:rPr lang="en-US" dirty="0" err="1" smtClean="0"/>
              <a:t>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47800"/>
            <a:ext cx="8534400" cy="4983163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Streakline</a:t>
            </a:r>
          </a:p>
          <a:p>
            <a:pPr lvl="1" algn="just">
              <a:buFont typeface="Arial" pitchFamily="34" charset="0"/>
              <a:buChar char="–"/>
            </a:pPr>
            <a:r>
              <a:rPr lang="en-US" dirty="0" smtClean="0"/>
              <a:t>Locus of the positions of the fluid particles, at a particular instant, which have passed through a same fixed point</a:t>
            </a:r>
          </a:p>
          <a:p>
            <a:pPr lvl="1" algn="just">
              <a:buFont typeface="Arial" pitchFamily="34" charset="0"/>
              <a:buChar char="–"/>
            </a:pPr>
            <a:r>
              <a:rPr lang="en-US" dirty="0" smtClean="0"/>
              <a:t>It consists of all particles in a flow that have passed through a common point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Streamline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A line that is everywhere tangent to the velocity field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Streamlines are tangent to the direction of flow at every instant</a:t>
            </a:r>
            <a:endParaRPr lang="en-US" dirty="0"/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Fluid cannot cross the streamline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b="1" i="1" dirty="0" smtClean="0"/>
              <a:t>Streamtube – </a:t>
            </a:r>
            <a:r>
              <a:rPr lang="en-US" dirty="0" smtClean="0"/>
              <a:t>bundle of streamlines </a:t>
            </a:r>
            <a:endParaRPr lang="en-US" b="1" i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Timelines, Pathlines, Streaklines and Streamlines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29C28DB-4472-4F8A-86C5-AF2F55D6840B}" type="datetime1">
              <a:rPr lang="en-US" smtClean="0"/>
              <a:pPr/>
              <a:t>9/8/2015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Dr. S. S. </a:t>
            </a:r>
            <a:r>
              <a:rPr lang="en-US" dirty="0" err="1" smtClean="0"/>
              <a:t>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49069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hlinkClick r:id="rId2"/>
              </a:rPr>
              <a:t>http://en.wikipedia.org/wiki/File:Streaklines_and_pathlines_animation_(low).gif</a:t>
            </a:r>
            <a:endParaRPr lang="en-US" sz="2400" dirty="0" smtClean="0"/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hlinkClick r:id="rId3"/>
              </a:rPr>
              <a:t>http://www-mdp.eng.cam.ac.uk/web/library/enginfo/aerothermal_dvd_only/aero/fprops/cvanalysis/node8.html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Example 2.1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Timelines, Pathlines, Streaklines and Streamlines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2F7F46D-4F24-47F0-B07D-BD3E76BD048A}" type="datetime1">
              <a:rPr lang="en-US" smtClean="0"/>
              <a:pPr/>
              <a:t>9/8/2015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Dr. S. S. </a:t>
            </a:r>
            <a:r>
              <a:rPr lang="en-US" dirty="0" err="1" smtClean="0"/>
              <a:t>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1992</TotalTime>
  <Words>1140</Words>
  <Application>Microsoft Office PowerPoint</Application>
  <PresentationFormat>On-screen Show (4:3)</PresentationFormat>
  <Paragraphs>244</Paragraphs>
  <Slides>22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S.S.Baral</cp:lastModifiedBy>
  <cp:revision>299</cp:revision>
  <dcterms:created xsi:type="dcterms:W3CDTF">2011-09-14T09:42:05Z</dcterms:created>
  <dcterms:modified xsi:type="dcterms:W3CDTF">2015-09-08T03:16:16Z</dcterms:modified>
</cp:coreProperties>
</file>