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6" r:id="rId1"/>
  </p:sldMasterIdLst>
  <p:notesMasterIdLst>
    <p:notesMasterId r:id="rId30"/>
  </p:notesMasterIdLst>
  <p:sldIdLst>
    <p:sldId id="257" r:id="rId2"/>
    <p:sldId id="261" r:id="rId3"/>
    <p:sldId id="263" r:id="rId4"/>
    <p:sldId id="264" r:id="rId5"/>
    <p:sldId id="265" r:id="rId6"/>
    <p:sldId id="266" r:id="rId7"/>
    <p:sldId id="268" r:id="rId8"/>
    <p:sldId id="267" r:id="rId9"/>
    <p:sldId id="269" r:id="rId10"/>
    <p:sldId id="270" r:id="rId11"/>
    <p:sldId id="272" r:id="rId12"/>
    <p:sldId id="273" r:id="rId13"/>
    <p:sldId id="274" r:id="rId14"/>
    <p:sldId id="276" r:id="rId15"/>
    <p:sldId id="275" r:id="rId16"/>
    <p:sldId id="277" r:id="rId17"/>
    <p:sldId id="278" r:id="rId18"/>
    <p:sldId id="279" r:id="rId19"/>
    <p:sldId id="280" r:id="rId20"/>
    <p:sldId id="281" r:id="rId21"/>
    <p:sldId id="282" r:id="rId22"/>
    <p:sldId id="283" r:id="rId23"/>
    <p:sldId id="285" r:id="rId24"/>
    <p:sldId id="286" r:id="rId25"/>
    <p:sldId id="287" r:id="rId26"/>
    <p:sldId id="288" r:id="rId27"/>
    <p:sldId id="289" r:id="rId28"/>
    <p:sldId id="29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14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412" autoAdjust="0"/>
    <p:restoredTop sz="89123" autoAdjust="0"/>
  </p:normalViewPr>
  <p:slideViewPr>
    <p:cSldViewPr>
      <p:cViewPr>
        <p:scale>
          <a:sx n="66" d="100"/>
          <a:sy n="66" d="100"/>
        </p:scale>
        <p:origin x="-744"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CE8F2F-2930-4DC9-A823-74FBC64C8203}" type="datetimeFigureOut">
              <a:rPr lang="en-US" smtClean="0"/>
              <a:pPr/>
              <a:t>8/4/2014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C7517A-756D-47BE-AAD0-4A13C066632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C7517A-756D-47BE-AAD0-4A13C066632E}"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289F0D-644A-4B53-A8C1-9B1376D46BB9}" type="datetime1">
              <a:rPr lang="en-US" smtClean="0"/>
              <a:t>8/4/2014</a:t>
            </a:fld>
            <a:endParaRPr lang="en-US"/>
          </a:p>
        </p:txBody>
      </p:sp>
      <p:sp>
        <p:nvSpPr>
          <p:cNvPr id="5" name="Footer Placeholder 4"/>
          <p:cNvSpPr>
            <a:spLocks noGrp="1"/>
          </p:cNvSpPr>
          <p:nvPr>
            <p:ph type="ftr" sz="quarter" idx="11"/>
          </p:nvPr>
        </p:nvSpPr>
        <p:spPr/>
        <p:txBody>
          <a:bodyPr/>
          <a:lstStyle/>
          <a:p>
            <a:r>
              <a:rPr lang="en-US" smtClean="0"/>
              <a:t>Dr. S.S. Baral</a:t>
            </a:r>
            <a:endParaRPr lang="en-US"/>
          </a:p>
        </p:txBody>
      </p:sp>
      <p:sp>
        <p:nvSpPr>
          <p:cNvPr id="6" name="Slide Number Placeholder 5"/>
          <p:cNvSpPr>
            <a:spLocks noGrp="1"/>
          </p:cNvSpPr>
          <p:nvPr>
            <p:ph type="sldNum" sz="quarter" idx="12"/>
          </p:nvPr>
        </p:nvSpPr>
        <p:spPr/>
        <p:txBody>
          <a:bodyPr/>
          <a:lstStyle/>
          <a:p>
            <a:fld id="{BC8D7E44-7D4F-4942-A8C9-2DF6BF8399E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855522-6366-4828-84DD-BC7FF40FE688}" type="datetime1">
              <a:rPr lang="en-US" smtClean="0"/>
              <a:t>8/4/2014</a:t>
            </a:fld>
            <a:endParaRPr lang="en-US"/>
          </a:p>
        </p:txBody>
      </p:sp>
      <p:sp>
        <p:nvSpPr>
          <p:cNvPr id="5" name="Footer Placeholder 4"/>
          <p:cNvSpPr>
            <a:spLocks noGrp="1"/>
          </p:cNvSpPr>
          <p:nvPr>
            <p:ph type="ftr" sz="quarter" idx="11"/>
          </p:nvPr>
        </p:nvSpPr>
        <p:spPr/>
        <p:txBody>
          <a:bodyPr/>
          <a:lstStyle/>
          <a:p>
            <a:r>
              <a:rPr lang="en-US" smtClean="0"/>
              <a:t>Dr. S.S. Baral</a:t>
            </a:r>
            <a:endParaRPr lang="en-US"/>
          </a:p>
        </p:txBody>
      </p:sp>
      <p:sp>
        <p:nvSpPr>
          <p:cNvPr id="6" name="Slide Number Placeholder 5"/>
          <p:cNvSpPr>
            <a:spLocks noGrp="1"/>
          </p:cNvSpPr>
          <p:nvPr>
            <p:ph type="sldNum" sz="quarter" idx="12"/>
          </p:nvPr>
        </p:nvSpPr>
        <p:spPr/>
        <p:txBody>
          <a:bodyPr/>
          <a:lstStyle/>
          <a:p>
            <a:fld id="{BC8D7E44-7D4F-4942-A8C9-2DF6BF8399E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910491-21DE-4203-BB6D-A7FBD0CE1284}" type="datetime1">
              <a:rPr lang="en-US" smtClean="0"/>
              <a:t>8/4/2014</a:t>
            </a:fld>
            <a:endParaRPr lang="en-US"/>
          </a:p>
        </p:txBody>
      </p:sp>
      <p:sp>
        <p:nvSpPr>
          <p:cNvPr id="5" name="Footer Placeholder 4"/>
          <p:cNvSpPr>
            <a:spLocks noGrp="1"/>
          </p:cNvSpPr>
          <p:nvPr>
            <p:ph type="ftr" sz="quarter" idx="11"/>
          </p:nvPr>
        </p:nvSpPr>
        <p:spPr/>
        <p:txBody>
          <a:bodyPr/>
          <a:lstStyle/>
          <a:p>
            <a:r>
              <a:rPr lang="en-US" smtClean="0"/>
              <a:t>Dr. S.S. Baral</a:t>
            </a:r>
            <a:endParaRPr lang="en-US"/>
          </a:p>
        </p:txBody>
      </p:sp>
      <p:sp>
        <p:nvSpPr>
          <p:cNvPr id="6" name="Slide Number Placeholder 5"/>
          <p:cNvSpPr>
            <a:spLocks noGrp="1"/>
          </p:cNvSpPr>
          <p:nvPr>
            <p:ph type="sldNum" sz="quarter" idx="12"/>
          </p:nvPr>
        </p:nvSpPr>
        <p:spPr/>
        <p:txBody>
          <a:bodyPr/>
          <a:lstStyle/>
          <a:p>
            <a:fld id="{BC8D7E44-7D4F-4942-A8C9-2DF6BF8399E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12" name="Picture 11" descr="BITS Pilani Goa.jpg"/>
          <p:cNvPicPr>
            <a:picLocks noChangeAspect="1"/>
          </p:cNvPicPr>
          <p:nvPr userDrawn="1"/>
        </p:nvPicPr>
        <p:blipFill>
          <a:blip r:embed="rId2" cstate="print"/>
          <a:stretch>
            <a:fillRect/>
          </a:stretch>
        </p:blipFill>
        <p:spPr>
          <a:xfrm>
            <a:off x="-2819400" y="-3352800"/>
            <a:ext cx="14438086" cy="10828565"/>
          </a:xfrm>
          <a:prstGeom prst="rect">
            <a:avLst/>
          </a:prstGeom>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smtClean="0">
                <a:solidFill>
                  <a:srgbClr val="101141"/>
                </a:solidFill>
                <a:latin typeface="Arial"/>
                <a:cs typeface="Arial"/>
              </a:rPr>
              <a:t>BITS</a:t>
            </a:r>
            <a:r>
              <a:rPr lang="en-US" sz="2900" spc="-150" dirty="0" smtClean="0">
                <a:solidFill>
                  <a:srgbClr val="101141"/>
                </a:solidFill>
                <a:latin typeface="Arial"/>
                <a:cs typeface="Arial"/>
              </a:rPr>
              <a:t> Pilani</a:t>
            </a:r>
            <a:endParaRPr lang="en-US" sz="2900" spc="-150" dirty="0">
              <a:solidFill>
                <a:srgbClr val="101141"/>
              </a:solidFill>
              <a:latin typeface="Arial"/>
              <a:cs typeface="Arial"/>
            </a:endParaRPr>
          </a:p>
        </p:txBody>
      </p:sp>
      <p:sp>
        <p:nvSpPr>
          <p:cNvPr id="20" name="TextBox 19"/>
          <p:cNvSpPr txBox="1"/>
          <p:nvPr userDrawn="1"/>
        </p:nvSpPr>
        <p:spPr>
          <a:xfrm>
            <a:off x="7086600" y="1170801"/>
            <a:ext cx="1905000" cy="276999"/>
          </a:xfrm>
          <a:prstGeom prst="rect">
            <a:avLst/>
          </a:prstGeom>
          <a:noFill/>
        </p:spPr>
        <p:txBody>
          <a:bodyPr wrap="square" rtlCol="0">
            <a:spAutoFit/>
          </a:bodyPr>
          <a:lstStyle/>
          <a:p>
            <a:pPr algn="l"/>
            <a:r>
              <a:rPr lang="en-US" sz="1200" spc="0" dirty="0" smtClean="0">
                <a:solidFill>
                  <a:srgbClr val="101141"/>
                </a:solidFill>
                <a:latin typeface="Arial"/>
                <a:cs typeface="Arial"/>
              </a:rPr>
              <a:t>K K Birla Goa</a:t>
            </a:r>
            <a:r>
              <a:rPr lang="en-US" sz="1200" spc="0" baseline="0" dirty="0" smtClean="0">
                <a:solidFill>
                  <a:srgbClr val="101141"/>
                </a:solidFill>
                <a:latin typeface="Arial"/>
                <a:cs typeface="Arial"/>
              </a:rPr>
              <a:t> Campus</a:t>
            </a:r>
            <a:endParaRPr lang="en-US" sz="1200" spc="0" dirty="0">
              <a:solidFill>
                <a:srgbClr val="101141"/>
              </a:solidFill>
              <a:latin typeface="Arial"/>
              <a:cs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610600" cy="49831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32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None/>
              <a:tabLst/>
              <a:defRPr sz="24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K K Birla</a:t>
            </a:r>
            <a:r>
              <a:rPr lang="en-US" sz="1100" baseline="0" dirty="0" smtClean="0">
                <a:solidFill>
                  <a:srgbClr val="101141"/>
                </a:solidFill>
                <a:latin typeface="Arial"/>
                <a:cs typeface="Arial"/>
              </a:rPr>
              <a:t> Goa</a:t>
            </a:r>
            <a:r>
              <a:rPr lang="en-US" sz="1100" dirty="0" smtClean="0">
                <a:solidFill>
                  <a:srgbClr val="101141"/>
                </a:solidFill>
                <a:latin typeface="Arial"/>
                <a:cs typeface="Arial"/>
              </a:rPr>
              <a:t> Campus</a:t>
            </a:r>
            <a:endParaRPr lang="en-US" sz="1100" dirty="0">
              <a:solidFill>
                <a:srgbClr val="101141"/>
              </a:solidFill>
              <a:latin typeface="Arial"/>
              <a:cs typeface="Arial"/>
            </a:endParaRPr>
          </a:p>
        </p:txBody>
      </p:sp>
      <p:grpSp>
        <p:nvGrpSpPr>
          <p:cNvPr id="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4"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
        <p:nvSpPr>
          <p:cNvPr id="18" name="Date Placeholder 17"/>
          <p:cNvSpPr>
            <a:spLocks noGrp="1"/>
          </p:cNvSpPr>
          <p:nvPr>
            <p:ph type="dt" sz="half" idx="11"/>
          </p:nvPr>
        </p:nvSpPr>
        <p:spPr>
          <a:xfrm>
            <a:off x="0" y="6492875"/>
            <a:ext cx="2133600" cy="365125"/>
          </a:xfrm>
        </p:spPr>
        <p:txBody>
          <a:bodyPr/>
          <a:lstStyle>
            <a:lvl1pPr>
              <a:defRPr sz="1600" b="1"/>
            </a:lvl1pPr>
          </a:lstStyle>
          <a:p>
            <a:fld id="{1B7C2D60-230E-4FDB-B1BF-6FF802E463A9}" type="datetime1">
              <a:rPr lang="en-US" smtClean="0"/>
              <a:t>8/4/2014</a:t>
            </a:fld>
            <a:endParaRPr lang="en-US" dirty="0"/>
          </a:p>
        </p:txBody>
      </p:sp>
      <p:sp>
        <p:nvSpPr>
          <p:cNvPr id="19" name="Slide Number Placeholder 18"/>
          <p:cNvSpPr>
            <a:spLocks noGrp="1"/>
          </p:cNvSpPr>
          <p:nvPr>
            <p:ph type="sldNum" sz="quarter" idx="12"/>
          </p:nvPr>
        </p:nvSpPr>
        <p:spPr>
          <a:xfrm>
            <a:off x="8534400" y="6096001"/>
            <a:ext cx="609600" cy="381000"/>
          </a:xfrm>
        </p:spPr>
        <p:txBody>
          <a:bodyPr/>
          <a:lstStyle>
            <a:lvl1pPr>
              <a:defRPr sz="1600" b="1"/>
            </a:lvl1pPr>
          </a:lstStyle>
          <a:p>
            <a:fld id="{BC8D7E44-7D4F-4942-A8C9-2DF6BF8399E8}" type="slidenum">
              <a:rPr lang="en-US" smtClean="0"/>
              <a:pPr/>
              <a:t>‹#›</a:t>
            </a:fld>
            <a:endParaRPr lang="en-US" dirty="0"/>
          </a:p>
        </p:txBody>
      </p:sp>
      <p:sp>
        <p:nvSpPr>
          <p:cNvPr id="23" name="Footer Placeholder 22"/>
          <p:cNvSpPr>
            <a:spLocks noGrp="1"/>
          </p:cNvSpPr>
          <p:nvPr>
            <p:ph type="ftr" sz="quarter" idx="13"/>
          </p:nvPr>
        </p:nvSpPr>
        <p:spPr>
          <a:xfrm>
            <a:off x="3581400" y="6553199"/>
            <a:ext cx="1828800" cy="304801"/>
          </a:xfrm>
        </p:spPr>
        <p:txBody>
          <a:bodyPr/>
          <a:lstStyle>
            <a:lvl1pPr>
              <a:defRPr sz="1600" b="1"/>
            </a:lvl1pPr>
          </a:lstStyle>
          <a:p>
            <a:r>
              <a:rPr lang="en-US" smtClean="0"/>
              <a:t>Dr. S.S. Baral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2" name="Picture 11" descr="BITS Pilani Goa.jpg"/>
          <p:cNvPicPr>
            <a:picLocks noChangeAspect="1"/>
          </p:cNvPicPr>
          <p:nvPr userDrawn="1"/>
        </p:nvPicPr>
        <p:blipFill>
          <a:blip r:embed="rId2" cstate="print"/>
          <a:stretch>
            <a:fillRect/>
          </a:stretch>
        </p:blipFill>
        <p:spPr>
          <a:xfrm>
            <a:off x="-2819400" y="-3352800"/>
            <a:ext cx="14438086" cy="10828565"/>
          </a:xfrm>
          <a:prstGeom prst="rect">
            <a:avLst/>
          </a:prstGeom>
        </p:spPr>
      </p:pic>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31" name="TextBox 30"/>
          <p:cNvSpPr txBox="1"/>
          <p:nvPr userDrawn="1"/>
        </p:nvSpPr>
        <p:spPr>
          <a:xfrm>
            <a:off x="152400" y="56666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K K Birla Goa</a:t>
            </a:r>
            <a:r>
              <a:rPr lang="en-US" sz="1200" spc="0" baseline="0" dirty="0" smtClean="0">
                <a:solidFill>
                  <a:srgbClr val="FFFFFF"/>
                </a:solidFill>
                <a:latin typeface="Arial"/>
                <a:cs typeface="Arial"/>
              </a:rPr>
              <a:t> Campus</a:t>
            </a:r>
            <a:endParaRPr lang="en-US" sz="1200" spc="0" dirty="0">
              <a:solidFill>
                <a:srgbClr val="FFFFFF"/>
              </a:solidFill>
              <a:latin typeface="Arial"/>
              <a:cs typeface="Arial"/>
            </a:endParaRP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5" name="TextBox 34"/>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K K Birla</a:t>
            </a:r>
            <a:r>
              <a:rPr lang="en-US" sz="1100" baseline="0" dirty="0" smtClean="0">
                <a:solidFill>
                  <a:srgbClr val="101141"/>
                </a:solidFill>
                <a:latin typeface="Arial"/>
                <a:cs typeface="Arial"/>
              </a:rPr>
              <a:t> Goa</a:t>
            </a:r>
            <a:r>
              <a:rPr lang="en-US" sz="1100" dirty="0" smtClean="0">
                <a:solidFill>
                  <a:srgbClr val="101141"/>
                </a:solidFill>
                <a:latin typeface="Arial"/>
                <a:cs typeface="Arial"/>
              </a:rPr>
              <a:t> Campus</a:t>
            </a:r>
            <a:endParaRPr lang="en-US" sz="1100" dirty="0">
              <a:solidFill>
                <a:srgbClr val="101141"/>
              </a:solidFill>
              <a:latin typeface="Arial"/>
              <a:cs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2" name="TextBox 21"/>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K K Birla</a:t>
            </a:r>
            <a:r>
              <a:rPr lang="en-US" sz="1100" baseline="0" dirty="0" smtClean="0">
                <a:solidFill>
                  <a:srgbClr val="101141"/>
                </a:solidFill>
                <a:latin typeface="Arial"/>
                <a:cs typeface="Arial"/>
              </a:rPr>
              <a:t> Goa</a:t>
            </a:r>
            <a:r>
              <a:rPr lang="en-US" sz="1100" dirty="0" smtClean="0">
                <a:solidFill>
                  <a:srgbClr val="101141"/>
                </a:solidFill>
                <a:latin typeface="Arial"/>
                <a:cs typeface="Arial"/>
              </a:rPr>
              <a:t> Campus</a:t>
            </a:r>
            <a:endParaRPr lang="en-US" sz="1100" dirty="0">
              <a:solidFill>
                <a:srgbClr val="101141"/>
              </a:solidFill>
              <a:latin typeface="Arial"/>
              <a:cs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7" name="TextBox 1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K K Birla</a:t>
            </a:r>
            <a:r>
              <a:rPr lang="en-US" sz="1100" baseline="0" dirty="0" smtClean="0">
                <a:solidFill>
                  <a:srgbClr val="101141"/>
                </a:solidFill>
                <a:latin typeface="Arial"/>
                <a:cs typeface="Arial"/>
              </a:rPr>
              <a:t> Goa</a:t>
            </a:r>
            <a:r>
              <a:rPr lang="en-US" sz="1100" dirty="0" smtClean="0">
                <a:solidFill>
                  <a:srgbClr val="101141"/>
                </a:solidFill>
                <a:latin typeface="Arial"/>
                <a:cs typeface="Arial"/>
              </a:rPr>
              <a:t> Campus</a:t>
            </a:r>
            <a:endParaRPr lang="en-US" sz="1100" dirty="0">
              <a:solidFill>
                <a:srgbClr val="101141"/>
              </a:solidFill>
              <a:latin typeface="Arial"/>
              <a:cs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K K Birla</a:t>
            </a:r>
            <a:r>
              <a:rPr lang="en-US" sz="1100" baseline="0" dirty="0" smtClean="0">
                <a:solidFill>
                  <a:srgbClr val="101141"/>
                </a:solidFill>
                <a:latin typeface="Arial"/>
                <a:cs typeface="Arial"/>
              </a:rPr>
              <a:t> Goa</a:t>
            </a:r>
            <a:r>
              <a:rPr lang="en-US" sz="1100" dirty="0" smtClean="0">
                <a:solidFill>
                  <a:srgbClr val="101141"/>
                </a:solidFill>
                <a:latin typeface="Arial"/>
                <a:cs typeface="Arial"/>
              </a:rPr>
              <a:t> Campus</a:t>
            </a:r>
            <a:endParaRPr lang="en-US" sz="1100" dirty="0">
              <a:solidFill>
                <a:srgbClr val="101141"/>
              </a:solidFill>
              <a:latin typeface="Arial"/>
              <a:cs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8" name="TextBox 17"/>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K K Birla</a:t>
            </a:r>
            <a:r>
              <a:rPr lang="en-US" sz="1100" baseline="0" dirty="0" smtClean="0">
                <a:solidFill>
                  <a:srgbClr val="101141"/>
                </a:solidFill>
                <a:latin typeface="Arial"/>
                <a:cs typeface="Arial"/>
              </a:rPr>
              <a:t> Goa</a:t>
            </a:r>
            <a:r>
              <a:rPr lang="en-US" sz="1100" dirty="0" smtClean="0">
                <a:solidFill>
                  <a:srgbClr val="101141"/>
                </a:solidFill>
                <a:latin typeface="Arial"/>
                <a:cs typeface="Arial"/>
              </a:rPr>
              <a:t> Campus</a:t>
            </a:r>
            <a:endParaRPr lang="en-US" sz="1100" dirty="0">
              <a:solidFill>
                <a:srgbClr val="101141"/>
              </a:solidFill>
              <a:latin typeface="Arial"/>
              <a:cs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4BCABE-1390-447A-9DCC-952B81E5E560}" type="datetime1">
              <a:rPr lang="en-US" smtClean="0"/>
              <a:t>8/4/2014</a:t>
            </a:fld>
            <a:endParaRPr lang="en-US"/>
          </a:p>
        </p:txBody>
      </p:sp>
      <p:sp>
        <p:nvSpPr>
          <p:cNvPr id="5" name="Footer Placeholder 4"/>
          <p:cNvSpPr>
            <a:spLocks noGrp="1"/>
          </p:cNvSpPr>
          <p:nvPr>
            <p:ph type="ftr" sz="quarter" idx="11"/>
          </p:nvPr>
        </p:nvSpPr>
        <p:spPr/>
        <p:txBody>
          <a:bodyPr/>
          <a:lstStyle/>
          <a:p>
            <a:r>
              <a:rPr lang="en-US" smtClean="0"/>
              <a:t>Dr. S.S. Baral</a:t>
            </a:r>
            <a:endParaRPr lang="en-US"/>
          </a:p>
        </p:txBody>
      </p:sp>
      <p:sp>
        <p:nvSpPr>
          <p:cNvPr id="6" name="Slide Number Placeholder 5"/>
          <p:cNvSpPr>
            <a:spLocks noGrp="1"/>
          </p:cNvSpPr>
          <p:nvPr>
            <p:ph type="sldNum" sz="quarter" idx="12"/>
          </p:nvPr>
        </p:nvSpPr>
        <p:spPr/>
        <p:txBody>
          <a:bodyPr/>
          <a:lstStyle/>
          <a:p>
            <a:fld id="{BC8D7E44-7D4F-4942-A8C9-2DF6BF8399E8}"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2" name="TextBox 31"/>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K K Birla</a:t>
            </a:r>
            <a:r>
              <a:rPr lang="en-US" sz="1100" baseline="0" dirty="0" smtClean="0">
                <a:solidFill>
                  <a:srgbClr val="101141"/>
                </a:solidFill>
                <a:latin typeface="Arial"/>
                <a:cs typeface="Arial"/>
              </a:rPr>
              <a:t> Goa</a:t>
            </a:r>
            <a:r>
              <a:rPr lang="en-US" sz="1100" dirty="0" smtClean="0">
                <a:solidFill>
                  <a:srgbClr val="101141"/>
                </a:solidFill>
                <a:latin typeface="Arial"/>
                <a:cs typeface="Arial"/>
              </a:rPr>
              <a:t> Campus</a:t>
            </a:r>
            <a:endParaRPr lang="en-US" sz="1100" dirty="0">
              <a:solidFill>
                <a:srgbClr val="101141"/>
              </a:solidFill>
              <a:latin typeface="Arial"/>
              <a:cs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smtClean="0">
                <a:solidFill>
                  <a:srgbClr val="101141"/>
                </a:solidFill>
                <a:latin typeface="Arial"/>
                <a:cs typeface="Arial"/>
              </a:rPr>
              <a:t>BITS </a:t>
            </a:r>
            <a:r>
              <a:rPr lang="en-US" sz="900" dirty="0" smtClean="0">
                <a:solidFill>
                  <a:srgbClr val="101141"/>
                </a:solidFill>
                <a:latin typeface="Arial"/>
                <a:cs typeface="Arial"/>
              </a:rPr>
              <a:t>Pilani, K K Birla Goa Campus</a:t>
            </a:r>
            <a:endParaRPr lang="en-US" sz="900" dirty="0">
              <a:solidFill>
                <a:srgbClr val="101141"/>
              </a:solidFill>
              <a:latin typeface="Arial"/>
              <a:cs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783E92-0160-4759-A191-28054F4C4FE9}" type="datetime1">
              <a:rPr lang="en-US" smtClean="0"/>
              <a:t>8/4/2014</a:t>
            </a:fld>
            <a:endParaRPr lang="en-US"/>
          </a:p>
        </p:txBody>
      </p:sp>
      <p:sp>
        <p:nvSpPr>
          <p:cNvPr id="5" name="Footer Placeholder 4"/>
          <p:cNvSpPr>
            <a:spLocks noGrp="1"/>
          </p:cNvSpPr>
          <p:nvPr>
            <p:ph type="ftr" sz="quarter" idx="11"/>
          </p:nvPr>
        </p:nvSpPr>
        <p:spPr/>
        <p:txBody>
          <a:bodyPr/>
          <a:lstStyle/>
          <a:p>
            <a:r>
              <a:rPr lang="en-US" smtClean="0"/>
              <a:t>Dr. S.S. Baral</a:t>
            </a:r>
            <a:endParaRPr lang="en-US"/>
          </a:p>
        </p:txBody>
      </p:sp>
      <p:sp>
        <p:nvSpPr>
          <p:cNvPr id="6" name="Slide Number Placeholder 5"/>
          <p:cNvSpPr>
            <a:spLocks noGrp="1"/>
          </p:cNvSpPr>
          <p:nvPr>
            <p:ph type="sldNum" sz="quarter" idx="12"/>
          </p:nvPr>
        </p:nvSpPr>
        <p:spPr/>
        <p:txBody>
          <a:bodyPr/>
          <a:lstStyle/>
          <a:p>
            <a:fld id="{BC8D7E44-7D4F-4942-A8C9-2DF6BF8399E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20703E-875D-4C29-8A27-7A3B517627C0}" type="datetime1">
              <a:rPr lang="en-US" smtClean="0"/>
              <a:t>8/4/2014</a:t>
            </a:fld>
            <a:endParaRPr lang="en-US"/>
          </a:p>
        </p:txBody>
      </p:sp>
      <p:sp>
        <p:nvSpPr>
          <p:cNvPr id="6" name="Footer Placeholder 5"/>
          <p:cNvSpPr>
            <a:spLocks noGrp="1"/>
          </p:cNvSpPr>
          <p:nvPr>
            <p:ph type="ftr" sz="quarter" idx="11"/>
          </p:nvPr>
        </p:nvSpPr>
        <p:spPr/>
        <p:txBody>
          <a:bodyPr/>
          <a:lstStyle/>
          <a:p>
            <a:r>
              <a:rPr lang="en-US" smtClean="0"/>
              <a:t>Dr. S.S. Baral</a:t>
            </a:r>
            <a:endParaRPr lang="en-US"/>
          </a:p>
        </p:txBody>
      </p:sp>
      <p:sp>
        <p:nvSpPr>
          <p:cNvPr id="7" name="Slide Number Placeholder 6"/>
          <p:cNvSpPr>
            <a:spLocks noGrp="1"/>
          </p:cNvSpPr>
          <p:nvPr>
            <p:ph type="sldNum" sz="quarter" idx="12"/>
          </p:nvPr>
        </p:nvSpPr>
        <p:spPr/>
        <p:txBody>
          <a:bodyPr/>
          <a:lstStyle/>
          <a:p>
            <a:fld id="{BC8D7E44-7D4F-4942-A8C9-2DF6BF8399E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F9E2AB-8E63-4DD0-AC7E-B8C46827900E}" type="datetime1">
              <a:rPr lang="en-US" smtClean="0"/>
              <a:t>8/4/2014</a:t>
            </a:fld>
            <a:endParaRPr lang="en-US"/>
          </a:p>
        </p:txBody>
      </p:sp>
      <p:sp>
        <p:nvSpPr>
          <p:cNvPr id="8" name="Footer Placeholder 7"/>
          <p:cNvSpPr>
            <a:spLocks noGrp="1"/>
          </p:cNvSpPr>
          <p:nvPr>
            <p:ph type="ftr" sz="quarter" idx="11"/>
          </p:nvPr>
        </p:nvSpPr>
        <p:spPr/>
        <p:txBody>
          <a:bodyPr/>
          <a:lstStyle/>
          <a:p>
            <a:r>
              <a:rPr lang="en-US" smtClean="0"/>
              <a:t>Dr. S.S. Baral</a:t>
            </a:r>
            <a:endParaRPr lang="en-US"/>
          </a:p>
        </p:txBody>
      </p:sp>
      <p:sp>
        <p:nvSpPr>
          <p:cNvPr id="9" name="Slide Number Placeholder 8"/>
          <p:cNvSpPr>
            <a:spLocks noGrp="1"/>
          </p:cNvSpPr>
          <p:nvPr>
            <p:ph type="sldNum" sz="quarter" idx="12"/>
          </p:nvPr>
        </p:nvSpPr>
        <p:spPr/>
        <p:txBody>
          <a:bodyPr/>
          <a:lstStyle/>
          <a:p>
            <a:fld id="{BC8D7E44-7D4F-4942-A8C9-2DF6BF8399E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73A8F0-0DBE-44A7-97DB-2B84E8985CE8}" type="datetime1">
              <a:rPr lang="en-US" smtClean="0"/>
              <a:t>8/4/2014</a:t>
            </a:fld>
            <a:endParaRPr lang="en-US"/>
          </a:p>
        </p:txBody>
      </p:sp>
      <p:sp>
        <p:nvSpPr>
          <p:cNvPr id="4" name="Footer Placeholder 3"/>
          <p:cNvSpPr>
            <a:spLocks noGrp="1"/>
          </p:cNvSpPr>
          <p:nvPr>
            <p:ph type="ftr" sz="quarter" idx="11"/>
          </p:nvPr>
        </p:nvSpPr>
        <p:spPr/>
        <p:txBody>
          <a:bodyPr/>
          <a:lstStyle/>
          <a:p>
            <a:r>
              <a:rPr lang="en-US" smtClean="0"/>
              <a:t>Dr. S.S. Baral</a:t>
            </a:r>
            <a:endParaRPr lang="en-US"/>
          </a:p>
        </p:txBody>
      </p:sp>
      <p:sp>
        <p:nvSpPr>
          <p:cNvPr id="5" name="Slide Number Placeholder 4"/>
          <p:cNvSpPr>
            <a:spLocks noGrp="1"/>
          </p:cNvSpPr>
          <p:nvPr>
            <p:ph type="sldNum" sz="quarter" idx="12"/>
          </p:nvPr>
        </p:nvSpPr>
        <p:spPr/>
        <p:txBody>
          <a:bodyPr/>
          <a:lstStyle/>
          <a:p>
            <a:fld id="{BC8D7E44-7D4F-4942-A8C9-2DF6BF8399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6D05C-868D-4849-A6D8-A8FC43D4D2A3}" type="datetime1">
              <a:rPr lang="en-US" smtClean="0"/>
              <a:t>8/4/2014</a:t>
            </a:fld>
            <a:endParaRPr lang="en-US"/>
          </a:p>
        </p:txBody>
      </p:sp>
      <p:sp>
        <p:nvSpPr>
          <p:cNvPr id="3" name="Footer Placeholder 2"/>
          <p:cNvSpPr>
            <a:spLocks noGrp="1"/>
          </p:cNvSpPr>
          <p:nvPr>
            <p:ph type="ftr" sz="quarter" idx="11"/>
          </p:nvPr>
        </p:nvSpPr>
        <p:spPr/>
        <p:txBody>
          <a:bodyPr/>
          <a:lstStyle/>
          <a:p>
            <a:r>
              <a:rPr lang="en-US" smtClean="0"/>
              <a:t>Dr. S.S. Baral</a:t>
            </a:r>
            <a:endParaRPr lang="en-US"/>
          </a:p>
        </p:txBody>
      </p:sp>
      <p:sp>
        <p:nvSpPr>
          <p:cNvPr id="4" name="Slide Number Placeholder 3"/>
          <p:cNvSpPr>
            <a:spLocks noGrp="1"/>
          </p:cNvSpPr>
          <p:nvPr>
            <p:ph type="sldNum" sz="quarter" idx="12"/>
          </p:nvPr>
        </p:nvSpPr>
        <p:spPr/>
        <p:txBody>
          <a:bodyPr/>
          <a:lstStyle/>
          <a:p>
            <a:fld id="{BC8D7E44-7D4F-4942-A8C9-2DF6BF8399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ABC0CD-A27C-4A45-8E62-A578657EBCD4}" type="datetime1">
              <a:rPr lang="en-US" smtClean="0"/>
              <a:t>8/4/2014</a:t>
            </a:fld>
            <a:endParaRPr lang="en-US"/>
          </a:p>
        </p:txBody>
      </p:sp>
      <p:sp>
        <p:nvSpPr>
          <p:cNvPr id="6" name="Footer Placeholder 5"/>
          <p:cNvSpPr>
            <a:spLocks noGrp="1"/>
          </p:cNvSpPr>
          <p:nvPr>
            <p:ph type="ftr" sz="quarter" idx="11"/>
          </p:nvPr>
        </p:nvSpPr>
        <p:spPr/>
        <p:txBody>
          <a:bodyPr/>
          <a:lstStyle/>
          <a:p>
            <a:r>
              <a:rPr lang="en-US" smtClean="0"/>
              <a:t>Dr. S.S. Baral</a:t>
            </a:r>
            <a:endParaRPr lang="en-US"/>
          </a:p>
        </p:txBody>
      </p:sp>
      <p:sp>
        <p:nvSpPr>
          <p:cNvPr id="7" name="Slide Number Placeholder 6"/>
          <p:cNvSpPr>
            <a:spLocks noGrp="1"/>
          </p:cNvSpPr>
          <p:nvPr>
            <p:ph type="sldNum" sz="quarter" idx="12"/>
          </p:nvPr>
        </p:nvSpPr>
        <p:spPr/>
        <p:txBody>
          <a:bodyPr/>
          <a:lstStyle/>
          <a:p>
            <a:fld id="{BC8D7E44-7D4F-4942-A8C9-2DF6BF8399E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DE5AA6-AA3B-4CBA-8EB8-7184E3616FAE}" type="datetime1">
              <a:rPr lang="en-US" smtClean="0"/>
              <a:t>8/4/2014</a:t>
            </a:fld>
            <a:endParaRPr lang="en-US"/>
          </a:p>
        </p:txBody>
      </p:sp>
      <p:sp>
        <p:nvSpPr>
          <p:cNvPr id="6" name="Footer Placeholder 5"/>
          <p:cNvSpPr>
            <a:spLocks noGrp="1"/>
          </p:cNvSpPr>
          <p:nvPr>
            <p:ph type="ftr" sz="quarter" idx="11"/>
          </p:nvPr>
        </p:nvSpPr>
        <p:spPr/>
        <p:txBody>
          <a:bodyPr/>
          <a:lstStyle/>
          <a:p>
            <a:r>
              <a:rPr lang="en-US" smtClean="0"/>
              <a:t>Dr. S.S. Baral</a:t>
            </a:r>
            <a:endParaRPr lang="en-US"/>
          </a:p>
        </p:txBody>
      </p:sp>
      <p:sp>
        <p:nvSpPr>
          <p:cNvPr id="7" name="Slide Number Placeholder 6"/>
          <p:cNvSpPr>
            <a:spLocks noGrp="1"/>
          </p:cNvSpPr>
          <p:nvPr>
            <p:ph type="sldNum" sz="quarter" idx="12"/>
          </p:nvPr>
        </p:nvSpPr>
        <p:spPr/>
        <p:txBody>
          <a:bodyPr/>
          <a:lstStyle/>
          <a:p>
            <a:fld id="{BC8D7E44-7D4F-4942-A8C9-2DF6BF8399E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7D1465-23ED-40AD-9493-35BD4E692FC5}" type="datetime1">
              <a:rPr lang="en-US" smtClean="0"/>
              <a:t>8/4/2014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Dr. S.S. Baral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8D7E44-7D4F-4942-A8C9-2DF6BF8399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9" r:id="rId12"/>
    <p:sldLayoutId id="2147483690" r:id="rId13"/>
    <p:sldLayoutId id="2147483649" r:id="rId14"/>
    <p:sldLayoutId id="2147483652" r:id="rId15"/>
    <p:sldLayoutId id="2147483653" r:id="rId16"/>
    <p:sldLayoutId id="2147483655" r:id="rId17"/>
    <p:sldLayoutId id="2147483656" r:id="rId18"/>
    <p:sldLayoutId id="2147483657" r:id="rId19"/>
    <p:sldLayoutId id="2147483658" r:id="rId20"/>
    <p:sldLayoutId id="2147483659" r:id="rId2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png"/><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Fluid Statics</a:t>
            </a:r>
          </a:p>
        </p:txBody>
      </p:sp>
      <p:pic>
        <p:nvPicPr>
          <p:cNvPr id="3" name="Picture 7" descr="Aquarium"/>
          <p:cNvPicPr>
            <a:picLocks noChangeAspect="1" noChangeArrowheads="1"/>
          </p:cNvPicPr>
          <p:nvPr/>
        </p:nvPicPr>
        <p:blipFill>
          <a:blip r:embed="rId2"/>
          <a:srcRect/>
          <a:stretch>
            <a:fillRect/>
          </a:stretch>
        </p:blipFill>
        <p:spPr bwMode="auto">
          <a:xfrm>
            <a:off x="6324600" y="4264697"/>
            <a:ext cx="2819400" cy="25933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830763"/>
          </a:xfrm>
        </p:spPr>
        <p:txBody>
          <a:bodyPr>
            <a:normAutofit/>
          </a:bodyPr>
          <a:lstStyle/>
          <a:p>
            <a:pPr>
              <a:buFont typeface="Arial" pitchFamily="34" charset="0"/>
              <a:buChar char="•"/>
            </a:pPr>
            <a:r>
              <a:rPr lang="en-US" dirty="0" smtClean="0"/>
              <a:t>US standard atmosphere</a:t>
            </a:r>
            <a:r>
              <a:rPr lang="en-US" dirty="0"/>
              <a:t> </a:t>
            </a:r>
            <a:r>
              <a:rPr lang="en-US" dirty="0" smtClean="0"/>
              <a:t>at sea level</a:t>
            </a:r>
          </a:p>
          <a:p>
            <a:pPr lvl="1">
              <a:buFont typeface="Arial" pitchFamily="34" charset="0"/>
              <a:buChar char="•"/>
            </a:pPr>
            <a:r>
              <a:rPr lang="en-US" dirty="0" smtClean="0"/>
              <a:t>T = 15 C (288.15 K)</a:t>
            </a:r>
          </a:p>
          <a:p>
            <a:pPr lvl="1">
              <a:buFont typeface="Arial" pitchFamily="34" charset="0"/>
              <a:buChar char="•"/>
            </a:pPr>
            <a:r>
              <a:rPr lang="en-US" dirty="0" smtClean="0"/>
              <a:t>P = 1 </a:t>
            </a:r>
            <a:r>
              <a:rPr lang="en-US" dirty="0" err="1" smtClean="0"/>
              <a:t>atm</a:t>
            </a:r>
            <a:r>
              <a:rPr lang="en-US" dirty="0" smtClean="0"/>
              <a:t> (101.325 </a:t>
            </a:r>
            <a:r>
              <a:rPr lang="en-US" dirty="0" err="1" smtClean="0"/>
              <a:t>kPa</a:t>
            </a:r>
            <a:r>
              <a:rPr lang="en-US" dirty="0" smtClean="0"/>
              <a:t>)</a:t>
            </a:r>
          </a:p>
          <a:p>
            <a:pPr lvl="1">
              <a:buFont typeface="Arial" pitchFamily="34" charset="0"/>
              <a:buChar char="•"/>
            </a:pPr>
            <a:r>
              <a:rPr lang="en-US" dirty="0" smtClean="0"/>
              <a:t>Density = 1.225 kg/m</a:t>
            </a:r>
            <a:r>
              <a:rPr lang="en-US" baseline="30000" dirty="0" smtClean="0"/>
              <a:t>3</a:t>
            </a:r>
          </a:p>
          <a:p>
            <a:pPr lvl="1">
              <a:buFont typeface="Arial" pitchFamily="34" charset="0"/>
              <a:buChar char="•"/>
            </a:pPr>
            <a:r>
              <a:rPr lang="en-US" dirty="0" smtClean="0"/>
              <a:t>Specific weight = 12.014 N/m</a:t>
            </a:r>
            <a:r>
              <a:rPr lang="en-US" baseline="30000" dirty="0" smtClean="0"/>
              <a:t>3</a:t>
            </a:r>
          </a:p>
          <a:p>
            <a:pPr lvl="1">
              <a:buFont typeface="Arial" pitchFamily="34" charset="0"/>
              <a:buChar char="•"/>
            </a:pPr>
            <a:r>
              <a:rPr lang="en-US" dirty="0" smtClean="0"/>
              <a:t>Viscosity = 1.789 e-5 N.s/m</a:t>
            </a:r>
            <a:r>
              <a:rPr lang="en-US" baseline="30000" dirty="0" smtClean="0"/>
              <a:t>2</a:t>
            </a:r>
            <a:endParaRPr lang="en-US" dirty="0" smtClean="0"/>
          </a:p>
          <a:p>
            <a:pPr lvl="1">
              <a:buFont typeface="Arial" pitchFamily="34" charset="0"/>
              <a:buChar char="•"/>
            </a:pPr>
            <a:endParaRPr lang="en-US" dirty="0" smtClean="0"/>
          </a:p>
        </p:txBody>
      </p:sp>
      <p:sp>
        <p:nvSpPr>
          <p:cNvPr id="3" name="Content Placeholder 2"/>
          <p:cNvSpPr>
            <a:spLocks noGrp="1"/>
          </p:cNvSpPr>
          <p:nvPr>
            <p:ph sz="quarter" idx="10"/>
          </p:nvPr>
        </p:nvSpPr>
        <p:spPr/>
        <p:txBody>
          <a:bodyPr/>
          <a:lstStyle/>
          <a:p>
            <a:r>
              <a:rPr lang="en-US" dirty="0" smtClean="0"/>
              <a:t>Standard Atmosphere</a:t>
            </a:r>
            <a:endParaRPr lang="en-US" dirty="0"/>
          </a:p>
        </p:txBody>
      </p:sp>
      <p:sp>
        <p:nvSpPr>
          <p:cNvPr id="4" name="Date Placeholder 3"/>
          <p:cNvSpPr>
            <a:spLocks noGrp="1"/>
          </p:cNvSpPr>
          <p:nvPr>
            <p:ph type="dt" sz="half" idx="11"/>
          </p:nvPr>
        </p:nvSpPr>
        <p:spPr/>
        <p:txBody>
          <a:bodyPr/>
          <a:lstStyle/>
          <a:p>
            <a:fld id="{8961D557-CA63-4FB7-9D1D-9237775DF483}" type="datetime1">
              <a:rPr lang="en-US" smtClean="0"/>
              <a:t>8/4/2014</a:t>
            </a:fld>
            <a:endParaRPr lang="en-US" dirty="0"/>
          </a:p>
        </p:txBody>
      </p:sp>
      <p:sp>
        <p:nvSpPr>
          <p:cNvPr id="5" name="Slide Number Placeholder 4"/>
          <p:cNvSpPr>
            <a:spLocks noGrp="1"/>
          </p:cNvSpPr>
          <p:nvPr>
            <p:ph type="sldNum" sz="quarter" idx="12"/>
          </p:nvPr>
        </p:nvSpPr>
        <p:spPr/>
        <p:txBody>
          <a:bodyPr/>
          <a:lstStyle/>
          <a:p>
            <a:fld id="{BC8D7E44-7D4F-4942-A8C9-2DF6BF8399E8}" type="slidenum">
              <a:rPr lang="en-US" smtClean="0"/>
              <a:pPr/>
              <a:t>10</a:t>
            </a:fld>
            <a:endParaRPr lang="en-US"/>
          </a:p>
        </p:txBody>
      </p:sp>
      <p:sp>
        <p:nvSpPr>
          <p:cNvPr id="6" name="Footer Placeholder 5"/>
          <p:cNvSpPr>
            <a:spLocks noGrp="1"/>
          </p:cNvSpPr>
          <p:nvPr>
            <p:ph type="ftr" sz="quarter" idx="13"/>
          </p:nvPr>
        </p:nvSpPr>
        <p:spPr/>
        <p:txBody>
          <a:bodyPr/>
          <a:lstStyle/>
          <a:p>
            <a:r>
              <a:rPr lang="en-US" smtClean="0"/>
              <a:t>Dr. S.S.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linds(horizontal)">
                                      <p:cBhvr>
                                        <p:cTn id="16" dur="500"/>
                                        <p:tgtEl>
                                          <p:spTgt spid="2">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linds(horizontal)">
                                      <p:cBhvr>
                                        <p:cTn id="19" dur="500"/>
                                        <p:tgtEl>
                                          <p:spTgt spid="2">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linds(horizontal)">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1493837"/>
            <a:ext cx="8610600" cy="4983163"/>
          </a:xfrm>
        </p:spPr>
        <p:txBody>
          <a:bodyPr>
            <a:normAutofit lnSpcReduction="10000"/>
          </a:bodyPr>
          <a:lstStyle/>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r>
              <a:rPr lang="en-IN" dirty="0" smtClean="0"/>
              <a:t>Incompressible fluid</a:t>
            </a:r>
          </a:p>
          <a:p>
            <a:pPr lvl="1">
              <a:buFont typeface="Arial" pitchFamily="34" charset="0"/>
              <a:buChar char="•"/>
            </a:pPr>
            <a:r>
              <a:rPr lang="en-IN" dirty="0" smtClean="0"/>
              <a:t>Density (</a:t>
            </a:r>
            <a:r>
              <a:rPr lang="el-GR" dirty="0" smtClean="0"/>
              <a:t>ρ</a:t>
            </a:r>
            <a:r>
              <a:rPr lang="en-US" dirty="0" smtClean="0"/>
              <a:t>) = constant</a:t>
            </a:r>
          </a:p>
          <a:p>
            <a:pPr lvl="1">
              <a:buFont typeface="Arial" pitchFamily="34" charset="0"/>
              <a:buChar char="•"/>
            </a:pPr>
            <a:endParaRPr lang="en-US" dirty="0" smtClean="0"/>
          </a:p>
          <a:p>
            <a:pPr lvl="1">
              <a:buFont typeface="Arial" pitchFamily="34" charset="0"/>
              <a:buChar char="•"/>
            </a:pPr>
            <a:endParaRPr lang="en-US" dirty="0" smtClean="0"/>
          </a:p>
          <a:p>
            <a:pPr lvl="1">
              <a:buFont typeface="Arial" pitchFamily="34" charset="0"/>
              <a:buChar char="•"/>
            </a:pPr>
            <a:endParaRPr lang="en-US" dirty="0" smtClean="0"/>
          </a:p>
          <a:p>
            <a:pPr lvl="1">
              <a:buFont typeface="Arial" pitchFamily="34" charset="0"/>
              <a:buChar char="•"/>
            </a:pPr>
            <a:endParaRPr lang="en-US" dirty="0" smtClean="0"/>
          </a:p>
          <a:p>
            <a:pPr lvl="1" algn="just">
              <a:buFont typeface="Arial" pitchFamily="34" charset="0"/>
              <a:buChar char="•"/>
            </a:pPr>
            <a:r>
              <a:rPr lang="en-US" dirty="0" smtClean="0"/>
              <a:t>Pressure difference between two points can be determined by measuring elevation difference</a:t>
            </a:r>
          </a:p>
          <a:p>
            <a:pPr lvl="1" algn="just">
              <a:buFont typeface="Arial" pitchFamily="34" charset="0"/>
              <a:buChar char="•"/>
            </a:pPr>
            <a:r>
              <a:rPr lang="en-US" dirty="0" smtClean="0"/>
              <a:t>Devices </a:t>
            </a:r>
            <a:r>
              <a:rPr lang="en-US" dirty="0" smtClean="0">
                <a:sym typeface="Wingdings" pitchFamily="2" charset="2"/>
              </a:rPr>
              <a:t> </a:t>
            </a:r>
            <a:r>
              <a:rPr lang="en-US" b="1" i="1" dirty="0" smtClean="0">
                <a:solidFill>
                  <a:srgbClr val="0070C0"/>
                </a:solidFill>
                <a:sym typeface="Wingdings" pitchFamily="2" charset="2"/>
              </a:rPr>
              <a:t>Manometers</a:t>
            </a:r>
            <a:endParaRPr lang="en-IN" b="1" i="1" dirty="0">
              <a:solidFill>
                <a:srgbClr val="0070C0"/>
              </a:solidFill>
            </a:endParaRPr>
          </a:p>
        </p:txBody>
      </p:sp>
      <p:sp>
        <p:nvSpPr>
          <p:cNvPr id="6" name="Content Placeholder 5"/>
          <p:cNvSpPr>
            <a:spLocks noGrp="1"/>
          </p:cNvSpPr>
          <p:nvPr>
            <p:ph sz="quarter" idx="10"/>
          </p:nvPr>
        </p:nvSpPr>
        <p:spPr/>
        <p:txBody>
          <a:bodyPr/>
          <a:lstStyle/>
          <a:p>
            <a:r>
              <a:rPr lang="en-US" dirty="0" smtClean="0"/>
              <a:t>Pressure variation in a static fluid</a:t>
            </a:r>
            <a:endParaRPr lang="en-IN" dirty="0"/>
          </a:p>
        </p:txBody>
      </p:sp>
      <p:pic>
        <p:nvPicPr>
          <p:cNvPr id="9" name="Picture 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438401" y="1524000"/>
            <a:ext cx="2403410" cy="838200"/>
          </a:xfrm>
          <a:prstGeom prst="rect">
            <a:avLst/>
          </a:prstGeom>
          <a:noFill/>
          <a:ln w="9525">
            <a:noFill/>
            <a:miter lim="800000"/>
            <a:headEnd/>
            <a:tailEnd/>
          </a:ln>
          <a:effectLst/>
        </p:spPr>
      </p:pic>
      <p:pic>
        <p:nvPicPr>
          <p:cNvPr id="10"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014838" y="2667000"/>
            <a:ext cx="4129162" cy="2286000"/>
          </a:xfrm>
          <a:prstGeom prst="rect">
            <a:avLst/>
          </a:prstGeom>
          <a:noFill/>
          <a:ln w="9525">
            <a:noFill/>
            <a:miter lim="800000"/>
            <a:headEnd/>
            <a:tailEnd/>
          </a:ln>
          <a:effectLst/>
        </p:spPr>
      </p:pic>
      <p:pic>
        <p:nvPicPr>
          <p:cNvPr id="11"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600200" y="3733800"/>
            <a:ext cx="2152650" cy="439141"/>
          </a:xfrm>
          <a:prstGeom prst="rect">
            <a:avLst/>
          </a:prstGeom>
          <a:noFill/>
          <a:ln w="9525">
            <a:noFill/>
            <a:miter lim="800000"/>
            <a:headEnd/>
            <a:tailEnd/>
          </a:ln>
          <a:effectLst/>
        </p:spPr>
      </p:pic>
      <p:pic>
        <p:nvPicPr>
          <p:cNvPr id="12" name="Picture 7"/>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600200" y="4267200"/>
            <a:ext cx="2171700" cy="718332"/>
          </a:xfrm>
          <a:prstGeom prst="rect">
            <a:avLst/>
          </a:prstGeom>
          <a:noFill/>
          <a:ln w="9525">
            <a:noFill/>
            <a:miter lim="800000"/>
            <a:headEnd/>
            <a:tailEnd/>
          </a:ln>
          <a:effectLst/>
        </p:spPr>
      </p:pic>
      <p:sp>
        <p:nvSpPr>
          <p:cNvPr id="8" name="Date Placeholder 7"/>
          <p:cNvSpPr>
            <a:spLocks noGrp="1"/>
          </p:cNvSpPr>
          <p:nvPr>
            <p:ph type="dt" sz="half" idx="11"/>
          </p:nvPr>
        </p:nvSpPr>
        <p:spPr/>
        <p:txBody>
          <a:bodyPr/>
          <a:lstStyle/>
          <a:p>
            <a:fld id="{5CEAC16B-8DD6-485C-9597-600B9AC1B09D}" type="datetime1">
              <a:rPr lang="en-US" smtClean="0"/>
              <a:t>8/4/2014</a:t>
            </a:fld>
            <a:endParaRPr lang="en-US" dirty="0"/>
          </a:p>
        </p:txBody>
      </p:sp>
      <p:sp>
        <p:nvSpPr>
          <p:cNvPr id="13" name="Slide Number Placeholder 12"/>
          <p:cNvSpPr>
            <a:spLocks noGrp="1"/>
          </p:cNvSpPr>
          <p:nvPr>
            <p:ph type="sldNum" sz="quarter" idx="12"/>
          </p:nvPr>
        </p:nvSpPr>
        <p:spPr/>
        <p:txBody>
          <a:bodyPr/>
          <a:lstStyle/>
          <a:p>
            <a:fld id="{BC8D7E44-7D4F-4942-A8C9-2DF6BF8399E8}" type="slidenum">
              <a:rPr lang="en-US" smtClean="0"/>
              <a:pPr/>
              <a:t>11</a:t>
            </a:fld>
            <a:endParaRPr lang="en-US"/>
          </a:p>
        </p:txBody>
      </p:sp>
      <p:sp>
        <p:nvSpPr>
          <p:cNvPr id="14" name="Footer Placeholder 13"/>
          <p:cNvSpPr>
            <a:spLocks noGrp="1"/>
          </p:cNvSpPr>
          <p:nvPr>
            <p:ph type="ftr" sz="quarter" idx="13"/>
          </p:nvPr>
        </p:nvSpPr>
        <p:spPr/>
        <p:txBody>
          <a:bodyPr/>
          <a:lstStyle/>
          <a:p>
            <a:r>
              <a:rPr lang="en-US" smtClean="0"/>
              <a:t>Dr. S.S.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linds(horizontal)">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dissolv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blinds(horizontal)">
                                      <p:cBhvr>
                                        <p:cTn id="35" dur="500"/>
                                        <p:tgtEl>
                                          <p:spTgt spid="5">
                                            <p:txEl>
                                              <p:pRg st="8" end="8"/>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5">
                                            <p:txEl>
                                              <p:pRg st="9" end="9"/>
                                            </p:txEl>
                                          </p:spTgt>
                                        </p:tgtEl>
                                        <p:attrNameLst>
                                          <p:attrName>style.visibility</p:attrName>
                                        </p:attrNameLst>
                                      </p:cBhvr>
                                      <p:to>
                                        <p:strVal val="visible"/>
                                      </p:to>
                                    </p:set>
                                    <p:animEffect transition="in" filter="blinds(horizontal)">
                                      <p:cBhvr>
                                        <p:cTn id="38"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24000"/>
            <a:ext cx="8763000" cy="4876800"/>
          </a:xfrm>
        </p:spPr>
        <p:txBody>
          <a:bodyPr>
            <a:normAutofit/>
          </a:bodyPr>
          <a:lstStyle/>
          <a:p>
            <a:pPr>
              <a:buFont typeface="Arial" pitchFamily="34" charset="0"/>
              <a:buChar char="•"/>
            </a:pPr>
            <a:r>
              <a:rPr lang="en-US" dirty="0" smtClean="0"/>
              <a:t>Barometers (Mercury)</a:t>
            </a:r>
          </a:p>
          <a:p>
            <a:pPr lvl="1">
              <a:buFont typeface="Arial" pitchFamily="34" charset="0"/>
              <a:buChar char="•"/>
            </a:pPr>
            <a:r>
              <a:rPr lang="en-US" dirty="0" smtClean="0"/>
              <a:t>To measure atmospheric pressure</a:t>
            </a:r>
          </a:p>
          <a:p>
            <a:pPr>
              <a:buFont typeface="Arial" pitchFamily="34" charset="0"/>
              <a:buChar char="•"/>
            </a:pPr>
            <a:endParaRPr lang="en-US" dirty="0" smtClean="0"/>
          </a:p>
          <a:p>
            <a:pPr>
              <a:buFont typeface="Arial" pitchFamily="34" charset="0"/>
              <a:buChar char="•"/>
            </a:pPr>
            <a:r>
              <a:rPr lang="en-US" dirty="0" smtClean="0"/>
              <a:t>Piezometer tube</a:t>
            </a:r>
          </a:p>
          <a:p>
            <a:pPr lvl="1">
              <a:buFont typeface="Arial" pitchFamily="34" charset="0"/>
              <a:buChar char="•"/>
            </a:pPr>
            <a:r>
              <a:rPr lang="en-US" dirty="0" smtClean="0"/>
              <a:t>Simplest type of manometer (used to measure pressure higher than atmospheric and relatively small pressures)</a:t>
            </a:r>
          </a:p>
          <a:p>
            <a:pPr>
              <a:buFont typeface="Arial" pitchFamily="34" charset="0"/>
              <a:buChar char="•"/>
            </a:pPr>
            <a:endParaRPr lang="en-US" dirty="0" smtClean="0"/>
          </a:p>
          <a:p>
            <a:pPr>
              <a:buFont typeface="Arial" pitchFamily="34" charset="0"/>
              <a:buChar char="•"/>
            </a:pPr>
            <a:r>
              <a:rPr lang="en-US" dirty="0" smtClean="0"/>
              <a:t>U-tube manometer</a:t>
            </a:r>
          </a:p>
          <a:p>
            <a:pPr lvl="1">
              <a:buFont typeface="Arial" pitchFamily="34" charset="0"/>
              <a:buChar char="•"/>
            </a:pPr>
            <a:r>
              <a:rPr lang="en-US" dirty="0" smtClean="0"/>
              <a:t>Simple and inexpensive device to measure pressure</a:t>
            </a:r>
          </a:p>
        </p:txBody>
      </p:sp>
      <p:sp>
        <p:nvSpPr>
          <p:cNvPr id="3" name="Content Placeholder 2"/>
          <p:cNvSpPr>
            <a:spLocks noGrp="1"/>
          </p:cNvSpPr>
          <p:nvPr>
            <p:ph sz="quarter" idx="10"/>
          </p:nvPr>
        </p:nvSpPr>
        <p:spPr/>
        <p:txBody>
          <a:bodyPr/>
          <a:lstStyle/>
          <a:p>
            <a:r>
              <a:rPr lang="en-US" dirty="0" smtClean="0"/>
              <a:t>Measurement of pressure</a:t>
            </a:r>
            <a:endParaRPr lang="en-US" dirty="0"/>
          </a:p>
        </p:txBody>
      </p:sp>
      <p:sp>
        <p:nvSpPr>
          <p:cNvPr id="4" name="Date Placeholder 3"/>
          <p:cNvSpPr>
            <a:spLocks noGrp="1"/>
          </p:cNvSpPr>
          <p:nvPr>
            <p:ph type="dt" sz="half" idx="11"/>
          </p:nvPr>
        </p:nvSpPr>
        <p:spPr/>
        <p:txBody>
          <a:bodyPr/>
          <a:lstStyle/>
          <a:p>
            <a:fld id="{130C9E5E-510E-4B10-8739-FB283351567E}" type="datetime1">
              <a:rPr lang="en-US" smtClean="0"/>
              <a:t>8/4/2014</a:t>
            </a:fld>
            <a:endParaRPr lang="en-US" dirty="0"/>
          </a:p>
        </p:txBody>
      </p:sp>
      <p:sp>
        <p:nvSpPr>
          <p:cNvPr id="5" name="Slide Number Placeholder 4"/>
          <p:cNvSpPr>
            <a:spLocks noGrp="1"/>
          </p:cNvSpPr>
          <p:nvPr>
            <p:ph type="sldNum" sz="quarter" idx="12"/>
          </p:nvPr>
        </p:nvSpPr>
        <p:spPr/>
        <p:txBody>
          <a:bodyPr/>
          <a:lstStyle/>
          <a:p>
            <a:fld id="{BC8D7E44-7D4F-4942-A8C9-2DF6BF8399E8}" type="slidenum">
              <a:rPr lang="en-US" smtClean="0"/>
              <a:pPr/>
              <a:t>12</a:t>
            </a:fld>
            <a:endParaRPr lang="en-US"/>
          </a:p>
        </p:txBody>
      </p:sp>
      <p:sp>
        <p:nvSpPr>
          <p:cNvPr id="6" name="Footer Placeholder 5"/>
          <p:cNvSpPr>
            <a:spLocks noGrp="1"/>
          </p:cNvSpPr>
          <p:nvPr>
            <p:ph type="ftr" sz="quarter" idx="13"/>
          </p:nvPr>
        </p:nvSpPr>
        <p:spPr/>
        <p:txBody>
          <a:bodyPr/>
          <a:lstStyle/>
          <a:p>
            <a:r>
              <a:rPr lang="en-US" smtClean="0"/>
              <a:t>Dr. S.S.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linds(horizontal)">
                                      <p:cBhvr>
                                        <p:cTn id="15" dur="500"/>
                                        <p:tgtEl>
                                          <p:spTgt spid="2">
                                            <p:txEl>
                                              <p:pRg st="3" end="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blinds(horizontal)">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blinds(horizontal)">
                                      <p:cBhvr>
                                        <p:cTn id="23" dur="500"/>
                                        <p:tgtEl>
                                          <p:spTgt spid="2">
                                            <p:txEl>
                                              <p:pRg st="6" end="6"/>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blinds(horizontal)">
                                      <p:cBhvr>
                                        <p:cTn id="26"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830763"/>
          </a:xfrm>
        </p:spPr>
        <p:txBody>
          <a:bodyPr>
            <a:normAutofit/>
          </a:bodyPr>
          <a:lstStyle/>
          <a:p>
            <a:pPr algn="just">
              <a:buFont typeface="Arial" pitchFamily="34" charset="0"/>
              <a:buChar char="•"/>
            </a:pPr>
            <a:r>
              <a:rPr lang="en-US" sz="2400" dirty="0" smtClean="0"/>
              <a:t>Because of leak in a buried gasoline storage tank, water has seeped in to the depth as shown in Fig. SG is 0.68. Determine the pressure at the interface and at the bottom of the tank</a:t>
            </a:r>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lgn="just">
              <a:buFont typeface="Arial" pitchFamily="34" charset="0"/>
              <a:buChar char="•"/>
            </a:pPr>
            <a:r>
              <a:rPr lang="en-US" sz="2400" dirty="0" smtClean="0"/>
              <a:t>By modeling sphygmomanometer as a U-tube manometer, convert normal blood pressure (120/80 mm Hg) to </a:t>
            </a:r>
            <a:r>
              <a:rPr lang="en-US" sz="2400" dirty="0" err="1" smtClean="0"/>
              <a:t>kPa</a:t>
            </a:r>
            <a:r>
              <a:rPr lang="en-US" sz="2400" dirty="0" smtClean="0"/>
              <a:t> (gage)</a:t>
            </a:r>
            <a:endParaRPr lang="en-US" sz="2400" dirty="0"/>
          </a:p>
        </p:txBody>
      </p:sp>
      <p:sp>
        <p:nvSpPr>
          <p:cNvPr id="3" name="Content Placeholder 2"/>
          <p:cNvSpPr>
            <a:spLocks noGrp="1"/>
          </p:cNvSpPr>
          <p:nvPr>
            <p:ph sz="quarter" idx="10"/>
          </p:nvPr>
        </p:nvSpPr>
        <p:spPr/>
        <p:txBody>
          <a:bodyPr/>
          <a:lstStyle/>
          <a:p>
            <a:r>
              <a:rPr lang="en-US" dirty="0" smtClean="0"/>
              <a:t>Examples</a:t>
            </a:r>
            <a:endParaRPr lang="en-US" dirty="0"/>
          </a:p>
        </p:txBody>
      </p:sp>
      <p:grpSp>
        <p:nvGrpSpPr>
          <p:cNvPr id="38" name="Group 37"/>
          <p:cNvGrpSpPr/>
          <p:nvPr/>
        </p:nvGrpSpPr>
        <p:grpSpPr>
          <a:xfrm>
            <a:off x="4800600" y="2667000"/>
            <a:ext cx="4038600" cy="1676400"/>
            <a:chOff x="1905000" y="2895600"/>
            <a:chExt cx="5257800" cy="2134394"/>
          </a:xfrm>
        </p:grpSpPr>
        <p:sp>
          <p:nvSpPr>
            <p:cNvPr id="35" name="TextBox 34"/>
            <p:cNvSpPr txBox="1"/>
            <p:nvPr/>
          </p:nvSpPr>
          <p:spPr>
            <a:xfrm>
              <a:off x="6172200" y="3505200"/>
              <a:ext cx="914400" cy="338554"/>
            </a:xfrm>
            <a:prstGeom prst="rect">
              <a:avLst/>
            </a:prstGeom>
            <a:noFill/>
          </p:spPr>
          <p:txBody>
            <a:bodyPr wrap="square" rtlCol="0">
              <a:spAutoFit/>
            </a:bodyPr>
            <a:lstStyle/>
            <a:p>
              <a:r>
                <a:rPr lang="en-US" sz="1600" dirty="0" smtClean="0"/>
                <a:t>5.2 m</a:t>
              </a:r>
              <a:endParaRPr lang="en-US" sz="1600" dirty="0"/>
            </a:p>
          </p:txBody>
        </p:sp>
        <p:grpSp>
          <p:nvGrpSpPr>
            <p:cNvPr id="37" name="Group 36"/>
            <p:cNvGrpSpPr/>
            <p:nvPr/>
          </p:nvGrpSpPr>
          <p:grpSpPr>
            <a:xfrm>
              <a:off x="1905000" y="2895600"/>
              <a:ext cx="5257800" cy="2134394"/>
              <a:chOff x="1905000" y="2515394"/>
              <a:chExt cx="5257800" cy="2134394"/>
            </a:xfrm>
          </p:grpSpPr>
          <p:cxnSp>
            <p:nvCxnSpPr>
              <p:cNvPr id="5" name="Straight Connector 4"/>
              <p:cNvCxnSpPr/>
              <p:nvPr/>
            </p:nvCxnSpPr>
            <p:spPr>
              <a:xfrm rot="5400000">
                <a:off x="1562894" y="3847306"/>
                <a:ext cx="837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flipH="1" flipV="1">
                <a:off x="5257800" y="3886200"/>
                <a:ext cx="76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3962400" y="3505200"/>
                <a:ext cx="1752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05000" y="3505200"/>
                <a:ext cx="1676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flipH="1" flipV="1">
                <a:off x="3124200" y="30480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flipH="1" flipV="1">
                <a:off x="3467100" y="3009900"/>
                <a:ext cx="990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81400" y="3048000"/>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981200" y="4267200"/>
                <a:ext cx="3657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352800" y="3657600"/>
                <a:ext cx="2057400" cy="369332"/>
              </a:xfrm>
              <a:prstGeom prst="rect">
                <a:avLst/>
              </a:prstGeom>
              <a:noFill/>
            </p:spPr>
            <p:txBody>
              <a:bodyPr wrap="square" rtlCol="0">
                <a:spAutoFit/>
              </a:bodyPr>
              <a:lstStyle/>
              <a:p>
                <a:r>
                  <a:rPr lang="en-US" dirty="0" smtClean="0"/>
                  <a:t>gasoline</a:t>
                </a:r>
                <a:endParaRPr lang="en-US" dirty="0"/>
              </a:p>
            </p:txBody>
          </p:sp>
          <p:cxnSp>
            <p:nvCxnSpPr>
              <p:cNvPr id="27" name="Straight Arrow Connector 26"/>
              <p:cNvCxnSpPr/>
              <p:nvPr/>
            </p:nvCxnSpPr>
            <p:spPr>
              <a:xfrm rot="5400000">
                <a:off x="5410200" y="3657600"/>
                <a:ext cx="12192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5867400" y="4495800"/>
                <a:ext cx="3048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867400" y="3048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67400" y="42672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67400" y="4648200"/>
                <a:ext cx="304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172200" y="4267200"/>
                <a:ext cx="990600" cy="338554"/>
              </a:xfrm>
              <a:prstGeom prst="rect">
                <a:avLst/>
              </a:prstGeom>
              <a:noFill/>
            </p:spPr>
            <p:txBody>
              <a:bodyPr wrap="square" rtlCol="0">
                <a:spAutoFit/>
              </a:bodyPr>
              <a:lstStyle/>
              <a:p>
                <a:r>
                  <a:rPr lang="en-US" sz="1600" dirty="0" smtClean="0"/>
                  <a:t>0.9 m</a:t>
                </a:r>
                <a:endParaRPr lang="en-US" sz="1600" dirty="0"/>
              </a:p>
            </p:txBody>
          </p:sp>
          <p:sp>
            <p:nvSpPr>
              <p:cNvPr id="25" name="TextBox 24"/>
              <p:cNvSpPr txBox="1"/>
              <p:nvPr/>
            </p:nvSpPr>
            <p:spPr>
              <a:xfrm>
                <a:off x="3352800" y="4191000"/>
                <a:ext cx="1524000" cy="369332"/>
              </a:xfrm>
              <a:prstGeom prst="rect">
                <a:avLst/>
              </a:prstGeom>
              <a:noFill/>
            </p:spPr>
            <p:txBody>
              <a:bodyPr wrap="square" rtlCol="0">
                <a:spAutoFit/>
              </a:bodyPr>
              <a:lstStyle/>
              <a:p>
                <a:r>
                  <a:rPr lang="en-US" dirty="0" smtClean="0"/>
                  <a:t>water</a:t>
                </a:r>
                <a:endParaRPr lang="en-US" dirty="0"/>
              </a:p>
            </p:txBody>
          </p:sp>
        </p:grpSp>
      </p:grpSp>
      <p:sp>
        <p:nvSpPr>
          <p:cNvPr id="26" name="Date Placeholder 25"/>
          <p:cNvSpPr>
            <a:spLocks noGrp="1"/>
          </p:cNvSpPr>
          <p:nvPr>
            <p:ph type="dt" sz="half" idx="11"/>
          </p:nvPr>
        </p:nvSpPr>
        <p:spPr/>
        <p:txBody>
          <a:bodyPr/>
          <a:lstStyle/>
          <a:p>
            <a:fld id="{8CCEACB0-5061-4C40-A715-AA2151408EF8}" type="datetime1">
              <a:rPr lang="en-US" smtClean="0"/>
              <a:t>8/4/2014</a:t>
            </a:fld>
            <a:endParaRPr lang="en-US" dirty="0"/>
          </a:p>
        </p:txBody>
      </p:sp>
      <p:sp>
        <p:nvSpPr>
          <p:cNvPr id="28" name="Slide Number Placeholder 27"/>
          <p:cNvSpPr>
            <a:spLocks noGrp="1"/>
          </p:cNvSpPr>
          <p:nvPr>
            <p:ph type="sldNum" sz="quarter" idx="12"/>
          </p:nvPr>
        </p:nvSpPr>
        <p:spPr/>
        <p:txBody>
          <a:bodyPr/>
          <a:lstStyle/>
          <a:p>
            <a:fld id="{BC8D7E44-7D4F-4942-A8C9-2DF6BF8399E8}" type="slidenum">
              <a:rPr lang="en-US" smtClean="0"/>
              <a:pPr/>
              <a:t>13</a:t>
            </a:fld>
            <a:endParaRPr lang="en-US"/>
          </a:p>
        </p:txBody>
      </p:sp>
      <p:sp>
        <p:nvSpPr>
          <p:cNvPr id="30" name="Footer Placeholder 29"/>
          <p:cNvSpPr>
            <a:spLocks noGrp="1"/>
          </p:cNvSpPr>
          <p:nvPr>
            <p:ph type="ftr" sz="quarter" idx="13"/>
          </p:nvPr>
        </p:nvSpPr>
        <p:spPr/>
        <p:txBody>
          <a:bodyPr/>
          <a:lstStyle/>
          <a:p>
            <a:r>
              <a:rPr lang="en-US" smtClean="0"/>
              <a:t>Dr. S.S.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checkerboard(across)">
                                      <p:cBhvr>
                                        <p:cTn id="10" dur="500"/>
                                        <p:tgtEl>
                                          <p:spTgt spid="3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blinds(horizontal)">
                                      <p:cBhvr>
                                        <p:cTn id="15"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10600" cy="4906963"/>
          </a:xfrm>
        </p:spPr>
        <p:txBody>
          <a:bodyPr>
            <a:normAutofit fontScale="92500" lnSpcReduction="10000"/>
          </a:bodyPr>
          <a:lstStyle/>
          <a:p>
            <a:pPr algn="just">
              <a:buFont typeface="Arial" pitchFamily="34" charset="0"/>
              <a:buChar char="•"/>
            </a:pPr>
            <a:r>
              <a:rPr lang="en-US" sz="2800" dirty="0" smtClean="0"/>
              <a:t>It is a measure of how sensitive a particular manometer is compared to a simple water filled U-tube manometer</a:t>
            </a:r>
          </a:p>
          <a:p>
            <a:pPr algn="just"/>
            <a:r>
              <a:rPr lang="en-US" sz="2800" dirty="0" smtClean="0"/>
              <a:t>					OR</a:t>
            </a:r>
          </a:p>
          <a:p>
            <a:pPr algn="just">
              <a:buFont typeface="Arial" pitchFamily="34" charset="0"/>
              <a:buChar char="•"/>
            </a:pPr>
            <a:r>
              <a:rPr lang="en-US" sz="2800" dirty="0" smtClean="0"/>
              <a:t>Ratio of deflection of manometer to that of a water filled U-tube manometer, due to same applied pressure difference</a:t>
            </a:r>
          </a:p>
          <a:p>
            <a:pPr algn="just">
              <a:buFont typeface="Arial" pitchFamily="34" charset="0"/>
              <a:buChar char="•"/>
            </a:pPr>
            <a:endParaRPr lang="en-US" sz="2400" dirty="0" smtClean="0"/>
          </a:p>
          <a:p>
            <a:pPr algn="just">
              <a:buFont typeface="Arial" pitchFamily="34" charset="0"/>
              <a:buChar char="•"/>
            </a:pPr>
            <a:r>
              <a:rPr lang="en-US" sz="2800" dirty="0" smtClean="0"/>
              <a:t>Sensitivity can be increased by</a:t>
            </a:r>
          </a:p>
          <a:p>
            <a:pPr lvl="1" algn="just">
              <a:buFont typeface="Arial" pitchFamily="34" charset="0"/>
              <a:buChar char="•"/>
            </a:pPr>
            <a:r>
              <a:rPr lang="en-US" dirty="0" smtClean="0"/>
              <a:t>Using less denser fluid</a:t>
            </a:r>
          </a:p>
          <a:p>
            <a:pPr lvl="1" algn="just">
              <a:buFont typeface="Arial" pitchFamily="34" charset="0"/>
              <a:buChar char="•"/>
            </a:pPr>
            <a:r>
              <a:rPr lang="en-US" dirty="0" smtClean="0"/>
              <a:t>Changing manometer design</a:t>
            </a:r>
          </a:p>
          <a:p>
            <a:pPr lvl="1" algn="just">
              <a:buFont typeface="Arial" pitchFamily="34" charset="0"/>
              <a:buChar char="•"/>
            </a:pPr>
            <a:r>
              <a:rPr lang="en-US" dirty="0" smtClean="0"/>
              <a:t>By using two immiscible liquids (of slightly different density)</a:t>
            </a:r>
            <a:endParaRPr lang="en-US" dirty="0"/>
          </a:p>
        </p:txBody>
      </p:sp>
      <p:sp>
        <p:nvSpPr>
          <p:cNvPr id="3" name="Content Placeholder 2"/>
          <p:cNvSpPr>
            <a:spLocks noGrp="1"/>
          </p:cNvSpPr>
          <p:nvPr>
            <p:ph sz="quarter" idx="10"/>
          </p:nvPr>
        </p:nvSpPr>
        <p:spPr/>
        <p:txBody>
          <a:bodyPr/>
          <a:lstStyle/>
          <a:p>
            <a:r>
              <a:rPr lang="en-US" dirty="0" smtClean="0"/>
              <a:t>Sensitivity of a manometer</a:t>
            </a:r>
            <a:endParaRPr lang="en-US" dirty="0"/>
          </a:p>
        </p:txBody>
      </p:sp>
      <p:sp>
        <p:nvSpPr>
          <p:cNvPr id="4" name="Date Placeholder 3"/>
          <p:cNvSpPr>
            <a:spLocks noGrp="1"/>
          </p:cNvSpPr>
          <p:nvPr>
            <p:ph type="dt" sz="half" idx="11"/>
          </p:nvPr>
        </p:nvSpPr>
        <p:spPr/>
        <p:txBody>
          <a:bodyPr/>
          <a:lstStyle/>
          <a:p>
            <a:fld id="{A6DDAA20-BBB4-4694-A9AA-965C0FCEF88C}" type="datetime1">
              <a:rPr lang="en-US" smtClean="0"/>
              <a:t>8/4/2014</a:t>
            </a:fld>
            <a:endParaRPr lang="en-US" dirty="0"/>
          </a:p>
        </p:txBody>
      </p:sp>
      <p:sp>
        <p:nvSpPr>
          <p:cNvPr id="5" name="Slide Number Placeholder 4"/>
          <p:cNvSpPr>
            <a:spLocks noGrp="1"/>
          </p:cNvSpPr>
          <p:nvPr>
            <p:ph type="sldNum" sz="quarter" idx="12"/>
          </p:nvPr>
        </p:nvSpPr>
        <p:spPr/>
        <p:txBody>
          <a:bodyPr/>
          <a:lstStyle/>
          <a:p>
            <a:fld id="{BC8D7E44-7D4F-4942-A8C9-2DF6BF8399E8}" type="slidenum">
              <a:rPr lang="en-US" smtClean="0"/>
              <a:pPr/>
              <a:t>14</a:t>
            </a:fld>
            <a:endParaRPr lang="en-US"/>
          </a:p>
        </p:txBody>
      </p:sp>
      <p:sp>
        <p:nvSpPr>
          <p:cNvPr id="6" name="Footer Placeholder 5"/>
          <p:cNvSpPr>
            <a:spLocks noGrp="1"/>
          </p:cNvSpPr>
          <p:nvPr>
            <p:ph type="ftr" sz="quarter" idx="13"/>
          </p:nvPr>
        </p:nvSpPr>
        <p:spPr/>
        <p:txBody>
          <a:bodyPr/>
          <a:lstStyle/>
          <a:p>
            <a:r>
              <a:rPr lang="en-US" smtClean="0"/>
              <a:t>Dr. S.S.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blinds(horizontal)">
                                      <p:cBhvr>
                                        <p:cTn id="18" dur="500"/>
                                        <p:tgtEl>
                                          <p:spTgt spid="2">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blinds(horizontal)">
                                      <p:cBhvr>
                                        <p:cTn id="21" dur="500"/>
                                        <p:tgtEl>
                                          <p:spTgt spid="2">
                                            <p:txEl>
                                              <p:pRg st="5" end="5"/>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blinds(horizontal)">
                                      <p:cBhvr>
                                        <p:cTn id="24" dur="500"/>
                                        <p:tgtEl>
                                          <p:spTgt spid="2">
                                            <p:txEl>
                                              <p:pRg st="6" end="6"/>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blinds(horizontal)">
                                      <p:cBhvr>
                                        <p:cTn id="2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10600" cy="4830763"/>
          </a:xfrm>
        </p:spPr>
        <p:txBody>
          <a:bodyPr/>
          <a:lstStyle/>
          <a:p>
            <a:pPr>
              <a:buFont typeface="Arial" pitchFamily="34" charset="0"/>
              <a:buChar char="•"/>
            </a:pPr>
            <a:r>
              <a:rPr lang="en-US" dirty="0" smtClean="0"/>
              <a:t>Rules of thumb for analysis of multiple-liquid manometer</a:t>
            </a:r>
          </a:p>
          <a:p>
            <a:pPr lvl="1">
              <a:buFont typeface="Arial" pitchFamily="34" charset="0"/>
              <a:buChar char="•"/>
            </a:pPr>
            <a:r>
              <a:rPr lang="en-US" dirty="0" smtClean="0"/>
              <a:t>Two points at same level in a continuous single fluid have same pressure.</a:t>
            </a:r>
          </a:p>
          <a:p>
            <a:pPr lvl="1">
              <a:buFont typeface="Arial" pitchFamily="34" charset="0"/>
              <a:buChar char="•"/>
            </a:pPr>
            <a:r>
              <a:rPr lang="en-US" dirty="0" smtClean="0"/>
              <a:t>Neglect change in pressure with depth for a gas (as (density )</a:t>
            </a:r>
            <a:r>
              <a:rPr lang="en-US" baseline="-25000" dirty="0" smtClean="0"/>
              <a:t>gas</a:t>
            </a:r>
            <a:r>
              <a:rPr lang="en-US" dirty="0" smtClean="0"/>
              <a:t> &lt;&lt; (density)</a:t>
            </a:r>
            <a:r>
              <a:rPr lang="en-US" baseline="-25000" dirty="0" smtClean="0"/>
              <a:t>liquid</a:t>
            </a:r>
          </a:p>
          <a:p>
            <a:pPr lvl="1">
              <a:buFont typeface="Arial" pitchFamily="34" charset="0"/>
              <a:buChar char="•"/>
            </a:pPr>
            <a:r>
              <a:rPr lang="en-US" dirty="0" smtClean="0"/>
              <a:t>Pressure increases as one goes down a liquid column</a:t>
            </a:r>
            <a:endParaRPr lang="en-US" dirty="0"/>
          </a:p>
        </p:txBody>
      </p:sp>
      <p:sp>
        <p:nvSpPr>
          <p:cNvPr id="3" name="Content Placeholder 2"/>
          <p:cNvSpPr>
            <a:spLocks noGrp="1"/>
          </p:cNvSpPr>
          <p:nvPr>
            <p:ph sz="quarter" idx="10"/>
          </p:nvPr>
        </p:nvSpPr>
        <p:spPr/>
        <p:txBody>
          <a:bodyPr/>
          <a:lstStyle/>
          <a:p>
            <a:r>
              <a:rPr lang="en-US" dirty="0" smtClean="0"/>
              <a:t>Multiple-liquid manometer</a:t>
            </a:r>
            <a:endParaRPr lang="en-US" dirty="0"/>
          </a:p>
        </p:txBody>
      </p:sp>
      <p:pic>
        <p:nvPicPr>
          <p:cNvPr id="4" name="Picture 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667000" y="4953000"/>
            <a:ext cx="2476500" cy="819150"/>
          </a:xfrm>
          <a:prstGeom prst="rect">
            <a:avLst/>
          </a:prstGeom>
          <a:noFill/>
          <a:ln w="9525">
            <a:noFill/>
            <a:miter lim="800000"/>
            <a:headEnd/>
            <a:tailEnd/>
          </a:ln>
          <a:effectLst/>
        </p:spPr>
      </p:pic>
      <p:sp>
        <p:nvSpPr>
          <p:cNvPr id="5" name="Date Placeholder 4"/>
          <p:cNvSpPr>
            <a:spLocks noGrp="1"/>
          </p:cNvSpPr>
          <p:nvPr>
            <p:ph type="dt" sz="half" idx="11"/>
          </p:nvPr>
        </p:nvSpPr>
        <p:spPr/>
        <p:txBody>
          <a:bodyPr/>
          <a:lstStyle/>
          <a:p>
            <a:fld id="{3EAAEA45-C6C4-4D72-A301-673E905DC56A}" type="datetime1">
              <a:rPr lang="en-US" smtClean="0"/>
              <a:t>8/4/2014</a:t>
            </a:fld>
            <a:endParaRPr lang="en-US" dirty="0"/>
          </a:p>
        </p:txBody>
      </p:sp>
      <p:sp>
        <p:nvSpPr>
          <p:cNvPr id="6" name="Slide Number Placeholder 5"/>
          <p:cNvSpPr>
            <a:spLocks noGrp="1"/>
          </p:cNvSpPr>
          <p:nvPr>
            <p:ph type="sldNum" sz="quarter" idx="12"/>
          </p:nvPr>
        </p:nvSpPr>
        <p:spPr/>
        <p:txBody>
          <a:bodyPr/>
          <a:lstStyle/>
          <a:p>
            <a:fld id="{BC8D7E44-7D4F-4942-A8C9-2DF6BF8399E8}" type="slidenum">
              <a:rPr lang="en-US" smtClean="0"/>
              <a:pPr/>
              <a:t>15</a:t>
            </a:fld>
            <a:endParaRPr lang="en-US"/>
          </a:p>
        </p:txBody>
      </p:sp>
      <p:sp>
        <p:nvSpPr>
          <p:cNvPr id="7" name="Footer Placeholder 6"/>
          <p:cNvSpPr>
            <a:spLocks noGrp="1"/>
          </p:cNvSpPr>
          <p:nvPr>
            <p:ph type="ftr" sz="quarter" idx="13"/>
          </p:nvPr>
        </p:nvSpPr>
        <p:spPr/>
        <p:txBody>
          <a:bodyPr/>
          <a:lstStyle/>
          <a:p>
            <a:r>
              <a:rPr lang="en-US" smtClean="0"/>
              <a:t>Dr. S.S.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linds(horizontal)">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dissolv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830763"/>
          </a:xfrm>
        </p:spPr>
        <p:txBody>
          <a:bodyPr/>
          <a:lstStyle/>
          <a:p>
            <a:pPr>
              <a:buFont typeface="Arial" pitchFamily="34" charset="0"/>
              <a:buChar char="•"/>
            </a:pPr>
            <a:r>
              <a:rPr lang="en-US" dirty="0" smtClean="0"/>
              <a:t>Determine pressure difference </a:t>
            </a:r>
            <a:r>
              <a:rPr lang="en-US" i="1" dirty="0" err="1" smtClean="0"/>
              <a:t>p</a:t>
            </a:r>
            <a:r>
              <a:rPr lang="en-US" i="1" baseline="-25000" dirty="0" err="1" smtClean="0"/>
              <a:t>A</a:t>
            </a:r>
            <a:r>
              <a:rPr lang="en-US" i="1" dirty="0" smtClean="0"/>
              <a:t> – </a:t>
            </a:r>
            <a:r>
              <a:rPr lang="en-US" i="1" dirty="0" err="1" smtClean="0"/>
              <a:t>p</a:t>
            </a:r>
            <a:r>
              <a:rPr lang="en-US" i="1" baseline="-25000" dirty="0" err="1" smtClean="0"/>
              <a:t>B</a:t>
            </a:r>
            <a:endParaRPr lang="en-US" i="1" dirty="0" smtClean="0"/>
          </a:p>
          <a:p>
            <a:pPr lvl="1">
              <a:buFont typeface="Arial" pitchFamily="34" charset="0"/>
              <a:buChar char="•"/>
            </a:pPr>
            <a:r>
              <a:rPr lang="en-US" i="1" dirty="0" smtClean="0"/>
              <a:t>SG (Hg) = 13.6, SG(oil) = 0.88</a:t>
            </a:r>
            <a:endParaRPr lang="en-US" i="1" dirty="0"/>
          </a:p>
        </p:txBody>
      </p:sp>
      <p:sp>
        <p:nvSpPr>
          <p:cNvPr id="3" name="Content Placeholder 2"/>
          <p:cNvSpPr>
            <a:spLocks noGrp="1"/>
          </p:cNvSpPr>
          <p:nvPr>
            <p:ph sz="quarter" idx="10"/>
          </p:nvPr>
        </p:nvSpPr>
        <p:spPr/>
        <p:txBody>
          <a:bodyPr/>
          <a:lstStyle/>
          <a:p>
            <a:r>
              <a:rPr lang="en-US" dirty="0" smtClean="0"/>
              <a:t>Multiple-liquid manometer </a:t>
            </a:r>
            <a:endParaRPr lang="en-US" dirty="0"/>
          </a:p>
        </p:txBody>
      </p:sp>
      <p:pic>
        <p:nvPicPr>
          <p:cNvPr id="34818" name="Picture 2"/>
          <p:cNvPicPr>
            <a:picLocks noChangeAspect="1" noChangeArrowheads="1"/>
          </p:cNvPicPr>
          <p:nvPr/>
        </p:nvPicPr>
        <p:blipFill>
          <a:blip r:embed="rId2"/>
          <a:srcRect/>
          <a:stretch>
            <a:fillRect/>
          </a:stretch>
        </p:blipFill>
        <p:spPr bwMode="auto">
          <a:xfrm>
            <a:off x="990600" y="3048000"/>
            <a:ext cx="6477000" cy="3429001"/>
          </a:xfrm>
          <a:prstGeom prst="rect">
            <a:avLst/>
          </a:prstGeom>
          <a:noFill/>
          <a:ln w="9525">
            <a:noFill/>
            <a:miter lim="800000"/>
            <a:headEnd/>
            <a:tailEnd/>
          </a:ln>
          <a:effectLst/>
        </p:spPr>
      </p:pic>
      <p:sp>
        <p:nvSpPr>
          <p:cNvPr id="5" name="Date Placeholder 4"/>
          <p:cNvSpPr>
            <a:spLocks noGrp="1"/>
          </p:cNvSpPr>
          <p:nvPr>
            <p:ph type="dt" sz="half" idx="11"/>
          </p:nvPr>
        </p:nvSpPr>
        <p:spPr/>
        <p:txBody>
          <a:bodyPr/>
          <a:lstStyle/>
          <a:p>
            <a:fld id="{9DC1AD3E-37B2-4A62-A749-E623414A1A64}" type="datetime1">
              <a:rPr lang="en-US" smtClean="0"/>
              <a:t>8/4/2014</a:t>
            </a:fld>
            <a:endParaRPr lang="en-US" dirty="0"/>
          </a:p>
        </p:txBody>
      </p:sp>
      <p:sp>
        <p:nvSpPr>
          <p:cNvPr id="6" name="Slide Number Placeholder 5"/>
          <p:cNvSpPr>
            <a:spLocks noGrp="1"/>
          </p:cNvSpPr>
          <p:nvPr>
            <p:ph type="sldNum" sz="quarter" idx="12"/>
          </p:nvPr>
        </p:nvSpPr>
        <p:spPr/>
        <p:txBody>
          <a:bodyPr/>
          <a:lstStyle/>
          <a:p>
            <a:fld id="{BC8D7E44-7D4F-4942-A8C9-2DF6BF8399E8}" type="slidenum">
              <a:rPr lang="en-US" smtClean="0"/>
              <a:pPr/>
              <a:t>16</a:t>
            </a:fld>
            <a:endParaRPr lang="en-US"/>
          </a:p>
        </p:txBody>
      </p:sp>
      <p:sp>
        <p:nvSpPr>
          <p:cNvPr id="7" name="Footer Placeholder 6"/>
          <p:cNvSpPr>
            <a:spLocks noGrp="1"/>
          </p:cNvSpPr>
          <p:nvPr>
            <p:ph type="ftr" sz="quarter" idx="13"/>
          </p:nvPr>
        </p:nvSpPr>
        <p:spPr/>
        <p:txBody>
          <a:bodyPr/>
          <a:lstStyle/>
          <a:p>
            <a:r>
              <a:rPr lang="en-US" smtClean="0"/>
              <a:t>Dr. S.S. Baral</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10600" cy="4906963"/>
          </a:xfrm>
        </p:spPr>
        <p:txBody>
          <a:bodyPr/>
          <a:lstStyle/>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US" sz="2800" dirty="0" smtClean="0"/>
              <a:t>Compressible fluid – Ideal gas</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US" sz="2800" dirty="0" smtClean="0"/>
              <a:t>US standard atmosphere (T = fn(z) </a:t>
            </a:r>
            <a:r>
              <a:rPr lang="en-US" sz="2800" dirty="0" err="1" smtClean="0"/>
              <a:t>upto</a:t>
            </a:r>
            <a:r>
              <a:rPr lang="en-US" sz="2800" dirty="0" smtClean="0"/>
              <a:t> 11 km))</a:t>
            </a:r>
          </a:p>
          <a:p>
            <a:pPr>
              <a:buFont typeface="Arial" pitchFamily="34" charset="0"/>
              <a:buChar char="•"/>
            </a:pPr>
            <a:endParaRPr lang="en-US" dirty="0"/>
          </a:p>
        </p:txBody>
      </p:sp>
      <p:sp>
        <p:nvSpPr>
          <p:cNvPr id="3" name="Content Placeholder 2"/>
          <p:cNvSpPr>
            <a:spLocks noGrp="1"/>
          </p:cNvSpPr>
          <p:nvPr>
            <p:ph sz="quarter" idx="10"/>
          </p:nvPr>
        </p:nvSpPr>
        <p:spPr/>
        <p:txBody>
          <a:bodyPr/>
          <a:lstStyle/>
          <a:p>
            <a:r>
              <a:rPr lang="en-US" dirty="0" smtClean="0"/>
              <a:t>Pressure variation in a static fluid - Gases</a:t>
            </a:r>
            <a:endParaRPr lang="en-US" dirty="0"/>
          </a:p>
        </p:txBody>
      </p:sp>
      <p:pic>
        <p:nvPicPr>
          <p:cNvPr id="4" name="Picture 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438400" y="1524001"/>
            <a:ext cx="2403410" cy="838200"/>
          </a:xfrm>
          <a:prstGeom prst="rect">
            <a:avLst/>
          </a:prstGeom>
          <a:noFill/>
          <a:ln w="9525">
            <a:noFill/>
            <a:miter lim="800000"/>
            <a:headEnd/>
            <a:tailEnd/>
          </a:ln>
          <a:effectLst/>
        </p:spPr>
      </p:pic>
      <p:pic>
        <p:nvPicPr>
          <p:cNvPr id="5" name="Picture 9"/>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276600" y="3200400"/>
            <a:ext cx="2114550" cy="514350"/>
          </a:xfrm>
          <a:prstGeom prst="rect">
            <a:avLst/>
          </a:prstGeom>
          <a:noFill/>
          <a:ln w="9525">
            <a:noFill/>
            <a:miter lim="800000"/>
            <a:headEnd/>
            <a:tailEnd/>
          </a:ln>
          <a:effectLst/>
        </p:spPr>
      </p:pic>
      <p:pic>
        <p:nvPicPr>
          <p:cNvPr id="6" name="Picture 7"/>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505200" y="3810000"/>
            <a:ext cx="1581150" cy="457200"/>
          </a:xfrm>
          <a:prstGeom prst="rect">
            <a:avLst/>
          </a:prstGeom>
          <a:noFill/>
          <a:ln w="9525">
            <a:noFill/>
            <a:miter lim="800000"/>
            <a:headEnd/>
            <a:tailEnd/>
          </a:ln>
          <a:effectLst/>
        </p:spPr>
      </p:pic>
      <p:pic>
        <p:nvPicPr>
          <p:cNvPr id="34818" name="Picture 2"/>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3352800" y="5029200"/>
            <a:ext cx="1676400" cy="424405"/>
          </a:xfrm>
          <a:prstGeom prst="rect">
            <a:avLst/>
          </a:prstGeom>
          <a:noFill/>
        </p:spPr>
      </p:pic>
      <p:pic>
        <p:nvPicPr>
          <p:cNvPr id="34817" name="Picture 1"/>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2590800" y="5562600"/>
            <a:ext cx="3638145" cy="838200"/>
          </a:xfrm>
          <a:prstGeom prst="rect">
            <a:avLst/>
          </a:prstGeom>
          <a:noFill/>
        </p:spPr>
      </p:pic>
      <p:sp>
        <p:nvSpPr>
          <p:cNvPr id="34819"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4820" name="Rectangle 4"/>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Date Placeholder 10"/>
          <p:cNvSpPr>
            <a:spLocks noGrp="1"/>
          </p:cNvSpPr>
          <p:nvPr>
            <p:ph type="dt" sz="half" idx="11"/>
          </p:nvPr>
        </p:nvSpPr>
        <p:spPr/>
        <p:txBody>
          <a:bodyPr/>
          <a:lstStyle/>
          <a:p>
            <a:fld id="{8D3344D9-3B1D-430E-87EC-B5BA203F85CF}" type="datetime1">
              <a:rPr lang="en-US" smtClean="0"/>
              <a:t>8/4/2014</a:t>
            </a:fld>
            <a:endParaRPr lang="en-US" dirty="0"/>
          </a:p>
        </p:txBody>
      </p:sp>
      <p:sp>
        <p:nvSpPr>
          <p:cNvPr id="12" name="Slide Number Placeholder 11"/>
          <p:cNvSpPr>
            <a:spLocks noGrp="1"/>
          </p:cNvSpPr>
          <p:nvPr>
            <p:ph type="sldNum" sz="quarter" idx="12"/>
          </p:nvPr>
        </p:nvSpPr>
        <p:spPr/>
        <p:txBody>
          <a:bodyPr/>
          <a:lstStyle/>
          <a:p>
            <a:fld id="{BC8D7E44-7D4F-4942-A8C9-2DF6BF8399E8}" type="slidenum">
              <a:rPr lang="en-US" smtClean="0"/>
              <a:pPr/>
              <a:t>17</a:t>
            </a:fld>
            <a:endParaRPr lang="en-US"/>
          </a:p>
        </p:txBody>
      </p:sp>
      <p:sp>
        <p:nvSpPr>
          <p:cNvPr id="13" name="Footer Placeholder 12"/>
          <p:cNvSpPr>
            <a:spLocks noGrp="1"/>
          </p:cNvSpPr>
          <p:nvPr>
            <p:ph type="ftr" sz="quarter" idx="13"/>
          </p:nvPr>
        </p:nvSpPr>
        <p:spPr/>
        <p:txBody>
          <a:bodyPr/>
          <a:lstStyle/>
          <a:p>
            <a:r>
              <a:rPr lang="en-US" smtClean="0"/>
              <a:t>Dr. S.S.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4818"/>
                                        </p:tgtEl>
                                        <p:attrNameLst>
                                          <p:attrName>style.visibility</p:attrName>
                                        </p:attrNameLst>
                                      </p:cBhvr>
                                      <p:to>
                                        <p:strVal val="visible"/>
                                      </p:to>
                                    </p:set>
                                    <p:animEffect transition="in" filter="checkerboard(across)">
                                      <p:cBhvr>
                                        <p:cTn id="32" dur="500"/>
                                        <p:tgtEl>
                                          <p:spTgt spid="34818"/>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4817"/>
                                        </p:tgtEl>
                                        <p:attrNameLst>
                                          <p:attrName>style.visibility</p:attrName>
                                        </p:attrNameLst>
                                      </p:cBhvr>
                                      <p:to>
                                        <p:strVal val="visible"/>
                                      </p:to>
                                    </p:set>
                                    <p:animEffect transition="in" filter="checkerboard(across)">
                                      <p:cBhvr>
                                        <p:cTn id="37" dur="500"/>
                                        <p:tgtEl>
                                          <p:spTgt spid="348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10600" cy="4906963"/>
          </a:xfrm>
        </p:spPr>
        <p:txBody>
          <a:bodyPr/>
          <a:lstStyle/>
          <a:p>
            <a:pPr>
              <a:buFont typeface="Arial" pitchFamily="34" charset="0"/>
              <a:buChar char="•"/>
            </a:pPr>
            <a:r>
              <a:rPr lang="en-US" dirty="0" smtClean="0"/>
              <a:t>Resultant force acting on a submerged surface in a liquid</a:t>
            </a:r>
          </a:p>
          <a:p>
            <a:pPr lvl="1">
              <a:buFont typeface="Arial" pitchFamily="34" charset="0"/>
              <a:buChar char="•"/>
            </a:pPr>
            <a:r>
              <a:rPr lang="en-US" dirty="0" smtClean="0"/>
              <a:t>Magnitude of the force</a:t>
            </a:r>
          </a:p>
          <a:p>
            <a:pPr lvl="1">
              <a:buFont typeface="Arial" pitchFamily="34" charset="0"/>
              <a:buChar char="•"/>
            </a:pPr>
            <a:r>
              <a:rPr lang="en-US" dirty="0" smtClean="0"/>
              <a:t>Direction of the force</a:t>
            </a:r>
          </a:p>
          <a:p>
            <a:pPr lvl="1">
              <a:buFont typeface="Arial" pitchFamily="34" charset="0"/>
              <a:buChar char="•"/>
            </a:pPr>
            <a:r>
              <a:rPr lang="en-US" dirty="0" smtClean="0"/>
              <a:t>Line of action of the force</a:t>
            </a:r>
          </a:p>
          <a:p>
            <a:pPr lvl="1">
              <a:buFont typeface="Arial" pitchFamily="34" charset="0"/>
              <a:buChar char="•"/>
            </a:pPr>
            <a:endParaRPr lang="en-US" dirty="0" smtClean="0"/>
          </a:p>
          <a:p>
            <a:pPr>
              <a:buFont typeface="Arial" pitchFamily="34" charset="0"/>
              <a:buChar char="•"/>
            </a:pPr>
            <a:r>
              <a:rPr lang="en-US" dirty="0" smtClean="0"/>
              <a:t>Submerged surfaces</a:t>
            </a:r>
          </a:p>
          <a:p>
            <a:pPr lvl="1">
              <a:buFont typeface="Arial" pitchFamily="34" charset="0"/>
              <a:buChar char="•"/>
            </a:pPr>
            <a:r>
              <a:rPr lang="en-US" dirty="0" smtClean="0"/>
              <a:t>Plane surface</a:t>
            </a:r>
          </a:p>
          <a:p>
            <a:pPr lvl="1">
              <a:buFont typeface="Arial" pitchFamily="34" charset="0"/>
              <a:buChar char="•"/>
            </a:pPr>
            <a:r>
              <a:rPr lang="en-US" dirty="0" smtClean="0"/>
              <a:t>Curved surface</a:t>
            </a:r>
            <a:endParaRPr lang="en-US" dirty="0"/>
          </a:p>
        </p:txBody>
      </p:sp>
      <p:sp>
        <p:nvSpPr>
          <p:cNvPr id="3" name="Content Placeholder 2"/>
          <p:cNvSpPr>
            <a:spLocks noGrp="1"/>
          </p:cNvSpPr>
          <p:nvPr>
            <p:ph sz="quarter" idx="10"/>
          </p:nvPr>
        </p:nvSpPr>
        <p:spPr/>
        <p:txBody>
          <a:bodyPr/>
          <a:lstStyle/>
          <a:p>
            <a:r>
              <a:rPr lang="en-US" dirty="0" smtClean="0"/>
              <a:t>Hydrostatic forces on submerged surfaces</a:t>
            </a:r>
            <a:endParaRPr lang="en-US" dirty="0"/>
          </a:p>
        </p:txBody>
      </p:sp>
      <p:sp>
        <p:nvSpPr>
          <p:cNvPr id="4" name="Date Placeholder 3"/>
          <p:cNvSpPr>
            <a:spLocks noGrp="1"/>
          </p:cNvSpPr>
          <p:nvPr>
            <p:ph type="dt" sz="half" idx="11"/>
          </p:nvPr>
        </p:nvSpPr>
        <p:spPr/>
        <p:txBody>
          <a:bodyPr/>
          <a:lstStyle/>
          <a:p>
            <a:fld id="{4937A42E-4B1F-44B6-B46E-DEA889FA6E71}" type="datetime1">
              <a:rPr lang="en-US" smtClean="0"/>
              <a:t>8/4/2014</a:t>
            </a:fld>
            <a:endParaRPr lang="en-US" dirty="0"/>
          </a:p>
        </p:txBody>
      </p:sp>
      <p:sp>
        <p:nvSpPr>
          <p:cNvPr id="5" name="Slide Number Placeholder 4"/>
          <p:cNvSpPr>
            <a:spLocks noGrp="1"/>
          </p:cNvSpPr>
          <p:nvPr>
            <p:ph type="sldNum" sz="quarter" idx="12"/>
          </p:nvPr>
        </p:nvSpPr>
        <p:spPr/>
        <p:txBody>
          <a:bodyPr/>
          <a:lstStyle/>
          <a:p>
            <a:fld id="{BC8D7E44-7D4F-4942-A8C9-2DF6BF8399E8}" type="slidenum">
              <a:rPr lang="en-US" smtClean="0"/>
              <a:pPr/>
              <a:t>18</a:t>
            </a:fld>
            <a:endParaRPr lang="en-US"/>
          </a:p>
        </p:txBody>
      </p:sp>
      <p:sp>
        <p:nvSpPr>
          <p:cNvPr id="6" name="Footer Placeholder 5"/>
          <p:cNvSpPr>
            <a:spLocks noGrp="1"/>
          </p:cNvSpPr>
          <p:nvPr>
            <p:ph type="ftr" sz="quarter" idx="13"/>
          </p:nvPr>
        </p:nvSpPr>
        <p:spPr/>
        <p:txBody>
          <a:bodyPr/>
          <a:lstStyle/>
          <a:p>
            <a:r>
              <a:rPr lang="en-US" smtClean="0"/>
              <a:t>Dr. S.S.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linds(horizontal)">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blinds(horizontal)">
                                      <p:cBhvr>
                                        <p:cTn id="21" dur="500"/>
                                        <p:tgtEl>
                                          <p:spTgt spid="2">
                                            <p:txEl>
                                              <p:pRg st="5" end="5"/>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blinds(horizontal)">
                                      <p:cBhvr>
                                        <p:cTn id="24" dur="500"/>
                                        <p:tgtEl>
                                          <p:spTgt spid="2">
                                            <p:txEl>
                                              <p:pRg st="6" end="6"/>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blinds(horizontal)">
                                      <p:cBhvr>
                                        <p:cTn id="2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10600" cy="4906963"/>
          </a:xfrm>
        </p:spPr>
        <p:txBody>
          <a:bodyPr/>
          <a:lstStyle/>
          <a:p>
            <a:pPr>
              <a:buFont typeface="Arial" pitchFamily="34" charset="0"/>
              <a:buChar char="•"/>
            </a:pPr>
            <a:r>
              <a:rPr lang="en-US" dirty="0" smtClean="0"/>
              <a:t>Plane submerged surface</a:t>
            </a:r>
            <a:endParaRPr lang="en-US" dirty="0"/>
          </a:p>
        </p:txBody>
      </p:sp>
      <p:sp>
        <p:nvSpPr>
          <p:cNvPr id="3" name="Content Placeholder 2"/>
          <p:cNvSpPr>
            <a:spLocks noGrp="1"/>
          </p:cNvSpPr>
          <p:nvPr>
            <p:ph sz="quarter" idx="10"/>
          </p:nvPr>
        </p:nvSpPr>
        <p:spPr/>
        <p:txBody>
          <a:bodyPr/>
          <a:lstStyle/>
          <a:p>
            <a:r>
              <a:rPr lang="en-US" dirty="0" smtClean="0"/>
              <a:t>Hydrostatic forces on submerged surfaces</a:t>
            </a:r>
            <a:endParaRPr lang="en-US" dirty="0"/>
          </a:p>
        </p:txBody>
      </p:sp>
      <p:pic>
        <p:nvPicPr>
          <p:cNvPr id="4" name="Picture 7"/>
          <p:cNvPicPr>
            <a:picLocks noChangeAspect="1" noChangeArrowheads="1"/>
          </p:cNvPicPr>
          <p:nvPr/>
        </p:nvPicPr>
        <p:blipFill>
          <a:blip r:embed="rId2">
            <a:clrChange>
              <a:clrFrom>
                <a:srgbClr val="FFFFFF"/>
              </a:clrFrom>
              <a:clrTo>
                <a:srgbClr val="FFFFFF">
                  <a:alpha val="0"/>
                </a:srgbClr>
              </a:clrTo>
            </a:clrChange>
            <a:lum contrast="30000"/>
          </a:blip>
          <a:srcRect/>
          <a:stretch>
            <a:fillRect/>
          </a:stretch>
        </p:blipFill>
        <p:spPr bwMode="auto">
          <a:xfrm>
            <a:off x="914400" y="2133600"/>
            <a:ext cx="6934200" cy="4223166"/>
          </a:xfrm>
          <a:prstGeom prst="rect">
            <a:avLst/>
          </a:prstGeom>
          <a:noFill/>
          <a:ln w="9525">
            <a:noFill/>
            <a:miter lim="800000"/>
            <a:headEnd/>
            <a:tailEnd/>
          </a:ln>
          <a:effectLst/>
        </p:spPr>
      </p:pic>
      <p:sp>
        <p:nvSpPr>
          <p:cNvPr id="5" name="Date Placeholder 4"/>
          <p:cNvSpPr>
            <a:spLocks noGrp="1"/>
          </p:cNvSpPr>
          <p:nvPr>
            <p:ph type="dt" sz="half" idx="11"/>
          </p:nvPr>
        </p:nvSpPr>
        <p:spPr/>
        <p:txBody>
          <a:bodyPr/>
          <a:lstStyle/>
          <a:p>
            <a:fld id="{C0C9D53C-EA9F-4DCF-8B5C-FDE3827A1353}" type="datetime1">
              <a:rPr lang="en-US" smtClean="0"/>
              <a:t>8/4/2014</a:t>
            </a:fld>
            <a:endParaRPr lang="en-US" dirty="0"/>
          </a:p>
        </p:txBody>
      </p:sp>
      <p:sp>
        <p:nvSpPr>
          <p:cNvPr id="6" name="Slide Number Placeholder 5"/>
          <p:cNvSpPr>
            <a:spLocks noGrp="1"/>
          </p:cNvSpPr>
          <p:nvPr>
            <p:ph type="sldNum" sz="quarter" idx="12"/>
          </p:nvPr>
        </p:nvSpPr>
        <p:spPr/>
        <p:txBody>
          <a:bodyPr/>
          <a:lstStyle/>
          <a:p>
            <a:fld id="{BC8D7E44-7D4F-4942-A8C9-2DF6BF8399E8}" type="slidenum">
              <a:rPr lang="en-US" smtClean="0"/>
              <a:pPr/>
              <a:t>19</a:t>
            </a:fld>
            <a:endParaRPr lang="en-US"/>
          </a:p>
        </p:txBody>
      </p:sp>
      <p:sp>
        <p:nvSpPr>
          <p:cNvPr id="7" name="Footer Placeholder 6"/>
          <p:cNvSpPr>
            <a:spLocks noGrp="1"/>
          </p:cNvSpPr>
          <p:nvPr>
            <p:ph type="ftr" sz="quarter" idx="13"/>
          </p:nvPr>
        </p:nvSpPr>
        <p:spPr/>
        <p:txBody>
          <a:bodyPr/>
          <a:lstStyle/>
          <a:p>
            <a:r>
              <a:rPr lang="en-US" smtClean="0"/>
              <a:t>Dr. S.S.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93837"/>
            <a:ext cx="8534400" cy="4906963"/>
          </a:xfrm>
        </p:spPr>
        <p:txBody>
          <a:bodyPr>
            <a:normAutofit/>
          </a:bodyPr>
          <a:lstStyle/>
          <a:p>
            <a:pPr>
              <a:buFont typeface="Arial" pitchFamily="34" charset="0"/>
              <a:buChar char="•"/>
            </a:pPr>
            <a:r>
              <a:rPr lang="en-US" sz="2400" dirty="0" smtClean="0"/>
              <a:t>Basic equation of fluid statics</a:t>
            </a:r>
          </a:p>
          <a:p>
            <a:pPr>
              <a:buFont typeface="Arial" pitchFamily="34" charset="0"/>
              <a:buChar char="•"/>
            </a:pPr>
            <a:endParaRPr lang="en-US" sz="2400" dirty="0" smtClean="0"/>
          </a:p>
          <a:p>
            <a:pPr>
              <a:buFont typeface="Arial" pitchFamily="34" charset="0"/>
              <a:buChar char="•"/>
            </a:pPr>
            <a:r>
              <a:rPr lang="en-US" sz="2400" dirty="0" smtClean="0"/>
              <a:t>Standard atmosphere</a:t>
            </a:r>
          </a:p>
          <a:p>
            <a:pPr>
              <a:buFont typeface="Arial" pitchFamily="34" charset="0"/>
              <a:buChar char="•"/>
            </a:pPr>
            <a:endParaRPr lang="en-US" sz="2400" dirty="0" smtClean="0"/>
          </a:p>
          <a:p>
            <a:pPr>
              <a:buFont typeface="Arial" pitchFamily="34" charset="0"/>
              <a:buChar char="•"/>
            </a:pPr>
            <a:r>
              <a:rPr lang="en-US" sz="2400" dirty="0" smtClean="0"/>
              <a:t>Pressure variation in a static fluid</a:t>
            </a:r>
          </a:p>
          <a:p>
            <a:pPr>
              <a:buFont typeface="Arial" pitchFamily="34" charset="0"/>
              <a:buChar char="•"/>
            </a:pPr>
            <a:endParaRPr lang="en-US" sz="2400" dirty="0" smtClean="0"/>
          </a:p>
          <a:p>
            <a:pPr>
              <a:buFont typeface="Arial" pitchFamily="34" charset="0"/>
              <a:buChar char="•"/>
            </a:pPr>
            <a:r>
              <a:rPr lang="en-US" sz="2400" dirty="0" smtClean="0"/>
              <a:t>Hydrostatic force on submerged surfaces</a:t>
            </a:r>
          </a:p>
          <a:p>
            <a:pPr>
              <a:buFont typeface="Arial" pitchFamily="34" charset="0"/>
              <a:buChar char="•"/>
            </a:pPr>
            <a:endParaRPr lang="en-US" sz="2400" dirty="0" smtClean="0"/>
          </a:p>
          <a:p>
            <a:pPr>
              <a:buFont typeface="Arial" pitchFamily="34" charset="0"/>
              <a:buChar char="•"/>
            </a:pPr>
            <a:r>
              <a:rPr lang="en-US" sz="2400" dirty="0" smtClean="0"/>
              <a:t>Buoyancy and stability</a:t>
            </a:r>
            <a:endParaRPr lang="en-US" dirty="0"/>
          </a:p>
        </p:txBody>
      </p:sp>
      <p:sp>
        <p:nvSpPr>
          <p:cNvPr id="4" name="Content Placeholder 3"/>
          <p:cNvSpPr>
            <a:spLocks noGrp="1"/>
          </p:cNvSpPr>
          <p:nvPr>
            <p:ph sz="quarter" idx="10"/>
          </p:nvPr>
        </p:nvSpPr>
        <p:spPr/>
        <p:txBody>
          <a:bodyPr/>
          <a:lstStyle/>
          <a:p>
            <a:r>
              <a:rPr lang="en-US" dirty="0" smtClean="0"/>
              <a:t>Outline</a:t>
            </a:r>
            <a:endParaRPr lang="en-US" dirty="0"/>
          </a:p>
        </p:txBody>
      </p:sp>
      <p:sp>
        <p:nvSpPr>
          <p:cNvPr id="5" name="Date Placeholder 4"/>
          <p:cNvSpPr>
            <a:spLocks noGrp="1"/>
          </p:cNvSpPr>
          <p:nvPr>
            <p:ph type="dt" sz="half" idx="11"/>
          </p:nvPr>
        </p:nvSpPr>
        <p:spPr/>
        <p:txBody>
          <a:bodyPr/>
          <a:lstStyle/>
          <a:p>
            <a:fld id="{16A57757-F293-44B3-AC6B-4E9BE71D3B1E}" type="datetime1">
              <a:rPr lang="en-US" smtClean="0"/>
              <a:t>8/4/2014</a:t>
            </a:fld>
            <a:endParaRPr lang="en-US"/>
          </a:p>
        </p:txBody>
      </p:sp>
      <p:sp>
        <p:nvSpPr>
          <p:cNvPr id="6" name="Slide Number Placeholder 5"/>
          <p:cNvSpPr>
            <a:spLocks noGrp="1"/>
          </p:cNvSpPr>
          <p:nvPr>
            <p:ph type="sldNum" sz="quarter" idx="12"/>
          </p:nvPr>
        </p:nvSpPr>
        <p:spPr/>
        <p:txBody>
          <a:bodyPr/>
          <a:lstStyle/>
          <a:p>
            <a:fld id="{BC8D7E44-7D4F-4942-A8C9-2DF6BF8399E8}" type="slidenum">
              <a:rPr lang="en-US" smtClean="0"/>
              <a:pPr/>
              <a:t>2</a:t>
            </a:fld>
            <a:endParaRPr lang="en-US"/>
          </a:p>
        </p:txBody>
      </p:sp>
      <p:sp>
        <p:nvSpPr>
          <p:cNvPr id="7" name="Footer Placeholder 6"/>
          <p:cNvSpPr>
            <a:spLocks noGrp="1"/>
          </p:cNvSpPr>
          <p:nvPr>
            <p:ph type="ftr" sz="quarter" idx="13"/>
          </p:nvPr>
        </p:nvSpPr>
        <p:spPr/>
        <p:txBody>
          <a:bodyPr/>
          <a:lstStyle/>
          <a:p>
            <a:r>
              <a:rPr lang="en-US" smtClean="0"/>
              <a:t>Dr. S.S. Baral</a:t>
            </a:r>
            <a:endParaRPr lang="en-US"/>
          </a:p>
        </p:txBody>
      </p:sp>
    </p:spTree>
    <p:extLst>
      <p:ext uri="{BB962C8B-B14F-4D97-AF65-F5344CB8AC3E}">
        <p14:creationId xmlns="" xmlns:p14="http://schemas.microsoft.com/office/powerpoint/2010/main" val="198764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983163"/>
          </a:xfrm>
        </p:spPr>
        <p:txBody>
          <a:bodyPr/>
          <a:lstStyle/>
          <a:p>
            <a:pPr algn="just">
              <a:buFont typeface="Arial" pitchFamily="34" charset="0"/>
              <a:buChar char="•"/>
            </a:pPr>
            <a:r>
              <a:rPr lang="en-US" dirty="0" smtClean="0"/>
              <a:t>Integral equations – Resultant force</a:t>
            </a:r>
          </a:p>
          <a:p>
            <a:pPr lvl="1" algn="just">
              <a:buFont typeface="Arial" pitchFamily="34" charset="0"/>
              <a:buChar char="•"/>
            </a:pPr>
            <a:r>
              <a:rPr lang="en-US" dirty="0" smtClean="0"/>
              <a:t>Magnitude of the force</a:t>
            </a:r>
          </a:p>
          <a:p>
            <a:pPr lvl="1" algn="just">
              <a:buFont typeface="Arial" pitchFamily="34" charset="0"/>
              <a:buChar char="•"/>
            </a:pPr>
            <a:endParaRPr lang="en-US" dirty="0" smtClean="0"/>
          </a:p>
          <a:p>
            <a:pPr lvl="1" algn="just">
              <a:buFont typeface="Arial" pitchFamily="34" charset="0"/>
              <a:buChar char="•"/>
            </a:pPr>
            <a:endParaRPr lang="en-US" dirty="0" smtClean="0"/>
          </a:p>
          <a:p>
            <a:pPr lvl="1" algn="just">
              <a:buFont typeface="Arial" pitchFamily="34" charset="0"/>
              <a:buChar char="•"/>
            </a:pPr>
            <a:r>
              <a:rPr lang="en-US" dirty="0" smtClean="0"/>
              <a:t>Direction of the force</a:t>
            </a:r>
          </a:p>
          <a:p>
            <a:pPr lvl="2" algn="just"/>
            <a:r>
              <a:rPr lang="en-US" dirty="0" smtClean="0"/>
              <a:t>Perpendicular to the plane surface</a:t>
            </a:r>
          </a:p>
          <a:p>
            <a:pPr lvl="1" algn="just">
              <a:buFont typeface="Arial" pitchFamily="34" charset="0"/>
              <a:buChar char="•"/>
            </a:pPr>
            <a:endParaRPr lang="en-US" dirty="0" smtClean="0"/>
          </a:p>
        </p:txBody>
      </p:sp>
      <p:sp>
        <p:nvSpPr>
          <p:cNvPr id="3" name="Content Placeholder 2"/>
          <p:cNvSpPr>
            <a:spLocks noGrp="1"/>
          </p:cNvSpPr>
          <p:nvPr>
            <p:ph sz="quarter" idx="10"/>
          </p:nvPr>
        </p:nvSpPr>
        <p:spPr/>
        <p:txBody>
          <a:bodyPr/>
          <a:lstStyle/>
          <a:p>
            <a:r>
              <a:rPr lang="en-US" dirty="0" smtClean="0"/>
              <a:t>Hydrostatic force on plane submerged surface</a:t>
            </a:r>
            <a:endParaRPr lang="en-US" dirty="0"/>
          </a:p>
        </p:txBody>
      </p:sp>
      <p:pic>
        <p:nvPicPr>
          <p:cNvPr id="4" name="Picture 5"/>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819400" y="2590800"/>
            <a:ext cx="1733550" cy="620131"/>
          </a:xfrm>
          <a:prstGeom prst="rect">
            <a:avLst/>
          </a:prstGeom>
          <a:noFill/>
          <a:ln w="9525">
            <a:noFill/>
            <a:miter lim="800000"/>
            <a:headEnd/>
            <a:tailEnd/>
          </a:ln>
          <a:effectLst/>
        </p:spPr>
      </p:pic>
      <p:sp>
        <p:nvSpPr>
          <p:cNvPr id="5" name="Date Placeholder 4"/>
          <p:cNvSpPr>
            <a:spLocks noGrp="1"/>
          </p:cNvSpPr>
          <p:nvPr>
            <p:ph type="dt" sz="half" idx="11"/>
          </p:nvPr>
        </p:nvSpPr>
        <p:spPr/>
        <p:txBody>
          <a:bodyPr/>
          <a:lstStyle/>
          <a:p>
            <a:fld id="{EACCCC54-94E9-453B-BD11-1B5190D618F4}" type="datetime1">
              <a:rPr lang="en-US" smtClean="0"/>
              <a:t>8/4/2014</a:t>
            </a:fld>
            <a:endParaRPr lang="en-US" dirty="0"/>
          </a:p>
        </p:txBody>
      </p:sp>
      <p:sp>
        <p:nvSpPr>
          <p:cNvPr id="6" name="Slide Number Placeholder 5"/>
          <p:cNvSpPr>
            <a:spLocks noGrp="1"/>
          </p:cNvSpPr>
          <p:nvPr>
            <p:ph type="sldNum" sz="quarter" idx="12"/>
          </p:nvPr>
        </p:nvSpPr>
        <p:spPr/>
        <p:txBody>
          <a:bodyPr/>
          <a:lstStyle/>
          <a:p>
            <a:fld id="{BC8D7E44-7D4F-4942-A8C9-2DF6BF8399E8}" type="slidenum">
              <a:rPr lang="en-US" smtClean="0"/>
              <a:pPr/>
              <a:t>20</a:t>
            </a:fld>
            <a:endParaRPr lang="en-US"/>
          </a:p>
        </p:txBody>
      </p:sp>
      <p:sp>
        <p:nvSpPr>
          <p:cNvPr id="7" name="Footer Placeholder 6"/>
          <p:cNvSpPr>
            <a:spLocks noGrp="1"/>
          </p:cNvSpPr>
          <p:nvPr>
            <p:ph type="ftr" sz="quarter" idx="13"/>
          </p:nvPr>
        </p:nvSpPr>
        <p:spPr/>
        <p:txBody>
          <a:bodyPr/>
          <a:lstStyle/>
          <a:p>
            <a:r>
              <a:rPr lang="en-US" smtClean="0"/>
              <a:t>Dr. S.S.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blinds(horizontal)">
                                      <p:cBhvr>
                                        <p:cTn id="25"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86800" cy="5059363"/>
          </a:xfrm>
        </p:spPr>
        <p:txBody>
          <a:bodyPr>
            <a:normAutofit/>
          </a:bodyPr>
          <a:lstStyle/>
          <a:p>
            <a:pPr>
              <a:buFont typeface="Arial" pitchFamily="34" charset="0"/>
              <a:buChar char="•"/>
            </a:pPr>
            <a:r>
              <a:rPr lang="en-US" dirty="0" smtClean="0"/>
              <a:t>Algebraic equations – Total pressure force</a:t>
            </a:r>
          </a:p>
          <a:p>
            <a:pPr lvl="1">
              <a:buFont typeface="Arial" pitchFamily="34" charset="0"/>
              <a:buChar char="•"/>
            </a:pPr>
            <a:r>
              <a:rPr lang="en-US" dirty="0" smtClean="0"/>
              <a:t>Magnitude of the force</a:t>
            </a:r>
          </a:p>
          <a:p>
            <a:pPr lvl="1">
              <a:buFont typeface="Arial" pitchFamily="34" charset="0"/>
              <a:buChar char="•"/>
            </a:pPr>
            <a:endParaRPr lang="en-US" dirty="0" smtClean="0"/>
          </a:p>
          <a:p>
            <a:pPr lvl="1"/>
            <a:r>
              <a:rPr lang="en-US" i="1" dirty="0" smtClean="0"/>
              <a:t>Where p</a:t>
            </a:r>
            <a:r>
              <a:rPr lang="en-US" i="1" baseline="-25000" dirty="0" smtClean="0"/>
              <a:t>c</a:t>
            </a:r>
            <a:r>
              <a:rPr lang="en-US" i="1" dirty="0" smtClean="0"/>
              <a:t> </a:t>
            </a:r>
            <a:r>
              <a:rPr lang="en-US" i="1" dirty="0" smtClean="0">
                <a:sym typeface="Wingdings" pitchFamily="2" charset="2"/>
              </a:rPr>
              <a:t> absolute pressure at the centroid of the area</a:t>
            </a:r>
            <a:endParaRPr lang="en-US" i="1" dirty="0" smtClean="0"/>
          </a:p>
          <a:p>
            <a:pPr lvl="1">
              <a:buFont typeface="Arial" pitchFamily="34" charset="0"/>
              <a:buChar char="•"/>
            </a:pPr>
            <a:endParaRPr lang="en-US" dirty="0" smtClean="0"/>
          </a:p>
          <a:p>
            <a:pPr lvl="1">
              <a:buFont typeface="Arial" pitchFamily="34" charset="0"/>
              <a:buChar char="•"/>
            </a:pPr>
            <a:r>
              <a:rPr lang="en-US" dirty="0" smtClean="0"/>
              <a:t>Direction of the force</a:t>
            </a:r>
          </a:p>
          <a:p>
            <a:pPr lvl="2"/>
            <a:r>
              <a:rPr lang="en-US" dirty="0" smtClean="0"/>
              <a:t>Perpendicular to the plane surface</a:t>
            </a:r>
          </a:p>
        </p:txBody>
      </p:sp>
      <p:sp>
        <p:nvSpPr>
          <p:cNvPr id="3" name="Content Placeholder 2"/>
          <p:cNvSpPr>
            <a:spLocks noGrp="1"/>
          </p:cNvSpPr>
          <p:nvPr>
            <p:ph sz="quarter" idx="10"/>
          </p:nvPr>
        </p:nvSpPr>
        <p:spPr/>
        <p:txBody>
          <a:bodyPr/>
          <a:lstStyle/>
          <a:p>
            <a:r>
              <a:rPr lang="en-US" dirty="0" smtClean="0"/>
              <a:t>Hydrostatic force on plane submerged surface</a:t>
            </a:r>
            <a:endParaRPr lang="en-US" dirty="0"/>
          </a:p>
        </p:txBody>
      </p:sp>
      <p:pic>
        <p:nvPicPr>
          <p:cNvPr id="4" name="Picture 1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505200" y="2438400"/>
            <a:ext cx="1383447" cy="407836"/>
          </a:xfrm>
          <a:prstGeom prst="rect">
            <a:avLst/>
          </a:prstGeom>
          <a:noFill/>
          <a:ln w="9525">
            <a:noFill/>
            <a:miter lim="800000"/>
            <a:headEnd/>
            <a:tailEnd/>
          </a:ln>
          <a:effectLst/>
        </p:spPr>
      </p:pic>
      <p:sp>
        <p:nvSpPr>
          <p:cNvPr id="5" name="Date Placeholder 4"/>
          <p:cNvSpPr>
            <a:spLocks noGrp="1"/>
          </p:cNvSpPr>
          <p:nvPr>
            <p:ph type="dt" sz="half" idx="11"/>
          </p:nvPr>
        </p:nvSpPr>
        <p:spPr/>
        <p:txBody>
          <a:bodyPr/>
          <a:lstStyle/>
          <a:p>
            <a:fld id="{55D5422B-65AF-4346-9963-BE5BDD2C8B46}" type="datetime1">
              <a:rPr lang="en-US" smtClean="0"/>
              <a:t>8/4/2014</a:t>
            </a:fld>
            <a:endParaRPr lang="en-US" dirty="0"/>
          </a:p>
        </p:txBody>
      </p:sp>
      <p:sp>
        <p:nvSpPr>
          <p:cNvPr id="6" name="Slide Number Placeholder 5"/>
          <p:cNvSpPr>
            <a:spLocks noGrp="1"/>
          </p:cNvSpPr>
          <p:nvPr>
            <p:ph type="sldNum" sz="quarter" idx="12"/>
          </p:nvPr>
        </p:nvSpPr>
        <p:spPr/>
        <p:txBody>
          <a:bodyPr/>
          <a:lstStyle/>
          <a:p>
            <a:fld id="{BC8D7E44-7D4F-4942-A8C9-2DF6BF8399E8}" type="slidenum">
              <a:rPr lang="en-US" smtClean="0"/>
              <a:pPr/>
              <a:t>21</a:t>
            </a:fld>
            <a:endParaRPr lang="en-US"/>
          </a:p>
        </p:txBody>
      </p:sp>
      <p:sp>
        <p:nvSpPr>
          <p:cNvPr id="7" name="Footer Placeholder 6"/>
          <p:cNvSpPr>
            <a:spLocks noGrp="1"/>
          </p:cNvSpPr>
          <p:nvPr>
            <p:ph type="ftr" sz="quarter" idx="13"/>
          </p:nvPr>
        </p:nvSpPr>
        <p:spPr/>
        <p:txBody>
          <a:bodyPr/>
          <a:lstStyle/>
          <a:p>
            <a:r>
              <a:rPr lang="en-US" smtClean="0"/>
              <a:t>Dr. S.S.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linds(horizontal)">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blinds(horizontal)">
                                      <p:cBhvr>
                                        <p:cTn id="23" dur="500"/>
                                        <p:tgtEl>
                                          <p:spTgt spid="2">
                                            <p:txEl>
                                              <p:pRg st="5" end="5"/>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blinds(horizontal)">
                                      <p:cBhvr>
                                        <p:cTn id="26"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906963"/>
          </a:xfrm>
        </p:spPr>
        <p:txBody>
          <a:bodyPr/>
          <a:lstStyle/>
          <a:p>
            <a:pPr>
              <a:buFont typeface="Arial" pitchFamily="34" charset="0"/>
              <a:buChar char="•"/>
            </a:pPr>
            <a:r>
              <a:rPr lang="en-US" dirty="0" smtClean="0"/>
              <a:t>Algebraic equation – Net pressure force </a:t>
            </a:r>
          </a:p>
          <a:p>
            <a:pPr lvl="1">
              <a:buFont typeface="Arial" pitchFamily="34" charset="0"/>
              <a:buChar char="•"/>
            </a:pPr>
            <a:r>
              <a:rPr lang="en-US" dirty="0" smtClean="0"/>
              <a:t>In the case when the same p</a:t>
            </a:r>
            <a:r>
              <a:rPr lang="en-US" baseline="-25000" dirty="0" smtClean="0"/>
              <a:t>0</a:t>
            </a:r>
            <a:r>
              <a:rPr lang="en-US" dirty="0" smtClean="0"/>
              <a:t>(ambient or equivalent pressure) acts at the free surface and other side of the submerged surface</a:t>
            </a:r>
          </a:p>
          <a:p>
            <a:pPr lvl="1">
              <a:buFont typeface="Arial" pitchFamily="34" charset="0"/>
              <a:buChar char="•"/>
            </a:pPr>
            <a:r>
              <a:rPr lang="en-US" dirty="0" smtClean="0"/>
              <a:t>Magnitude of the force</a:t>
            </a:r>
          </a:p>
          <a:p>
            <a:pPr lvl="1">
              <a:buFont typeface="Arial" pitchFamily="34" charset="0"/>
              <a:buChar char="•"/>
            </a:pPr>
            <a:endParaRPr lang="en-US" dirty="0" smtClean="0"/>
          </a:p>
          <a:p>
            <a:pPr lvl="1">
              <a:buFont typeface="Arial" pitchFamily="34" charset="0"/>
              <a:buChar char="•"/>
            </a:pPr>
            <a:r>
              <a:rPr lang="en-US" dirty="0" smtClean="0"/>
              <a:t>Direction of the force</a:t>
            </a:r>
          </a:p>
          <a:p>
            <a:pPr lvl="2"/>
            <a:r>
              <a:rPr lang="en-US" dirty="0" smtClean="0"/>
              <a:t>Perpendicular to the surface of the plane</a:t>
            </a:r>
          </a:p>
        </p:txBody>
      </p:sp>
      <p:sp>
        <p:nvSpPr>
          <p:cNvPr id="3" name="Content Placeholder 2"/>
          <p:cNvSpPr>
            <a:spLocks noGrp="1"/>
          </p:cNvSpPr>
          <p:nvPr>
            <p:ph sz="quarter" idx="10"/>
          </p:nvPr>
        </p:nvSpPr>
        <p:spPr/>
        <p:txBody>
          <a:bodyPr/>
          <a:lstStyle/>
          <a:p>
            <a:r>
              <a:rPr lang="en-US" dirty="0" smtClean="0"/>
              <a:t>Hydrostatic force on plane submerged surface</a:t>
            </a:r>
            <a:endParaRPr lang="en-US" dirty="0"/>
          </a:p>
        </p:txBody>
      </p:sp>
      <p:pic>
        <p:nvPicPr>
          <p:cNvPr id="7" name="Picture 10"/>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505200" y="3810000"/>
            <a:ext cx="1447799" cy="390777"/>
          </a:xfrm>
          <a:prstGeom prst="rect">
            <a:avLst/>
          </a:prstGeom>
          <a:noFill/>
          <a:ln w="9525">
            <a:noFill/>
            <a:miter lim="800000"/>
            <a:headEnd/>
            <a:tailEnd/>
          </a:ln>
          <a:effectLst/>
        </p:spPr>
      </p:pic>
      <p:sp>
        <p:nvSpPr>
          <p:cNvPr id="5" name="Date Placeholder 4"/>
          <p:cNvSpPr>
            <a:spLocks noGrp="1"/>
          </p:cNvSpPr>
          <p:nvPr>
            <p:ph type="dt" sz="half" idx="11"/>
          </p:nvPr>
        </p:nvSpPr>
        <p:spPr/>
        <p:txBody>
          <a:bodyPr/>
          <a:lstStyle/>
          <a:p>
            <a:fld id="{E5C56C52-6AD3-4D59-9601-2BA58B02B7A5}" type="datetime1">
              <a:rPr lang="en-US" smtClean="0"/>
              <a:t>8/4/2014</a:t>
            </a:fld>
            <a:endParaRPr lang="en-US" dirty="0"/>
          </a:p>
        </p:txBody>
      </p:sp>
      <p:sp>
        <p:nvSpPr>
          <p:cNvPr id="6" name="Slide Number Placeholder 5"/>
          <p:cNvSpPr>
            <a:spLocks noGrp="1"/>
          </p:cNvSpPr>
          <p:nvPr>
            <p:ph type="sldNum" sz="quarter" idx="12"/>
          </p:nvPr>
        </p:nvSpPr>
        <p:spPr/>
        <p:txBody>
          <a:bodyPr/>
          <a:lstStyle/>
          <a:p>
            <a:fld id="{BC8D7E44-7D4F-4942-A8C9-2DF6BF8399E8}" type="slidenum">
              <a:rPr lang="en-US" smtClean="0"/>
              <a:pPr/>
              <a:t>22</a:t>
            </a:fld>
            <a:endParaRPr lang="en-US"/>
          </a:p>
        </p:txBody>
      </p:sp>
      <p:sp>
        <p:nvSpPr>
          <p:cNvPr id="8" name="Footer Placeholder 7"/>
          <p:cNvSpPr>
            <a:spLocks noGrp="1"/>
          </p:cNvSpPr>
          <p:nvPr>
            <p:ph type="ftr" sz="quarter" idx="13"/>
          </p:nvPr>
        </p:nvSpPr>
        <p:spPr/>
        <p:txBody>
          <a:bodyPr/>
          <a:lstStyle/>
          <a:p>
            <a:r>
              <a:rPr lang="en-US" smtClean="0"/>
              <a:t>Dr. S.S.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10600" cy="4830763"/>
          </a:xfrm>
        </p:spPr>
        <p:txBody>
          <a:bodyPr>
            <a:normAutofit/>
          </a:bodyPr>
          <a:lstStyle/>
          <a:p>
            <a:pPr>
              <a:buFont typeface="Arial" pitchFamily="34" charset="0"/>
              <a:buChar char="•"/>
            </a:pPr>
            <a:r>
              <a:rPr lang="en-US" sz="2800" dirty="0" smtClean="0"/>
              <a:t>Horizontal force = equivalent vertical plane force</a:t>
            </a:r>
          </a:p>
          <a:p>
            <a:pPr>
              <a:buFont typeface="Arial" pitchFamily="34" charset="0"/>
              <a:buChar char="•"/>
            </a:pPr>
            <a:r>
              <a:rPr lang="en-US" sz="2800" dirty="0" smtClean="0"/>
              <a:t>Vertical force = weight of fluid directly above the surface (+ free surface pressure force)</a:t>
            </a:r>
            <a:endParaRPr lang="en-US" sz="2800" dirty="0"/>
          </a:p>
        </p:txBody>
      </p:sp>
      <p:sp>
        <p:nvSpPr>
          <p:cNvPr id="3" name="Content Placeholder 2"/>
          <p:cNvSpPr>
            <a:spLocks noGrp="1"/>
          </p:cNvSpPr>
          <p:nvPr>
            <p:ph sz="quarter" idx="10"/>
          </p:nvPr>
        </p:nvSpPr>
        <p:spPr/>
        <p:txBody>
          <a:bodyPr/>
          <a:lstStyle/>
          <a:p>
            <a:r>
              <a:rPr lang="en-US" dirty="0" smtClean="0"/>
              <a:t>Hydrostatic force on curved submerged surface</a:t>
            </a:r>
            <a:endParaRPr lang="en-US" dirty="0"/>
          </a:p>
        </p:txBody>
      </p:sp>
      <p:pic>
        <p:nvPicPr>
          <p:cNvPr id="5"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295400" y="3276600"/>
            <a:ext cx="6225224" cy="2438400"/>
          </a:xfrm>
          <a:prstGeom prst="rect">
            <a:avLst/>
          </a:prstGeom>
          <a:noFill/>
          <a:ln w="9525">
            <a:noFill/>
            <a:miter lim="800000"/>
            <a:headEnd/>
            <a:tailEnd/>
          </a:ln>
          <a:effectLst/>
        </p:spPr>
      </p:pic>
      <p:sp>
        <p:nvSpPr>
          <p:cNvPr id="6" name="Date Placeholder 5"/>
          <p:cNvSpPr>
            <a:spLocks noGrp="1"/>
          </p:cNvSpPr>
          <p:nvPr>
            <p:ph type="dt" sz="half" idx="11"/>
          </p:nvPr>
        </p:nvSpPr>
        <p:spPr/>
        <p:txBody>
          <a:bodyPr/>
          <a:lstStyle/>
          <a:p>
            <a:fld id="{EF83AAFD-651B-4ED7-99F5-0268DDD6AD36}" type="datetime1">
              <a:rPr lang="en-US" smtClean="0"/>
              <a:t>8/4/2014</a:t>
            </a:fld>
            <a:endParaRPr lang="en-US" dirty="0"/>
          </a:p>
        </p:txBody>
      </p:sp>
      <p:sp>
        <p:nvSpPr>
          <p:cNvPr id="7" name="Slide Number Placeholder 6"/>
          <p:cNvSpPr>
            <a:spLocks noGrp="1"/>
          </p:cNvSpPr>
          <p:nvPr>
            <p:ph type="sldNum" sz="quarter" idx="12"/>
          </p:nvPr>
        </p:nvSpPr>
        <p:spPr/>
        <p:txBody>
          <a:bodyPr/>
          <a:lstStyle/>
          <a:p>
            <a:fld id="{BC8D7E44-7D4F-4942-A8C9-2DF6BF8399E8}" type="slidenum">
              <a:rPr lang="en-US" smtClean="0"/>
              <a:pPr/>
              <a:t>23</a:t>
            </a:fld>
            <a:endParaRPr lang="en-US"/>
          </a:p>
        </p:txBody>
      </p:sp>
      <p:sp>
        <p:nvSpPr>
          <p:cNvPr id="8" name="Footer Placeholder 7"/>
          <p:cNvSpPr>
            <a:spLocks noGrp="1"/>
          </p:cNvSpPr>
          <p:nvPr>
            <p:ph type="ftr" sz="quarter" idx="13"/>
          </p:nvPr>
        </p:nvSpPr>
        <p:spPr/>
        <p:txBody>
          <a:bodyPr/>
          <a:lstStyle/>
          <a:p>
            <a:r>
              <a:rPr lang="en-US" smtClean="0"/>
              <a:t>Dr. S.S.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983163"/>
          </a:xfrm>
        </p:spPr>
        <p:txBody>
          <a:bodyPr>
            <a:normAutofit/>
          </a:bodyPr>
          <a:lstStyle/>
          <a:p>
            <a:pPr algn="just">
              <a:buFont typeface="Arial" pitchFamily="34" charset="0"/>
              <a:buChar char="•"/>
            </a:pPr>
            <a:r>
              <a:rPr lang="en-US" sz="2800" dirty="0" smtClean="0"/>
              <a:t>If an object is immersed in a liquid, or floating on its surface, the net vertical force acting on it due to liquid pressure, is called </a:t>
            </a:r>
            <a:r>
              <a:rPr lang="en-US" sz="2800" b="1" i="1" u="sng" dirty="0" smtClean="0">
                <a:solidFill>
                  <a:srgbClr val="0070C0"/>
                </a:solidFill>
              </a:rPr>
              <a:t>buoyancy</a:t>
            </a:r>
          </a:p>
          <a:p>
            <a:pPr algn="just">
              <a:buFont typeface="Arial" pitchFamily="34" charset="0"/>
              <a:buChar char="•"/>
            </a:pPr>
            <a:endParaRPr lang="en-US" sz="2800" b="1" i="1" u="sng" dirty="0" smtClean="0">
              <a:solidFill>
                <a:srgbClr val="0070C0"/>
              </a:solidFill>
            </a:endParaRPr>
          </a:p>
          <a:p>
            <a:pPr algn="just">
              <a:buFont typeface="Arial" pitchFamily="34" charset="0"/>
              <a:buChar char="•"/>
            </a:pPr>
            <a:endParaRPr lang="en-US" sz="2800" b="1" i="1" u="sng" dirty="0" smtClean="0">
              <a:solidFill>
                <a:srgbClr val="0070C0"/>
              </a:solidFill>
            </a:endParaRPr>
          </a:p>
          <a:p>
            <a:pPr algn="just">
              <a:buFont typeface="Arial" pitchFamily="34" charset="0"/>
              <a:buChar char="•"/>
            </a:pPr>
            <a:endParaRPr lang="en-US" sz="2800" b="1" i="1" u="sng" dirty="0" smtClean="0">
              <a:solidFill>
                <a:srgbClr val="0070C0"/>
              </a:solidFill>
            </a:endParaRPr>
          </a:p>
          <a:p>
            <a:pPr algn="just">
              <a:buFont typeface="Arial" pitchFamily="34" charset="0"/>
              <a:buChar char="•"/>
            </a:pPr>
            <a:endParaRPr lang="en-US" sz="2800" b="1" i="1" u="sng" dirty="0" smtClean="0">
              <a:solidFill>
                <a:srgbClr val="0070C0"/>
              </a:solidFill>
            </a:endParaRPr>
          </a:p>
          <a:p>
            <a:pPr algn="just">
              <a:buFont typeface="Arial" pitchFamily="34" charset="0"/>
              <a:buChar char="•"/>
            </a:pPr>
            <a:endParaRPr lang="en-US" sz="2800" b="1" i="1" u="sng" dirty="0" smtClean="0">
              <a:solidFill>
                <a:srgbClr val="0070C0"/>
              </a:solidFill>
            </a:endParaRPr>
          </a:p>
          <a:p>
            <a:pPr algn="just">
              <a:buFont typeface="Arial" pitchFamily="34" charset="0"/>
              <a:buChar char="•"/>
            </a:pPr>
            <a:r>
              <a:rPr lang="en-US" sz="2800" dirty="0" smtClean="0"/>
              <a:t>Buoyant force of the fluid is equal to the weight of the displaced fluid (</a:t>
            </a:r>
            <a:r>
              <a:rPr lang="en-US" sz="2800" b="1" i="1" dirty="0" smtClean="0">
                <a:solidFill>
                  <a:srgbClr val="0070C0"/>
                </a:solidFill>
              </a:rPr>
              <a:t>Archemedes’ principle</a:t>
            </a:r>
            <a:r>
              <a:rPr lang="en-US" sz="2800" dirty="0" smtClean="0"/>
              <a:t>)</a:t>
            </a:r>
            <a:endParaRPr lang="en-US" sz="2800" dirty="0"/>
          </a:p>
        </p:txBody>
      </p:sp>
      <p:sp>
        <p:nvSpPr>
          <p:cNvPr id="3" name="Content Placeholder 2"/>
          <p:cNvSpPr>
            <a:spLocks noGrp="1"/>
          </p:cNvSpPr>
          <p:nvPr>
            <p:ph sz="quarter" idx="10"/>
          </p:nvPr>
        </p:nvSpPr>
        <p:spPr/>
        <p:txBody>
          <a:bodyPr/>
          <a:lstStyle/>
          <a:p>
            <a:r>
              <a:rPr lang="en-US" dirty="0" smtClean="0"/>
              <a:t>Buoyancy</a:t>
            </a:r>
            <a:endParaRPr lang="en-US" dirty="0"/>
          </a:p>
        </p:txBody>
      </p:sp>
      <p:pic>
        <p:nvPicPr>
          <p:cNvPr id="4" name="Picture 10"/>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724400" y="3505200"/>
            <a:ext cx="4231037" cy="1981200"/>
          </a:xfrm>
          <a:prstGeom prst="rect">
            <a:avLst/>
          </a:prstGeom>
          <a:noFill/>
          <a:ln w="9525">
            <a:noFill/>
            <a:miter lim="800000"/>
            <a:headEnd/>
            <a:tailEnd/>
          </a:ln>
          <a:effectLst/>
        </p:spPr>
      </p:pic>
      <p:pic>
        <p:nvPicPr>
          <p:cNvPr id="5"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33400" y="3124200"/>
            <a:ext cx="6578089" cy="457200"/>
          </a:xfrm>
          <a:prstGeom prst="rect">
            <a:avLst/>
          </a:prstGeom>
          <a:noFill/>
          <a:ln w="9525">
            <a:noFill/>
            <a:miter lim="800000"/>
            <a:headEnd/>
            <a:tailEnd/>
          </a:ln>
          <a:effectLst/>
        </p:spPr>
      </p:pic>
      <p:grpSp>
        <p:nvGrpSpPr>
          <p:cNvPr id="6" name="Group 9"/>
          <p:cNvGrpSpPr>
            <a:grpSpLocks/>
          </p:cNvGrpSpPr>
          <p:nvPr/>
        </p:nvGrpSpPr>
        <p:grpSpPr bwMode="auto">
          <a:xfrm>
            <a:off x="609600" y="3962400"/>
            <a:ext cx="3657600" cy="457200"/>
            <a:chOff x="1152" y="2640"/>
            <a:chExt cx="2304" cy="288"/>
          </a:xfrm>
        </p:grpSpPr>
        <p:pic>
          <p:nvPicPr>
            <p:cNvPr id="7" name="Picture 7"/>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866" y="2652"/>
              <a:ext cx="1590" cy="276"/>
            </a:xfrm>
            <a:prstGeom prst="rect">
              <a:avLst/>
            </a:prstGeom>
            <a:noFill/>
            <a:ln w="9525">
              <a:noFill/>
              <a:miter lim="800000"/>
              <a:headEnd/>
              <a:tailEnd/>
            </a:ln>
            <a:effectLst/>
          </p:spPr>
        </p:pic>
        <p:pic>
          <p:nvPicPr>
            <p:cNvPr id="8" name="Picture 8"/>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152" y="2640"/>
              <a:ext cx="648" cy="288"/>
            </a:xfrm>
            <a:prstGeom prst="rect">
              <a:avLst/>
            </a:prstGeom>
            <a:noFill/>
            <a:ln w="9525">
              <a:noFill/>
              <a:miter lim="800000"/>
              <a:headEnd/>
              <a:tailEnd/>
            </a:ln>
            <a:effectLst/>
          </p:spPr>
        </p:pic>
      </p:grpSp>
      <p:pic>
        <p:nvPicPr>
          <p:cNvPr id="9" name="Picture 8"/>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533400" y="4724400"/>
            <a:ext cx="2857500" cy="571500"/>
          </a:xfrm>
          <a:prstGeom prst="rect">
            <a:avLst/>
          </a:prstGeom>
          <a:noFill/>
          <a:ln w="9525">
            <a:noFill/>
            <a:miter lim="800000"/>
            <a:headEnd/>
            <a:tailEnd/>
          </a:ln>
          <a:effectLst/>
        </p:spPr>
      </p:pic>
      <p:sp>
        <p:nvSpPr>
          <p:cNvPr id="10" name="Date Placeholder 9"/>
          <p:cNvSpPr>
            <a:spLocks noGrp="1"/>
          </p:cNvSpPr>
          <p:nvPr>
            <p:ph type="dt" sz="half" idx="11"/>
          </p:nvPr>
        </p:nvSpPr>
        <p:spPr/>
        <p:txBody>
          <a:bodyPr/>
          <a:lstStyle/>
          <a:p>
            <a:fld id="{F04EFD3C-2D6F-46AC-869A-C300D22C1F1D}" type="datetime1">
              <a:rPr lang="en-US" smtClean="0"/>
              <a:t>8/4/2014</a:t>
            </a:fld>
            <a:endParaRPr lang="en-US" dirty="0"/>
          </a:p>
        </p:txBody>
      </p:sp>
      <p:sp>
        <p:nvSpPr>
          <p:cNvPr id="11" name="Slide Number Placeholder 10"/>
          <p:cNvSpPr>
            <a:spLocks noGrp="1"/>
          </p:cNvSpPr>
          <p:nvPr>
            <p:ph type="sldNum" sz="quarter" idx="12"/>
          </p:nvPr>
        </p:nvSpPr>
        <p:spPr/>
        <p:txBody>
          <a:bodyPr/>
          <a:lstStyle/>
          <a:p>
            <a:fld id="{BC8D7E44-7D4F-4942-A8C9-2DF6BF8399E8}" type="slidenum">
              <a:rPr lang="en-US" smtClean="0"/>
              <a:pPr/>
              <a:t>24</a:t>
            </a:fld>
            <a:endParaRPr lang="en-US"/>
          </a:p>
        </p:txBody>
      </p:sp>
      <p:sp>
        <p:nvSpPr>
          <p:cNvPr id="12" name="Footer Placeholder 11"/>
          <p:cNvSpPr>
            <a:spLocks noGrp="1"/>
          </p:cNvSpPr>
          <p:nvPr>
            <p:ph type="ftr" sz="quarter" idx="13"/>
          </p:nvPr>
        </p:nvSpPr>
        <p:spPr/>
        <p:txBody>
          <a:bodyPr/>
          <a:lstStyle/>
          <a:p>
            <a:r>
              <a:rPr lang="en-US" smtClean="0"/>
              <a:t>Dr. S.S.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linds(horizontal)">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830763"/>
          </a:xfrm>
        </p:spPr>
        <p:txBody>
          <a:bodyPr/>
          <a:lstStyle/>
          <a:p>
            <a:pPr>
              <a:buFont typeface="Arial" pitchFamily="34" charset="0"/>
              <a:buChar char="•"/>
            </a:pPr>
            <a:r>
              <a:rPr lang="en-US" dirty="0" smtClean="0"/>
              <a:t>Direction of the buoyant force is vertically upwards</a:t>
            </a:r>
          </a:p>
          <a:p>
            <a:pPr>
              <a:buFont typeface="Arial" pitchFamily="34" charset="0"/>
              <a:buChar char="•"/>
            </a:pPr>
            <a:endParaRPr lang="en-US" dirty="0" smtClean="0"/>
          </a:p>
          <a:p>
            <a:pPr>
              <a:buFont typeface="Arial" pitchFamily="34" charset="0"/>
              <a:buChar char="•"/>
            </a:pPr>
            <a:r>
              <a:rPr lang="en-US" dirty="0" smtClean="0"/>
              <a:t>Line of action of the buoyant force</a:t>
            </a:r>
          </a:p>
          <a:p>
            <a:pPr lvl="1">
              <a:buFont typeface="Arial" pitchFamily="34" charset="0"/>
              <a:buChar char="•"/>
            </a:pPr>
            <a:r>
              <a:rPr lang="en-US" dirty="0" smtClean="0"/>
              <a:t>It passes through the centroid of the displaced volume </a:t>
            </a:r>
          </a:p>
          <a:p>
            <a:pPr lvl="1">
              <a:buFont typeface="Arial" pitchFamily="34" charset="0"/>
              <a:buChar char="•"/>
            </a:pPr>
            <a:r>
              <a:rPr lang="en-US" b="1" i="1" dirty="0" smtClean="0"/>
              <a:t>Center of buoyancy</a:t>
            </a:r>
          </a:p>
          <a:p>
            <a:pPr lvl="1">
              <a:buFont typeface="Arial" pitchFamily="34" charset="0"/>
              <a:buChar char="•"/>
            </a:pPr>
            <a:endParaRPr lang="en-US" b="1" i="1" dirty="0" smtClean="0"/>
          </a:p>
          <a:p>
            <a:pPr>
              <a:buFont typeface="Arial" pitchFamily="34" charset="0"/>
              <a:buChar char="•"/>
            </a:pPr>
            <a:r>
              <a:rPr lang="en-US" dirty="0" smtClean="0"/>
              <a:t>Line of action of the weight of the body</a:t>
            </a:r>
          </a:p>
          <a:p>
            <a:pPr lvl="1">
              <a:buFont typeface="Arial" pitchFamily="34" charset="0"/>
              <a:buChar char="•"/>
            </a:pPr>
            <a:r>
              <a:rPr lang="en-US" dirty="0" smtClean="0"/>
              <a:t>Center of gravity</a:t>
            </a:r>
          </a:p>
        </p:txBody>
      </p:sp>
      <p:sp>
        <p:nvSpPr>
          <p:cNvPr id="3" name="Content Placeholder 2"/>
          <p:cNvSpPr>
            <a:spLocks noGrp="1"/>
          </p:cNvSpPr>
          <p:nvPr>
            <p:ph sz="quarter" idx="10"/>
          </p:nvPr>
        </p:nvSpPr>
        <p:spPr/>
        <p:txBody>
          <a:bodyPr/>
          <a:lstStyle/>
          <a:p>
            <a:r>
              <a:rPr lang="en-US" dirty="0" smtClean="0"/>
              <a:t>Buoyancy/Weight</a:t>
            </a:r>
            <a:endParaRPr lang="en-US" dirty="0"/>
          </a:p>
        </p:txBody>
      </p:sp>
      <p:sp>
        <p:nvSpPr>
          <p:cNvPr id="4" name="Date Placeholder 3"/>
          <p:cNvSpPr>
            <a:spLocks noGrp="1"/>
          </p:cNvSpPr>
          <p:nvPr>
            <p:ph type="dt" sz="half" idx="11"/>
          </p:nvPr>
        </p:nvSpPr>
        <p:spPr/>
        <p:txBody>
          <a:bodyPr/>
          <a:lstStyle/>
          <a:p>
            <a:fld id="{600AF19E-0C52-48C7-A087-7C30F1B69FBE}" type="datetime1">
              <a:rPr lang="en-US" smtClean="0"/>
              <a:t>8/4/2014</a:t>
            </a:fld>
            <a:endParaRPr lang="en-US" dirty="0"/>
          </a:p>
        </p:txBody>
      </p:sp>
      <p:sp>
        <p:nvSpPr>
          <p:cNvPr id="5" name="Slide Number Placeholder 4"/>
          <p:cNvSpPr>
            <a:spLocks noGrp="1"/>
          </p:cNvSpPr>
          <p:nvPr>
            <p:ph type="sldNum" sz="quarter" idx="12"/>
          </p:nvPr>
        </p:nvSpPr>
        <p:spPr/>
        <p:txBody>
          <a:bodyPr/>
          <a:lstStyle/>
          <a:p>
            <a:fld id="{BC8D7E44-7D4F-4942-A8C9-2DF6BF8399E8}" type="slidenum">
              <a:rPr lang="en-US" smtClean="0"/>
              <a:pPr/>
              <a:t>25</a:t>
            </a:fld>
            <a:endParaRPr lang="en-US"/>
          </a:p>
        </p:txBody>
      </p:sp>
      <p:sp>
        <p:nvSpPr>
          <p:cNvPr id="6" name="Footer Placeholder 5"/>
          <p:cNvSpPr>
            <a:spLocks noGrp="1"/>
          </p:cNvSpPr>
          <p:nvPr>
            <p:ph type="ftr" sz="quarter" idx="13"/>
          </p:nvPr>
        </p:nvSpPr>
        <p:spPr/>
        <p:txBody>
          <a:bodyPr/>
          <a:lstStyle/>
          <a:p>
            <a:r>
              <a:rPr lang="en-US" smtClean="0"/>
              <a:t>Dr. S.S.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linds(horizontal)">
                                      <p:cBhvr>
                                        <p:cTn id="15" dur="500"/>
                                        <p:tgtEl>
                                          <p:spTgt spid="2">
                                            <p:txEl>
                                              <p:pRg st="3" end="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blinds(horizontal)">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blinds(horizontal)">
                                      <p:cBhvr>
                                        <p:cTn id="23" dur="500"/>
                                        <p:tgtEl>
                                          <p:spTgt spid="2">
                                            <p:txEl>
                                              <p:pRg st="6" end="6"/>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blinds(horizontal)">
                                      <p:cBhvr>
                                        <p:cTn id="26"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10600" cy="4906963"/>
          </a:xfrm>
        </p:spPr>
        <p:txBody>
          <a:bodyPr>
            <a:noAutofit/>
          </a:bodyPr>
          <a:lstStyle/>
          <a:p>
            <a:pPr algn="just">
              <a:buFont typeface="Arial" pitchFamily="34" charset="0"/>
              <a:buChar char="•"/>
            </a:pPr>
            <a:r>
              <a:rPr lang="en-US" sz="2800" b="1" u="sng" dirty="0" smtClean="0"/>
              <a:t>Stability</a:t>
            </a:r>
            <a:r>
              <a:rPr lang="en-US" sz="2800" dirty="0" smtClean="0"/>
              <a:t> of a body can be determined by considering what happens when it is displaced from its equilibrium position</a:t>
            </a:r>
          </a:p>
          <a:p>
            <a:pPr>
              <a:buFont typeface="Arial" pitchFamily="34" charset="0"/>
              <a:buChar char="•"/>
            </a:pPr>
            <a:r>
              <a:rPr lang="en-US" sz="2800" dirty="0" smtClean="0"/>
              <a:t>Stable equilibrium position (of a body)</a:t>
            </a:r>
          </a:p>
          <a:p>
            <a:pPr lvl="1">
              <a:buFont typeface="Arial" pitchFamily="34" charset="0"/>
              <a:buChar char="•"/>
            </a:pPr>
            <a:r>
              <a:rPr lang="en-US" dirty="0" smtClean="0"/>
              <a:t>When displaced, it returns to its equilibrium position</a:t>
            </a:r>
          </a:p>
          <a:p>
            <a:pPr>
              <a:buFont typeface="Arial" pitchFamily="34" charset="0"/>
              <a:buChar char="•"/>
            </a:pPr>
            <a:r>
              <a:rPr lang="en-US" sz="2800" dirty="0" smtClean="0"/>
              <a:t>Unstable equilibrium position</a:t>
            </a:r>
          </a:p>
          <a:p>
            <a:pPr lvl="1">
              <a:buFont typeface="Arial" pitchFamily="34" charset="0"/>
              <a:buChar char="•"/>
            </a:pPr>
            <a:r>
              <a:rPr lang="en-US" dirty="0" smtClean="0"/>
              <a:t>When displaced (even slightly), it moves to new equilibrium position</a:t>
            </a:r>
          </a:p>
          <a:p>
            <a:pPr algn="just">
              <a:buFont typeface="Arial" pitchFamily="34" charset="0"/>
              <a:buChar char="•"/>
            </a:pPr>
            <a:r>
              <a:rPr lang="en-US" sz="2800" dirty="0" smtClean="0"/>
              <a:t>Lines of action (locations) of buoyant and gravity forces </a:t>
            </a:r>
            <a:r>
              <a:rPr lang="en-US" sz="2800" dirty="0" smtClean="0">
                <a:sym typeface="Wingdings" pitchFamily="2" charset="2"/>
              </a:rPr>
              <a:t> Important to determine stability</a:t>
            </a:r>
            <a:endParaRPr lang="en-US" dirty="0"/>
          </a:p>
        </p:txBody>
      </p:sp>
      <p:sp>
        <p:nvSpPr>
          <p:cNvPr id="3" name="Content Placeholder 2"/>
          <p:cNvSpPr>
            <a:spLocks noGrp="1"/>
          </p:cNvSpPr>
          <p:nvPr>
            <p:ph sz="quarter" idx="10"/>
          </p:nvPr>
        </p:nvSpPr>
        <p:spPr/>
        <p:txBody>
          <a:bodyPr/>
          <a:lstStyle/>
          <a:p>
            <a:r>
              <a:rPr lang="en-US" dirty="0" smtClean="0"/>
              <a:t>Stability</a:t>
            </a:r>
            <a:endParaRPr lang="en-US" dirty="0"/>
          </a:p>
        </p:txBody>
      </p:sp>
      <p:sp>
        <p:nvSpPr>
          <p:cNvPr id="4" name="Date Placeholder 3"/>
          <p:cNvSpPr>
            <a:spLocks noGrp="1"/>
          </p:cNvSpPr>
          <p:nvPr>
            <p:ph type="dt" sz="half" idx="11"/>
          </p:nvPr>
        </p:nvSpPr>
        <p:spPr/>
        <p:txBody>
          <a:bodyPr/>
          <a:lstStyle/>
          <a:p>
            <a:fld id="{82134D63-53FA-4566-A523-CD7AA9C52C80}" type="datetime1">
              <a:rPr lang="en-US" smtClean="0"/>
              <a:t>8/4/2014</a:t>
            </a:fld>
            <a:endParaRPr lang="en-US" dirty="0"/>
          </a:p>
        </p:txBody>
      </p:sp>
      <p:sp>
        <p:nvSpPr>
          <p:cNvPr id="5" name="Slide Number Placeholder 4"/>
          <p:cNvSpPr>
            <a:spLocks noGrp="1"/>
          </p:cNvSpPr>
          <p:nvPr>
            <p:ph type="sldNum" sz="quarter" idx="12"/>
          </p:nvPr>
        </p:nvSpPr>
        <p:spPr/>
        <p:txBody>
          <a:bodyPr/>
          <a:lstStyle/>
          <a:p>
            <a:fld id="{BC8D7E44-7D4F-4942-A8C9-2DF6BF8399E8}" type="slidenum">
              <a:rPr lang="en-US" smtClean="0"/>
              <a:pPr/>
              <a:t>26</a:t>
            </a:fld>
            <a:endParaRPr lang="en-US"/>
          </a:p>
        </p:txBody>
      </p:sp>
      <p:sp>
        <p:nvSpPr>
          <p:cNvPr id="6" name="Footer Placeholder 5"/>
          <p:cNvSpPr>
            <a:spLocks noGrp="1"/>
          </p:cNvSpPr>
          <p:nvPr>
            <p:ph type="ftr" sz="quarter" idx="13"/>
          </p:nvPr>
        </p:nvSpPr>
        <p:spPr/>
        <p:txBody>
          <a:bodyPr/>
          <a:lstStyle/>
          <a:p>
            <a:r>
              <a:rPr lang="en-US" smtClean="0"/>
              <a:t>Dr. S.S.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linds(horizontal)">
                                      <p:cBhvr>
                                        <p:cTn id="20" dur="500"/>
                                        <p:tgtEl>
                                          <p:spTgt spid="2">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linds(horizontal)">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blinds(horizontal)">
                                      <p:cBhvr>
                                        <p:cTn id="28"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10600" cy="4906963"/>
          </a:xfrm>
        </p:spPr>
        <p:txBody>
          <a:bodyPr/>
          <a:lstStyle/>
          <a:p>
            <a:pPr>
              <a:buFont typeface="Arial" pitchFamily="34" charset="0"/>
              <a:buChar char="•"/>
            </a:pPr>
            <a:r>
              <a:rPr lang="en-US" sz="2800" dirty="0" smtClean="0"/>
              <a:t>If CG (center of gravity) is below the CB (center of buoyancy)</a:t>
            </a:r>
          </a:p>
          <a:p>
            <a:pPr lvl="1">
              <a:buFont typeface="Arial" pitchFamily="34" charset="0"/>
              <a:buChar char="•"/>
            </a:pPr>
            <a:r>
              <a:rPr lang="en-US" dirty="0" smtClean="0"/>
              <a:t>Get restoring couple</a:t>
            </a:r>
          </a:p>
          <a:p>
            <a:pPr lvl="1">
              <a:buFont typeface="Arial" pitchFamily="34" charset="0"/>
              <a:buChar char="•"/>
            </a:pPr>
            <a:r>
              <a:rPr lang="en-US" dirty="0" smtClean="0"/>
              <a:t>Body is stable</a:t>
            </a:r>
          </a:p>
          <a:p>
            <a:pPr>
              <a:buFont typeface="Arial" pitchFamily="34" charset="0"/>
              <a:buChar char="•"/>
            </a:pPr>
            <a:endParaRPr lang="en-US" dirty="0" smtClean="0"/>
          </a:p>
          <a:p>
            <a:pPr>
              <a:buFont typeface="Arial" pitchFamily="34" charset="0"/>
              <a:buChar char="•"/>
            </a:pPr>
            <a:r>
              <a:rPr lang="en-US" sz="2800" dirty="0" smtClean="0"/>
              <a:t>If CG is above the CB</a:t>
            </a:r>
          </a:p>
          <a:p>
            <a:pPr lvl="1">
              <a:buFont typeface="Arial" pitchFamily="34" charset="0"/>
              <a:buChar char="•"/>
            </a:pPr>
            <a:r>
              <a:rPr lang="en-US" dirty="0" smtClean="0"/>
              <a:t>Get overturning couple</a:t>
            </a:r>
          </a:p>
          <a:p>
            <a:pPr lvl="1">
              <a:buFont typeface="Arial" pitchFamily="34" charset="0"/>
              <a:buChar char="•"/>
            </a:pPr>
            <a:r>
              <a:rPr lang="en-US" dirty="0" smtClean="0"/>
              <a:t>Body is unstable</a:t>
            </a:r>
          </a:p>
        </p:txBody>
      </p:sp>
      <p:sp>
        <p:nvSpPr>
          <p:cNvPr id="3" name="Content Placeholder 2"/>
          <p:cNvSpPr>
            <a:spLocks noGrp="1"/>
          </p:cNvSpPr>
          <p:nvPr>
            <p:ph sz="quarter" idx="10"/>
          </p:nvPr>
        </p:nvSpPr>
        <p:spPr/>
        <p:txBody>
          <a:bodyPr/>
          <a:lstStyle/>
          <a:p>
            <a:r>
              <a:rPr lang="en-US" dirty="0" smtClean="0"/>
              <a:t>Stability of completely immersed body</a:t>
            </a:r>
            <a:endParaRPr lang="en-US" dirty="0"/>
          </a:p>
        </p:txBody>
      </p:sp>
      <p:sp>
        <p:nvSpPr>
          <p:cNvPr id="4" name="Date Placeholder 3"/>
          <p:cNvSpPr>
            <a:spLocks noGrp="1"/>
          </p:cNvSpPr>
          <p:nvPr>
            <p:ph type="dt" sz="half" idx="11"/>
          </p:nvPr>
        </p:nvSpPr>
        <p:spPr/>
        <p:txBody>
          <a:bodyPr/>
          <a:lstStyle/>
          <a:p>
            <a:fld id="{3FAF4E6E-A598-4463-A617-BE7FB09FAB69}" type="datetime1">
              <a:rPr lang="en-US" smtClean="0"/>
              <a:t>8/4/2014</a:t>
            </a:fld>
            <a:endParaRPr lang="en-US" dirty="0"/>
          </a:p>
        </p:txBody>
      </p:sp>
      <p:sp>
        <p:nvSpPr>
          <p:cNvPr id="5" name="Slide Number Placeholder 4"/>
          <p:cNvSpPr>
            <a:spLocks noGrp="1"/>
          </p:cNvSpPr>
          <p:nvPr>
            <p:ph type="sldNum" sz="quarter" idx="12"/>
          </p:nvPr>
        </p:nvSpPr>
        <p:spPr/>
        <p:txBody>
          <a:bodyPr/>
          <a:lstStyle/>
          <a:p>
            <a:fld id="{BC8D7E44-7D4F-4942-A8C9-2DF6BF8399E8}" type="slidenum">
              <a:rPr lang="en-US" smtClean="0"/>
              <a:pPr/>
              <a:t>27</a:t>
            </a:fld>
            <a:endParaRPr lang="en-US"/>
          </a:p>
        </p:txBody>
      </p:sp>
      <p:sp>
        <p:nvSpPr>
          <p:cNvPr id="6" name="Footer Placeholder 5"/>
          <p:cNvSpPr>
            <a:spLocks noGrp="1"/>
          </p:cNvSpPr>
          <p:nvPr>
            <p:ph type="ftr" sz="quarter" idx="13"/>
          </p:nvPr>
        </p:nvSpPr>
        <p:spPr/>
        <p:txBody>
          <a:bodyPr/>
          <a:lstStyle/>
          <a:p>
            <a:r>
              <a:rPr lang="en-US" smtClean="0"/>
              <a:t>Dr. S.S.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blinds(horizontal)">
                                      <p:cBhvr>
                                        <p:cTn id="18" dur="500"/>
                                        <p:tgtEl>
                                          <p:spTgt spid="2">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blinds(horizontal)">
                                      <p:cBhvr>
                                        <p:cTn id="21" dur="500"/>
                                        <p:tgtEl>
                                          <p:spTgt spid="2">
                                            <p:txEl>
                                              <p:pRg st="5" end="5"/>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blinds(horizontal)">
                                      <p:cBhvr>
                                        <p:cTn id="24"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10600" cy="4906963"/>
          </a:xfrm>
        </p:spPr>
        <p:txBody>
          <a:bodyPr/>
          <a:lstStyle/>
          <a:p>
            <a:pPr algn="just">
              <a:buFont typeface="Arial" pitchFamily="34" charset="0"/>
              <a:buChar char="•"/>
            </a:pPr>
            <a:r>
              <a:rPr lang="en-US" dirty="0" smtClean="0"/>
              <a:t>Depends on the geometry of the body, weight distribution</a:t>
            </a:r>
          </a:p>
          <a:p>
            <a:pPr algn="just">
              <a:buFont typeface="Arial" pitchFamily="34" charset="0"/>
              <a:buChar char="•"/>
            </a:pPr>
            <a:endParaRPr lang="en-US" dirty="0" smtClean="0"/>
          </a:p>
          <a:p>
            <a:pPr algn="just">
              <a:buFont typeface="Arial" pitchFamily="34" charset="0"/>
              <a:buChar char="•"/>
            </a:pPr>
            <a:r>
              <a:rPr lang="en-US" dirty="0" smtClean="0"/>
              <a:t>For a body like barge (that rides low in the water)</a:t>
            </a:r>
          </a:p>
          <a:p>
            <a:pPr lvl="1" algn="just">
              <a:buFont typeface="Arial" pitchFamily="34" charset="0"/>
              <a:buChar char="•"/>
            </a:pPr>
            <a:r>
              <a:rPr lang="en-US" dirty="0" smtClean="0"/>
              <a:t>Stable configuration when CG is above the CB</a:t>
            </a:r>
          </a:p>
          <a:p>
            <a:pPr lvl="1" algn="just">
              <a:buFont typeface="Arial" pitchFamily="34" charset="0"/>
              <a:buChar char="•"/>
            </a:pPr>
            <a:endParaRPr lang="en-US" dirty="0" smtClean="0"/>
          </a:p>
          <a:p>
            <a:pPr algn="just">
              <a:buFont typeface="Arial" pitchFamily="34" charset="0"/>
              <a:buChar char="•"/>
            </a:pPr>
            <a:r>
              <a:rPr lang="en-US" dirty="0" smtClean="0"/>
              <a:t>For a slender (tall) body</a:t>
            </a:r>
          </a:p>
          <a:p>
            <a:pPr lvl="1" algn="just">
              <a:buFont typeface="Arial" pitchFamily="34" charset="0"/>
              <a:buChar char="•"/>
            </a:pPr>
            <a:r>
              <a:rPr lang="en-US" dirty="0" smtClean="0"/>
              <a:t>Unstable configuration when CG is above the CB</a:t>
            </a:r>
            <a:endParaRPr lang="en-US" dirty="0"/>
          </a:p>
        </p:txBody>
      </p:sp>
      <p:sp>
        <p:nvSpPr>
          <p:cNvPr id="3" name="Content Placeholder 2"/>
          <p:cNvSpPr>
            <a:spLocks noGrp="1"/>
          </p:cNvSpPr>
          <p:nvPr>
            <p:ph sz="quarter" idx="10"/>
          </p:nvPr>
        </p:nvSpPr>
        <p:spPr/>
        <p:txBody>
          <a:bodyPr/>
          <a:lstStyle/>
          <a:p>
            <a:r>
              <a:rPr lang="en-US" dirty="0" smtClean="0"/>
              <a:t>Stability of a floating body</a:t>
            </a:r>
            <a:endParaRPr lang="en-US" dirty="0"/>
          </a:p>
        </p:txBody>
      </p:sp>
      <p:sp>
        <p:nvSpPr>
          <p:cNvPr id="4" name="Date Placeholder 3"/>
          <p:cNvSpPr>
            <a:spLocks noGrp="1"/>
          </p:cNvSpPr>
          <p:nvPr>
            <p:ph type="dt" sz="half" idx="11"/>
          </p:nvPr>
        </p:nvSpPr>
        <p:spPr/>
        <p:txBody>
          <a:bodyPr/>
          <a:lstStyle/>
          <a:p>
            <a:fld id="{644124EC-3C47-4108-8C5B-7417A84B32D9}" type="datetime1">
              <a:rPr lang="en-US" smtClean="0"/>
              <a:t>8/4/2014</a:t>
            </a:fld>
            <a:endParaRPr lang="en-US"/>
          </a:p>
        </p:txBody>
      </p:sp>
      <p:sp>
        <p:nvSpPr>
          <p:cNvPr id="5" name="Slide Number Placeholder 4"/>
          <p:cNvSpPr>
            <a:spLocks noGrp="1"/>
          </p:cNvSpPr>
          <p:nvPr>
            <p:ph type="sldNum" sz="quarter" idx="12"/>
          </p:nvPr>
        </p:nvSpPr>
        <p:spPr/>
        <p:txBody>
          <a:bodyPr/>
          <a:lstStyle/>
          <a:p>
            <a:fld id="{BC8D7E44-7D4F-4942-A8C9-2DF6BF8399E8}" type="slidenum">
              <a:rPr lang="en-US" smtClean="0"/>
              <a:pPr/>
              <a:t>28</a:t>
            </a:fld>
            <a:endParaRPr lang="en-US"/>
          </a:p>
        </p:txBody>
      </p:sp>
      <p:sp>
        <p:nvSpPr>
          <p:cNvPr id="6" name="Footer Placeholder 5"/>
          <p:cNvSpPr>
            <a:spLocks noGrp="1"/>
          </p:cNvSpPr>
          <p:nvPr>
            <p:ph type="ftr" sz="quarter" idx="13"/>
          </p:nvPr>
        </p:nvSpPr>
        <p:spPr/>
        <p:txBody>
          <a:bodyPr/>
          <a:lstStyle/>
          <a:p>
            <a:r>
              <a:rPr lang="en-US" smtClean="0"/>
              <a:t>Dr. S.S.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linds(horizontal)">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blinds(horizontal)">
                                      <p:cBhvr>
                                        <p:cTn id="20" dur="500"/>
                                        <p:tgtEl>
                                          <p:spTgt spid="2">
                                            <p:txEl>
                                              <p:pRg st="5" end="5"/>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blinds(horizontal)">
                                      <p:cBhvr>
                                        <p:cTn id="23"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47801"/>
            <a:ext cx="8686800" cy="5105400"/>
          </a:xfrm>
        </p:spPr>
        <p:txBody>
          <a:bodyPr>
            <a:normAutofit lnSpcReduction="10000"/>
          </a:bodyPr>
          <a:lstStyle/>
          <a:p>
            <a:pPr marL="347663" indent="-347663" algn="just">
              <a:buFont typeface="Arial" pitchFamily="34" charset="0"/>
              <a:buChar char="•"/>
            </a:pPr>
            <a:r>
              <a:rPr lang="en-US" dirty="0" smtClean="0">
                <a:solidFill>
                  <a:srgbClr val="101141"/>
                </a:solidFill>
              </a:rPr>
              <a:t>Stationary fluid</a:t>
            </a:r>
          </a:p>
          <a:p>
            <a:pPr marL="747713" lvl="1" indent="-347663" algn="just">
              <a:buFont typeface="Courier New" pitchFamily="49" charset="0"/>
              <a:buChar char="o"/>
            </a:pPr>
            <a:r>
              <a:rPr lang="en-US" dirty="0" smtClean="0">
                <a:solidFill>
                  <a:srgbClr val="101141"/>
                </a:solidFill>
              </a:rPr>
              <a:t>Fluid particle retains its identity for all times and fluid elements do not deform</a:t>
            </a:r>
          </a:p>
          <a:p>
            <a:pPr marL="347663" indent="-347663" algn="just">
              <a:buFont typeface="Arial" pitchFamily="34" charset="0"/>
              <a:buChar char="•"/>
            </a:pPr>
            <a:r>
              <a:rPr lang="en-US" b="1" u="sng" dirty="0" smtClean="0">
                <a:solidFill>
                  <a:srgbClr val="0070C0"/>
                </a:solidFill>
              </a:rPr>
              <a:t>Pressure</a:t>
            </a:r>
          </a:p>
          <a:p>
            <a:pPr marL="747713" lvl="1" indent="-347663" algn="just">
              <a:buFont typeface="Courier New" pitchFamily="49" charset="0"/>
              <a:buChar char="o"/>
            </a:pPr>
            <a:r>
              <a:rPr lang="en-US" dirty="0" smtClean="0"/>
              <a:t>Pressure is defined as the amount of force exerted on a unit area of a substance</a:t>
            </a:r>
          </a:p>
          <a:p>
            <a:pPr marL="747713" lvl="1" indent="-347663" algn="just">
              <a:buFont typeface="Courier New" pitchFamily="49" charset="0"/>
              <a:buChar char="o"/>
            </a:pPr>
            <a:endParaRPr lang="en-US" dirty="0" smtClean="0"/>
          </a:p>
          <a:p>
            <a:pPr marL="747713" lvl="1" indent="-347663" algn="just">
              <a:buFont typeface="Courier New" pitchFamily="49" charset="0"/>
              <a:buChar char="o"/>
            </a:pPr>
            <a:endParaRPr lang="en-US" dirty="0" smtClean="0"/>
          </a:p>
          <a:p>
            <a:pPr marL="747713" lvl="1" indent="-347663" algn="just">
              <a:buFont typeface="Courier New" pitchFamily="49" charset="0"/>
              <a:buChar char="o"/>
            </a:pPr>
            <a:endParaRPr lang="en-US" dirty="0" smtClean="0"/>
          </a:p>
          <a:p>
            <a:pPr marL="747713" lvl="1" indent="-347663" algn="just">
              <a:buFont typeface="Courier New" pitchFamily="49" charset="0"/>
              <a:buChar char="o"/>
            </a:pPr>
            <a:endParaRPr lang="en-US" dirty="0" smtClean="0"/>
          </a:p>
          <a:p>
            <a:pPr marL="747713" lvl="1" indent="-347663" algn="just">
              <a:buFont typeface="Courier New" pitchFamily="49" charset="0"/>
              <a:buChar char="o"/>
            </a:pPr>
            <a:endParaRPr lang="en-US" dirty="0" smtClean="0"/>
          </a:p>
          <a:p>
            <a:pPr marL="747713" lvl="1" indent="-347663" algn="just">
              <a:buFont typeface="Courier New" pitchFamily="49" charset="0"/>
              <a:buChar char="o"/>
            </a:pPr>
            <a:r>
              <a:rPr lang="en-US" dirty="0" smtClean="0"/>
              <a:t>Important phenomenon in many practical applications</a:t>
            </a:r>
            <a:endParaRPr lang="en-US" sz="3000" dirty="0" smtClean="0"/>
          </a:p>
        </p:txBody>
      </p:sp>
      <p:sp>
        <p:nvSpPr>
          <p:cNvPr id="3" name="Content Placeholder 2"/>
          <p:cNvSpPr>
            <a:spLocks noGrp="1"/>
          </p:cNvSpPr>
          <p:nvPr>
            <p:ph sz="quarter" idx="10"/>
          </p:nvPr>
        </p:nvSpPr>
        <p:spPr/>
        <p:txBody>
          <a:bodyPr/>
          <a:lstStyle/>
          <a:p>
            <a:r>
              <a:rPr lang="en-US" dirty="0" smtClean="0"/>
              <a:t>Fluid statics/Hydrostatics</a:t>
            </a:r>
            <a:endParaRPr lang="en-US" dirty="0"/>
          </a:p>
        </p:txBody>
      </p:sp>
      <p:grpSp>
        <p:nvGrpSpPr>
          <p:cNvPr id="34" name="Group 33"/>
          <p:cNvGrpSpPr/>
          <p:nvPr/>
        </p:nvGrpSpPr>
        <p:grpSpPr>
          <a:xfrm>
            <a:off x="1905000" y="4038600"/>
            <a:ext cx="5105400" cy="1600200"/>
            <a:chOff x="1901825" y="4035425"/>
            <a:chExt cx="5105400" cy="1600200"/>
          </a:xfrm>
        </p:grpSpPr>
        <p:sp>
          <p:nvSpPr>
            <p:cNvPr id="23" name="Line 1027"/>
            <p:cNvSpPr>
              <a:spLocks noChangeShapeType="1"/>
            </p:cNvSpPr>
            <p:nvPr/>
          </p:nvSpPr>
          <p:spPr bwMode="auto">
            <a:xfrm>
              <a:off x="1901825" y="4035425"/>
              <a:ext cx="5105400" cy="0"/>
            </a:xfrm>
            <a:prstGeom prst="line">
              <a:avLst/>
            </a:prstGeom>
            <a:noFill/>
            <a:ln w="38100">
              <a:solidFill>
                <a:schemeClr val="tx1"/>
              </a:solidFill>
              <a:miter lim="800000"/>
              <a:headEnd/>
              <a:tailEnd/>
            </a:ln>
          </p:spPr>
          <p:txBody>
            <a:bodyPr wrap="none"/>
            <a:lstStyle/>
            <a:p>
              <a:endParaRPr lang="en-US"/>
            </a:p>
          </p:txBody>
        </p:sp>
        <p:sp>
          <p:nvSpPr>
            <p:cNvPr id="24" name="Freeform 23"/>
            <p:cNvSpPr>
              <a:spLocks/>
            </p:cNvSpPr>
            <p:nvPr/>
          </p:nvSpPr>
          <p:spPr bwMode="auto">
            <a:xfrm>
              <a:off x="2054225" y="4035425"/>
              <a:ext cx="4724400" cy="1600200"/>
            </a:xfrm>
            <a:custGeom>
              <a:avLst/>
              <a:gdLst>
                <a:gd name="T0" fmla="*/ 0 w 2976"/>
                <a:gd name="T1" fmla="*/ 0 h 1008"/>
                <a:gd name="T2" fmla="*/ 96 w 2976"/>
                <a:gd name="T3" fmla="*/ 192 h 1008"/>
                <a:gd name="T4" fmla="*/ 192 w 2976"/>
                <a:gd name="T5" fmla="*/ 288 h 1008"/>
                <a:gd name="T6" fmla="*/ 192 w 2976"/>
                <a:gd name="T7" fmla="*/ 432 h 1008"/>
                <a:gd name="T8" fmla="*/ 336 w 2976"/>
                <a:gd name="T9" fmla="*/ 528 h 1008"/>
                <a:gd name="T10" fmla="*/ 432 w 2976"/>
                <a:gd name="T11" fmla="*/ 720 h 1008"/>
                <a:gd name="T12" fmla="*/ 672 w 2976"/>
                <a:gd name="T13" fmla="*/ 816 h 1008"/>
                <a:gd name="T14" fmla="*/ 960 w 2976"/>
                <a:gd name="T15" fmla="*/ 960 h 1008"/>
                <a:gd name="T16" fmla="*/ 1344 w 2976"/>
                <a:gd name="T17" fmla="*/ 912 h 1008"/>
                <a:gd name="T18" fmla="*/ 1584 w 2976"/>
                <a:gd name="T19" fmla="*/ 1008 h 1008"/>
                <a:gd name="T20" fmla="*/ 2016 w 2976"/>
                <a:gd name="T21" fmla="*/ 912 h 1008"/>
                <a:gd name="T22" fmla="*/ 2448 w 2976"/>
                <a:gd name="T23" fmla="*/ 816 h 1008"/>
                <a:gd name="T24" fmla="*/ 2496 w 2976"/>
                <a:gd name="T25" fmla="*/ 624 h 1008"/>
                <a:gd name="T26" fmla="*/ 2832 w 2976"/>
                <a:gd name="T27" fmla="*/ 480 h 1008"/>
                <a:gd name="T28" fmla="*/ 2880 w 2976"/>
                <a:gd name="T29" fmla="*/ 288 h 1008"/>
                <a:gd name="T30" fmla="*/ 2976 w 2976"/>
                <a:gd name="T31" fmla="*/ 0 h 10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76"/>
                <a:gd name="T49" fmla="*/ 0 h 1008"/>
                <a:gd name="T50" fmla="*/ 2976 w 2976"/>
                <a:gd name="T51" fmla="*/ 1008 h 100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76" h="1008">
                  <a:moveTo>
                    <a:pt x="0" y="0"/>
                  </a:moveTo>
                  <a:cubicBezTo>
                    <a:pt x="32" y="72"/>
                    <a:pt x="64" y="144"/>
                    <a:pt x="96" y="192"/>
                  </a:cubicBezTo>
                  <a:cubicBezTo>
                    <a:pt x="128" y="240"/>
                    <a:pt x="176" y="248"/>
                    <a:pt x="192" y="288"/>
                  </a:cubicBezTo>
                  <a:cubicBezTo>
                    <a:pt x="208" y="328"/>
                    <a:pt x="168" y="392"/>
                    <a:pt x="192" y="432"/>
                  </a:cubicBezTo>
                  <a:cubicBezTo>
                    <a:pt x="216" y="472"/>
                    <a:pt x="296" y="480"/>
                    <a:pt x="336" y="528"/>
                  </a:cubicBezTo>
                  <a:cubicBezTo>
                    <a:pt x="376" y="576"/>
                    <a:pt x="376" y="672"/>
                    <a:pt x="432" y="720"/>
                  </a:cubicBezTo>
                  <a:cubicBezTo>
                    <a:pt x="488" y="768"/>
                    <a:pt x="584" y="776"/>
                    <a:pt x="672" y="816"/>
                  </a:cubicBezTo>
                  <a:cubicBezTo>
                    <a:pt x="760" y="856"/>
                    <a:pt x="848" y="944"/>
                    <a:pt x="960" y="960"/>
                  </a:cubicBezTo>
                  <a:cubicBezTo>
                    <a:pt x="1072" y="976"/>
                    <a:pt x="1240" y="904"/>
                    <a:pt x="1344" y="912"/>
                  </a:cubicBezTo>
                  <a:cubicBezTo>
                    <a:pt x="1448" y="920"/>
                    <a:pt x="1472" y="1008"/>
                    <a:pt x="1584" y="1008"/>
                  </a:cubicBezTo>
                  <a:cubicBezTo>
                    <a:pt x="1696" y="1008"/>
                    <a:pt x="1872" y="944"/>
                    <a:pt x="2016" y="912"/>
                  </a:cubicBezTo>
                  <a:cubicBezTo>
                    <a:pt x="2160" y="880"/>
                    <a:pt x="2368" y="864"/>
                    <a:pt x="2448" y="816"/>
                  </a:cubicBezTo>
                  <a:cubicBezTo>
                    <a:pt x="2528" y="768"/>
                    <a:pt x="2432" y="680"/>
                    <a:pt x="2496" y="624"/>
                  </a:cubicBezTo>
                  <a:cubicBezTo>
                    <a:pt x="2560" y="568"/>
                    <a:pt x="2768" y="536"/>
                    <a:pt x="2832" y="480"/>
                  </a:cubicBezTo>
                  <a:cubicBezTo>
                    <a:pt x="2896" y="424"/>
                    <a:pt x="2856" y="368"/>
                    <a:pt x="2880" y="288"/>
                  </a:cubicBezTo>
                  <a:cubicBezTo>
                    <a:pt x="2904" y="208"/>
                    <a:pt x="2960" y="48"/>
                    <a:pt x="2976" y="0"/>
                  </a:cubicBezTo>
                </a:path>
              </a:pathLst>
            </a:custGeom>
            <a:solidFill>
              <a:srgbClr val="00FFFF"/>
            </a:solidFill>
            <a:ln w="19050">
              <a:solidFill>
                <a:schemeClr val="tx1"/>
              </a:solidFill>
              <a:miter lim="800000"/>
              <a:headEnd/>
              <a:tailEnd/>
            </a:ln>
          </p:spPr>
          <p:txBody>
            <a:bodyPr wrap="none"/>
            <a:lstStyle/>
            <a:p>
              <a:endParaRPr lang="en-US"/>
            </a:p>
          </p:txBody>
        </p:sp>
        <p:sp>
          <p:nvSpPr>
            <p:cNvPr id="25" name="Oval 24"/>
            <p:cNvSpPr>
              <a:spLocks noChangeArrowheads="1"/>
            </p:cNvSpPr>
            <p:nvPr/>
          </p:nvSpPr>
          <p:spPr bwMode="auto">
            <a:xfrm>
              <a:off x="4305300" y="4686300"/>
              <a:ext cx="146050" cy="146050"/>
            </a:xfrm>
            <a:prstGeom prst="ellipse">
              <a:avLst/>
            </a:prstGeom>
            <a:solidFill>
              <a:srgbClr val="FF3300"/>
            </a:solidFill>
            <a:ln w="9525">
              <a:solidFill>
                <a:schemeClr val="tx1"/>
              </a:solidFill>
              <a:miter lim="800000"/>
              <a:headEnd/>
              <a:tailEnd/>
            </a:ln>
          </p:spPr>
          <p:txBody>
            <a:bodyPr wrap="none" anchor="ctr"/>
            <a:lstStyle/>
            <a:p>
              <a:endParaRPr lang="en-US"/>
            </a:p>
          </p:txBody>
        </p:sp>
        <p:sp>
          <p:nvSpPr>
            <p:cNvPr id="26" name="Line 1030"/>
            <p:cNvSpPr>
              <a:spLocks noChangeShapeType="1"/>
            </p:cNvSpPr>
            <p:nvPr/>
          </p:nvSpPr>
          <p:spPr bwMode="auto">
            <a:xfrm>
              <a:off x="4367213" y="4211638"/>
              <a:ext cx="0" cy="490537"/>
            </a:xfrm>
            <a:prstGeom prst="line">
              <a:avLst/>
            </a:prstGeom>
            <a:noFill/>
            <a:ln w="9525">
              <a:solidFill>
                <a:schemeClr val="tx1"/>
              </a:solidFill>
              <a:miter lim="800000"/>
              <a:headEnd/>
              <a:tailEnd type="triangle" w="med" len="med"/>
            </a:ln>
          </p:spPr>
          <p:txBody>
            <a:bodyPr wrap="none"/>
            <a:lstStyle/>
            <a:p>
              <a:endParaRPr lang="en-US"/>
            </a:p>
          </p:txBody>
        </p:sp>
        <p:sp>
          <p:nvSpPr>
            <p:cNvPr id="27" name="Line 1031"/>
            <p:cNvSpPr>
              <a:spLocks noChangeShapeType="1"/>
            </p:cNvSpPr>
            <p:nvPr/>
          </p:nvSpPr>
          <p:spPr bwMode="auto">
            <a:xfrm flipV="1">
              <a:off x="4378325" y="4826000"/>
              <a:ext cx="0" cy="477838"/>
            </a:xfrm>
            <a:prstGeom prst="line">
              <a:avLst/>
            </a:prstGeom>
            <a:noFill/>
            <a:ln w="9525">
              <a:solidFill>
                <a:schemeClr val="tx1"/>
              </a:solidFill>
              <a:miter lim="800000"/>
              <a:headEnd/>
              <a:tailEnd type="triangle" w="med" len="med"/>
            </a:ln>
          </p:spPr>
          <p:txBody>
            <a:bodyPr wrap="none"/>
            <a:lstStyle/>
            <a:p>
              <a:endParaRPr lang="en-US"/>
            </a:p>
          </p:txBody>
        </p:sp>
        <p:sp>
          <p:nvSpPr>
            <p:cNvPr id="28" name="Line 1032"/>
            <p:cNvSpPr>
              <a:spLocks noChangeShapeType="1"/>
            </p:cNvSpPr>
            <p:nvPr/>
          </p:nvSpPr>
          <p:spPr bwMode="auto">
            <a:xfrm>
              <a:off x="3832225" y="4783138"/>
              <a:ext cx="492125" cy="0"/>
            </a:xfrm>
            <a:prstGeom prst="line">
              <a:avLst/>
            </a:prstGeom>
            <a:noFill/>
            <a:ln w="9525">
              <a:solidFill>
                <a:schemeClr val="tx1"/>
              </a:solidFill>
              <a:miter lim="800000"/>
              <a:headEnd/>
              <a:tailEnd type="triangle" w="med" len="med"/>
            </a:ln>
          </p:spPr>
          <p:txBody>
            <a:bodyPr wrap="none"/>
            <a:lstStyle/>
            <a:p>
              <a:endParaRPr lang="en-US"/>
            </a:p>
          </p:txBody>
        </p:sp>
        <p:sp>
          <p:nvSpPr>
            <p:cNvPr id="29" name="Line 1033"/>
            <p:cNvSpPr>
              <a:spLocks noChangeShapeType="1"/>
            </p:cNvSpPr>
            <p:nvPr/>
          </p:nvSpPr>
          <p:spPr bwMode="auto">
            <a:xfrm flipH="1">
              <a:off x="4446588" y="4770438"/>
              <a:ext cx="450850" cy="0"/>
            </a:xfrm>
            <a:prstGeom prst="line">
              <a:avLst/>
            </a:prstGeom>
            <a:noFill/>
            <a:ln w="9525">
              <a:solidFill>
                <a:schemeClr val="tx1"/>
              </a:solidFill>
              <a:miter lim="800000"/>
              <a:headEnd/>
              <a:tailEnd type="triangle" w="med" len="med"/>
            </a:ln>
          </p:spPr>
          <p:txBody>
            <a:bodyPr wrap="none"/>
            <a:lstStyle/>
            <a:p>
              <a:endParaRPr lang="en-US"/>
            </a:p>
          </p:txBody>
        </p:sp>
        <p:sp>
          <p:nvSpPr>
            <p:cNvPr id="30" name="Line 1034"/>
            <p:cNvSpPr>
              <a:spLocks noChangeShapeType="1"/>
            </p:cNvSpPr>
            <p:nvPr/>
          </p:nvSpPr>
          <p:spPr bwMode="auto">
            <a:xfrm>
              <a:off x="3983038" y="4441825"/>
              <a:ext cx="341312" cy="301625"/>
            </a:xfrm>
            <a:prstGeom prst="line">
              <a:avLst/>
            </a:prstGeom>
            <a:noFill/>
            <a:ln w="9525">
              <a:solidFill>
                <a:schemeClr val="tx1"/>
              </a:solidFill>
              <a:miter lim="800000"/>
              <a:headEnd/>
              <a:tailEnd type="triangle" w="med" len="med"/>
            </a:ln>
          </p:spPr>
          <p:txBody>
            <a:bodyPr wrap="none"/>
            <a:lstStyle/>
            <a:p>
              <a:endParaRPr lang="en-US"/>
            </a:p>
          </p:txBody>
        </p:sp>
        <p:sp>
          <p:nvSpPr>
            <p:cNvPr id="31" name="Line 1035"/>
            <p:cNvSpPr>
              <a:spLocks noChangeShapeType="1"/>
            </p:cNvSpPr>
            <p:nvPr/>
          </p:nvSpPr>
          <p:spPr bwMode="auto">
            <a:xfrm flipH="1">
              <a:off x="4446588" y="4443413"/>
              <a:ext cx="244475" cy="271462"/>
            </a:xfrm>
            <a:prstGeom prst="line">
              <a:avLst/>
            </a:prstGeom>
            <a:noFill/>
            <a:ln w="9525">
              <a:solidFill>
                <a:schemeClr val="tx1"/>
              </a:solidFill>
              <a:miter lim="800000"/>
              <a:headEnd/>
              <a:tailEnd type="triangle" w="med" len="med"/>
            </a:ln>
          </p:spPr>
          <p:txBody>
            <a:bodyPr wrap="none"/>
            <a:lstStyle/>
            <a:p>
              <a:endParaRPr lang="en-US"/>
            </a:p>
          </p:txBody>
        </p:sp>
        <p:sp>
          <p:nvSpPr>
            <p:cNvPr id="32" name="Line 1036"/>
            <p:cNvSpPr>
              <a:spLocks noChangeShapeType="1"/>
            </p:cNvSpPr>
            <p:nvPr/>
          </p:nvSpPr>
          <p:spPr bwMode="auto">
            <a:xfrm flipV="1">
              <a:off x="4051300" y="4811713"/>
              <a:ext cx="287338" cy="298450"/>
            </a:xfrm>
            <a:prstGeom prst="line">
              <a:avLst/>
            </a:prstGeom>
            <a:noFill/>
            <a:ln w="9525">
              <a:solidFill>
                <a:schemeClr val="tx1"/>
              </a:solidFill>
              <a:miter lim="800000"/>
              <a:headEnd/>
              <a:tailEnd type="triangle" w="med" len="med"/>
            </a:ln>
          </p:spPr>
          <p:txBody>
            <a:bodyPr wrap="none"/>
            <a:lstStyle/>
            <a:p>
              <a:endParaRPr lang="en-US"/>
            </a:p>
          </p:txBody>
        </p:sp>
        <p:sp>
          <p:nvSpPr>
            <p:cNvPr id="33" name="Line 1037"/>
            <p:cNvSpPr>
              <a:spLocks noChangeShapeType="1"/>
            </p:cNvSpPr>
            <p:nvPr/>
          </p:nvSpPr>
          <p:spPr bwMode="auto">
            <a:xfrm flipH="1" flipV="1">
              <a:off x="4433888" y="4824413"/>
              <a:ext cx="285750" cy="287337"/>
            </a:xfrm>
            <a:prstGeom prst="line">
              <a:avLst/>
            </a:prstGeom>
            <a:noFill/>
            <a:ln w="9525">
              <a:solidFill>
                <a:schemeClr val="tx1"/>
              </a:solidFill>
              <a:miter lim="800000"/>
              <a:headEnd/>
              <a:tailEnd type="triangle" w="med" len="med"/>
            </a:ln>
          </p:spPr>
          <p:txBody>
            <a:bodyPr wrap="none"/>
            <a:lstStyle/>
            <a:p>
              <a:endParaRPr lang="en-US"/>
            </a:p>
          </p:txBody>
        </p:sp>
      </p:grpSp>
      <p:sp>
        <p:nvSpPr>
          <p:cNvPr id="16" name="Date Placeholder 15"/>
          <p:cNvSpPr>
            <a:spLocks noGrp="1"/>
          </p:cNvSpPr>
          <p:nvPr>
            <p:ph type="dt" sz="half" idx="11"/>
          </p:nvPr>
        </p:nvSpPr>
        <p:spPr/>
        <p:txBody>
          <a:bodyPr/>
          <a:lstStyle/>
          <a:p>
            <a:fld id="{265D573F-18BA-4D8F-94E9-E482BA2EC2EC}" type="datetime1">
              <a:rPr lang="en-US" smtClean="0"/>
              <a:t>8/4/2014</a:t>
            </a:fld>
            <a:endParaRPr lang="en-US"/>
          </a:p>
        </p:txBody>
      </p:sp>
      <p:sp>
        <p:nvSpPr>
          <p:cNvPr id="17" name="Slide Number Placeholder 16"/>
          <p:cNvSpPr>
            <a:spLocks noGrp="1"/>
          </p:cNvSpPr>
          <p:nvPr>
            <p:ph type="sldNum" sz="quarter" idx="12"/>
          </p:nvPr>
        </p:nvSpPr>
        <p:spPr/>
        <p:txBody>
          <a:bodyPr/>
          <a:lstStyle/>
          <a:p>
            <a:fld id="{BC8D7E44-7D4F-4942-A8C9-2DF6BF8399E8}" type="slidenum">
              <a:rPr lang="en-US" smtClean="0"/>
              <a:pPr/>
              <a:t>3</a:t>
            </a:fld>
            <a:endParaRPr lang="en-US"/>
          </a:p>
        </p:txBody>
      </p:sp>
      <p:sp>
        <p:nvSpPr>
          <p:cNvPr id="18" name="Footer Placeholder 17"/>
          <p:cNvSpPr>
            <a:spLocks noGrp="1"/>
          </p:cNvSpPr>
          <p:nvPr>
            <p:ph type="ftr" sz="quarter" idx="13"/>
          </p:nvPr>
        </p:nvSpPr>
        <p:spPr/>
        <p:txBody>
          <a:bodyPr/>
          <a:lstStyle/>
          <a:p>
            <a:r>
              <a:rPr lang="en-US" smtClean="0"/>
              <a:t>Dr. S.S.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linds(horizontal)">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checkerboard(across)">
                                      <p:cBhvr>
                                        <p:cTn id="23" dur="500"/>
                                        <p:tgtEl>
                                          <p:spTgt spid="3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
                                            <p:txEl>
                                              <p:pRg st="9" end="9"/>
                                            </p:txEl>
                                          </p:spTgt>
                                        </p:tgtEl>
                                        <p:attrNameLst>
                                          <p:attrName>style.visibility</p:attrName>
                                        </p:attrNameLst>
                                      </p:cBhvr>
                                      <p:to>
                                        <p:strVal val="visible"/>
                                      </p:to>
                                    </p:set>
                                    <p:animEffect transition="in" filter="blinds(horizontal)">
                                      <p:cBhvr>
                                        <p:cTn id="26"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47800"/>
            <a:ext cx="8686800" cy="5105400"/>
          </a:xfrm>
        </p:spPr>
        <p:txBody>
          <a:bodyPr>
            <a:normAutofit lnSpcReduction="10000"/>
          </a:bodyPr>
          <a:lstStyle/>
          <a:p>
            <a:pPr algn="just">
              <a:buFont typeface="Arial" pitchFamily="34" charset="0"/>
              <a:buChar char="•"/>
            </a:pPr>
            <a:r>
              <a:rPr lang="en-US" sz="2800" dirty="0" smtClean="0"/>
              <a:t>Objective – To obtain an equation to compute pressure field in a static fluid</a:t>
            </a:r>
          </a:p>
          <a:p>
            <a:pPr algn="just">
              <a:buFont typeface="Arial" pitchFamily="34" charset="0"/>
              <a:buChar char="•"/>
            </a:pPr>
            <a:endParaRPr lang="en-US" sz="2800" dirty="0" smtClean="0"/>
          </a:p>
          <a:p>
            <a:pPr algn="just">
              <a:buFont typeface="Arial" pitchFamily="34" charset="0"/>
              <a:buChar char="•"/>
            </a:pPr>
            <a:r>
              <a:rPr lang="en-US" sz="2800" dirty="0" smtClean="0"/>
              <a:t>Differential fluid element (mass=‘</a:t>
            </a:r>
            <a:r>
              <a:rPr lang="en-US" sz="2800" i="1" dirty="0" smtClean="0"/>
              <a:t>dm</a:t>
            </a:r>
            <a:r>
              <a:rPr lang="en-US" sz="2800" dirty="0" smtClean="0"/>
              <a:t>’, volume= ‘</a:t>
            </a:r>
            <a:r>
              <a:rPr lang="en-US" sz="2800" i="1" dirty="0" err="1" smtClean="0"/>
              <a:t>dV</a:t>
            </a:r>
            <a:r>
              <a:rPr lang="en-US" sz="2800" dirty="0" smtClean="0"/>
              <a:t>’ (</a:t>
            </a:r>
            <a:r>
              <a:rPr lang="en-US" sz="2800" i="1" dirty="0" smtClean="0"/>
              <a:t>dx.dy.dz</a:t>
            </a:r>
            <a:r>
              <a:rPr lang="en-US" sz="2800" dirty="0" smtClean="0"/>
              <a:t>))</a:t>
            </a:r>
          </a:p>
          <a:p>
            <a:pPr algn="just">
              <a:buFont typeface="Arial" pitchFamily="34" charset="0"/>
              <a:buChar char="•"/>
            </a:pPr>
            <a:endParaRPr lang="en-US" sz="2800" dirty="0" smtClean="0"/>
          </a:p>
          <a:p>
            <a:pPr algn="just">
              <a:buFont typeface="Arial" pitchFamily="34" charset="0"/>
              <a:buChar char="•"/>
            </a:pPr>
            <a:r>
              <a:rPr lang="en-US" sz="2800" dirty="0" smtClean="0"/>
              <a:t>Forces applied</a:t>
            </a:r>
          </a:p>
          <a:p>
            <a:pPr lvl="1" algn="just">
              <a:buFont typeface="Arial" pitchFamily="34" charset="0"/>
              <a:buChar char="•"/>
            </a:pPr>
            <a:r>
              <a:rPr lang="en-US" dirty="0" smtClean="0"/>
              <a:t>Body forces</a:t>
            </a:r>
          </a:p>
          <a:p>
            <a:pPr lvl="1" algn="just">
              <a:buFont typeface="Arial" pitchFamily="34" charset="0"/>
              <a:buChar char="•"/>
            </a:pPr>
            <a:r>
              <a:rPr lang="en-US" dirty="0" smtClean="0"/>
              <a:t>Surface forces</a:t>
            </a:r>
          </a:p>
          <a:p>
            <a:pPr lvl="1" algn="just"/>
            <a:endParaRPr lang="en-US" dirty="0" smtClean="0"/>
          </a:p>
          <a:p>
            <a:pPr algn="just">
              <a:buFont typeface="Arial" pitchFamily="34" charset="0"/>
              <a:buChar char="•"/>
            </a:pPr>
            <a:r>
              <a:rPr lang="en-US" sz="2800" dirty="0" smtClean="0"/>
              <a:t>Newton’s second law of motion</a:t>
            </a:r>
            <a:endParaRPr lang="en-US" dirty="0" smtClean="0"/>
          </a:p>
        </p:txBody>
      </p:sp>
      <p:sp>
        <p:nvSpPr>
          <p:cNvPr id="3" name="Content Placeholder 2"/>
          <p:cNvSpPr>
            <a:spLocks noGrp="1"/>
          </p:cNvSpPr>
          <p:nvPr>
            <p:ph sz="quarter" idx="10"/>
          </p:nvPr>
        </p:nvSpPr>
        <p:spPr/>
        <p:txBody>
          <a:bodyPr/>
          <a:lstStyle/>
          <a:p>
            <a:r>
              <a:rPr lang="en-US" dirty="0" smtClean="0"/>
              <a:t>Basic equation of fluid statics</a:t>
            </a:r>
            <a:endParaRPr lang="en-US" dirty="0"/>
          </a:p>
        </p:txBody>
      </p:sp>
      <p:sp>
        <p:nvSpPr>
          <p:cNvPr id="4" name="Date Placeholder 3"/>
          <p:cNvSpPr>
            <a:spLocks noGrp="1"/>
          </p:cNvSpPr>
          <p:nvPr>
            <p:ph type="dt" sz="half" idx="11"/>
          </p:nvPr>
        </p:nvSpPr>
        <p:spPr/>
        <p:txBody>
          <a:bodyPr/>
          <a:lstStyle/>
          <a:p>
            <a:fld id="{703FF2E4-8D8E-4B45-99AF-13B7201F46C8}" type="datetime1">
              <a:rPr lang="en-US" smtClean="0"/>
              <a:t>8/4/2014</a:t>
            </a:fld>
            <a:endParaRPr lang="en-US"/>
          </a:p>
        </p:txBody>
      </p:sp>
      <p:sp>
        <p:nvSpPr>
          <p:cNvPr id="5" name="Slide Number Placeholder 4"/>
          <p:cNvSpPr>
            <a:spLocks noGrp="1"/>
          </p:cNvSpPr>
          <p:nvPr>
            <p:ph type="sldNum" sz="quarter" idx="12"/>
          </p:nvPr>
        </p:nvSpPr>
        <p:spPr/>
        <p:txBody>
          <a:bodyPr/>
          <a:lstStyle/>
          <a:p>
            <a:fld id="{BC8D7E44-7D4F-4942-A8C9-2DF6BF8399E8}" type="slidenum">
              <a:rPr lang="en-US" smtClean="0"/>
              <a:pPr/>
              <a:t>4</a:t>
            </a:fld>
            <a:endParaRPr lang="en-US"/>
          </a:p>
        </p:txBody>
      </p:sp>
      <p:sp>
        <p:nvSpPr>
          <p:cNvPr id="6" name="Footer Placeholder 5"/>
          <p:cNvSpPr>
            <a:spLocks noGrp="1"/>
          </p:cNvSpPr>
          <p:nvPr>
            <p:ph type="ftr" sz="quarter" idx="13"/>
          </p:nvPr>
        </p:nvSpPr>
        <p:spPr/>
        <p:txBody>
          <a:bodyPr/>
          <a:lstStyle/>
          <a:p>
            <a:r>
              <a:rPr lang="en-US" smtClean="0"/>
              <a:t>Dr. S.S.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linds(horizontal)">
                                      <p:cBhvr>
                                        <p:cTn id="17" dur="500"/>
                                        <p:tgtEl>
                                          <p:spTgt spid="2">
                                            <p:txEl>
                                              <p:pRg st="4" end="4"/>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blinds(horizontal)">
                                      <p:cBhvr>
                                        <p:cTn id="20" dur="500"/>
                                        <p:tgtEl>
                                          <p:spTgt spid="2">
                                            <p:txEl>
                                              <p:pRg st="5" end="5"/>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blinds(horizontal)">
                                      <p:cBhvr>
                                        <p:cTn id="23" dur="500"/>
                                        <p:tgtEl>
                                          <p:spTgt spid="2">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
                                            <p:txEl>
                                              <p:pRg st="8" end="8"/>
                                            </p:txEl>
                                          </p:spTgt>
                                        </p:tgtEl>
                                        <p:attrNameLst>
                                          <p:attrName>style.visibility</p:attrName>
                                        </p:attrNameLst>
                                      </p:cBhvr>
                                      <p:to>
                                        <p:strVal val="visible"/>
                                      </p:to>
                                    </p:set>
                                    <p:animEffect transition="in" filter="blinds(horizontal)">
                                      <p:cBhvr>
                                        <p:cTn id="28"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983163"/>
          </a:xfrm>
        </p:spPr>
        <p:txBody>
          <a:bodyPr>
            <a:normAutofit/>
          </a:bodyPr>
          <a:lstStyle/>
          <a:p>
            <a:pPr>
              <a:buFont typeface="Arial" pitchFamily="34" charset="0"/>
              <a:buChar char="•"/>
            </a:pPr>
            <a:r>
              <a:rPr lang="en-US" sz="2800" dirty="0" smtClean="0"/>
              <a:t>Body forces</a:t>
            </a:r>
          </a:p>
          <a:p>
            <a:pPr>
              <a:buFont typeface="Arial" pitchFamily="34" charset="0"/>
              <a:buChar char="•"/>
            </a:pPr>
            <a:endParaRPr lang="en-US" sz="2800" dirty="0" smtClean="0"/>
          </a:p>
          <a:p>
            <a:pPr>
              <a:buFont typeface="Arial" pitchFamily="34" charset="0"/>
              <a:buChar char="•"/>
            </a:pPr>
            <a:endParaRPr lang="en-US" sz="2800" dirty="0" smtClean="0"/>
          </a:p>
          <a:p>
            <a:pPr>
              <a:buFont typeface="Arial" pitchFamily="34" charset="0"/>
              <a:buChar char="•"/>
            </a:pPr>
            <a:endParaRPr lang="en-US" sz="2800" dirty="0" smtClean="0"/>
          </a:p>
          <a:p>
            <a:pPr>
              <a:buFont typeface="Arial" pitchFamily="34" charset="0"/>
              <a:buChar char="•"/>
            </a:pPr>
            <a:endParaRPr lang="en-US" sz="2800" dirty="0" smtClean="0"/>
          </a:p>
          <a:p>
            <a:pPr>
              <a:buFont typeface="Arial" pitchFamily="34" charset="0"/>
              <a:buChar char="•"/>
            </a:pPr>
            <a:r>
              <a:rPr lang="en-US" sz="2800" dirty="0" smtClean="0"/>
              <a:t>Surface forces</a:t>
            </a:r>
          </a:p>
          <a:p>
            <a:pPr marL="858838" lvl="1" indent="-511175">
              <a:buFont typeface="Courier New" pitchFamily="49" charset="0"/>
              <a:buChar char="o"/>
            </a:pPr>
            <a:r>
              <a:rPr lang="en-US" dirty="0" smtClean="0"/>
              <a:t>Pressure (</a:t>
            </a:r>
            <a:r>
              <a:rPr lang="en-US" i="1" dirty="0" smtClean="0"/>
              <a:t>p(</a:t>
            </a:r>
            <a:r>
              <a:rPr lang="en-US" i="1" dirty="0" err="1" smtClean="0"/>
              <a:t>x,y,z</a:t>
            </a:r>
            <a:r>
              <a:rPr lang="en-US" i="1" dirty="0" smtClean="0"/>
              <a:t>))</a:t>
            </a:r>
            <a:r>
              <a:rPr lang="en-US" i="1" dirty="0" smtClean="0">
                <a:sym typeface="Wingdings" pitchFamily="2" charset="2"/>
              </a:rPr>
              <a:t> </a:t>
            </a:r>
            <a:r>
              <a:rPr lang="en-US" i="1" dirty="0" smtClean="0"/>
              <a:t>p at point ‘O’</a:t>
            </a:r>
          </a:p>
          <a:p>
            <a:pPr>
              <a:buFont typeface="Arial" pitchFamily="34" charset="0"/>
              <a:buChar char="•"/>
            </a:pPr>
            <a:endParaRPr lang="en-US" dirty="0"/>
          </a:p>
        </p:txBody>
      </p:sp>
      <p:sp>
        <p:nvSpPr>
          <p:cNvPr id="3" name="Content Placeholder 2"/>
          <p:cNvSpPr>
            <a:spLocks noGrp="1"/>
          </p:cNvSpPr>
          <p:nvPr>
            <p:ph sz="quarter" idx="10"/>
          </p:nvPr>
        </p:nvSpPr>
        <p:spPr/>
        <p:txBody>
          <a:bodyPr/>
          <a:lstStyle/>
          <a:p>
            <a:r>
              <a:rPr lang="en-US" dirty="0" smtClean="0"/>
              <a:t>Basic equation of fluid statics</a:t>
            </a:r>
            <a:endParaRPr lang="en-US" dirty="0"/>
          </a:p>
        </p:txBody>
      </p:sp>
      <p:pic>
        <p:nvPicPr>
          <p:cNvPr id="4" name="Picture 8"/>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120463" y="1524000"/>
            <a:ext cx="4841092" cy="2590800"/>
          </a:xfrm>
          <a:prstGeom prst="rect">
            <a:avLst/>
          </a:prstGeom>
          <a:noFill/>
          <a:ln w="9525">
            <a:noFill/>
            <a:miter lim="800000"/>
            <a:headEnd/>
            <a:tailEnd/>
          </a:ln>
          <a:effectLst/>
        </p:spPr>
      </p:pic>
      <p:pic>
        <p:nvPicPr>
          <p:cNvPr id="7"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066800" y="4953000"/>
            <a:ext cx="7277100" cy="881832"/>
          </a:xfrm>
          <a:prstGeom prst="rect">
            <a:avLst/>
          </a:prstGeom>
          <a:noFill/>
          <a:ln w="9525">
            <a:noFill/>
            <a:miter lim="800000"/>
            <a:headEnd/>
            <a:tailEnd/>
          </a:ln>
          <a:effectLst/>
        </p:spPr>
      </p:pic>
      <p:pic>
        <p:nvPicPr>
          <p:cNvPr id="8"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905000" y="5791200"/>
            <a:ext cx="4405359" cy="771478"/>
          </a:xfrm>
          <a:prstGeom prst="rect">
            <a:avLst/>
          </a:prstGeom>
          <a:noFill/>
          <a:ln w="9525">
            <a:noFill/>
            <a:miter lim="800000"/>
            <a:headEnd/>
            <a:tailEnd/>
          </a:ln>
          <a:effectLst/>
        </p:spPr>
      </p:pic>
      <p:pic>
        <p:nvPicPr>
          <p:cNvPr id="9" name="Picture 8"/>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143000" y="2286000"/>
            <a:ext cx="2868220" cy="440055"/>
          </a:xfrm>
          <a:prstGeom prst="rect">
            <a:avLst/>
          </a:prstGeom>
          <a:noFill/>
          <a:ln w="9525">
            <a:noFill/>
            <a:miter lim="800000"/>
            <a:headEnd/>
            <a:tailEnd/>
          </a:ln>
          <a:effectLst/>
        </p:spPr>
      </p:pic>
      <p:pic>
        <p:nvPicPr>
          <p:cNvPr id="10" name="Picture 9"/>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1143000" y="2819400"/>
            <a:ext cx="2514600" cy="440055"/>
          </a:xfrm>
          <a:prstGeom prst="rect">
            <a:avLst/>
          </a:prstGeom>
          <a:noFill/>
          <a:ln w="9525">
            <a:noFill/>
            <a:miter lim="800000"/>
            <a:headEnd/>
            <a:tailEnd/>
          </a:ln>
          <a:effectLst/>
        </p:spPr>
      </p:pic>
      <p:sp>
        <p:nvSpPr>
          <p:cNvPr id="11" name="Date Placeholder 10"/>
          <p:cNvSpPr>
            <a:spLocks noGrp="1"/>
          </p:cNvSpPr>
          <p:nvPr>
            <p:ph type="dt" sz="half" idx="11"/>
          </p:nvPr>
        </p:nvSpPr>
        <p:spPr/>
        <p:txBody>
          <a:bodyPr/>
          <a:lstStyle/>
          <a:p>
            <a:fld id="{344094ED-277F-4A65-848E-B36E96A83456}" type="datetime1">
              <a:rPr lang="en-US" smtClean="0"/>
              <a:t>8/4/2014</a:t>
            </a:fld>
            <a:endParaRPr lang="en-US"/>
          </a:p>
        </p:txBody>
      </p:sp>
      <p:sp>
        <p:nvSpPr>
          <p:cNvPr id="12" name="Slide Number Placeholder 11"/>
          <p:cNvSpPr>
            <a:spLocks noGrp="1"/>
          </p:cNvSpPr>
          <p:nvPr>
            <p:ph type="sldNum" sz="quarter" idx="12"/>
          </p:nvPr>
        </p:nvSpPr>
        <p:spPr/>
        <p:txBody>
          <a:bodyPr/>
          <a:lstStyle/>
          <a:p>
            <a:fld id="{BC8D7E44-7D4F-4942-A8C9-2DF6BF8399E8}" type="slidenum">
              <a:rPr lang="en-US" smtClean="0"/>
              <a:pPr/>
              <a:t>5</a:t>
            </a:fld>
            <a:endParaRPr lang="en-US"/>
          </a:p>
        </p:txBody>
      </p:sp>
      <p:sp>
        <p:nvSpPr>
          <p:cNvPr id="13" name="Footer Placeholder 12"/>
          <p:cNvSpPr>
            <a:spLocks noGrp="1"/>
          </p:cNvSpPr>
          <p:nvPr>
            <p:ph type="ftr" sz="quarter" idx="13"/>
          </p:nvPr>
        </p:nvSpPr>
        <p:spPr/>
        <p:txBody>
          <a:bodyPr/>
          <a:lstStyle/>
          <a:p>
            <a:r>
              <a:rPr lang="en-US" smtClean="0"/>
              <a:t>Dr. S.S.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blinds(horizontal)">
                                      <p:cBhvr>
                                        <p:cTn id="30" dur="500"/>
                                        <p:tgtEl>
                                          <p:spTgt spid="2">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dissolv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dissolve">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10600" cy="4906963"/>
          </a:xfrm>
        </p:spPr>
        <p:txBody>
          <a:bodyPr>
            <a:normAutofit/>
          </a:bodyPr>
          <a:lstStyle/>
          <a:p>
            <a:pPr>
              <a:buFont typeface="Arial" pitchFamily="34" charset="0"/>
              <a:buChar char="•"/>
            </a:pPr>
            <a:r>
              <a:rPr lang="en-US" dirty="0" smtClean="0"/>
              <a:t>Pressure forces </a:t>
            </a:r>
          </a:p>
          <a:p>
            <a:pPr lvl="1">
              <a:buFont typeface="Arial" pitchFamily="34" charset="0"/>
              <a:buChar char="•"/>
            </a:pPr>
            <a:r>
              <a:rPr lang="en-US" dirty="0" smtClean="0"/>
              <a:t>Magnitude of the pressure</a:t>
            </a:r>
          </a:p>
          <a:p>
            <a:pPr lvl="1">
              <a:buFont typeface="Arial" pitchFamily="34" charset="0"/>
              <a:buChar char="•"/>
            </a:pPr>
            <a:r>
              <a:rPr lang="en-US" dirty="0" smtClean="0"/>
              <a:t>Area of the face (to give magnitude of pressure force)</a:t>
            </a:r>
          </a:p>
          <a:p>
            <a:pPr lvl="1">
              <a:buFont typeface="Arial" pitchFamily="34" charset="0"/>
              <a:buChar char="•"/>
            </a:pPr>
            <a:r>
              <a:rPr lang="en-US" dirty="0" smtClean="0"/>
              <a:t>Unit vector to indicate the direction</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US" b="1" u="sng" dirty="0" smtClean="0">
                <a:solidFill>
                  <a:srgbClr val="0070C0"/>
                </a:solidFill>
              </a:rPr>
              <a:t>Pressure gradient</a:t>
            </a:r>
          </a:p>
          <a:p>
            <a:pPr lvl="1">
              <a:buFont typeface="Arial" pitchFamily="34" charset="0"/>
              <a:buChar char="•"/>
            </a:pPr>
            <a:r>
              <a:rPr lang="en-US" dirty="0" smtClean="0"/>
              <a:t>Change of pressure with distance</a:t>
            </a:r>
          </a:p>
        </p:txBody>
      </p:sp>
      <p:sp>
        <p:nvSpPr>
          <p:cNvPr id="3" name="Content Placeholder 2"/>
          <p:cNvSpPr>
            <a:spLocks noGrp="1"/>
          </p:cNvSpPr>
          <p:nvPr>
            <p:ph sz="quarter" idx="10"/>
          </p:nvPr>
        </p:nvSpPr>
        <p:spPr/>
        <p:txBody>
          <a:bodyPr/>
          <a:lstStyle/>
          <a:p>
            <a:r>
              <a:rPr lang="en-US" dirty="0" smtClean="0"/>
              <a:t>Basic equation of fluid statics</a:t>
            </a:r>
            <a:endParaRPr lang="en-US" dirty="0"/>
          </a:p>
        </p:txBody>
      </p:sp>
      <p:pic>
        <p:nvPicPr>
          <p:cNvPr id="4" name="Picture 6"/>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676400" y="3429000"/>
            <a:ext cx="5562600" cy="960210"/>
          </a:xfrm>
          <a:prstGeom prst="rect">
            <a:avLst/>
          </a:prstGeom>
          <a:noFill/>
          <a:ln w="9525">
            <a:noFill/>
            <a:miter lim="800000"/>
            <a:headEnd/>
            <a:tailEnd/>
          </a:ln>
          <a:effectLst/>
        </p:spPr>
      </p:pic>
      <p:pic>
        <p:nvPicPr>
          <p:cNvPr id="6"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371600" y="4495800"/>
            <a:ext cx="6334125" cy="503136"/>
          </a:xfrm>
          <a:prstGeom prst="rect">
            <a:avLst/>
          </a:prstGeom>
          <a:noFill/>
          <a:ln w="9525">
            <a:noFill/>
            <a:miter lim="800000"/>
            <a:headEnd/>
            <a:tailEnd/>
          </a:ln>
          <a:effectLst/>
        </p:spPr>
      </p:pic>
      <p:sp>
        <p:nvSpPr>
          <p:cNvPr id="7" name="Date Placeholder 6"/>
          <p:cNvSpPr>
            <a:spLocks noGrp="1"/>
          </p:cNvSpPr>
          <p:nvPr>
            <p:ph type="dt" sz="half" idx="11"/>
          </p:nvPr>
        </p:nvSpPr>
        <p:spPr/>
        <p:txBody>
          <a:bodyPr/>
          <a:lstStyle/>
          <a:p>
            <a:fld id="{14918342-CF0F-43F5-8A42-03664EF1BF43}" type="datetime1">
              <a:rPr lang="en-US" smtClean="0"/>
              <a:t>8/4/2014</a:t>
            </a:fld>
            <a:endParaRPr lang="en-US"/>
          </a:p>
        </p:txBody>
      </p:sp>
      <p:sp>
        <p:nvSpPr>
          <p:cNvPr id="8" name="Slide Number Placeholder 7"/>
          <p:cNvSpPr>
            <a:spLocks noGrp="1"/>
          </p:cNvSpPr>
          <p:nvPr>
            <p:ph type="sldNum" sz="quarter" idx="12"/>
          </p:nvPr>
        </p:nvSpPr>
        <p:spPr/>
        <p:txBody>
          <a:bodyPr/>
          <a:lstStyle/>
          <a:p>
            <a:fld id="{BC8D7E44-7D4F-4942-A8C9-2DF6BF8399E8}" type="slidenum">
              <a:rPr lang="en-US" smtClean="0"/>
              <a:pPr/>
              <a:t>6</a:t>
            </a:fld>
            <a:endParaRPr lang="en-US"/>
          </a:p>
        </p:txBody>
      </p:sp>
      <p:sp>
        <p:nvSpPr>
          <p:cNvPr id="9" name="Footer Placeholder 8"/>
          <p:cNvSpPr>
            <a:spLocks noGrp="1"/>
          </p:cNvSpPr>
          <p:nvPr>
            <p:ph type="ftr" sz="quarter" idx="13"/>
          </p:nvPr>
        </p:nvSpPr>
        <p:spPr/>
        <p:txBody>
          <a:bodyPr/>
          <a:lstStyle/>
          <a:p>
            <a:r>
              <a:rPr lang="en-US" smtClean="0"/>
              <a:t>Dr. S.S.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linds(horizontal)">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dissolv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dissolv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blinds(horizontal)">
                                      <p:cBhvr>
                                        <p:cTn id="31" dur="500"/>
                                        <p:tgtEl>
                                          <p:spTgt spid="2">
                                            <p:txEl>
                                              <p:pRg st="7" end="7"/>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
                                            <p:txEl>
                                              <p:pRg st="8" end="8"/>
                                            </p:txEl>
                                          </p:spTgt>
                                        </p:tgtEl>
                                        <p:attrNameLst>
                                          <p:attrName>style.visibility</p:attrName>
                                        </p:attrNameLst>
                                      </p:cBhvr>
                                      <p:to>
                                        <p:strVal val="visible"/>
                                      </p:to>
                                    </p:set>
                                    <p:animEffect transition="in" filter="blinds(horizontal)">
                                      <p:cBhvr>
                                        <p:cTn id="34"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47800"/>
            <a:ext cx="8534400" cy="4983163"/>
          </a:xfrm>
        </p:spPr>
        <p:txBody>
          <a:bodyPr>
            <a:normAutofit/>
          </a:bodyPr>
          <a:lstStyle/>
          <a:p>
            <a:pPr marL="347663" lvl="1" indent="-347663" algn="just">
              <a:buFont typeface="Arial" pitchFamily="34" charset="0"/>
              <a:buChar char="•"/>
            </a:pPr>
            <a:r>
              <a:rPr lang="en-US" sz="2800" dirty="0" smtClean="0"/>
              <a:t>Total force</a:t>
            </a:r>
          </a:p>
          <a:p>
            <a:pPr marL="347663" lvl="1" indent="-347663" algn="just">
              <a:buFont typeface="Arial" pitchFamily="34" charset="0"/>
              <a:buChar char="•"/>
            </a:pPr>
            <a:endParaRPr lang="en-US" sz="3200" dirty="0" smtClean="0"/>
          </a:p>
          <a:p>
            <a:pPr marL="347663" lvl="1" indent="-347663" algn="just">
              <a:buFont typeface="Arial" pitchFamily="34" charset="0"/>
              <a:buChar char="•"/>
            </a:pPr>
            <a:endParaRPr lang="en-US" sz="3200" dirty="0" smtClean="0"/>
          </a:p>
          <a:p>
            <a:pPr marL="347663" lvl="1" indent="-347663" algn="just">
              <a:buFont typeface="Arial" pitchFamily="34" charset="0"/>
              <a:buChar char="•"/>
            </a:pPr>
            <a:r>
              <a:rPr lang="en-US" sz="2800" dirty="0" smtClean="0"/>
              <a:t>Newton’s second law (static fluid)</a:t>
            </a:r>
          </a:p>
          <a:p>
            <a:pPr marL="347663" lvl="1" indent="-347663" algn="just">
              <a:buFont typeface="Arial" pitchFamily="34" charset="0"/>
              <a:buChar char="•"/>
            </a:pPr>
            <a:endParaRPr lang="en-US" sz="2800" dirty="0"/>
          </a:p>
        </p:txBody>
      </p:sp>
      <p:sp>
        <p:nvSpPr>
          <p:cNvPr id="3" name="Content Placeholder 2"/>
          <p:cNvSpPr>
            <a:spLocks noGrp="1"/>
          </p:cNvSpPr>
          <p:nvPr>
            <p:ph sz="quarter" idx="10"/>
          </p:nvPr>
        </p:nvSpPr>
        <p:spPr/>
        <p:txBody>
          <a:bodyPr/>
          <a:lstStyle/>
          <a:p>
            <a:r>
              <a:rPr lang="en-US" dirty="0" smtClean="0"/>
              <a:t>Basic equation of fluid statics</a:t>
            </a:r>
            <a:endParaRPr lang="en-US" dirty="0"/>
          </a:p>
        </p:txBody>
      </p:sp>
      <p:grpSp>
        <p:nvGrpSpPr>
          <p:cNvPr id="7" name="Group 7"/>
          <p:cNvGrpSpPr>
            <a:grpSpLocks/>
          </p:cNvGrpSpPr>
          <p:nvPr/>
        </p:nvGrpSpPr>
        <p:grpSpPr bwMode="auto">
          <a:xfrm>
            <a:off x="2209800" y="1981200"/>
            <a:ext cx="4997450" cy="381000"/>
            <a:chOff x="1899" y="1986"/>
            <a:chExt cx="3532" cy="348"/>
          </a:xfrm>
        </p:grpSpPr>
        <p:pic>
          <p:nvPicPr>
            <p:cNvPr id="8" name="Picture 5"/>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899" y="1986"/>
              <a:ext cx="1962" cy="348"/>
            </a:xfrm>
            <a:prstGeom prst="rect">
              <a:avLst/>
            </a:prstGeom>
            <a:noFill/>
            <a:ln w="9525">
              <a:noFill/>
              <a:miter lim="800000"/>
              <a:headEnd/>
              <a:tailEnd/>
            </a:ln>
            <a:effectLst/>
          </p:spPr>
        </p:pic>
        <p:pic>
          <p:nvPicPr>
            <p:cNvPr id="9"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871" y="2010"/>
              <a:ext cx="1560" cy="318"/>
            </a:xfrm>
            <a:prstGeom prst="rect">
              <a:avLst/>
            </a:prstGeom>
            <a:noFill/>
            <a:ln w="9525">
              <a:noFill/>
              <a:miter lim="800000"/>
              <a:headEnd/>
              <a:tailEnd/>
            </a:ln>
            <a:effectLst/>
          </p:spPr>
        </p:pic>
      </p:grpSp>
      <p:pic>
        <p:nvPicPr>
          <p:cNvPr id="10" name="Picture 8"/>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514600" y="2438400"/>
            <a:ext cx="1790700" cy="668360"/>
          </a:xfrm>
          <a:prstGeom prst="rect">
            <a:avLst/>
          </a:prstGeom>
          <a:noFill/>
          <a:ln w="9525">
            <a:noFill/>
            <a:miter lim="800000"/>
            <a:headEnd/>
            <a:tailEnd/>
          </a:ln>
          <a:effectLst/>
        </p:spPr>
      </p:pic>
      <p:pic>
        <p:nvPicPr>
          <p:cNvPr id="11" name="Picture 8"/>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981200" y="3810000"/>
            <a:ext cx="1752600" cy="756162"/>
          </a:xfrm>
          <a:prstGeom prst="rect">
            <a:avLst/>
          </a:prstGeom>
          <a:noFill/>
          <a:ln w="9525">
            <a:noFill/>
            <a:miter lim="800000"/>
            <a:headEnd/>
            <a:tailEnd/>
          </a:ln>
          <a:effectLst/>
        </p:spPr>
      </p:pic>
      <p:pic>
        <p:nvPicPr>
          <p:cNvPr id="12" name="Picture 9"/>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4953000" y="3886200"/>
            <a:ext cx="1759667" cy="353347"/>
          </a:xfrm>
          <a:prstGeom prst="rect">
            <a:avLst/>
          </a:prstGeom>
          <a:noFill/>
          <a:ln w="9525">
            <a:noFill/>
            <a:miter lim="800000"/>
            <a:headEnd/>
            <a:tailEnd/>
          </a:ln>
          <a:effectLst/>
        </p:spPr>
      </p:pic>
      <p:pic>
        <p:nvPicPr>
          <p:cNvPr id="13" name="Picture 10"/>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1524000" y="4953000"/>
            <a:ext cx="5861050" cy="1599867"/>
          </a:xfrm>
          <a:prstGeom prst="rect">
            <a:avLst/>
          </a:prstGeom>
          <a:noFill/>
          <a:ln w="9525">
            <a:noFill/>
            <a:miter lim="800000"/>
            <a:headEnd/>
            <a:tailEnd/>
          </a:ln>
          <a:effectLst/>
        </p:spPr>
      </p:pic>
      <p:sp>
        <p:nvSpPr>
          <p:cNvPr id="14" name="Date Placeholder 13"/>
          <p:cNvSpPr>
            <a:spLocks noGrp="1"/>
          </p:cNvSpPr>
          <p:nvPr>
            <p:ph type="dt" sz="half" idx="11"/>
          </p:nvPr>
        </p:nvSpPr>
        <p:spPr/>
        <p:txBody>
          <a:bodyPr/>
          <a:lstStyle/>
          <a:p>
            <a:fld id="{D6E0A73A-0EF9-465E-A4A9-0B10013654FD}" type="datetime1">
              <a:rPr lang="en-US" smtClean="0"/>
              <a:t>8/4/2014</a:t>
            </a:fld>
            <a:endParaRPr lang="en-US"/>
          </a:p>
        </p:txBody>
      </p:sp>
      <p:sp>
        <p:nvSpPr>
          <p:cNvPr id="15" name="Slide Number Placeholder 14"/>
          <p:cNvSpPr>
            <a:spLocks noGrp="1"/>
          </p:cNvSpPr>
          <p:nvPr>
            <p:ph type="sldNum" sz="quarter" idx="12"/>
          </p:nvPr>
        </p:nvSpPr>
        <p:spPr/>
        <p:txBody>
          <a:bodyPr/>
          <a:lstStyle/>
          <a:p>
            <a:fld id="{BC8D7E44-7D4F-4942-A8C9-2DF6BF8399E8}" type="slidenum">
              <a:rPr lang="en-US" smtClean="0"/>
              <a:pPr/>
              <a:t>7</a:t>
            </a:fld>
            <a:endParaRPr lang="en-US"/>
          </a:p>
        </p:txBody>
      </p:sp>
      <p:sp>
        <p:nvSpPr>
          <p:cNvPr id="16" name="Footer Placeholder 15"/>
          <p:cNvSpPr>
            <a:spLocks noGrp="1"/>
          </p:cNvSpPr>
          <p:nvPr>
            <p:ph type="ftr" sz="quarter" idx="13"/>
          </p:nvPr>
        </p:nvSpPr>
        <p:spPr/>
        <p:txBody>
          <a:bodyPr/>
          <a:lstStyle/>
          <a:p>
            <a:r>
              <a:rPr lang="en-US" smtClean="0"/>
              <a:t>Dr. S.S.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par>
                                <p:cTn id="28" presetID="9"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dissolve">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10600" cy="4906963"/>
          </a:xfrm>
        </p:spPr>
        <p:txBody>
          <a:bodyPr>
            <a:normAutofit lnSpcReduction="10000"/>
          </a:bodyPr>
          <a:lstStyle/>
          <a:p>
            <a:pPr>
              <a:buFont typeface="Arial" pitchFamily="34" charset="0"/>
              <a:buChar char="•"/>
            </a:pPr>
            <a:r>
              <a:rPr lang="en-US" dirty="0" smtClean="0"/>
              <a:t>If </a:t>
            </a:r>
            <a:r>
              <a:rPr lang="en-US" i="1" dirty="0" smtClean="0"/>
              <a:t>‘z-axis’ </a:t>
            </a:r>
            <a:r>
              <a:rPr lang="en-US" dirty="0" smtClean="0"/>
              <a:t>is directed  vertically upwards</a:t>
            </a:r>
          </a:p>
          <a:p>
            <a:pPr lvl="1">
              <a:buFont typeface="Courier New" pitchFamily="49" charset="0"/>
              <a:buChar char="o"/>
            </a:pPr>
            <a:r>
              <a:rPr lang="en-US" i="1" dirty="0" err="1" smtClean="0"/>
              <a:t>g</a:t>
            </a:r>
            <a:r>
              <a:rPr lang="en-US" i="1" baseline="-25000" dirty="0" err="1" smtClean="0"/>
              <a:t>x</a:t>
            </a:r>
            <a:r>
              <a:rPr lang="en-US" i="1" dirty="0" smtClean="0"/>
              <a:t> = </a:t>
            </a:r>
            <a:r>
              <a:rPr lang="en-US" i="1" dirty="0" err="1" smtClean="0"/>
              <a:t>g</a:t>
            </a:r>
            <a:r>
              <a:rPr lang="en-US" i="1" baseline="-25000" dirty="0" err="1" smtClean="0"/>
              <a:t>y</a:t>
            </a:r>
            <a:r>
              <a:rPr lang="en-US" i="1" dirty="0" smtClean="0"/>
              <a:t> = 0; </a:t>
            </a:r>
            <a:r>
              <a:rPr lang="en-US" i="1" dirty="0" err="1" smtClean="0"/>
              <a:t>g</a:t>
            </a:r>
            <a:r>
              <a:rPr lang="en-US" i="1" baseline="-25000" dirty="0" err="1" smtClean="0"/>
              <a:t>z</a:t>
            </a:r>
            <a:r>
              <a:rPr lang="en-US" i="1" dirty="0" smtClean="0"/>
              <a:t>= -g; </a:t>
            </a:r>
          </a:p>
          <a:p>
            <a:pPr lvl="1"/>
            <a:endParaRPr lang="en-US" i="1" dirty="0" smtClean="0"/>
          </a:p>
          <a:p>
            <a:pPr>
              <a:buFont typeface="Arial" pitchFamily="34" charset="0"/>
              <a:buChar char="•"/>
            </a:pPr>
            <a:r>
              <a:rPr lang="en-US" dirty="0" smtClean="0"/>
              <a:t>Pressure – height relation</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US" dirty="0" smtClean="0"/>
              <a:t>Assumptions / restrictions</a:t>
            </a:r>
          </a:p>
          <a:p>
            <a:pPr marL="858838" lvl="1" indent="-511175">
              <a:buFont typeface="Courier New" pitchFamily="49" charset="0"/>
              <a:buChar char="o"/>
            </a:pPr>
            <a:r>
              <a:rPr lang="en-US" dirty="0" smtClean="0"/>
              <a:t>Static fluid</a:t>
            </a:r>
          </a:p>
          <a:p>
            <a:pPr marL="858838" lvl="1" indent="-511175">
              <a:buFont typeface="Courier New" pitchFamily="49" charset="0"/>
              <a:buChar char="o"/>
            </a:pPr>
            <a:r>
              <a:rPr lang="en-US" dirty="0" smtClean="0"/>
              <a:t>Gravity is the only body force</a:t>
            </a:r>
          </a:p>
          <a:p>
            <a:pPr marL="858838" lvl="1" indent="-511175">
              <a:buFont typeface="Courier New" pitchFamily="49" charset="0"/>
              <a:buChar char="o"/>
            </a:pPr>
            <a:r>
              <a:rPr lang="en-US" dirty="0" smtClean="0"/>
              <a:t>z-axis is vertically upward</a:t>
            </a:r>
            <a:endParaRPr lang="en-US" dirty="0"/>
          </a:p>
        </p:txBody>
      </p:sp>
      <p:sp>
        <p:nvSpPr>
          <p:cNvPr id="3" name="Content Placeholder 2"/>
          <p:cNvSpPr>
            <a:spLocks noGrp="1"/>
          </p:cNvSpPr>
          <p:nvPr>
            <p:ph sz="quarter" idx="10"/>
          </p:nvPr>
        </p:nvSpPr>
        <p:spPr/>
        <p:txBody>
          <a:bodyPr/>
          <a:lstStyle/>
          <a:p>
            <a:r>
              <a:rPr lang="en-US" dirty="0" smtClean="0"/>
              <a:t>Basic equation of fluid statics</a:t>
            </a:r>
            <a:endParaRPr lang="en-US" dirty="0"/>
          </a:p>
        </p:txBody>
      </p:sp>
      <p:pic>
        <p:nvPicPr>
          <p:cNvPr id="4" name="Picture 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667000" y="3429000"/>
            <a:ext cx="2184918" cy="762000"/>
          </a:xfrm>
          <a:prstGeom prst="rect">
            <a:avLst/>
          </a:prstGeom>
          <a:noFill/>
          <a:ln w="9525">
            <a:noFill/>
            <a:miter lim="800000"/>
            <a:headEnd/>
            <a:tailEnd/>
          </a:ln>
          <a:effectLst/>
        </p:spPr>
      </p:pic>
      <p:sp>
        <p:nvSpPr>
          <p:cNvPr id="5" name="Date Placeholder 4"/>
          <p:cNvSpPr>
            <a:spLocks noGrp="1"/>
          </p:cNvSpPr>
          <p:nvPr>
            <p:ph type="dt" sz="half" idx="11"/>
          </p:nvPr>
        </p:nvSpPr>
        <p:spPr/>
        <p:txBody>
          <a:bodyPr/>
          <a:lstStyle/>
          <a:p>
            <a:fld id="{7E5DB0EC-5D13-421F-B029-E65EFB30402D}" type="datetime1">
              <a:rPr lang="en-US" smtClean="0"/>
              <a:t>8/4/2014</a:t>
            </a:fld>
            <a:endParaRPr lang="en-US"/>
          </a:p>
        </p:txBody>
      </p:sp>
      <p:sp>
        <p:nvSpPr>
          <p:cNvPr id="6" name="Slide Number Placeholder 5"/>
          <p:cNvSpPr>
            <a:spLocks noGrp="1"/>
          </p:cNvSpPr>
          <p:nvPr>
            <p:ph type="sldNum" sz="quarter" idx="12"/>
          </p:nvPr>
        </p:nvSpPr>
        <p:spPr/>
        <p:txBody>
          <a:bodyPr/>
          <a:lstStyle/>
          <a:p>
            <a:fld id="{BC8D7E44-7D4F-4942-A8C9-2DF6BF8399E8}" type="slidenum">
              <a:rPr lang="en-US" smtClean="0"/>
              <a:pPr/>
              <a:t>8</a:t>
            </a:fld>
            <a:endParaRPr lang="en-US"/>
          </a:p>
        </p:txBody>
      </p:sp>
      <p:sp>
        <p:nvSpPr>
          <p:cNvPr id="7" name="Footer Placeholder 6"/>
          <p:cNvSpPr>
            <a:spLocks noGrp="1"/>
          </p:cNvSpPr>
          <p:nvPr>
            <p:ph type="ftr" sz="quarter" idx="13"/>
          </p:nvPr>
        </p:nvSpPr>
        <p:spPr/>
        <p:txBody>
          <a:bodyPr/>
          <a:lstStyle/>
          <a:p>
            <a:r>
              <a:rPr lang="en-US" smtClean="0"/>
              <a:t>Dr. S.S.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linds(horizontal)">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blinds(horizontal)">
                                      <p:cBhvr>
                                        <p:cTn id="25" dur="500"/>
                                        <p:tgtEl>
                                          <p:spTgt spid="2">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blinds(horizontal)">
                                      <p:cBhvr>
                                        <p:cTn id="28" dur="500"/>
                                        <p:tgtEl>
                                          <p:spTgt spid="2">
                                            <p:txEl>
                                              <p:pRg st="7" end="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blinds(horizontal)">
                                      <p:cBhvr>
                                        <p:cTn id="31" dur="500"/>
                                        <p:tgtEl>
                                          <p:spTgt spid="2">
                                            <p:txEl>
                                              <p:pRg st="8" end="8"/>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
                                            <p:txEl>
                                              <p:pRg st="9" end="9"/>
                                            </p:txEl>
                                          </p:spTgt>
                                        </p:tgtEl>
                                        <p:attrNameLst>
                                          <p:attrName>style.visibility</p:attrName>
                                        </p:attrNameLst>
                                      </p:cBhvr>
                                      <p:to>
                                        <p:strVal val="visible"/>
                                      </p:to>
                                    </p:set>
                                    <p:animEffect transition="in" filter="blinds(horizontal)">
                                      <p:cBhvr>
                                        <p:cTn id="34"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3837"/>
            <a:ext cx="8686800" cy="4906963"/>
          </a:xfrm>
        </p:spPr>
        <p:txBody>
          <a:bodyPr/>
          <a:lstStyle/>
          <a:p>
            <a:pPr algn="just">
              <a:spcBef>
                <a:spcPct val="0"/>
              </a:spcBef>
              <a:buFont typeface="Arial" pitchFamily="34" charset="0"/>
              <a:buChar char="•"/>
            </a:pPr>
            <a:r>
              <a:rPr lang="en-US" dirty="0" smtClean="0"/>
              <a:t>Absolute pressure: The pressure of a fluid is expressed relative to that of vacuum (=0)</a:t>
            </a:r>
            <a:br>
              <a:rPr lang="en-US" dirty="0" smtClean="0"/>
            </a:br>
            <a:endParaRPr lang="en-US" dirty="0" smtClean="0"/>
          </a:p>
          <a:p>
            <a:pPr algn="just">
              <a:spcBef>
                <a:spcPct val="0"/>
              </a:spcBef>
              <a:buFont typeface="Arial" pitchFamily="34" charset="0"/>
              <a:buChar char="•"/>
            </a:pPr>
            <a:r>
              <a:rPr lang="en-US" dirty="0" smtClean="0"/>
              <a:t>Gauge pressure: Pressure expressed as the difference between the absolute pressure of the fluid and that of the surrounding atmosphere.</a:t>
            </a:r>
          </a:p>
        </p:txBody>
      </p:sp>
      <p:sp>
        <p:nvSpPr>
          <p:cNvPr id="3" name="Content Placeholder 2"/>
          <p:cNvSpPr>
            <a:spLocks noGrp="1"/>
          </p:cNvSpPr>
          <p:nvPr>
            <p:ph sz="quarter" idx="10"/>
          </p:nvPr>
        </p:nvSpPr>
        <p:spPr/>
        <p:txBody>
          <a:bodyPr/>
          <a:lstStyle/>
          <a:p>
            <a:r>
              <a:rPr lang="en-US" dirty="0" smtClean="0"/>
              <a:t>Pressure</a:t>
            </a:r>
          </a:p>
        </p:txBody>
      </p:sp>
      <p:graphicFrame>
        <p:nvGraphicFramePr>
          <p:cNvPr id="1026" name="Object 6"/>
          <p:cNvGraphicFramePr>
            <a:graphicFrameLocks noChangeAspect="1"/>
          </p:cNvGraphicFramePr>
          <p:nvPr/>
        </p:nvGraphicFramePr>
        <p:xfrm>
          <a:off x="2590800" y="4876800"/>
          <a:ext cx="3505200" cy="783985"/>
        </p:xfrm>
        <a:graphic>
          <a:graphicData uri="http://schemas.openxmlformats.org/presentationml/2006/ole">
            <p:oleObj spid="_x0000_s1026" name="Equation" r:id="rId3" imgW="1079280" imgH="241200" progId="Equation.3">
              <p:embed/>
            </p:oleObj>
          </a:graphicData>
        </a:graphic>
      </p:graphicFrame>
      <p:sp>
        <p:nvSpPr>
          <p:cNvPr id="5" name="Date Placeholder 4"/>
          <p:cNvSpPr>
            <a:spLocks noGrp="1"/>
          </p:cNvSpPr>
          <p:nvPr>
            <p:ph type="dt" sz="half" idx="11"/>
          </p:nvPr>
        </p:nvSpPr>
        <p:spPr/>
        <p:txBody>
          <a:bodyPr/>
          <a:lstStyle/>
          <a:p>
            <a:fld id="{FA9F8BA7-8FB7-4279-A7D3-A9E20021B753}" type="datetime1">
              <a:rPr lang="en-US" smtClean="0"/>
              <a:t>8/4/2014</a:t>
            </a:fld>
            <a:endParaRPr lang="en-US" dirty="0"/>
          </a:p>
        </p:txBody>
      </p:sp>
      <p:sp>
        <p:nvSpPr>
          <p:cNvPr id="6" name="Slide Number Placeholder 5"/>
          <p:cNvSpPr>
            <a:spLocks noGrp="1"/>
          </p:cNvSpPr>
          <p:nvPr>
            <p:ph type="sldNum" sz="quarter" idx="12"/>
          </p:nvPr>
        </p:nvSpPr>
        <p:spPr/>
        <p:txBody>
          <a:bodyPr/>
          <a:lstStyle/>
          <a:p>
            <a:fld id="{BC8D7E44-7D4F-4942-A8C9-2DF6BF8399E8}" type="slidenum">
              <a:rPr lang="en-US" smtClean="0"/>
              <a:pPr/>
              <a:t>9</a:t>
            </a:fld>
            <a:endParaRPr lang="en-US"/>
          </a:p>
        </p:txBody>
      </p:sp>
      <p:sp>
        <p:nvSpPr>
          <p:cNvPr id="7" name="Footer Placeholder 6"/>
          <p:cNvSpPr>
            <a:spLocks noGrp="1"/>
          </p:cNvSpPr>
          <p:nvPr>
            <p:ph type="ftr" sz="quarter" idx="13"/>
          </p:nvPr>
        </p:nvSpPr>
        <p:spPr/>
        <p:txBody>
          <a:bodyPr/>
          <a:lstStyle/>
          <a:p>
            <a:r>
              <a:rPr lang="en-US" smtClean="0"/>
              <a:t>Dr. S.S. Baral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checkerboard(across)">
                                      <p:cBhvr>
                                        <p:cTn id="1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2188</TotalTime>
  <Words>1155</Words>
  <Application>Microsoft Office PowerPoint</Application>
  <PresentationFormat>On-screen Show (4:3)</PresentationFormat>
  <Paragraphs>289</Paragraphs>
  <Slides>28</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Office Theme</vt:lpstr>
      <vt:lpstr>Equation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S.S.Baral</cp:lastModifiedBy>
  <cp:revision>380</cp:revision>
  <dcterms:created xsi:type="dcterms:W3CDTF">2011-09-14T09:42:05Z</dcterms:created>
  <dcterms:modified xsi:type="dcterms:W3CDTF">2014-08-04T04:10:52Z</dcterms:modified>
</cp:coreProperties>
</file>