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33"/>
  </p:notesMasterIdLst>
  <p:sldIdLst>
    <p:sldId id="257" r:id="rId2"/>
    <p:sldId id="261" r:id="rId3"/>
    <p:sldId id="263" r:id="rId4"/>
    <p:sldId id="264" r:id="rId5"/>
    <p:sldId id="291" r:id="rId6"/>
    <p:sldId id="265" r:id="rId7"/>
    <p:sldId id="266" r:id="rId8"/>
    <p:sldId id="268" r:id="rId9"/>
    <p:sldId id="267" r:id="rId10"/>
    <p:sldId id="269" r:id="rId11"/>
    <p:sldId id="270" r:id="rId12"/>
    <p:sldId id="272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310" r:id="rId21"/>
    <p:sldId id="309" r:id="rId22"/>
    <p:sldId id="30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412" autoAdjust="0"/>
    <p:restoredTop sz="94660"/>
  </p:normalViewPr>
  <p:slideViewPr>
    <p:cSldViewPr>
      <p:cViewPr>
        <p:scale>
          <a:sx n="66" d="100"/>
          <a:sy n="66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E8F2F-2930-4DC9-A823-74FBC64C8203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7517A-756D-47BE-AAD0-4A13C0666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7517A-756D-47BE-AAD0-4A13C066632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C285-BEAE-4239-9B18-D582BE824104}" type="datetime1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244C-0C25-4EE6-A4F2-D325502F90DC}" type="datetime1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281-0149-448D-8359-0D069B0CDCDA}" type="datetime1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ITS Pilani Go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819400" y="-3352800"/>
            <a:ext cx="14438086" cy="108285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rgbClr val="10114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rgbClr val="10114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101141"/>
                </a:solidFill>
                <a:latin typeface="Arial"/>
                <a:cs typeface="Arial"/>
              </a:rPr>
              <a:t>K K Birla Goa</a:t>
            </a:r>
            <a:r>
              <a:rPr lang="en-US" sz="1200" spc="0" baseline="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32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1"/>
          </p:nvPr>
        </p:nvSpPr>
        <p:spPr>
          <a:xfrm>
            <a:off x="0" y="6492875"/>
            <a:ext cx="1600200" cy="365125"/>
          </a:xfrm>
        </p:spPr>
        <p:txBody>
          <a:bodyPr/>
          <a:lstStyle>
            <a:lvl1pPr>
              <a:defRPr sz="1600" b="1"/>
            </a:lvl1pPr>
          </a:lstStyle>
          <a:p>
            <a:fld id="{88B905F7-F46B-4BB2-89C1-0E7FD3970542}" type="datetime1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533400" cy="288925"/>
          </a:xfrm>
        </p:spPr>
        <p:txBody>
          <a:bodyPr/>
          <a:lstStyle>
            <a:lvl1pPr>
              <a:defRPr sz="1600" b="1"/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3"/>
          </p:nvPr>
        </p:nvSpPr>
        <p:spPr>
          <a:xfrm>
            <a:off x="3124200" y="6553200"/>
            <a:ext cx="3200400" cy="304800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ITS Pilani Go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819400" y="-3352800"/>
            <a:ext cx="14438086" cy="1082856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K K Birla Goa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2133600" cy="365125"/>
          </a:xfrm>
        </p:spPr>
        <p:txBody>
          <a:bodyPr/>
          <a:lstStyle/>
          <a:p>
            <a:fld id="{768209DA-ABA8-4EC9-9F94-CAE88E987006}" type="datetime1">
              <a:rPr lang="en-US" smtClean="0"/>
              <a:pPr/>
              <a:t>9/15/2015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>
          <a:xfrm>
            <a:off x="8686800" y="6248400"/>
            <a:ext cx="4572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>
          <a:xfrm>
            <a:off x="3124200" y="6675437"/>
            <a:ext cx="2667000" cy="182563"/>
          </a:xfrm>
        </p:spPr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D272-2FB8-4CD3-B709-E90334D1C526}" type="datetime1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K K Birla Goa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E8E5-6489-4CB1-BDBD-CC687A48EFDC}" type="datetime1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83A5-4BAA-4822-8020-1D6B70B8BA46}" type="datetime1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2635-1179-4189-B668-D311AD3630A7}" type="datetime1">
              <a:rPr lang="en-US" smtClean="0"/>
              <a:pPr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E034-94DE-4857-B688-53F6809111CB}" type="datetime1">
              <a:rPr lang="en-US" smtClean="0"/>
              <a:pPr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E6B9-F879-4788-9858-0DE445DEA5A4}" type="datetime1">
              <a:rPr lang="en-US" smtClean="0"/>
              <a:pPr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412C-846E-4B27-83EA-01F7D5E1F9AA}" type="datetime1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FC52-9717-4812-B6CD-D00D3233FE07}" type="datetime1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43BEF-1ED3-4623-86C6-47AB29388789}" type="datetime1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9" r:id="rId12"/>
    <p:sldLayoutId id="2147483690" r:id="rId13"/>
    <p:sldLayoutId id="2147483649" r:id="rId14"/>
    <p:sldLayoutId id="2147483652" r:id="rId15"/>
    <p:sldLayoutId id="2147483653" r:id="rId16"/>
    <p:sldLayoutId id="2147483655" r:id="rId17"/>
    <p:sldLayoutId id="2147483656" r:id="rId18"/>
    <p:sldLayoutId id="2147483657" r:id="rId19"/>
    <p:sldLayoutId id="2147483658" r:id="rId20"/>
    <p:sldLayoutId id="2147483659" r:id="rId2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52400" y="4495800"/>
            <a:ext cx="8763000" cy="2362200"/>
          </a:xfrm>
        </p:spPr>
        <p:txBody>
          <a:bodyPr/>
          <a:lstStyle/>
          <a:p>
            <a:r>
              <a:rPr lang="en-US" sz="4400" i="1" u="sng" dirty="0" smtClean="0">
                <a:solidFill>
                  <a:srgbClr val="7030A0"/>
                </a:solidFill>
              </a:rPr>
              <a:t>FLUID DYNAMICS</a:t>
            </a:r>
          </a:p>
          <a:p>
            <a:endParaRPr lang="en-US" dirty="0" smtClean="0"/>
          </a:p>
          <a:p>
            <a:r>
              <a:rPr lang="en-US" dirty="0" smtClean="0"/>
              <a:t>Basic Equations in Integral Form for a Control Volume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93837"/>
            <a:ext cx="8686800" cy="4906963"/>
          </a:xfrm>
        </p:spPr>
        <p:txBody>
          <a:bodyPr/>
          <a:lstStyle/>
          <a:p>
            <a:pPr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/>
              <a:t>Conversion of system rate equation into equivalent control volume formulation</a:t>
            </a:r>
          </a:p>
          <a:p>
            <a:pPr lvl="1" algn="just">
              <a:spcBef>
                <a:spcPct val="0"/>
              </a:spcBef>
              <a:buFont typeface="Arial" pitchFamily="34" charset="0"/>
              <a:buChar char="•"/>
            </a:pPr>
            <a:endParaRPr lang="en-US" dirty="0" smtClean="0"/>
          </a:p>
          <a:p>
            <a:pPr lvl="1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/>
              <a:t>Extensive and intensive properties</a:t>
            </a:r>
          </a:p>
          <a:p>
            <a:pPr lvl="1" algn="just">
              <a:spcBef>
                <a:spcPct val="0"/>
              </a:spcBef>
              <a:buFont typeface="Arial" pitchFamily="34" charset="0"/>
              <a:buChar char="•"/>
            </a:pPr>
            <a:endParaRPr lang="en-US" dirty="0" smtClean="0"/>
          </a:p>
          <a:p>
            <a:pPr lvl="1" algn="just">
              <a:spcBef>
                <a:spcPct val="0"/>
              </a:spcBef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 of system derivatives to control volume formulation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7138" y="3429000"/>
            <a:ext cx="5675508" cy="72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3200400" y="4419600"/>
            <a:ext cx="2438400" cy="1866899"/>
            <a:chOff x="2463" y="1308"/>
            <a:chExt cx="1953" cy="1704"/>
          </a:xfrm>
        </p:grpSpPr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63" y="1320"/>
              <a:ext cx="834" cy="1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24" y="1308"/>
              <a:ext cx="1092" cy="1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893D95B-2395-494E-A2C0-EA431364A313}" type="datetime1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90513" indent="-290513">
              <a:buFont typeface="Arial" pitchFamily="34" charset="0"/>
              <a:buChar char="•"/>
            </a:pPr>
            <a:r>
              <a:rPr lang="en-US" sz="2800" dirty="0" smtClean="0"/>
              <a:t>System and control volume (at different times)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 marL="290513" indent="-290513">
              <a:buFont typeface="Arial" pitchFamily="34" charset="0"/>
              <a:buChar char="•"/>
            </a:pPr>
            <a:endParaRPr lang="en-US" sz="2800" dirty="0" smtClean="0"/>
          </a:p>
          <a:p>
            <a:pPr marL="290513" indent="-290513">
              <a:buFont typeface="Arial" pitchFamily="34" charset="0"/>
              <a:buChar char="•"/>
            </a:pPr>
            <a:endParaRPr lang="en-US" sz="2800" dirty="0" smtClean="0"/>
          </a:p>
          <a:p>
            <a:pPr marL="290513" indent="-290513">
              <a:buFont typeface="Arial" pitchFamily="34" charset="0"/>
              <a:buChar char="•"/>
            </a:pPr>
            <a:r>
              <a:rPr lang="en-US" sz="2800" dirty="0" smtClean="0"/>
              <a:t>Enlarged view of sub-region (III)</a:t>
            </a:r>
          </a:p>
          <a:p>
            <a:pPr marL="290513" indent="-290513">
              <a:buFont typeface="Arial" pitchFamily="34" charset="0"/>
              <a:buChar char="•"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Derivation of Reynolds transport theorem</a:t>
            </a:r>
          </a:p>
        </p:txBody>
      </p:sp>
      <p:pic>
        <p:nvPicPr>
          <p:cNvPr id="4" name="Picture 1" descr="fig_04_01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1676400"/>
            <a:ext cx="557338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 descr="fig_04_02.jp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038600" y="4495800"/>
            <a:ext cx="4724400" cy="1906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A6D8920-2A8A-4C32-8D6E-7D4E49D54012}" type="datetime1">
              <a:rPr lang="en-US" sz="1600" b="1" smtClean="0"/>
              <a:pPr/>
              <a:t>9/15/2015</a:t>
            </a:fld>
            <a:endParaRPr lang="en-US" sz="16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8D7E44-7D4F-4942-A8C9-2DF6BF8399E8}" type="slidenum">
              <a:rPr lang="en-US" sz="1600" b="1" smtClean="0"/>
              <a:pPr/>
              <a:t>11</a:t>
            </a:fld>
            <a:endParaRPr lang="en-US" sz="1600" b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z="1600" b="1" smtClean="0"/>
              <a:t>Dr. S. S. Baral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493837"/>
            <a:ext cx="8305800" cy="46783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b="1" dirty="0" smtClean="0">
                <a:solidFill>
                  <a:srgbClr val="7030A0"/>
                </a:solidFill>
              </a:rPr>
              <a:t>Fundamental relation between rate of change of any arbitrary extensive property of a system and variation of this property associated with a control volume.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Reynolds transport theorem</a:t>
            </a:r>
            <a:endParaRPr lang="en-IN" dirty="0"/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1828800"/>
            <a:ext cx="6381750" cy="101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AEE5E49-9381-429B-9D29-5C0959C7C3A6}" type="datetime1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06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</a:t>
            </a:r>
            <a:r>
              <a:rPr lang="en-US" sz="2000" dirty="0" smtClean="0"/>
              <a:t>(1)			(2)			(3)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(1) </a:t>
            </a:r>
            <a:r>
              <a:rPr lang="en-US" sz="2800" dirty="0" smtClean="0">
                <a:sym typeface="Wingdings" pitchFamily="2" charset="2"/>
              </a:rPr>
              <a:t> Rate of change of system extensive property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ym typeface="Wingdings" pitchFamily="2" charset="2"/>
              </a:rPr>
              <a:t>(2)  Rate of change of amount of property </a:t>
            </a:r>
            <a:r>
              <a:rPr lang="en-US" sz="2800" i="1" dirty="0" smtClean="0">
                <a:sym typeface="Wingdings" pitchFamily="2" charset="2"/>
              </a:rPr>
              <a:t>N</a:t>
            </a:r>
            <a:r>
              <a:rPr lang="en-US" sz="2800" dirty="0" smtClean="0">
                <a:sym typeface="Wingdings" pitchFamily="2" charset="2"/>
              </a:rPr>
              <a:t> in a 	    control volume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ym typeface="Wingdings" pitchFamily="2" charset="2"/>
              </a:rPr>
              <a:t>(3)  Rate at which the property N is exiting the 		    surface of the control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Reynolds transport theorem – Interpretation of terms</a:t>
            </a:r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1600200"/>
            <a:ext cx="6381750" cy="101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C60C1E7-F564-4D41-ABCE-000547BEBF59}" type="datetime1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830763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Evaluation of the dot product (velocity and area)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Directions of these vectors (velocity and area) should be taken into consideration while evaluating this dot product</a:t>
            </a:r>
          </a:p>
          <a:p>
            <a:pPr lvl="1" algn="just"/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Velocity is measured always with respect to control volume (stationary or moving)</a:t>
            </a:r>
          </a:p>
          <a:p>
            <a:pPr lvl="1" algn="just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0"/>
            <a:ext cx="6477000" cy="1295400"/>
          </a:xfrm>
        </p:spPr>
        <p:txBody>
          <a:bodyPr/>
          <a:lstStyle/>
          <a:p>
            <a:r>
              <a:rPr lang="en-US" dirty="0" smtClean="0"/>
              <a:t>Velocity (In Reynolds transport theorem)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3085BF1-E943-4290-ADCB-D307FBD89D00}" type="datetime1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458200" cy="47545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Basic law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Using Reynolds transport theorem,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0"/>
            <a:ext cx="6324600" cy="1143000"/>
          </a:xfrm>
        </p:spPr>
        <p:txBody>
          <a:bodyPr/>
          <a:lstStyle/>
          <a:p>
            <a:r>
              <a:rPr lang="en-US" dirty="0" smtClean="0"/>
              <a:t>Conservation of mass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2209800"/>
            <a:ext cx="2438400" cy="1004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4953000"/>
            <a:ext cx="5276850" cy="91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9C3B4F1-3DDF-43AB-B21C-BD16DCE2BD3C}" type="datetime1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06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Combining basic law and transport theorem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		</a:t>
            </a: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 </a:t>
            </a:r>
            <a:r>
              <a:rPr lang="en-US" b="1" u="sng" dirty="0" smtClean="0">
                <a:solidFill>
                  <a:srgbClr val="00B050"/>
                </a:solidFill>
                <a:sym typeface="Wingdings" pitchFamily="2" charset="2"/>
              </a:rPr>
              <a:t>Continuity equation in integral form 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Conservation of mass</a:t>
            </a:r>
            <a:endParaRPr 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2438400"/>
            <a:ext cx="4191001" cy="83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3581400"/>
            <a:ext cx="480060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4724400"/>
            <a:ext cx="5705475" cy="81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740D666-0B3B-4F56-846D-8FD2C70D73C8}" type="datetime1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86800" cy="498316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Incompressible fluids (and non-deformable control volume)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/>
          </a:p>
          <a:p>
            <a:pPr algn="just">
              <a:buFont typeface="Arial" pitchFamily="34" charset="0"/>
              <a:buChar char="•"/>
            </a:pPr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If there is uniform velocity each at inlet and exit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/>
          </a:p>
          <a:p>
            <a:pPr algn="just">
              <a:buFont typeface="Arial" pitchFamily="34" charset="0"/>
              <a:buChar char="•"/>
            </a:pPr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Volume flow rate into the control volume must be equal to the volume flow rate out of the control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Conservation of mass – Special cases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2590800"/>
            <a:ext cx="1905000" cy="70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4038600"/>
            <a:ext cx="1480457" cy="840259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54B23C4-83FD-4FD9-9443-0922C884B56E}" type="datetime1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83163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Steady, compressible flow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there is uniform velocity each at inlet and exit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Mass flow rate into a control volume must be equal to the mass flow rate out of the control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Conservation of mass – Special cases</a:t>
            </a:r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2209800"/>
            <a:ext cx="227693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3810000"/>
            <a:ext cx="2133600" cy="1092820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FEEDC6B-BC63-43F4-A288-5AC7DCEC8826}" type="datetime1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Steady water flow at a pipe junction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=A</a:t>
            </a:r>
            <a:r>
              <a:rPr lang="en-US" baseline="-25000" dirty="0" smtClean="0"/>
              <a:t>2</a:t>
            </a:r>
            <a:r>
              <a:rPr lang="en-US" dirty="0" smtClean="0"/>
              <a:t> =0.2 m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=0.15 m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= 5 m/s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r>
              <a:rPr lang="en-US" dirty="0" smtClean="0"/>
              <a:t> = 12 m/s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Q</a:t>
            </a:r>
            <a:r>
              <a:rPr lang="en-US" baseline="-25000" dirty="0" smtClean="0"/>
              <a:t>4 </a:t>
            </a:r>
            <a:r>
              <a:rPr lang="en-US" dirty="0" smtClean="0"/>
              <a:t>= 0.1 m</a:t>
            </a:r>
            <a:r>
              <a:rPr lang="en-US" baseline="30000" dirty="0" smtClean="0"/>
              <a:t>3</a:t>
            </a:r>
            <a:r>
              <a:rPr lang="en-US" dirty="0" smtClean="0"/>
              <a:t>/s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Find V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Example-1</a:t>
            </a:r>
            <a:endParaRPr lang="en-US" dirty="0"/>
          </a:p>
        </p:txBody>
      </p:sp>
      <p:pic>
        <p:nvPicPr>
          <p:cNvPr id="4" name="Picture 1" descr="unfig_04_02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438400"/>
            <a:ext cx="483110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8AEC43-BA47-4DE9-9D8B-8504616D55A9}" type="datetime1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831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Basic laws for a system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Relation of system derivatives to the control volume formulation</a:t>
            </a:r>
          </a:p>
          <a:p>
            <a:pPr lvl="1">
              <a:buFont typeface="Arial" pitchFamily="34" charset="0"/>
              <a:buChar char="•"/>
            </a:pPr>
            <a:r>
              <a:rPr lang="en-US" sz="1900" dirty="0" smtClean="0"/>
              <a:t>Reynolds- Transport Theorem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Conservation of mass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Momentum equation for inertial control volume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First law of thermodynamics</a:t>
            </a:r>
          </a:p>
          <a:p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BD88CDE-3900-4BD9-8C05-AD9224C1F7AA}" type="datetime1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76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/>
            <a:r>
              <a:rPr lang="en-US" dirty="0" smtClean="0"/>
              <a:t>Fluid with 1040 kgm</a:t>
            </a:r>
            <a:r>
              <a:rPr lang="en-US" baseline="30000" dirty="0" smtClean="0"/>
              <a:t>3</a:t>
            </a:r>
            <a:r>
              <a:rPr lang="en-US" dirty="0" smtClean="0"/>
              <a:t> density is flowing steadily through </a:t>
            </a:r>
            <a:r>
              <a:rPr lang="en-US" dirty="0" err="1" smtClean="0"/>
              <a:t>therectangular</a:t>
            </a:r>
            <a:r>
              <a:rPr lang="en-US" dirty="0" smtClean="0"/>
              <a:t> box. Given A</a:t>
            </a:r>
            <a:r>
              <a:rPr lang="en-US" baseline="-25000" dirty="0" smtClean="0"/>
              <a:t>1</a:t>
            </a:r>
            <a:r>
              <a:rPr lang="en-US" dirty="0" smtClean="0"/>
              <a:t>=0.046 m</a:t>
            </a:r>
            <a:r>
              <a:rPr lang="en-US" baseline="30000" dirty="0" smtClean="0"/>
              <a:t>2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= 0.009 m</a:t>
            </a:r>
            <a:r>
              <a:rPr lang="en-US" baseline="30000" dirty="0" smtClean="0"/>
              <a:t>2</a:t>
            </a:r>
            <a:r>
              <a:rPr lang="en-US" dirty="0" smtClean="0"/>
              <a:t>, A</a:t>
            </a:r>
            <a:r>
              <a:rPr lang="en-US" baseline="-25000" dirty="0" smtClean="0"/>
              <a:t>3</a:t>
            </a:r>
            <a:r>
              <a:rPr lang="en-US" dirty="0" smtClean="0"/>
              <a:t>= 0.056 m</a:t>
            </a:r>
            <a:r>
              <a:rPr lang="en-US" baseline="30000" dirty="0" smtClean="0"/>
              <a:t>2</a:t>
            </a:r>
            <a:r>
              <a:rPr lang="en-US" dirty="0" smtClean="0"/>
              <a:t>, V</a:t>
            </a:r>
            <a:r>
              <a:rPr lang="en-US" baseline="-25000" dirty="0" smtClean="0"/>
              <a:t>1</a:t>
            </a:r>
            <a:r>
              <a:rPr lang="en-US" dirty="0" smtClean="0"/>
              <a:t>= 3i m/s and V</a:t>
            </a:r>
            <a:r>
              <a:rPr lang="en-US" baseline="-25000" dirty="0" smtClean="0"/>
              <a:t>2</a:t>
            </a:r>
            <a:r>
              <a:rPr lang="en-US" dirty="0" smtClean="0"/>
              <a:t>= 6j m/s. Determine velocity 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Example-2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8B905F7-F46B-4BB2-89C1-0E7FD3970542}" type="datetime1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pic>
        <p:nvPicPr>
          <p:cNvPr id="7" name="Picture 1" descr="unfig_04_45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257800" y="3562079"/>
            <a:ext cx="3403600" cy="29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Example-3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8B905F7-F46B-4BB2-89C1-0E7FD3970542}" type="datetime1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524000"/>
            <a:ext cx="8763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Water enters a wide, flat channel of height 2h with a uniform velocity of 2.5 m/s. at the outlet the velocity distribution is given by u/</a:t>
            </a:r>
            <a:r>
              <a:rPr lang="en-US" sz="3200" dirty="0" err="1" smtClean="0"/>
              <a:t>u</a:t>
            </a:r>
            <a:r>
              <a:rPr lang="en-US" sz="3200" baseline="-25000" dirty="0" err="1" smtClean="0"/>
              <a:t>max</a:t>
            </a:r>
            <a:r>
              <a:rPr lang="en-US" sz="3200" dirty="0" smtClean="0"/>
              <a:t>= 1- (y/h)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. where y is measured from the center line of the channel. Determine the exit center line velocity. </a:t>
            </a:r>
            <a:endParaRPr lang="en-US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Example-4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8B905F7-F46B-4BB2-89C1-0E7FD3970542}" type="datetime1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93837"/>
            <a:ext cx="8610600" cy="49831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Assumption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Inertial control volume (at rest or moving with constant velocity)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Control volume coordinates </a:t>
            </a:r>
            <a:r>
              <a:rPr lang="en-US" dirty="0" smtClean="0">
                <a:sym typeface="Wingdings" pitchFamily="2" charset="2"/>
              </a:rPr>
              <a:t> x, y, z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Absolute coordinates  X, Y, Z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	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Newton’s second law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Momentum equation for inertial control volume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33800" y="4800600"/>
            <a:ext cx="1600200" cy="84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5715000"/>
            <a:ext cx="5934075" cy="791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B4965D7-BD91-42E7-AC87-838D8DA26D8A}" type="datetime1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906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Using Reynolds transport theorem –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Combining basic law and Reynolds transport formulation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endParaRPr lang="en-US" sz="2000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sz="2800" b="1" u="sng" dirty="0" smtClean="0">
                <a:solidFill>
                  <a:srgbClr val="00B050"/>
                </a:solidFill>
                <a:sym typeface="Wingdings" pitchFamily="2" charset="2"/>
              </a:rPr>
              <a:t>Momentum equation (Equation of motion) in               integral form</a:t>
            </a:r>
            <a:endParaRPr lang="en-US" sz="2800" b="1" u="sng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Momentum equation for inertial control volume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2057400"/>
            <a:ext cx="5367130" cy="98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1" y="4114800"/>
            <a:ext cx="7315200" cy="96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79F1E90-B1DE-4C93-B695-0D669C70404C}" type="datetime1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Momentum equation (components)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Momentum equation for inertial control volume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2209800"/>
            <a:ext cx="7467600" cy="292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299525-5DDC-4671-A05E-C5CD07F3A727}" type="datetime1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Steady flow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First term on the right hand side becomes “zero”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Uniform velocities at inlet and outlet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Second term on the right hand side will be having summation over control surface instead of integral form.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Momentum equation for inertial control volume – Special cases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5DB5162-1CBD-4535-87D7-74CA42E51A4C}" type="datetime1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06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Water from stationary nozzle strikes a flat plate.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V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= 15 m/s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=0.01 </a:t>
            </a:r>
            <a:r>
              <a:rPr lang="en-US" sz="2800" dirty="0" smtClean="0"/>
              <a:t>m</a:t>
            </a:r>
            <a:r>
              <a:rPr lang="en-US" sz="2800" baseline="30000" dirty="0" smtClean="0"/>
              <a:t>2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Determine horizontal force</a:t>
            </a:r>
          </a:p>
          <a:p>
            <a:r>
              <a:rPr lang="en-US" sz="2800" dirty="0" smtClean="0"/>
              <a:t>    to hold it in place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Example : Choice of control volume for momentum analysis</a:t>
            </a:r>
            <a:endParaRPr lang="en-US" dirty="0"/>
          </a:p>
        </p:txBody>
      </p:sp>
      <p:pic>
        <p:nvPicPr>
          <p:cNvPr id="1026" name="Picture 2" descr="D:\FFO\2010 - 2011\Fox 7e 0471742996, ISV 0470234504\Image Archive\CH 04\unfig_04_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057400"/>
            <a:ext cx="3334794" cy="1981200"/>
          </a:xfrm>
          <a:prstGeom prst="rect">
            <a:avLst/>
          </a:prstGeom>
          <a:noFill/>
        </p:spPr>
      </p:pic>
      <p:pic>
        <p:nvPicPr>
          <p:cNvPr id="1030" name="Picture 6" descr="D:\FFO\2010 - 2011\Fox 7e 0471742996, ISV 0470234504\Image Archive\CH 04\unfig_04_1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343400"/>
            <a:ext cx="3200400" cy="2182909"/>
          </a:xfrm>
          <a:prstGeom prst="rect">
            <a:avLst/>
          </a:prstGeom>
          <a:noFill/>
        </p:spPr>
      </p:pic>
      <p:pic>
        <p:nvPicPr>
          <p:cNvPr id="1031" name="Picture 7" descr="D:\FFO\2010 - 2011\Fox 7e 0471742996, ISV 0470234504\Image Archive\CH 04\unfig_04_1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4267201"/>
            <a:ext cx="2895600" cy="2240884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16A4401-27D6-4C13-824A-F7AAECABC9F3}" type="datetime1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unfig_04_22.jp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5562600" y="1524000"/>
            <a:ext cx="329430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600201"/>
            <a:ext cx="5257800" cy="2895599"/>
          </a:xfrm>
        </p:spPr>
        <p:txBody>
          <a:bodyPr>
            <a:no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400" dirty="0" smtClean="0"/>
              <a:t>Steady water flow through 90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    reducing elbow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dirty="0" smtClean="0"/>
              <a:t>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=220 </a:t>
            </a:r>
            <a:r>
              <a:rPr lang="en-US" sz="2400" dirty="0" err="1" smtClean="0"/>
              <a:t>kPa</a:t>
            </a:r>
            <a:r>
              <a:rPr lang="en-US" sz="2400" dirty="0" smtClean="0"/>
              <a:t> (abs);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=0.01 m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=0.0025 m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; V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- 16j m/s</a:t>
            </a:r>
          </a:p>
          <a:p>
            <a:pPr marL="231775" indent="-231775"/>
            <a:r>
              <a:rPr lang="en-US" sz="2400" dirty="0" smtClean="0"/>
              <a:t>  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1 </a:t>
            </a:r>
            <a:r>
              <a:rPr lang="en-US" sz="2400" dirty="0" err="1" smtClean="0"/>
              <a:t>atm</a:t>
            </a:r>
            <a:r>
              <a:rPr lang="en-US" sz="2400" dirty="0" smtClean="0"/>
              <a:t> (101.352 </a:t>
            </a:r>
            <a:r>
              <a:rPr lang="en-US" sz="2400" dirty="0" err="1" smtClean="0"/>
              <a:t>kPa</a:t>
            </a:r>
            <a:r>
              <a:rPr lang="en-US" sz="2400" dirty="0" smtClean="0"/>
              <a:t>) (abs)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dirty="0" smtClean="0"/>
              <a:t>Determine the force required to hold the elbow in place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Example: Flow through an elbow (Use of gauge pressures)</a:t>
            </a:r>
            <a:endParaRPr lang="en-US" dirty="0"/>
          </a:p>
        </p:txBody>
      </p:sp>
      <p:pic>
        <p:nvPicPr>
          <p:cNvPr id="6" name="Picture 1" descr="unfig_04_23.jp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381000" y="4495800"/>
            <a:ext cx="8329981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26325E-BF14-4B4F-881C-3D071B58344A}" type="datetime1">
              <a:rPr lang="en-US" sz="1600" b="1" smtClean="0"/>
              <a:pPr/>
              <a:t>9/15/2015</a:t>
            </a:fld>
            <a:endParaRPr lang="en-US" sz="16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8D7E44-7D4F-4942-A8C9-2DF6BF8399E8}" type="slidenum">
              <a:rPr lang="en-US" sz="1600" b="1" smtClean="0"/>
              <a:pPr/>
              <a:t>28</a:t>
            </a:fld>
            <a:endParaRPr lang="en-US" sz="1600" b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z="1600" b="1" smtClean="0"/>
              <a:t>Dr. S. S. Baral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493837"/>
            <a:ext cx="8686800" cy="4906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Two coordinate systems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Absolute </a:t>
            </a:r>
            <a:r>
              <a:rPr lang="en-US" sz="2800" dirty="0" smtClean="0">
                <a:sym typeface="Wingdings" pitchFamily="2" charset="2"/>
              </a:rPr>
              <a:t> XYZ (stationary  Inertial)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sym typeface="Wingdings" pitchFamily="2" charset="2"/>
              </a:rPr>
              <a:t>Coordinates attached to the CV  xyz ( moving with constant velocity  Inertial)</a:t>
            </a:r>
          </a:p>
          <a:p>
            <a:pPr algn="just">
              <a:buFont typeface="Arial" pitchFamily="34" charset="0"/>
              <a:buChar char="•"/>
            </a:pPr>
            <a:endParaRPr lang="en-US" sz="2800" dirty="0" smtClean="0">
              <a:sym typeface="Wingdings" pitchFamily="2" charset="2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Velocities (in momentum equation) are measured relative to the control volume coordinates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Momentum equation – CV moving with constant velocity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82F639A-FF8E-4951-963F-4EC77D945CB1}" type="datetime1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47801"/>
            <a:ext cx="8686800" cy="5105400"/>
          </a:xfrm>
        </p:spPr>
        <p:txBody>
          <a:bodyPr>
            <a:normAutofit/>
          </a:bodyPr>
          <a:lstStyle/>
          <a:p>
            <a:pPr marL="347663" indent="-347663" algn="just">
              <a:buFont typeface="Arial" pitchFamily="34" charset="0"/>
              <a:buChar char="•"/>
            </a:pPr>
            <a:r>
              <a:rPr lang="en-US" dirty="0" smtClean="0"/>
              <a:t>Fluids in motion</a:t>
            </a:r>
          </a:p>
          <a:p>
            <a:pPr marL="747713" lvl="1" indent="-347663" algn="just">
              <a:buFont typeface="Arial" pitchFamily="34" charset="0"/>
              <a:buChar char="•"/>
            </a:pPr>
            <a:r>
              <a:rPr lang="en-US" dirty="0" smtClean="0"/>
              <a:t>Studied/examined by using two approaches (system/control volume)</a:t>
            </a:r>
          </a:p>
          <a:p>
            <a:pPr marL="747713" lvl="1" indent="-347663" algn="just">
              <a:buFont typeface="Arial" pitchFamily="34" charset="0"/>
              <a:buChar char="•"/>
            </a:pPr>
            <a:endParaRPr lang="en-US" dirty="0" smtClean="0"/>
          </a:p>
          <a:p>
            <a:pPr marL="347663" indent="-347663" algn="just">
              <a:buFont typeface="Arial" pitchFamily="34" charset="0"/>
              <a:buChar char="•"/>
            </a:pPr>
            <a:r>
              <a:rPr lang="en-US" dirty="0" smtClean="0"/>
              <a:t>System approach</a:t>
            </a:r>
          </a:p>
          <a:p>
            <a:pPr marL="747713" lvl="1" indent="-347663" algn="just">
              <a:buFont typeface="Arial" pitchFamily="34" charset="0"/>
              <a:buChar char="•"/>
            </a:pPr>
            <a:r>
              <a:rPr lang="en-US" dirty="0" smtClean="0"/>
              <a:t>Study the motion of individual fluid particle or group of particles</a:t>
            </a:r>
          </a:p>
          <a:p>
            <a:pPr marL="747713" lvl="1" indent="-347663" algn="just">
              <a:buFont typeface="Arial" pitchFamily="34" charset="0"/>
              <a:buChar char="•"/>
            </a:pPr>
            <a:r>
              <a:rPr lang="en-US" dirty="0" smtClean="0"/>
              <a:t>Physical laws apply to matter and hence to system</a:t>
            </a:r>
          </a:p>
          <a:p>
            <a:pPr marL="747713" lvl="1" indent="-347663" algn="just">
              <a:buFont typeface="Arial" pitchFamily="34" charset="0"/>
              <a:buChar char="•"/>
            </a:pPr>
            <a:r>
              <a:rPr lang="en-US" dirty="0" smtClean="0"/>
              <a:t>Mathematics associated with this approach is complicated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Fluid Dynamics/Study of flowing fluid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2021654-D923-406B-A414-F6C1E63EEF15}" type="datetime1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86800" cy="4906963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Momentum equation for inertial CV (stationary or moving with constant velocity)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Momentum equation – CV moving with constant velocity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2895600"/>
            <a:ext cx="7962900" cy="911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30B47D1-2B77-4708-8B08-ACC43ED22997}" type="datetime1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600" y="1600200"/>
            <a:ext cx="4191000" cy="25146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4267200" cy="4953000"/>
          </a:xfrm>
        </p:spPr>
        <p:txBody>
          <a:bodyPr>
            <a:normAutofit/>
          </a:bodyPr>
          <a:lstStyle/>
          <a:p>
            <a:pPr marL="231775" indent="-231775" algn="just">
              <a:buFont typeface="Arial" pitchFamily="34" charset="0"/>
              <a:buChar char="•"/>
            </a:pPr>
            <a:r>
              <a:rPr lang="en-US" sz="2800" dirty="0" smtClean="0"/>
              <a:t>Vane speed (U) = 10 m/s</a:t>
            </a:r>
          </a:p>
          <a:p>
            <a:pPr marL="231775" indent="-231775" algn="just">
              <a:buFont typeface="Arial" pitchFamily="34" charset="0"/>
              <a:buChar char="•"/>
            </a:pPr>
            <a:r>
              <a:rPr lang="en-US" sz="2800" dirty="0" smtClean="0"/>
              <a:t>Speed of water coming from a stationary nozzle (V) = 30 m/s</a:t>
            </a:r>
          </a:p>
          <a:p>
            <a:pPr marL="231775" indent="-231775" algn="just">
              <a:buFont typeface="Arial" pitchFamily="34" charset="0"/>
              <a:buChar char="•"/>
            </a:pPr>
            <a:r>
              <a:rPr lang="en-US" sz="2800" dirty="0" smtClean="0"/>
              <a:t>A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 = 0.003 m</a:t>
            </a:r>
            <a:r>
              <a:rPr lang="en-US" sz="2800" baseline="30000" dirty="0" smtClean="0"/>
              <a:t>2</a:t>
            </a:r>
            <a:endParaRPr lang="en-US" sz="2800" dirty="0" smtClean="0"/>
          </a:p>
          <a:p>
            <a:pPr marL="231775" indent="-231775" algn="just">
              <a:buFont typeface="Arial" pitchFamily="34" charset="0"/>
              <a:buChar char="•"/>
            </a:pPr>
            <a:r>
              <a:rPr lang="en-US" sz="2800" dirty="0" smtClean="0"/>
              <a:t>Determine the force components acting on </a:t>
            </a:r>
            <a:r>
              <a:rPr lang="en-US" sz="2800" smtClean="0"/>
              <a:t>the vane</a:t>
            </a:r>
            <a:endParaRPr lang="en-US" sz="2800" dirty="0" smtClean="0"/>
          </a:p>
          <a:p>
            <a:pPr marL="231775" indent="-231775">
              <a:buFont typeface="Arial" pitchFamily="34" charset="0"/>
              <a:buChar char="•"/>
            </a:pPr>
            <a:endParaRPr lang="en-US" sz="2800" dirty="0" smtClean="0"/>
          </a:p>
          <a:p>
            <a:pPr marL="231775" indent="-231775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Example : Vane with moving with constant linear velocity</a:t>
            </a:r>
            <a:endParaRPr lang="en-US" dirty="0"/>
          </a:p>
        </p:txBody>
      </p:sp>
      <p:pic>
        <p:nvPicPr>
          <p:cNvPr id="5" name="Picture 1" descr="unfig_04_28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724400" y="1676400"/>
            <a:ext cx="417766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 descr="unfig_04_29.jp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800600" y="4038600"/>
            <a:ext cx="4038600" cy="245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165804C-1DC1-4F17-A1D0-5C4DAFBD35FF}" type="datetime1">
              <a:rPr lang="en-US" sz="1600" b="1" smtClean="0"/>
              <a:pPr/>
              <a:t>9/15/2015</a:t>
            </a:fld>
            <a:endParaRPr lang="en-US" sz="16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8D7E44-7D4F-4942-A8C9-2DF6BF8399E8}" type="slidenum">
              <a:rPr lang="en-US" sz="1600" b="1" smtClean="0"/>
              <a:pPr/>
              <a:t>31</a:t>
            </a:fld>
            <a:endParaRPr lang="en-US" sz="1600" b="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z="1600" b="1" smtClean="0"/>
              <a:t>Dr. S. S. Baral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054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Control volume approach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Study a region of space as fluid flows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Preferred choice as it has widespread practical applications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Need to perform mathematics to convert physical laws from their system formulation to control volume formulations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Fluid Dynamics/Study of flowing fluid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5816294-C3C0-473C-B7F5-0B95BE98E86D}" type="datetime1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06963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Objective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To convert </a:t>
            </a:r>
            <a:r>
              <a:rPr lang="en-US" b="1" i="1" u="sng" dirty="0" smtClean="0">
                <a:solidFill>
                  <a:srgbClr val="7030A0"/>
                </a:solidFill>
              </a:rPr>
              <a:t>system</a:t>
            </a:r>
            <a:r>
              <a:rPr lang="en-US" dirty="0" smtClean="0"/>
              <a:t> equations of basic laws to equivalent </a:t>
            </a:r>
            <a:r>
              <a:rPr lang="en-US" b="1" i="1" u="sng" dirty="0" smtClean="0">
                <a:solidFill>
                  <a:srgbClr val="7030A0"/>
                </a:solidFill>
              </a:rPr>
              <a:t>control volume </a:t>
            </a:r>
            <a:r>
              <a:rPr lang="en-US" dirty="0" smtClean="0"/>
              <a:t>formulation. (Need to express each of the basic laws in terms of rate equations)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Conservation of mass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Basic laws for a system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4419601"/>
            <a:ext cx="2400300" cy="98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5486400"/>
            <a:ext cx="6191250" cy="816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4C6EB5D-9ED6-4CA6-A811-A841C9436052}" type="datetime1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9831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Momentum equation for inertial control volume (Newton’s second law)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Basic laws for a system</a:t>
            </a:r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3047999"/>
            <a:ext cx="2252663" cy="119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4724400"/>
            <a:ext cx="685799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D823D2B-3CB1-4250-9287-AAA3D8AC6EBF}" type="datetime1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06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Angular momentum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Basic laws for a system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2286000"/>
            <a:ext cx="2152650" cy="11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3581400"/>
            <a:ext cx="8162925" cy="90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4800600"/>
            <a:ext cx="5848350" cy="80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3BEABED-1C1D-4DA0-B8AB-E2DC54B667AD}" type="datetime1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534400" cy="4983163"/>
          </a:xfrm>
        </p:spPr>
        <p:txBody>
          <a:bodyPr>
            <a:normAutofit/>
          </a:bodyPr>
          <a:lstStyle/>
          <a:p>
            <a:pPr marL="347663" lvl="1" indent="-347663" algn="just">
              <a:buFont typeface="Arial" pitchFamily="34" charset="0"/>
              <a:buChar char="•"/>
            </a:pPr>
            <a:r>
              <a:rPr lang="en-US" sz="2800" dirty="0" smtClean="0"/>
              <a:t>First law of thermodynamics (Conservation of energy)</a:t>
            </a:r>
          </a:p>
          <a:p>
            <a:pPr marL="347663" lvl="1" indent="-347663" algn="just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Basic laws for a system</a:t>
            </a:r>
            <a:endParaRPr lang="en-US" dirty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2362200"/>
            <a:ext cx="3124200" cy="1029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4425" y="3781425"/>
            <a:ext cx="6707841" cy="83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57539" y="4914900"/>
            <a:ext cx="2765836" cy="1065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02F9AEC-FB33-47E3-91A4-8F76EC01446C}" type="datetime1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06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Second law of thermodynamics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Basic laws for a system</a:t>
            </a:r>
            <a:endParaRPr 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2286000"/>
            <a:ext cx="2438400" cy="104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3886200"/>
            <a:ext cx="6320616" cy="776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84B7478-6754-4EE6-9714-7D6B20ED97E2}" type="datetime1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3152</TotalTime>
  <Words>1160</Words>
  <Application>Microsoft Office PowerPoint</Application>
  <PresentationFormat>On-screen Show (4:3)</PresentationFormat>
  <Paragraphs>252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S.S.Baral</cp:lastModifiedBy>
  <cp:revision>523</cp:revision>
  <dcterms:created xsi:type="dcterms:W3CDTF">2011-09-14T09:42:05Z</dcterms:created>
  <dcterms:modified xsi:type="dcterms:W3CDTF">2015-09-15T03:27:43Z</dcterms:modified>
</cp:coreProperties>
</file>