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</p:sldMasterIdLst>
  <p:notesMasterIdLst>
    <p:notesMasterId r:id="rId31"/>
  </p:notesMasterIdLst>
  <p:sldIdLst>
    <p:sldId id="257" r:id="rId2"/>
    <p:sldId id="291" r:id="rId3"/>
    <p:sldId id="287" r:id="rId4"/>
    <p:sldId id="288" r:id="rId5"/>
    <p:sldId id="293" r:id="rId6"/>
    <p:sldId id="289" r:id="rId7"/>
    <p:sldId id="294" r:id="rId8"/>
    <p:sldId id="292" r:id="rId9"/>
    <p:sldId id="295" r:id="rId10"/>
    <p:sldId id="290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3" r:id="rId27"/>
    <p:sldId id="314" r:id="rId28"/>
    <p:sldId id="311" r:id="rId29"/>
    <p:sldId id="31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412" autoAdjust="0"/>
    <p:restoredTop sz="94737" autoAdjust="0"/>
  </p:normalViewPr>
  <p:slideViewPr>
    <p:cSldViewPr>
      <p:cViewPr>
        <p:scale>
          <a:sx n="66" d="100"/>
          <a:sy n="66" d="100"/>
        </p:scale>
        <p:origin x="-744" y="-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E8F2F-2930-4DC9-A823-74FBC64C8203}" type="datetimeFigureOut">
              <a:rPr lang="en-US" smtClean="0"/>
              <a:pPr/>
              <a:t>11/23/2015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7517A-756D-47BE-AAD0-4A13C0666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709C-7D26-432E-824D-0BDF80F30DD8}" type="datetime1">
              <a:rPr lang="en-US" smtClean="0"/>
              <a:pPr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ED2A-2D3D-475E-B86F-093075DAE40B}" type="datetime1">
              <a:rPr lang="en-US" smtClean="0"/>
              <a:pPr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5F5F-E8D8-4A97-A9DB-38E7EBDF4A78}" type="datetime1">
              <a:rPr lang="en-US" smtClean="0"/>
              <a:pPr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BITS Pilani Go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819400" y="-3352800"/>
            <a:ext cx="14438086" cy="1082856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rgbClr val="10114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rgbClr val="10114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101141"/>
                </a:solidFill>
                <a:latin typeface="Arial"/>
                <a:cs typeface="Arial"/>
              </a:rPr>
              <a:t>K K Birla Goa</a:t>
            </a:r>
            <a:r>
              <a:rPr lang="en-US" sz="1200" spc="0" baseline="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32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4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1"/>
          </p:nvPr>
        </p:nvSpPr>
        <p:spPr>
          <a:xfrm>
            <a:off x="0" y="6492875"/>
            <a:ext cx="2133600" cy="365125"/>
          </a:xfrm>
        </p:spPr>
        <p:txBody>
          <a:bodyPr/>
          <a:lstStyle>
            <a:lvl1pPr>
              <a:defRPr sz="1800" b="1"/>
            </a:lvl1pPr>
          </a:lstStyle>
          <a:p>
            <a:fld id="{2C2F8308-0416-4F2E-9B07-2DE60875AD04}" type="datetime1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8305800" y="6248400"/>
            <a:ext cx="838200" cy="320675"/>
          </a:xfrm>
        </p:spPr>
        <p:txBody>
          <a:bodyPr/>
          <a:lstStyle>
            <a:lvl1pPr>
              <a:defRPr sz="1800" b="1"/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3"/>
          </p:nvPr>
        </p:nvSpPr>
        <p:spPr>
          <a:xfrm>
            <a:off x="3200400" y="6553200"/>
            <a:ext cx="2438400" cy="304800"/>
          </a:xfrm>
        </p:spPr>
        <p:txBody>
          <a:bodyPr/>
          <a:lstStyle>
            <a:lvl1pPr>
              <a:defRPr sz="1800" b="1"/>
            </a:lvl1pPr>
          </a:lstStyle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BITS Pilani Go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819400" y="-3352800"/>
            <a:ext cx="14438086" cy="10828565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K K Birla Goa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1312-2DEE-47B8-B395-F01B44C8FF7F}" type="datetime1">
              <a:rPr lang="en-US" smtClean="0"/>
              <a:pPr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2" name="TextBox 31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 smtClean="0">
                <a:solidFill>
                  <a:srgbClr val="101141"/>
                </a:solidFill>
                <a:latin typeface="Arial"/>
                <a:cs typeface="Arial"/>
              </a:rPr>
              <a:t>Pilani, K K Birla Goa Campus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6E4B-8858-4803-B745-D5CFE84B9DBE}" type="datetime1">
              <a:rPr lang="en-US" smtClean="0"/>
              <a:pPr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5AFD-CD60-4BD6-AD8F-8EB411A76463}" type="datetime1">
              <a:rPr lang="en-US" smtClean="0"/>
              <a:pPr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5EDB-4013-4486-915A-4B0DD054C15C}" type="datetime1">
              <a:rPr lang="en-US" smtClean="0"/>
              <a:pPr/>
              <a:t>11/23/2015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85BE-24D4-4150-87D1-21003D762D36}" type="datetime1">
              <a:rPr lang="en-US" smtClean="0"/>
              <a:pPr/>
              <a:t>11/23/2015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4217-45F2-462E-876B-A55160D42B1A}" type="datetime1">
              <a:rPr lang="en-US" smtClean="0"/>
              <a:pPr/>
              <a:t>11/23/2015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57DE-50BE-4338-824C-85D104577457}" type="datetime1">
              <a:rPr lang="en-US" smtClean="0"/>
              <a:pPr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FBB-BEB4-4240-8BD5-CF7128BA1B48}" type="datetime1">
              <a:rPr lang="en-US" smtClean="0"/>
              <a:pPr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224DF-4C63-435F-8570-F345774FCE4E}" type="datetime1">
              <a:rPr lang="en-US" smtClean="0"/>
              <a:pPr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9" r:id="rId12"/>
    <p:sldLayoutId id="2147483690" r:id="rId13"/>
    <p:sldLayoutId id="2147483649" r:id="rId14"/>
    <p:sldLayoutId id="2147483652" r:id="rId15"/>
    <p:sldLayoutId id="2147483653" r:id="rId16"/>
    <p:sldLayoutId id="2147483655" r:id="rId17"/>
    <p:sldLayoutId id="2147483656" r:id="rId18"/>
    <p:sldLayoutId id="2147483657" r:id="rId19"/>
    <p:sldLayoutId id="2147483658" r:id="rId20"/>
    <p:sldLayoutId id="2147483659" r:id="rId2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52400" y="4343400"/>
            <a:ext cx="8991600" cy="2286000"/>
          </a:xfrm>
        </p:spPr>
        <p:txBody>
          <a:bodyPr/>
          <a:lstStyle/>
          <a:p>
            <a:pPr algn="ctr"/>
            <a:r>
              <a:rPr lang="en-US" dirty="0" smtClean="0"/>
              <a:t>Flow Past Immersed Bodies</a:t>
            </a:r>
          </a:p>
          <a:p>
            <a:endParaRPr lang="en-US" sz="2800" dirty="0" smtClean="0"/>
          </a:p>
          <a:p>
            <a:pPr algn="ctr"/>
            <a:r>
              <a:rPr lang="en-US" sz="2800" dirty="0" smtClean="0"/>
              <a:t>By </a:t>
            </a:r>
          </a:p>
          <a:p>
            <a:pPr algn="ctr"/>
            <a:r>
              <a:rPr lang="en-US" sz="2800" dirty="0" smtClean="0"/>
              <a:t>			</a:t>
            </a:r>
            <a:r>
              <a:rPr lang="en-US" sz="2800" dirty="0" smtClean="0"/>
              <a:t>Dr. S. S, </a:t>
            </a:r>
            <a:r>
              <a:rPr lang="en-US" sz="2800" dirty="0" err="1" smtClean="0"/>
              <a:t>Baral</a:t>
            </a:r>
            <a:r>
              <a:rPr lang="en-US" dirty="0" smtClean="0"/>
              <a:t>				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86800" cy="49831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Component of fluid force perpendicular to the fluid motion (Mostly applies to airfoils)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Lift coefficient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Airfoils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Lift and drag coefficients are function of Re and angle of attack (angle between chord and free-stream velocity vector)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Lift</a:t>
            </a:r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3352800"/>
            <a:ext cx="2057400" cy="8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402EA6E-DB36-4EC9-A167-0BC2A88800EE}" type="datetime1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105399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smtClean="0"/>
              <a:t>Objective </a:t>
            </a:r>
            <a:r>
              <a:rPr lang="en-US" dirty="0" smtClean="0">
                <a:sym typeface="Wingdings" pitchFamily="2" charset="2"/>
              </a:rPr>
              <a:t> To study the flow behavior of  single fluid phase through a column of stationary solid particles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Resistance to the flow of fluid (leads to pressure drop)  function of total drag on solid boundaries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Calculation of this pressure drop (total drag)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Need to take tortuous channels through the bed into consideration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Flow through beds of solids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78F48DC-4F91-4791-B114-82A80CE93AD6}" type="datetime1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47801"/>
            <a:ext cx="8763000" cy="5029200"/>
          </a:xfrm>
        </p:spPr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Surface to Volume ratio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Sphericity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Porosity (void fraction)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Equivalent Channel Diameter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Superficial velocity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Average velocity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Flow through beds of solids – Important parameters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3E9A9A7-4E9E-4287-ACA9-7410B1D4E870}" type="datetime1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9831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Pressure drop depend on average velocity and channel diameter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Average velocity and channel diameter can be expressed in terms of measurable parameters (su</a:t>
            </a:r>
            <a:r>
              <a:rPr lang="en-US" dirty="0" smtClean="0">
                <a:sym typeface="Wingdings" pitchFamily="2" charset="2"/>
              </a:rPr>
              <a:t>perficial velocity, diameter of particle, porosity)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Low Re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Hagen-</a:t>
            </a:r>
            <a:r>
              <a:rPr lang="en-US" dirty="0" err="1" smtClean="0">
                <a:sym typeface="Wingdings" pitchFamily="2" charset="2"/>
              </a:rPr>
              <a:t>Poiseuille</a:t>
            </a:r>
            <a:r>
              <a:rPr lang="en-US" dirty="0" smtClean="0">
                <a:sym typeface="Wingdings" pitchFamily="2" charset="2"/>
              </a:rPr>
              <a:t> equation </a:t>
            </a:r>
          </a:p>
          <a:p>
            <a:pPr lvl="1"/>
            <a:endParaRPr lang="en-US" dirty="0" smtClean="0">
              <a:sym typeface="Wingdings" pitchFamily="2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Calculation of pressure drop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A6DF41D-E773-4629-AB65-B2E2207838F3}" type="datetime1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534400" cy="49831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Kozeny</a:t>
            </a:r>
            <a:r>
              <a:rPr lang="en-US" dirty="0" smtClean="0"/>
              <a:t>-Carman equation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Applicable for very low Re (Re</a:t>
            </a:r>
            <a:r>
              <a:rPr lang="en-US" baseline="-25000" dirty="0" smtClean="0"/>
              <a:t>p</a:t>
            </a:r>
            <a:r>
              <a:rPr lang="en-US" dirty="0" smtClean="0"/>
              <a:t> &lt;1.0)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Darcy’s law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Used to describe the flow of liquids through porous media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Burke-Plummer equation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Applicable for high Re (Re</a:t>
            </a:r>
            <a:r>
              <a:rPr lang="en-US" baseline="-25000" dirty="0" smtClean="0"/>
              <a:t>p</a:t>
            </a:r>
            <a:r>
              <a:rPr lang="en-US" dirty="0" smtClean="0"/>
              <a:t>&gt;1000)</a:t>
            </a:r>
          </a:p>
          <a:p>
            <a:pPr>
              <a:buFont typeface="Arial" pitchFamily="34" charset="0"/>
              <a:buChar char="•"/>
            </a:pPr>
            <a:r>
              <a:rPr lang="en-US" b="1" u="sng" dirty="0" smtClean="0">
                <a:solidFill>
                  <a:srgbClr val="00B050"/>
                </a:solidFill>
              </a:rPr>
              <a:t>Ergun equation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101141"/>
                </a:solidFill>
              </a:rPr>
              <a:t>Effect of void fraction on pressure drop</a:t>
            </a:r>
          </a:p>
          <a:p>
            <a:pPr lvl="1"/>
            <a:endParaRPr lang="en-US" dirty="0">
              <a:solidFill>
                <a:srgbClr val="1011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Calculation of pressure drop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307C67D-2B96-480E-A3BE-BA957B5DFF53}" type="datetime1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47801"/>
            <a:ext cx="8610600" cy="49530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Ergun equation can be used to determine the pressure drop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Particle diameter will be replaced by </a:t>
            </a:r>
            <a:r>
              <a:rPr lang="en-US" u="sng" dirty="0" smtClean="0"/>
              <a:t>surface mean diameter </a:t>
            </a:r>
            <a:r>
              <a:rPr lang="en-US" dirty="0" smtClean="0"/>
              <a:t>of the mixture.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Mixture of particles in the bed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1C90B11-AF81-4A18-87CE-78568683C386}" type="datetime1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9831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Mechanics of particle motion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Balance of forces</a:t>
            </a:r>
          </a:p>
          <a:p>
            <a:pPr lvl="2"/>
            <a:r>
              <a:rPr lang="en-US" dirty="0" smtClean="0"/>
              <a:t>External force </a:t>
            </a:r>
          </a:p>
          <a:p>
            <a:pPr lvl="2"/>
            <a:r>
              <a:rPr lang="en-US" dirty="0" smtClean="0"/>
              <a:t>Buoyant force</a:t>
            </a:r>
          </a:p>
          <a:p>
            <a:pPr lvl="2"/>
            <a:r>
              <a:rPr lang="en-US" dirty="0" smtClean="0"/>
              <a:t>Drag force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One dimensional motion of particle through fluid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Generalized equation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Motion from gravitational force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Motion in a centrifugal 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Motion of particles through fluids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41826C-D760-4B47-94D8-C2B79F55F637}" type="datetime1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93837"/>
            <a:ext cx="8763000" cy="49069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Terminal velocity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Maximum attainable velocity by a particle moving through the fluid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For gravitational settling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In motion from centrifugal force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Drag coefficient (Fig. 7.7)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Curve applicable under certain restrictions – like solid particle, particle is far from other particles and wall, moving with terminal velocity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Motion of particles through fluids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F2701F-E2BD-46B6-83B3-CBBEA0433800}" type="datetime1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9831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Free settling/Hindered settling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Drag coefficient in hindered settling is greater than in free settling</a:t>
            </a:r>
          </a:p>
          <a:p>
            <a:pPr algn="just">
              <a:buFont typeface="Arial" pitchFamily="34" charset="0"/>
              <a:buChar char="•"/>
            </a:pPr>
            <a:endParaRPr lang="en-US" dirty="0" smtClean="0"/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Brownian movement of the particle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Very small particles (2 to 3 micrometer size)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Tend to suppress the effect of gravity and settling does not occur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Application of centrifugal force reduces the effect of </a:t>
            </a:r>
            <a:r>
              <a:rPr lang="en-US" dirty="0" err="1" smtClean="0"/>
              <a:t>brownian</a:t>
            </a:r>
            <a:r>
              <a:rPr lang="en-US" dirty="0" smtClean="0"/>
              <a:t> 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Motion of particles through fluids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6ACECEB-2120-4911-BCA8-B4D340047D29}" type="datetime1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534400" cy="4906963"/>
          </a:xfrm>
        </p:spPr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Generalized expression for terminal velocity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Low Re (Re &lt;1)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Drag coefficient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Drag force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Terminal velocity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Stoke’s</a:t>
            </a:r>
            <a:r>
              <a:rPr lang="en-US" dirty="0" smtClean="0">
                <a:sym typeface="Wingdings" pitchFamily="2" charset="2"/>
              </a:rPr>
              <a:t> law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For high Re (1000 &lt; Re &lt; 200,000)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Drag coefficient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Drag force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Terminal velocity </a:t>
            </a:r>
            <a:r>
              <a:rPr lang="en-US" dirty="0" smtClean="0">
                <a:sym typeface="Wingdings" pitchFamily="2" charset="2"/>
              </a:rPr>
              <a:t> Newton’s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Motion of spherical particles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88F7A5D-1B87-4DDC-8683-E365E9A8E017}" type="datetime1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906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Drag and drag coefficient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Flow through beds of solids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Motion of particles through fluids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Fluidization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333C98-EBEA-46A2-BCA7-0410B27430E9}" type="datetime1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983163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dirty="0" smtClean="0"/>
              <a:t>It is corresponding to the condition of fully suspended particles (as suspension behaves as dense fluid)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Fluidization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4F320B3-1969-4C58-A047-384731A014D8}" type="datetime1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  <p:pic>
        <p:nvPicPr>
          <p:cNvPr id="1026" name="Picture 2" descr="http://www.pharmainfo.net/files/images/stories/article_images/Fixed_Fluidiz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581400"/>
            <a:ext cx="3810000" cy="2381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86800" cy="49831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Important design </a:t>
            </a:r>
          </a:p>
          <a:p>
            <a:r>
              <a:rPr lang="en-US" dirty="0" smtClean="0"/>
              <a:t>   parameters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Minimum fluidization</a:t>
            </a:r>
          </a:p>
          <a:p>
            <a:pPr lvl="1"/>
            <a:r>
              <a:rPr lang="en-US" dirty="0" smtClean="0"/>
              <a:t>    velocity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Bed expansion of </a:t>
            </a:r>
          </a:p>
          <a:p>
            <a:pPr lvl="1"/>
            <a:r>
              <a:rPr lang="en-US" dirty="0" smtClean="0"/>
              <a:t>    fluidization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Pressure variation in </a:t>
            </a:r>
          </a:p>
          <a:p>
            <a:pPr lvl="1"/>
            <a:r>
              <a:rPr lang="en-US" dirty="0" smtClean="0"/>
              <a:t>    bed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Fluidization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2BFFA7A-87CD-43D7-9C9B-FC64BAA4C18B}" type="datetime1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  <p:pic>
        <p:nvPicPr>
          <p:cNvPr id="46082" name="Picture 2" descr="C:\Users\AMUL DESHPANDEY\Desktop\preview_html_m31c1cb1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1524000"/>
            <a:ext cx="4419600" cy="47405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47801"/>
            <a:ext cx="8763000" cy="49530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Can be obtained by setting pressure drop across the bed equal to the weight of the bed per unit area of cross section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Expression for minimum fluidization velocity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Ergun equation </a:t>
            </a:r>
            <a:r>
              <a:rPr lang="en-US" dirty="0" smtClean="0">
                <a:sym typeface="Wingdings" pitchFamily="2" charset="2"/>
              </a:rPr>
              <a:t> quadratic equation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>
                <a:sym typeface="Wingdings" pitchFamily="2" charset="2"/>
              </a:rPr>
              <a:t>Kozeny</a:t>
            </a:r>
            <a:r>
              <a:rPr lang="en-US" dirty="0" smtClean="0">
                <a:sym typeface="Wingdings" pitchFamily="2" charset="2"/>
              </a:rPr>
              <a:t>-Carman (Low Re)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V</a:t>
            </a:r>
            <a:r>
              <a:rPr lang="en-US" baseline="-25000" dirty="0" smtClean="0">
                <a:sym typeface="Wingdings" pitchFamily="2" charset="2"/>
              </a:rPr>
              <a:t>OM</a:t>
            </a:r>
            <a:r>
              <a:rPr lang="en-US" dirty="0" smtClean="0">
                <a:sym typeface="Wingdings" pitchFamily="2" charset="2"/>
              </a:rPr>
              <a:t> is proportional to D</a:t>
            </a:r>
            <a:r>
              <a:rPr lang="en-US" baseline="-25000" dirty="0" smtClean="0">
                <a:sym typeface="Wingdings" pitchFamily="2" charset="2"/>
              </a:rPr>
              <a:t>p</a:t>
            </a:r>
            <a:r>
              <a:rPr lang="en-US" baseline="30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Burke-Plummer equation (High Re)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V</a:t>
            </a:r>
            <a:r>
              <a:rPr lang="en-US" baseline="-25000" dirty="0" smtClean="0">
                <a:sym typeface="Wingdings" pitchFamily="2" charset="2"/>
              </a:rPr>
              <a:t>OM</a:t>
            </a:r>
            <a:r>
              <a:rPr lang="en-US" dirty="0" smtClean="0">
                <a:sym typeface="Wingdings" pitchFamily="2" charset="2"/>
              </a:rPr>
              <a:t> is proportional to D</a:t>
            </a:r>
            <a:r>
              <a:rPr lang="en-US" baseline="-25000" dirty="0" smtClean="0">
                <a:sym typeface="Wingdings" pitchFamily="2" charset="2"/>
              </a:rPr>
              <a:t>p</a:t>
            </a:r>
            <a:r>
              <a:rPr lang="en-US" baseline="30000" dirty="0" smtClean="0">
                <a:sym typeface="Wingdings" pitchFamily="2" charset="2"/>
              </a:rPr>
              <a:t>0.5</a:t>
            </a:r>
            <a:endParaRPr lang="en-US" dirty="0" smtClean="0">
              <a:sym typeface="Wingdings" pitchFamily="2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Minimum fluidization velocity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31162B2-F145-49D7-88A9-19FF298ADE3D}" type="datetime1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524000"/>
            <a:ext cx="8763000" cy="50292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For low Re (small particles) – </a:t>
            </a:r>
            <a:r>
              <a:rPr lang="en-US" dirty="0" err="1" smtClean="0"/>
              <a:t>Stoke’s</a:t>
            </a:r>
            <a:r>
              <a:rPr lang="en-US" dirty="0" smtClean="0"/>
              <a:t> law regime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Both vary with D</a:t>
            </a:r>
            <a:r>
              <a:rPr lang="en-US" baseline="-25000" dirty="0" smtClean="0"/>
              <a:t>p</a:t>
            </a:r>
            <a:r>
              <a:rPr lang="en-US" baseline="30000" dirty="0" smtClean="0"/>
              <a:t>2</a:t>
            </a:r>
            <a:r>
              <a:rPr lang="en-US" dirty="0" smtClean="0"/>
              <a:t> and density difference (particle and fluid) and viscosity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Their ratio depends only on void fraction at minimum fluidization velocity and its high (Approximately 50 for spherical particles)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For high Re (coarse particles) – Newton’s law regime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Low ratio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More entrainment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Terminal velocity and Minimum fluidization velocity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2090C5A-1BE1-4D12-B427-7082BEC54566}" type="datetime1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9831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Particulate fluidization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Particles move farther apart and their motion becomes more vigorous as velocity is increased but average density of the bed at a given velocity is same in all sections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E.g. Sand particles in water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Bubbling fluidization/Aggregative fluidization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Gases pass through the solid as bubbles or voids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E.g. solids fluidized with 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Types of fluidization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B45A5D8-4FFB-4719-A54B-D4F06C97F409}" type="datetime1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9831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Particulate fluidization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Relation between length of the bed and porosity (void fraction)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For large particles</a:t>
            </a:r>
          </a:p>
          <a:p>
            <a:pPr lvl="2"/>
            <a:r>
              <a:rPr lang="en-US" dirty="0" smtClean="0"/>
              <a:t>Empirical correlation for relating superficial velocity to the porosity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Data for glass beads is given in Fig. 7.13, 7.14, 7.15</a:t>
            </a:r>
          </a:p>
          <a:p>
            <a:pPr lvl="1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Expansion of fluidized beds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8355348-3518-4575-99CD-00EB3E3BBAF3}" type="datetime1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Bed expansion of particulate fluidization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F6D6A9F-91B7-4B2E-B81F-65DB2E18B12C}" type="datetime1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524000"/>
            <a:ext cx="5105400" cy="4463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1D5F455-729C-4DDA-8C25-AD30F10164A2}" type="datetime1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81922"/>
            <a:ext cx="5106988" cy="6022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86800" cy="49831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Fluid catalytic cracking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Mainly in regenerating the catalyst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Catalytic processes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Synthesis of </a:t>
            </a:r>
            <a:r>
              <a:rPr lang="en-US" dirty="0" err="1" smtClean="0"/>
              <a:t>acrylonitrile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Solid gas reactions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Fluidized bed combustion of coal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Application of fluidization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4510ACE-C626-4392-BDDD-A52F9F36A4EE}" type="datetime1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86800" cy="49831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Advantages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Solid is vigorously agitated by the fluid and there is practically no temperature gradients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Provides high heat transfer rates to the walls of the bed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Easy to transport solids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Disadvantages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Uneven contacting of gas and solids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Erosion of vessel internal parts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Attrition of solid particles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Advantages / Disadvantages of fluidization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800627A-B1BB-4F7F-816D-36D04E15E833}" type="datetime1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534400" cy="4830763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Solid object/body surrounded by viscous fluid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Body experiences net force and it depends 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Relative velocity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Body size and shape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Fluid properties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Net force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Drag  - parallel to the direction of motion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Lift – perpendicular to the direction of 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63340FF-08DA-4363-992A-E1076304671A}" type="datetime1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47801"/>
            <a:ext cx="8610600" cy="51054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Force in the direction of flow exerted by fluid on the solid.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Form drag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Drag from the local pressure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 lvl="1"/>
            <a:endParaRPr lang="en-US" sz="2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Drag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4091A5B-5652-4FF9-8BB2-379AF38EC3E4}" type="datetime1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0200" y="4419600"/>
            <a:ext cx="2133600" cy="702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57800" y="3886200"/>
            <a:ext cx="3148869" cy="1688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906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Wall drag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Drag from the wall shear stress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rgbClr val="00B05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rgbClr val="00B05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rgbClr val="00B05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There is no net drag for incompressible, </a:t>
            </a:r>
            <a:r>
              <a:rPr lang="en-US" dirty="0" err="1" smtClean="0">
                <a:solidFill>
                  <a:srgbClr val="00B050"/>
                </a:solidFill>
              </a:rPr>
              <a:t>inviscid</a:t>
            </a:r>
            <a:r>
              <a:rPr lang="en-US" dirty="0" smtClean="0">
                <a:solidFill>
                  <a:srgbClr val="00B050"/>
                </a:solidFill>
              </a:rPr>
              <a:t> flow (potential flow)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Drag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F017D5-01B9-48D3-8879-30A541DDCC65}" type="datetime1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90800" y="2743200"/>
            <a:ext cx="2679160" cy="644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906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Similar to skin friction coefficient (for flat surfaces)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It is used for immersed solids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Ratio of drag force per unit projected area to the product of velocity head and density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For incompressible fluid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Drag coefficient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A97E7E-7211-4F4A-AA4E-C0363F19ECA4}" type="datetime1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95600" y="4267200"/>
            <a:ext cx="1752600" cy="80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6070600"/>
            <a:ext cx="1447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86800" cy="49831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For compressible fluids</a:t>
            </a:r>
          </a:p>
          <a:p>
            <a:pPr lvl="1"/>
            <a:r>
              <a:rPr lang="en-US" dirty="0" smtClean="0"/>
              <a:t>			</a:t>
            </a:r>
            <a:r>
              <a:rPr lang="en-US" i="1" dirty="0" smtClean="0"/>
              <a:t>C</a:t>
            </a:r>
            <a:r>
              <a:rPr lang="en-US" i="1" baseline="-25000" dirty="0" smtClean="0"/>
              <a:t>D</a:t>
            </a:r>
            <a:r>
              <a:rPr lang="en-US" i="1" dirty="0" smtClean="0"/>
              <a:t> = f (Re, M)</a:t>
            </a:r>
          </a:p>
          <a:p>
            <a:pPr lvl="1"/>
            <a:endParaRPr lang="en-US" i="1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Drag coefficients of typical shapes (Fig. 7.3)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Spheres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Disks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Cylinders</a:t>
            </a:r>
          </a:p>
          <a:p>
            <a:pPr lvl="2"/>
            <a:r>
              <a:rPr lang="en-US" dirty="0" smtClean="0"/>
              <a:t>Assumption – Axis of cylinder and face of disk are perpendicular to the direction of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Drag coefficient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CCAB7D8-D5A5-4FBC-B343-AB832C7D3373}" type="datetime1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8307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Stoke’s law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For low Re, drag force for a sphere (Re &lt; 1)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Drag coefficient</a:t>
            </a:r>
          </a:p>
          <a:p>
            <a:pPr lvl="1"/>
            <a:r>
              <a:rPr lang="en-US" dirty="0" smtClean="0"/>
              <a:t>				</a:t>
            </a:r>
            <a:r>
              <a:rPr lang="en-US" i="1" dirty="0" smtClean="0"/>
              <a:t>C</a:t>
            </a:r>
            <a:r>
              <a:rPr lang="en-US" i="1" baseline="-25000" dirty="0" smtClean="0"/>
              <a:t>D</a:t>
            </a:r>
            <a:r>
              <a:rPr lang="en-US" i="1" dirty="0" smtClean="0"/>
              <a:t>= 24/Re</a:t>
            </a:r>
            <a:r>
              <a:rPr lang="en-US" i="1" baseline="-25000" dirty="0" smtClean="0"/>
              <a:t>p</a:t>
            </a:r>
            <a:endParaRPr lang="en-US" i="1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Type of flow treated by this law </a:t>
            </a:r>
            <a:r>
              <a:rPr lang="en-US" dirty="0" smtClean="0">
                <a:sym typeface="Wingdings" pitchFamily="2" charset="2"/>
              </a:rPr>
              <a:t> creeping flow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i="1" dirty="0" smtClean="0"/>
          </a:p>
          <a:p>
            <a:pPr lvl="1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Drag coefficient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4642BB0-7164-4795-94F9-A790DB8B41C3}" type="datetime1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0400" y="2743200"/>
            <a:ext cx="2057400" cy="473202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76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Drag coefficient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5AAB269-49C8-4541-AB90-BCA6E8CFB6F1}" type="datetime1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1676399"/>
            <a:ext cx="7315200" cy="4668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5346</TotalTime>
  <Words>1199</Words>
  <Application>Microsoft Office PowerPoint</Application>
  <PresentationFormat>On-screen Show (4:3)</PresentationFormat>
  <Paragraphs>282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S.S.Baral</cp:lastModifiedBy>
  <cp:revision>1231</cp:revision>
  <dcterms:created xsi:type="dcterms:W3CDTF">2011-09-14T09:42:05Z</dcterms:created>
  <dcterms:modified xsi:type="dcterms:W3CDTF">2015-11-23T01:40:12Z</dcterms:modified>
</cp:coreProperties>
</file>