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36"/>
  </p:notesMasterIdLst>
  <p:sldIdLst>
    <p:sldId id="257" r:id="rId2"/>
    <p:sldId id="296" r:id="rId3"/>
    <p:sldId id="297" r:id="rId4"/>
    <p:sldId id="298" r:id="rId5"/>
    <p:sldId id="29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301" r:id="rId18"/>
    <p:sldId id="30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12" autoAdjust="0"/>
    <p:restoredTop sz="94737" autoAdjust="0"/>
  </p:normalViewPr>
  <p:slideViewPr>
    <p:cSldViewPr>
      <p:cViewPr>
        <p:scale>
          <a:sx n="66" d="100"/>
          <a:sy n="66" d="100"/>
        </p:scale>
        <p:origin x="-7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8F2F-2930-4DC9-A823-74FBC64C8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7517A-756D-47BE-AAD0-4A13C0666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F040-C5E2-40B4-87EF-FA698E2F8CAB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06C5-6C26-4E3F-8FDA-FFB42A595D80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5992-40AE-4D43-8F41-0661C24B6BDB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101141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32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sz="1800" b="1"/>
            </a:lvl1pPr>
          </a:lstStyle>
          <a:p>
            <a:fld id="{50CD7932-5557-44EE-9058-2CE1C301B171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>
            <a:lvl1pPr>
              <a:defRPr sz="1800" b="1"/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3"/>
          </p:nvPr>
        </p:nvSpPr>
        <p:spPr>
          <a:xfrm>
            <a:off x="2971800" y="6492875"/>
            <a:ext cx="2895600" cy="365125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B746-C6D5-41B0-9292-9467E0FDCE0E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61B-43C2-4674-8458-F2DFFB1F5F0F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BEB-137C-4EB3-8110-B20391181CE0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6415-0F25-48DF-B3A4-9A1A1CAE8816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891-D23E-48A1-871F-D489FC01EB7F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4178-69F9-473D-B7BF-C3F42FFF9871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33F9-857A-4C10-9F58-1BBE5AD187F0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C9C0-0D01-4A85-AB67-B9E22277E7C1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EC3A-B572-4732-98B7-8EA3493F206A}" type="datetime1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49" r:id="rId14"/>
    <p:sldLayoutId id="2147483652" r:id="rId15"/>
    <p:sldLayoutId id="2147483653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2400" y="4343400"/>
            <a:ext cx="8991600" cy="2286000"/>
          </a:xfrm>
        </p:spPr>
        <p:txBody>
          <a:bodyPr/>
          <a:lstStyle/>
          <a:p>
            <a:r>
              <a:rPr lang="en-US" dirty="0" smtClean="0"/>
              <a:t>Transportation and Metering of fluids</a:t>
            </a:r>
          </a:p>
          <a:p>
            <a:endParaRPr lang="en-US" sz="2800" dirty="0" smtClean="0"/>
          </a:p>
          <a:p>
            <a:r>
              <a:rPr lang="en-US" sz="2800" dirty="0" smtClean="0"/>
              <a:t>By </a:t>
            </a:r>
          </a:p>
          <a:p>
            <a:r>
              <a:rPr lang="en-US" sz="2800" dirty="0" smtClean="0"/>
              <a:t>Dr. S. S. </a:t>
            </a:r>
            <a:r>
              <a:rPr lang="en-US" sz="2800" dirty="0" err="1" smtClean="0"/>
              <a:t>Baral</a:t>
            </a:r>
            <a:r>
              <a:rPr lang="en-US" dirty="0" smtClean="0"/>
              <a:t>					    </a:t>
            </a:r>
            <a:r>
              <a:rPr lang="en-US" sz="2400" dirty="0" smtClean="0"/>
              <a:t>20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Nov 2013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Used when there must be straight-line flow of fluid with minimum resistance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Gate usually wedge-shaped or a vertical disc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u="sng" dirty="0" smtClean="0"/>
              <a:t>Adv</a:t>
            </a:r>
            <a:r>
              <a:rPr lang="en-US" dirty="0" smtClean="0"/>
              <a:t>: No flow restrictions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u="sng" dirty="0" smtClean="0"/>
              <a:t>Disadv</a:t>
            </a:r>
            <a:r>
              <a:rPr lang="en-US" dirty="0" smtClean="0"/>
              <a:t>: Poor throttling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Gate valve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B39416-CB37-43AD-ABD5-A5242C1BD869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Gate valve</a:t>
            </a:r>
            <a:endParaRPr lang="en-US" dirty="0"/>
          </a:p>
        </p:txBody>
      </p:sp>
      <p:pic>
        <p:nvPicPr>
          <p:cNvPr id="4" name="Picture 1034" descr="C:\My Documents\Navy Documents\NS 105\gate val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845612" cy="511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898D8A-36A6-4A2B-B13F-361A1218C8CF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 smtClean="0"/>
              <a:t>Used in water, </a:t>
            </a:r>
            <a:r>
              <a:rPr lang="en-US" sz="3200" u="sng" dirty="0" smtClean="0">
                <a:solidFill>
                  <a:srgbClr val="FF0000"/>
                </a:solidFill>
              </a:rPr>
              <a:t>fuel, and ventilation </a:t>
            </a:r>
            <a:r>
              <a:rPr lang="en-US" sz="3200" dirty="0" smtClean="0"/>
              <a:t>systems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u="sng" dirty="0" smtClean="0"/>
              <a:t>Adv</a:t>
            </a:r>
            <a:r>
              <a:rPr lang="en-US" sz="3200" dirty="0" smtClean="0"/>
              <a:t>: small, light-weight, &amp; quick-acting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u="sng" dirty="0" smtClean="0"/>
              <a:t>Disadv</a:t>
            </a:r>
            <a:r>
              <a:rPr lang="en-US" sz="3200" dirty="0" smtClean="0"/>
              <a:t>: leaks early &amp; only low-flow throttle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Butterfly valve</a:t>
            </a:r>
            <a:endParaRPr lang="en-US" dirty="0"/>
          </a:p>
        </p:txBody>
      </p:sp>
      <p:pic>
        <p:nvPicPr>
          <p:cNvPr id="4" name="Picture 1030" descr="C:\My Documents\Navy Documents\NS 105\butterfly valv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41044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Similar to butterfly valves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Normally found in seawater, sanitary, trim and drain, and hydraulic systems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Have applications in controlling the 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Ball valve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9A7CB6-69AD-4701-BEB2-BA33E4A354C5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83076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Controls direction of flow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Operated by flow (pressure) of fluid in pipe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Types: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Swing check - disc moves through an arc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Lift check - disc moves up and down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Ball check - ball is located at end of stem and lifts to allow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Check valve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28E0FD-2581-4D87-B6FC-ACF3D2CA3341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Check valve</a:t>
            </a:r>
            <a:endParaRPr lang="en-US" dirty="0"/>
          </a:p>
        </p:txBody>
      </p:sp>
      <p:pic>
        <p:nvPicPr>
          <p:cNvPr id="4" name="Picture 7" descr="C:\My Documents\Navy Documents\NS 105\swing-check val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1"/>
            <a:ext cx="513492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E69C78-2CC3-4E82-A924-34A5E8F7F457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Device that uses an external power source to apply force to a fluid in order to move it from one place to another (increase its mechanical energy </a:t>
            </a:r>
            <a:r>
              <a:rPr lang="en-US" dirty="0" smtClean="0">
                <a:sym typeface="Wingdings" pitchFamily="2" charset="2"/>
              </a:rPr>
              <a:t> Bernoulli’s </a:t>
            </a:r>
            <a:r>
              <a:rPr lang="en-US" dirty="0" err="1" smtClean="0">
                <a:sym typeface="Wingdings" pitchFamily="2" charset="2"/>
              </a:rPr>
              <a:t>eq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Must overcome: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frictional forces from large quantities of fluid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difference in static pressure between two locations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Must provide any velocity desired  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AEE090-2F53-4EC8-83A4-62E29CAE1BCE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Cavitation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Phenomena that can occur in any machine handling liquid, when local static pressure falls below the vapor pressure of that liquid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Liquid can flash to vapor forming a vapor cavity in the system (machine)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Can alter local pressure field, creating unsteadiness that can cause vibration of the machine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Affects performance of the pump.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Must be avoided to maintain stable and efficient operation of the pump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Cavitation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0D672E-E94B-4437-9608-12F66D0F21E2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To avoid </a:t>
            </a:r>
            <a:r>
              <a:rPr lang="en-US" dirty="0" err="1" smtClean="0"/>
              <a:t>cavitation</a:t>
            </a:r>
            <a:r>
              <a:rPr lang="en-US" dirty="0" smtClean="0"/>
              <a:t>, the pressure at the pump inlet must exceed the vapor pressure by a certain value, called NPSH.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Larger the NPSH, less likely the cavitation is to occur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NPSHR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NPSHA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et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ositive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uction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ead</a:t>
            </a:r>
          </a:p>
          <a:p>
            <a:r>
              <a:rPr lang="en-US" dirty="0" smtClean="0"/>
              <a:t>(NPSH)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2F30A1-1014-48DB-B4D3-1EA690143FD3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483076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Drive mechanism (steam, electric)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Pump shaft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Impeller or piston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Casing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Components (Construction)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4E337F5-6EBD-4289-B37A-7EC88116A9D2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7630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Pipe and tubing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Joints and fittings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Valves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Pumps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Introduction and basics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Positive displacement pumps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Centrifugal pumps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Compressors, Fans and Blowers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8FDF87-E7AA-435F-B9D5-3133D4A27FCC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Positive displacement pumps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Fixed volume of fluid is displaced during each cycle regardless of static head/pressure pumping against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Types</a:t>
            </a:r>
          </a:p>
          <a:p>
            <a:pPr lvl="2">
              <a:defRPr/>
            </a:pPr>
            <a:r>
              <a:rPr lang="en-US" dirty="0" smtClean="0"/>
              <a:t>Reciprocating pumps (Piston, Plunger, Diaphragm pumps)</a:t>
            </a:r>
          </a:p>
          <a:p>
            <a:pPr lvl="2">
              <a:defRPr/>
            </a:pPr>
            <a:r>
              <a:rPr lang="en-US" dirty="0" smtClean="0"/>
              <a:t>Rotary pumps (Gear, Lobe, Screw pumps)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Centrifugal pumps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Mechanical energy is increased by centrifugal action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Volume of fluid is dependent on static head/pressure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EAE086E-3BBE-4A68-9624-A8B32253CC64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Positive displacement pumps</a:t>
            </a:r>
            <a:endParaRPr lang="en-US" dirty="0"/>
          </a:p>
        </p:txBody>
      </p:sp>
      <p:pic>
        <p:nvPicPr>
          <p:cNvPr id="4" name="Picture 5" descr="C:\My Documents\Navy Documents\NS 105\positive displacement pump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257800" cy="480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1BA716C-7141-49C0-8FC4-CE5C43597A87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Piston pumps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PD Pumps - Reciprocating</a:t>
            </a:r>
            <a:endParaRPr lang="en-US" dirty="0"/>
          </a:p>
        </p:txBody>
      </p:sp>
      <p:pic>
        <p:nvPicPr>
          <p:cNvPr id="4" name="Picture 4" descr="animpis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9" y="2133600"/>
            <a:ext cx="6978331" cy="44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5D0039-CE97-4927-82B1-8016778CB6B3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Diaphragm pumps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PD Pumps - Reciprocating</a:t>
            </a:r>
            <a:endParaRPr lang="en-US" dirty="0"/>
          </a:p>
        </p:txBody>
      </p:sp>
      <p:pic>
        <p:nvPicPr>
          <p:cNvPr id="4" name="Picture 4" descr="anidia4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465276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429BDA-7791-4553-A3AC-6D32124850F4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Gear pump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PD pumps - Rotary</a:t>
            </a:r>
            <a:endParaRPr lang="en-US" dirty="0"/>
          </a:p>
        </p:txBody>
      </p:sp>
      <p:pic>
        <p:nvPicPr>
          <p:cNvPr id="4" name="Picture 5" descr="animgrpu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49705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18F45-4ACA-4888-BB26-53707F3EECE4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Mechanical efficiency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Ratio of power given to the fluid to the power (external) supplied to the pump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Volumetric efficiency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Volume of the fluid discharged to the volume swept by the piston or plunger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PD 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7515D-D64C-4D90-AC33-A7FDD5FA2293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Most commonly used pump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Impeller inside a case (called volute)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Impeller is a disc with curved vanes mounted radially (like a paddle wheel)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Suction is the Eye -&gt; fluid accelerated as it travels outward &amp; then enters volute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BECEC72-2982-42F2-97D3-904B14A6F041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 - Impeller</a:t>
            </a:r>
            <a:endParaRPr lang="en-US" dirty="0"/>
          </a:p>
        </p:txBody>
      </p:sp>
      <p:pic>
        <p:nvPicPr>
          <p:cNvPr id="4" name="Picture 6" descr="animimp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905000"/>
            <a:ext cx="4728610" cy="406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38400"/>
            <a:ext cx="31524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FA59A5-B108-4004-A9DE-157943113CC2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</a:t>
            </a:r>
            <a:endParaRPr lang="en-US" dirty="0"/>
          </a:p>
        </p:txBody>
      </p:sp>
      <p:pic>
        <p:nvPicPr>
          <p:cNvPr id="5" name="Picture 4" descr="C:\My Documents\Navy Documents\NS 105\centrifugal pump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486400" cy="495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03B9920-3D80-458B-BA3E-6345DE2BBD68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N = pump speed, RPM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Q = volumetric flow rate,(m</a:t>
            </a:r>
            <a:r>
              <a:rPr lang="en-US" baseline="30000" dirty="0" smtClean="0"/>
              <a:t>3</a:t>
            </a:r>
            <a:r>
              <a:rPr lang="en-US" dirty="0" smtClean="0"/>
              <a:t>/s,  LPM)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H</a:t>
            </a:r>
            <a:r>
              <a:rPr lang="en-US" baseline="-25000" dirty="0" smtClean="0"/>
              <a:t>p</a:t>
            </a:r>
            <a:r>
              <a:rPr lang="en-US" dirty="0" smtClean="0"/>
              <a:t> = pump head (discharge pressure)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P = power required (W)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P</a:t>
            </a:r>
            <a:r>
              <a:rPr lang="en-US" baseline="-25000" dirty="0" smtClean="0"/>
              <a:t>f </a:t>
            </a:r>
            <a:r>
              <a:rPr lang="en-US" dirty="0" smtClean="0"/>
              <a:t>= Power supplied to the fluid (W)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l-GR" dirty="0" smtClean="0"/>
              <a:t>η</a:t>
            </a:r>
            <a:r>
              <a:rPr lang="en-US" dirty="0" smtClean="0"/>
              <a:t> = Mechanical efficiency of the pump (</a:t>
            </a:r>
            <a:r>
              <a:rPr lang="en-US" i="1" dirty="0" smtClean="0"/>
              <a:t>P</a:t>
            </a:r>
            <a:r>
              <a:rPr lang="en-US" i="1" baseline="-25000" dirty="0" smtClean="0"/>
              <a:t>f</a:t>
            </a:r>
            <a:r>
              <a:rPr lang="en-US" i="1" dirty="0" smtClean="0"/>
              <a:t>/P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Affinity laws (Centrifugal pump laws)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Q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H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P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9AFB00-E612-4D2E-9B89-9F880505FCAE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Size (diameter), wall thickness and material of construction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Pipe (App 3)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NPS/IPS </a:t>
            </a:r>
          </a:p>
          <a:p>
            <a:pPr lvl="2"/>
            <a:r>
              <a:rPr lang="en-US" dirty="0" smtClean="0"/>
              <a:t>Regardless of wall thickness outside diameter of all pipe of a given nominal diameter is same.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Wall thickness</a:t>
            </a:r>
          </a:p>
          <a:p>
            <a:pPr lvl="2"/>
            <a:r>
              <a:rPr lang="en-US" dirty="0" smtClean="0"/>
              <a:t>Schedule No (increases with thickness)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Material of construction</a:t>
            </a:r>
          </a:p>
          <a:p>
            <a:pPr lvl="2"/>
            <a:r>
              <a:rPr lang="en-US" dirty="0" smtClean="0"/>
              <a:t>Metals (Low carbon steel), alloys, plastic, glass, ceramic, PVC,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Pipes and tubing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598ED3-C5C1-4FB0-89A9-544CD653AFB4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System curve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most cases the total head of a system is a combination of static head and friction head as shown in the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System curve</a:t>
            </a:r>
            <a:endParaRPr lang="en-US" dirty="0"/>
          </a:p>
        </p:txBody>
      </p:sp>
      <p:grpSp>
        <p:nvGrpSpPr>
          <p:cNvPr id="14" name="Group 26"/>
          <p:cNvGrpSpPr>
            <a:grpSpLocks noChangeAspect="1"/>
          </p:cNvGrpSpPr>
          <p:nvPr/>
        </p:nvGrpSpPr>
        <p:grpSpPr bwMode="auto">
          <a:xfrm>
            <a:off x="3200400" y="1752600"/>
            <a:ext cx="3127193" cy="2623164"/>
            <a:chOff x="2355" y="7544"/>
            <a:chExt cx="7029" cy="6017"/>
          </a:xfrm>
        </p:grpSpPr>
        <p:sp>
          <p:nvSpPr>
            <p:cNvPr id="15" name="AutoShape 27"/>
            <p:cNvSpPr>
              <a:spLocks noChangeAspect="1" noChangeArrowheads="1"/>
            </p:cNvSpPr>
            <p:nvPr/>
          </p:nvSpPr>
          <p:spPr bwMode="auto">
            <a:xfrm>
              <a:off x="2355" y="7544"/>
              <a:ext cx="7029" cy="6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4263" y="12354"/>
              <a:ext cx="47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2355" y="9549"/>
              <a:ext cx="2134" cy="1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System head</a:t>
              </a:r>
              <a:endParaRPr lang="en-US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5777" y="12772"/>
              <a:ext cx="1417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Flow</a:t>
              </a:r>
              <a:endParaRPr lang="en-US"/>
            </a:p>
          </p:txBody>
        </p:sp>
        <p:sp>
          <p:nvSpPr>
            <p:cNvPr id="19" name="Arc 31"/>
            <p:cNvSpPr>
              <a:spLocks/>
            </p:cNvSpPr>
            <p:nvPr/>
          </p:nvSpPr>
          <p:spPr bwMode="auto">
            <a:xfrm flipV="1">
              <a:off x="4239" y="8158"/>
              <a:ext cx="4759" cy="33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23 w 21598"/>
                <a:gd name="T1" fmla="*/ 0 h 21600"/>
                <a:gd name="T2" fmla="*/ 21598 w 21598"/>
                <a:gd name="T3" fmla="*/ 21290 h 21600"/>
                <a:gd name="T4" fmla="*/ 0 w 215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600" fill="none" extrusionOk="0">
                  <a:moveTo>
                    <a:pt x="22" y="0"/>
                  </a:moveTo>
                  <a:cubicBezTo>
                    <a:pt x="11822" y="12"/>
                    <a:pt x="21428" y="9491"/>
                    <a:pt x="21597" y="21290"/>
                  </a:cubicBezTo>
                </a:path>
                <a:path w="21598" h="21600" stroke="0" extrusionOk="0">
                  <a:moveTo>
                    <a:pt x="22" y="0"/>
                  </a:moveTo>
                  <a:cubicBezTo>
                    <a:pt x="11822" y="12"/>
                    <a:pt x="21428" y="9491"/>
                    <a:pt x="21597" y="2129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252" y="11614"/>
              <a:ext cx="46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V="1">
              <a:off x="4204" y="8399"/>
              <a:ext cx="0" cy="39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6558" y="11578"/>
              <a:ext cx="2633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Static head</a:t>
              </a:r>
              <a:endParaRPr lang="en-US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7653" y="10124"/>
              <a:ext cx="1731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Friction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 head</a:t>
              </a:r>
              <a:endParaRPr lang="en-US" dirty="0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4940" y="8350"/>
              <a:ext cx="1755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System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curve</a:t>
              </a:r>
              <a:endParaRPr lang="en-US" dirty="0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6292" y="9139"/>
              <a:ext cx="966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Date Placeholder 2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044295C-8BEB-4137-9A10-BB1257E9A66F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Head (H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flow rate (discharge), Q)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Power </a:t>
            </a:r>
            <a:r>
              <a:rPr lang="en-US" dirty="0" err="1" smtClean="0"/>
              <a:t>vs</a:t>
            </a:r>
            <a:r>
              <a:rPr lang="en-US" dirty="0" smtClean="0"/>
              <a:t> flow rate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Efficiency </a:t>
            </a:r>
            <a:r>
              <a:rPr lang="en-US" dirty="0" err="1" smtClean="0"/>
              <a:t>vs</a:t>
            </a:r>
            <a:r>
              <a:rPr lang="en-US" dirty="0" smtClean="0"/>
              <a:t> flow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Pump performance (characteristic) curves</a:t>
            </a:r>
            <a:endParaRPr lang="en-US" dirty="0"/>
          </a:p>
        </p:txBody>
      </p:sp>
      <p:pic>
        <p:nvPicPr>
          <p:cNvPr id="4" name="Picture 1" descr="fig_10_07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057400"/>
            <a:ext cx="3047999" cy="303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E32FDE-E931-4B3D-B277-D39655FBA032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Pump Performance (Characteristic) curves</a:t>
            </a:r>
            <a:endParaRPr lang="en-US" dirty="0"/>
          </a:p>
        </p:txBody>
      </p:sp>
      <p:pic>
        <p:nvPicPr>
          <p:cNvPr id="6" name="Picture 1" descr="fig_10_24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221271" cy="48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32E602-CF31-4F11-8036-4AD4B40E2912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Maximum efficiency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Pump Characteristic curves - Operating point</a:t>
            </a:r>
            <a:endParaRPr lang="en-US" dirty="0"/>
          </a:p>
        </p:txBody>
      </p:sp>
      <p:pic>
        <p:nvPicPr>
          <p:cNvPr id="4" name="Picture 1" descr="fig_10_19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2362200"/>
            <a:ext cx="7407275" cy="35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0428C80-58EC-49B9-BA65-19A97242EFEE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Pumps in parallel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Pumps in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</a:t>
            </a:r>
            <a:endParaRPr 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191000"/>
            <a:ext cx="3225800" cy="1549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191000"/>
            <a:ext cx="3225800" cy="1549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210D8AB-AD81-4243-8F32-787D15C1BBF2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Tubes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In terms of outside diameter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Wall thickness</a:t>
            </a:r>
          </a:p>
          <a:p>
            <a:pPr lvl="2"/>
            <a:r>
              <a:rPr lang="en-US" dirty="0" smtClean="0"/>
              <a:t>BWG (Birmingham Wire Gauge) (decreases with thickness)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Pipes and tubings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7D47689-68A6-4E08-A7F5-EA0A82C12597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Flanges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Flanges with </a:t>
            </a:r>
            <a:r>
              <a:rPr lang="en-US" dirty="0" err="1" smtClean="0"/>
              <a:t>openinngs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Blind flange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Screwed fittings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Welded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Joints and fittings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BC9BA9C-693A-43D3-A4F7-C07B194756F0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Devices which control the amount and direction of fluid flow in piping systems</a:t>
            </a:r>
          </a:p>
          <a:p>
            <a:pPr marL="342900" lvl="1" indent="-342900" algn="just">
              <a:buClr>
                <a:srgbClr val="101141"/>
              </a:buClr>
              <a:buFont typeface="Arial" pitchFamily="34" charset="0"/>
              <a:buChar char="•"/>
            </a:pPr>
            <a:r>
              <a:rPr lang="en-US" sz="3200" dirty="0" smtClean="0"/>
              <a:t>Typically made of bronze, brass, iron, or steel alloy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Components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Valve body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Packing		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Disc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Packing gland/nut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Seat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Stem		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Bonnet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Valves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03700C-CF97-4211-8444-2A4D89244186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06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Two basic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Stop/control valves</a:t>
            </a:r>
          </a:p>
          <a:p>
            <a:pPr lvl="2"/>
            <a:r>
              <a:rPr lang="en-US" dirty="0" smtClean="0"/>
              <a:t>Used to stop or partially shut off the flow of a fluid </a:t>
            </a:r>
          </a:p>
          <a:p>
            <a:pPr lvl="2"/>
            <a:r>
              <a:rPr lang="en-US" dirty="0" smtClean="0"/>
              <a:t>Examples : Gate, Globe, Needle, Plug, Butterfly valves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Check valves (NRVs)</a:t>
            </a:r>
          </a:p>
          <a:p>
            <a:pPr lvl="2"/>
            <a:r>
              <a:rPr lang="en-US" dirty="0" smtClean="0"/>
              <a:t>Used to permit the flow only in one direction</a:t>
            </a:r>
          </a:p>
          <a:p>
            <a:pPr lvl="2"/>
            <a:r>
              <a:rPr lang="en-US" dirty="0" smtClean="0"/>
              <a:t>Examples – Swing-check, Ball-check, etc.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Special types</a:t>
            </a:r>
          </a:p>
          <a:p>
            <a:pPr lvl="2"/>
            <a:r>
              <a:rPr lang="en-US" dirty="0" smtClean="0"/>
              <a:t>Relief valves</a:t>
            </a:r>
          </a:p>
          <a:p>
            <a:pPr lvl="2"/>
            <a:r>
              <a:rPr lang="en-US" dirty="0" smtClean="0"/>
              <a:t>Pressure reducing valves</a:t>
            </a:r>
          </a:p>
          <a:p>
            <a:pPr lvl="2"/>
            <a:r>
              <a:rPr lang="en-US" dirty="0" smtClean="0"/>
              <a:t>Remote operated valves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Valves -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8B3AAD-A14D-400F-B86C-66791A0A0BCB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83076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Most common type of stop/control valve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Used in steam, air, water, &amp; oil pipelines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Disc attached to valve stem rests against seat to shut off flow of fluid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u="sng" dirty="0" smtClean="0"/>
              <a:t>Adv</a:t>
            </a:r>
            <a:r>
              <a:rPr lang="en-US" dirty="0" smtClean="0"/>
              <a:t>: Used for throttling/controlling the flow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u="sng" dirty="0" smtClean="0"/>
              <a:t>Disadv</a:t>
            </a:r>
            <a:r>
              <a:rPr lang="en-US" dirty="0" smtClean="0"/>
              <a:t>: Large pressure drop (flow resistance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Globe valve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78B9CE8-4A9B-4389-AA59-042749DCACD4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Globe valve</a:t>
            </a:r>
            <a:endParaRPr lang="en-US" dirty="0"/>
          </a:p>
        </p:txBody>
      </p:sp>
      <p:pic>
        <p:nvPicPr>
          <p:cNvPr id="4" name="Picture 1029" descr="C:\My Documents\Navy Documents\NS 105\globe valv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5"/>
            <a:ext cx="6343672" cy="486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6C099D6-F9C7-4CF2-8716-B0F4842E000C}" type="datetime1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4902</TotalTime>
  <Words>1215</Words>
  <Application>Microsoft Office PowerPoint</Application>
  <PresentationFormat>On-screen Show (4:3)</PresentationFormat>
  <Paragraphs>294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S.S.Baral</cp:lastModifiedBy>
  <cp:revision>1149</cp:revision>
  <dcterms:created xsi:type="dcterms:W3CDTF">2011-09-14T09:42:05Z</dcterms:created>
  <dcterms:modified xsi:type="dcterms:W3CDTF">2015-11-26T02:29:20Z</dcterms:modified>
</cp:coreProperties>
</file>