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66" r:id="rId2"/>
    <p:sldId id="285" r:id="rId3"/>
    <p:sldId id="325" r:id="rId4"/>
    <p:sldId id="326" r:id="rId5"/>
    <p:sldId id="327" r:id="rId6"/>
    <p:sldId id="323" r:id="rId7"/>
    <p:sldId id="329" r:id="rId8"/>
  </p:sldIdLst>
  <p:sldSz cx="9144000" cy="5143500" type="screen16x9"/>
  <p:notesSz cx="6858000" cy="9144000"/>
  <p:embeddedFontLst>
    <p:embeddedFont>
      <p:font typeface="Proxima Nova" panose="02020500000000000000" charset="0"/>
      <p:regular r:id="rId10"/>
      <p:bold r:id="rId11"/>
      <p:italic r:id="rId12"/>
      <p:boldItalic r:id="rId13"/>
    </p:embeddedFont>
    <p:embeddedFont>
      <p:font typeface="Proxima Nova Semibold" panose="02020500000000000000" charset="0"/>
      <p:regular r:id="rId14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CFE"/>
    <a:srgbClr val="008000"/>
    <a:srgbClr val="996633"/>
    <a:srgbClr val="CC9900"/>
    <a:srgbClr val="50CCB0"/>
    <a:srgbClr val="435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50FBBA-A258-424C-B036-AB82F64EAD2F}">
  <a:tblStyle styleId="{4050FBBA-A258-424C-B036-AB82F64EAD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279" autoAdjust="0"/>
  </p:normalViewPr>
  <p:slideViewPr>
    <p:cSldViewPr snapToGrid="0">
      <p:cViewPr varScale="1">
        <p:scale>
          <a:sx n="141" d="100"/>
          <a:sy n="141" d="100"/>
        </p:scale>
        <p:origin x="64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7aa86e3c49_0_8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7aa86e3c49_0_8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7aa86e3c49_0_8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7aa86e3c49_0_8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61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>
            <a:spLocks noGrp="1"/>
          </p:cNvSpPr>
          <p:nvPr>
            <p:ph type="title"/>
          </p:nvPr>
        </p:nvSpPr>
        <p:spPr>
          <a:xfrm>
            <a:off x="626174" y="2093390"/>
            <a:ext cx="7697100" cy="1058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機器學習課程</a:t>
            </a:r>
            <a:br>
              <a:rPr lang="en-US" altLang="zh-TW" dirty="0"/>
            </a:br>
            <a:r>
              <a:rPr lang="zh-TW" altLang="en-US" dirty="0"/>
              <a:t>作業說明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行動裝置使用和使用者行為分類</a:t>
            </a:r>
          </a:p>
        </p:txBody>
      </p:sp>
      <p:sp>
        <p:nvSpPr>
          <p:cNvPr id="5" name="Google Shape;513;p32"/>
          <p:cNvSpPr txBox="1"/>
          <p:nvPr/>
        </p:nvSpPr>
        <p:spPr>
          <a:xfrm>
            <a:off x="775281" y="1291736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r>
              <a:rPr lang="zh-TW" altLang="en-US" b="1" dirty="0">
                <a:solidFill>
                  <a:schemeClr val="bg1"/>
                </a:solidFill>
              </a:rPr>
              <a:t>透過</a:t>
            </a:r>
            <a:r>
              <a:rPr lang="en-US" altLang="zh-TW" b="1" dirty="0">
                <a:solidFill>
                  <a:schemeClr val="bg1"/>
                </a:solidFill>
              </a:rPr>
              <a:t>9</a:t>
            </a:r>
            <a:r>
              <a:rPr lang="zh-TW" altLang="en-US" b="1" dirty="0">
                <a:solidFill>
                  <a:schemeClr val="bg1"/>
                </a:solidFill>
              </a:rPr>
              <a:t>個特徵值對使用者行為</a:t>
            </a:r>
            <a:r>
              <a:rPr lang="en-US" altLang="zh-TW" b="1" dirty="0">
                <a:solidFill>
                  <a:schemeClr val="bg1"/>
                </a:solidFill>
              </a:rPr>
              <a:t>(5</a:t>
            </a:r>
            <a:r>
              <a:rPr lang="zh-TW" altLang="en-US" b="1" dirty="0">
                <a:solidFill>
                  <a:schemeClr val="bg1"/>
                </a:solidFill>
              </a:rPr>
              <a:t>類</a:t>
            </a:r>
            <a:r>
              <a:rPr lang="en-US" altLang="zh-TW" b="1" dirty="0">
                <a:solidFill>
                  <a:schemeClr val="bg1"/>
                </a:solidFill>
              </a:rPr>
              <a:t>)</a:t>
            </a:r>
            <a:r>
              <a:rPr lang="zh-TW" altLang="en-US" b="1" dirty="0">
                <a:solidFill>
                  <a:schemeClr val="bg1"/>
                </a:solidFill>
              </a:rPr>
              <a:t>進行分類 </a:t>
            </a:r>
            <a:r>
              <a:rPr lang="en-US" altLang="zh-TW" b="1" dirty="0">
                <a:solidFill>
                  <a:schemeClr val="bg1"/>
                </a:solidFill>
              </a:rPr>
              <a:t>( </a:t>
            </a:r>
            <a:r>
              <a:rPr lang="en-US" altLang="zh-TW" i="1" u="sng" dirty="0">
                <a:solidFill>
                  <a:schemeClr val="bg1"/>
                </a:solidFill>
              </a:rPr>
              <a:t>User Behavior Class.csv</a:t>
            </a:r>
            <a:r>
              <a:rPr lang="en-US" altLang="zh-TW" b="1" dirty="0">
                <a:solidFill>
                  <a:schemeClr val="bg1"/>
                </a:solidFill>
              </a:rPr>
              <a:t> )</a:t>
            </a:r>
            <a:r>
              <a:rPr lang="zh-TW" altLang="en-US" b="1" dirty="0">
                <a:solidFill>
                  <a:schemeClr val="bg1"/>
                </a:solidFill>
              </a:rPr>
              <a:t>，共</a:t>
            </a:r>
            <a:r>
              <a:rPr lang="en-US" altLang="zh-TW" b="1" dirty="0">
                <a:solidFill>
                  <a:schemeClr val="bg1"/>
                </a:solidFill>
              </a:rPr>
              <a:t>701</a:t>
            </a:r>
            <a:r>
              <a:rPr lang="zh-TW" altLang="en-US" b="1" dirty="0">
                <a:solidFill>
                  <a:schemeClr val="bg1"/>
                </a:solidFill>
              </a:rPr>
              <a:t>筆資料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endParaRPr lang="en-US" altLang="zh-TW" b="1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r>
              <a:rPr lang="zh-TW" altLang="en-US" b="1" dirty="0">
                <a:solidFill>
                  <a:srgbClr val="FF0000"/>
                </a:solidFill>
              </a:rPr>
              <a:t>特徵值</a:t>
            </a:r>
            <a:r>
              <a:rPr lang="en-US" altLang="zh-TW" b="1" dirty="0">
                <a:solidFill>
                  <a:schemeClr val="bg1"/>
                </a:solidFill>
              </a:rPr>
              <a:t>: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zh-TW" altLang="en-US" sz="1200" dirty="0">
                <a:solidFill>
                  <a:schemeClr val="bg1"/>
                </a:solidFill>
              </a:rPr>
              <a:t>設備型號 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Device Model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zh-TW" altLang="en-US" sz="1200" dirty="0">
                <a:solidFill>
                  <a:schemeClr val="bg1"/>
                </a:solidFill>
              </a:rPr>
              <a:t>作業系統 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Operating System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zh-TW" altLang="en-US" sz="1200" dirty="0">
                <a:solidFill>
                  <a:schemeClr val="bg1"/>
                </a:solidFill>
              </a:rPr>
              <a:t>應用程式使用時間 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App Usage Time (min/day)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zh-TW" altLang="en-US" sz="1200" dirty="0">
                <a:solidFill>
                  <a:schemeClr val="bg1"/>
                </a:solidFill>
              </a:rPr>
              <a:t>螢幕開啟時間 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Screen On Time (hours/day)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zh-TW" altLang="en-US" sz="1200" dirty="0">
                <a:solidFill>
                  <a:schemeClr val="bg1"/>
                </a:solidFill>
              </a:rPr>
              <a:t>電池消耗 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Battery Drain (</a:t>
            </a:r>
            <a:r>
              <a:rPr lang="en-US" altLang="zh-TW" sz="1200" dirty="0" err="1">
                <a:solidFill>
                  <a:schemeClr val="bg1"/>
                </a:solidFill>
              </a:rPr>
              <a:t>mAh</a:t>
            </a:r>
            <a:r>
              <a:rPr lang="en-US" altLang="zh-TW" sz="1200" dirty="0">
                <a:solidFill>
                  <a:schemeClr val="bg1"/>
                </a:solidFill>
              </a:rPr>
              <a:t>/day)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zh-TW" altLang="en-US" sz="1200" dirty="0">
                <a:solidFill>
                  <a:schemeClr val="bg1"/>
                </a:solidFill>
              </a:rPr>
              <a:t>應用程式數量 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Number of Apps Installed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zh-TW" altLang="en-US" sz="1200" dirty="0">
                <a:solidFill>
                  <a:schemeClr val="bg1"/>
                </a:solidFill>
              </a:rPr>
              <a:t>流量使用 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Data Usage (MB/day)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zh-TW" altLang="en-US" sz="1200" dirty="0">
                <a:solidFill>
                  <a:schemeClr val="bg1"/>
                </a:solidFill>
              </a:rPr>
              <a:t>年齡 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Age )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zh-TW" altLang="en-US" sz="1200" dirty="0">
                <a:solidFill>
                  <a:schemeClr val="bg1"/>
                </a:solidFill>
              </a:rPr>
              <a:t>性別 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Gender )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+mj-lt"/>
              <a:buAutoNum type="arabicPeriod"/>
            </a:pPr>
            <a:endParaRPr lang="en-US" altLang="zh-TW" dirty="0">
              <a:solidFill>
                <a:schemeClr val="bg1"/>
              </a:solidFill>
            </a:endParaRPr>
          </a:p>
          <a:p>
            <a:pPr marL="501650" lvl="2" indent="-34290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</a:rPr>
              <a:t>預測目標</a:t>
            </a:r>
            <a:r>
              <a:rPr lang="en-US" altLang="zh-TW" b="1" dirty="0">
                <a:solidFill>
                  <a:schemeClr val="bg1"/>
                </a:solidFill>
              </a:rPr>
              <a:t>:</a:t>
            </a:r>
          </a:p>
          <a:p>
            <a:pPr marL="630238" lvl="2" indent="-182563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</a:rPr>
              <a:t>使用者行為模式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User Behavior Class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 marL="501650" lvl="2" indent="-342900">
              <a:buClr>
                <a:schemeClr val="lt1"/>
              </a:buClr>
              <a:buSzPts val="1100"/>
              <a:buFont typeface="+mj-lt"/>
              <a:buAutoNum type="arabicPeriod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5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E127-B81D-A384-0170-A4A44AA65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5DB42-1F1D-75A0-EA03-306C2B3E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行動裝置使用和使用者行為分類</a:t>
            </a:r>
          </a:p>
        </p:txBody>
      </p:sp>
      <p:sp>
        <p:nvSpPr>
          <p:cNvPr id="5" name="Google Shape;513;p32">
            <a:extLst>
              <a:ext uri="{FF2B5EF4-FFF2-40B4-BE49-F238E27FC236}">
                <a16:creationId xmlns:a16="http://schemas.microsoft.com/office/drawing/2014/main" id="{085B410B-4DAF-6457-E0B5-F1228BBDA6BA}"/>
              </a:ext>
            </a:extLst>
          </p:cNvPr>
          <p:cNvSpPr txBox="1"/>
          <p:nvPr/>
        </p:nvSpPr>
        <p:spPr>
          <a:xfrm>
            <a:off x="775281" y="1291736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r>
              <a:rPr lang="zh-TW" altLang="en-US" dirty="0">
                <a:solidFill>
                  <a:schemeClr val="bg1"/>
                </a:solidFill>
              </a:rPr>
              <a:t>不指定使用的機器學習模型，選擇</a:t>
            </a:r>
            <a:r>
              <a:rPr lang="zh-TW" altLang="en-US" dirty="0">
                <a:solidFill>
                  <a:srgbClr val="FF0000"/>
                </a:solidFill>
              </a:rPr>
              <a:t>準確度</a:t>
            </a:r>
            <a:r>
              <a:rPr lang="zh-TW" altLang="en-US" dirty="0">
                <a:solidFill>
                  <a:schemeClr val="bg1"/>
                </a:solidFill>
              </a:rPr>
              <a:t>最高的即可。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r>
              <a:rPr lang="zh-TW" altLang="en-US" dirty="0">
                <a:solidFill>
                  <a:schemeClr val="bg1"/>
                </a:solidFill>
              </a:rPr>
              <a:t>使用上參照範例程式中的 </a:t>
            </a:r>
            <a:r>
              <a:rPr lang="en-US" altLang="zh-TW" i="1" dirty="0" err="1">
                <a:solidFill>
                  <a:srgbClr val="00B0F0"/>
                </a:solidFill>
              </a:rPr>
              <a:t>sklearn.model_selection.train_test_split</a:t>
            </a:r>
            <a:r>
              <a:rPr lang="zh-TW" altLang="en-US" i="1" dirty="0">
                <a:solidFill>
                  <a:srgbClr val="00B0F0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進行資料切分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marL="806450" indent="-354013">
              <a:buClr>
                <a:schemeClr val="lt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zh-TW" dirty="0" err="1">
                <a:solidFill>
                  <a:schemeClr val="bg1"/>
                </a:solidFill>
              </a:rPr>
              <a:t>X_train,y_train,X_test,y_test</a:t>
            </a:r>
            <a:r>
              <a:rPr lang="en-US" altLang="zh-TW" dirty="0">
                <a:solidFill>
                  <a:schemeClr val="bg1"/>
                </a:solidFill>
              </a:rPr>
              <a:t> = </a:t>
            </a:r>
          </a:p>
          <a:p>
            <a:pPr marL="452437">
              <a:buClr>
                <a:schemeClr val="lt1"/>
              </a:buClr>
              <a:buSzPts val="1100"/>
            </a:pPr>
            <a:r>
              <a:rPr lang="en-US" altLang="zh-TW" dirty="0" err="1">
                <a:solidFill>
                  <a:schemeClr val="bg1"/>
                </a:solidFill>
              </a:rPr>
              <a:t>train_test_split</a:t>
            </a:r>
            <a:r>
              <a:rPr lang="en-US" altLang="zh-TW" dirty="0">
                <a:solidFill>
                  <a:schemeClr val="bg1"/>
                </a:solidFill>
              </a:rPr>
              <a:t> ( data, target,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test_size</a:t>
            </a:r>
            <a:r>
              <a:rPr lang="en-US" altLang="zh-TW" dirty="0">
                <a:solidFill>
                  <a:schemeClr val="bg1"/>
                </a:solidFill>
              </a:rPr>
              <a:t>=0.2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,shuffle=True, </a:t>
            </a:r>
            <a:r>
              <a:rPr lang="en-US" altLang="zh-TW" dirty="0" err="1">
                <a:solidFill>
                  <a:schemeClr val="bg1"/>
                </a:solidFill>
              </a:rPr>
              <a:t>random_state</a:t>
            </a:r>
            <a:r>
              <a:rPr lang="en-US" altLang="zh-TW" dirty="0">
                <a:solidFill>
                  <a:schemeClr val="bg1"/>
                </a:solidFill>
              </a:rPr>
              <a:t>=42 ) </a:t>
            </a:r>
          </a:p>
          <a:p>
            <a:pPr marL="158750">
              <a:buClr>
                <a:schemeClr val="lt1"/>
              </a:buClr>
              <a:buSzPts val="1100"/>
            </a:pPr>
            <a:endParaRPr lang="en-US" altLang="zh-TW" dirty="0">
              <a:solidFill>
                <a:schemeClr val="bg1"/>
              </a:solidFill>
            </a:endParaRPr>
          </a:p>
          <a:p>
            <a:pPr marL="733425" indent="-285750">
              <a:buClr>
                <a:schemeClr val="lt1"/>
              </a:buClr>
              <a:buSzPts val="1100"/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bg1"/>
                </a:solidFill>
              </a:rPr>
              <a:t>說明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資料集分割訓練集及測試集採</a:t>
            </a:r>
            <a:r>
              <a:rPr lang="en-US" altLang="zh-TW" dirty="0">
                <a:solidFill>
                  <a:srgbClr val="FF0000"/>
                </a:solidFill>
              </a:rPr>
              <a:t>8:2</a:t>
            </a:r>
            <a:r>
              <a:rPr lang="zh-TW" altLang="en-US" dirty="0">
                <a:solidFill>
                  <a:schemeClr val="bg1"/>
                </a:solidFill>
              </a:rPr>
              <a:t>的比例進行切分；設定打亂資料集 </a:t>
            </a:r>
            <a:r>
              <a:rPr lang="en-US" altLang="zh-TW" dirty="0">
                <a:solidFill>
                  <a:schemeClr val="bg1"/>
                </a:solidFill>
              </a:rPr>
              <a:t>(shuffle)</a:t>
            </a:r>
            <a:r>
              <a:rPr lang="zh-TW" altLang="en-US" dirty="0">
                <a:solidFill>
                  <a:schemeClr val="bg1"/>
                </a:solidFill>
              </a:rPr>
              <a:t>；為確保資料集的一致性指定亂數種子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random_state</a:t>
            </a:r>
            <a:r>
              <a:rPr lang="en-US" altLang="zh-TW" dirty="0">
                <a:solidFill>
                  <a:schemeClr val="bg1"/>
                </a:solidFill>
              </a:rPr>
              <a:t>=42 )</a:t>
            </a: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結果請整理成一個</a:t>
            </a:r>
            <a:r>
              <a:rPr lang="en-US" altLang="zh-TW" dirty="0">
                <a:solidFill>
                  <a:schemeClr val="bg1"/>
                </a:solidFill>
              </a:rPr>
              <a:t>word</a:t>
            </a:r>
            <a:r>
              <a:rPr lang="zh-TW" altLang="en-US" dirty="0">
                <a:solidFill>
                  <a:schemeClr val="bg1"/>
                </a:solidFill>
              </a:rPr>
              <a:t>檔案進行繳交。包含</a:t>
            </a:r>
            <a:r>
              <a:rPr lang="zh-TW" altLang="en-US" dirty="0">
                <a:solidFill>
                  <a:srgbClr val="00B050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zh-TW" altLang="en-US" dirty="0">
                <a:solidFill>
                  <a:srgbClr val="00B050"/>
                </a:solidFill>
              </a:rPr>
              <a:t>機器學習模型說明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zh-TW" altLang="en-US" dirty="0">
                <a:solidFill>
                  <a:srgbClr val="00B050"/>
                </a:solidFill>
              </a:rPr>
              <a:t>參數設定</a:t>
            </a:r>
            <a:r>
              <a:rPr lang="zh-TW" altLang="en-US" dirty="0">
                <a:solidFill>
                  <a:schemeClr val="bg1"/>
                </a:solidFill>
              </a:rPr>
              <a:t>及</a:t>
            </a:r>
            <a:r>
              <a:rPr lang="zh-TW" altLang="en-US" dirty="0">
                <a:solidFill>
                  <a:srgbClr val="00B050"/>
                </a:solidFill>
              </a:rPr>
              <a:t>結果</a:t>
            </a:r>
            <a:r>
              <a:rPr lang="zh-TW" altLang="en-US" dirty="0">
                <a:solidFill>
                  <a:schemeClr val="bg1"/>
                </a:solidFill>
              </a:rPr>
              <a:t>等等。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703B1-F216-C647-58F5-22F5CAC5A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F4FD1-1E7D-C048-CEA7-3E8358CC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補充說明</a:t>
            </a:r>
          </a:p>
        </p:txBody>
      </p:sp>
      <p:sp>
        <p:nvSpPr>
          <p:cNvPr id="5" name="Google Shape;513;p32">
            <a:extLst>
              <a:ext uri="{FF2B5EF4-FFF2-40B4-BE49-F238E27FC236}">
                <a16:creationId xmlns:a16="http://schemas.microsoft.com/office/drawing/2014/main" id="{1ED33B7E-9028-14AB-77D2-CFAE50F76C59}"/>
              </a:ext>
            </a:extLst>
          </p:cNvPr>
          <p:cNvSpPr txBox="1"/>
          <p:nvPr/>
        </p:nvSpPr>
        <p:spPr>
          <a:xfrm>
            <a:off x="775281" y="1291736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r>
              <a:rPr lang="zh-TW" altLang="en-US" dirty="0">
                <a:solidFill>
                  <a:schemeClr val="bg1"/>
                </a:solidFill>
              </a:rPr>
              <a:t>原始資料集中，部分欄位原始對應之類別並非數字，為機器學習使用故轉換成數字，以下為對應類別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en-US" altLang="zh-TW" dirty="0">
              <a:solidFill>
                <a:schemeClr val="bg1"/>
              </a:solidFill>
            </a:endParaRPr>
          </a:p>
          <a:p>
            <a:pPr marL="806450" indent="-358775">
              <a:buClr>
                <a:schemeClr val="lt1"/>
              </a:buClr>
              <a:buSzPts val="1100"/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FFC000"/>
                </a:solidFill>
              </a:rPr>
              <a:t>設備型號 </a:t>
            </a:r>
            <a:r>
              <a:rPr lang="en-US" altLang="zh-TW" sz="1400" dirty="0">
                <a:solidFill>
                  <a:srgbClr val="FFC000"/>
                </a:solidFill>
              </a:rPr>
              <a:t>(</a:t>
            </a:r>
            <a:r>
              <a:rPr lang="zh-TW" altLang="en-US" sz="1400" dirty="0">
                <a:solidFill>
                  <a:srgbClr val="FFC000"/>
                </a:solidFill>
              </a:rPr>
              <a:t> </a:t>
            </a:r>
            <a:r>
              <a:rPr lang="en-US" altLang="zh-TW" sz="1400" dirty="0">
                <a:solidFill>
                  <a:srgbClr val="FFC000"/>
                </a:solidFill>
              </a:rPr>
              <a:t>Device Model</a:t>
            </a:r>
            <a:r>
              <a:rPr lang="zh-TW" altLang="en-US" sz="1400" dirty="0">
                <a:solidFill>
                  <a:srgbClr val="FFC000"/>
                </a:solidFill>
              </a:rPr>
              <a:t> </a:t>
            </a:r>
            <a:r>
              <a:rPr lang="en-US" altLang="zh-TW" sz="1400" dirty="0">
                <a:solidFill>
                  <a:srgbClr val="FFC000"/>
                </a:solidFill>
              </a:rPr>
              <a:t>)</a:t>
            </a:r>
          </a:p>
          <a:p>
            <a:pPr marL="1165225" indent="-358775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</a:rPr>
              <a:t>Google Pixel 5	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: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0</a:t>
            </a:r>
          </a:p>
          <a:p>
            <a:pPr marL="1165225" indent="-358775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</a:rPr>
              <a:t>OnePlus 9	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: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1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marL="1165225" indent="-358775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</a:rPr>
              <a:t>Xiaomi Mi 11	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: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2</a:t>
            </a:r>
          </a:p>
          <a:p>
            <a:pPr marL="1165225" indent="-358775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</a:rPr>
              <a:t>iPhone 12	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: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3</a:t>
            </a:r>
          </a:p>
          <a:p>
            <a:pPr marL="1165225" indent="-358775"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</a:rPr>
              <a:t>Samsung S21	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: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4</a:t>
            </a:r>
          </a:p>
          <a:p>
            <a:pPr marL="806450" indent="-358775">
              <a:buClr>
                <a:schemeClr val="lt1"/>
              </a:buClr>
              <a:buSzPts val="1100"/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FFC000"/>
                </a:solidFill>
              </a:rPr>
              <a:t>作業系統 </a:t>
            </a:r>
            <a:r>
              <a:rPr lang="en-US" altLang="zh-TW" sz="1400" dirty="0">
                <a:solidFill>
                  <a:srgbClr val="FFC000"/>
                </a:solidFill>
              </a:rPr>
              <a:t>(</a:t>
            </a:r>
            <a:r>
              <a:rPr lang="zh-TW" altLang="en-US" sz="1400" dirty="0">
                <a:solidFill>
                  <a:srgbClr val="FFC000"/>
                </a:solidFill>
              </a:rPr>
              <a:t> </a:t>
            </a:r>
            <a:r>
              <a:rPr lang="en-US" altLang="zh-TW" sz="1400" dirty="0">
                <a:solidFill>
                  <a:srgbClr val="FFC000"/>
                </a:solidFill>
              </a:rPr>
              <a:t>Operating System</a:t>
            </a:r>
            <a:r>
              <a:rPr lang="zh-TW" altLang="en-US" sz="1400" dirty="0">
                <a:solidFill>
                  <a:srgbClr val="FFC000"/>
                </a:solidFill>
              </a:rPr>
              <a:t> </a:t>
            </a:r>
            <a:r>
              <a:rPr lang="en-US" altLang="zh-TW" sz="1400" dirty="0">
                <a:solidFill>
                  <a:srgbClr val="FFC000"/>
                </a:solidFill>
              </a:rPr>
              <a:t>)</a:t>
            </a:r>
          </a:p>
          <a:p>
            <a:pPr marL="1169988" indent="-363538"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altLang="zh-TW" sz="1400" dirty="0">
                <a:solidFill>
                  <a:schemeClr val="bg1"/>
                </a:solidFill>
              </a:rPr>
              <a:t>Android	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: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0</a:t>
            </a:r>
          </a:p>
          <a:p>
            <a:pPr marL="1169988" indent="-363538"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altLang="zh-TW" sz="1400" dirty="0">
                <a:solidFill>
                  <a:schemeClr val="bg1"/>
                </a:solidFill>
              </a:rPr>
              <a:t>IOS	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:</a:t>
            </a:r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1</a:t>
            </a:r>
          </a:p>
          <a:p>
            <a:pPr marL="806450" indent="-358775">
              <a:buClr>
                <a:schemeClr val="lt1"/>
              </a:buClr>
              <a:buSzPts val="1100"/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FFC000"/>
                </a:solidFill>
              </a:rPr>
              <a:t>性別 </a:t>
            </a:r>
            <a:r>
              <a:rPr lang="en-US" altLang="zh-TW" sz="1400" dirty="0">
                <a:solidFill>
                  <a:srgbClr val="FFC000"/>
                </a:solidFill>
              </a:rPr>
              <a:t>(</a:t>
            </a:r>
            <a:r>
              <a:rPr lang="zh-TW" altLang="en-US" sz="1400" dirty="0">
                <a:solidFill>
                  <a:srgbClr val="FFC000"/>
                </a:solidFill>
              </a:rPr>
              <a:t> </a:t>
            </a:r>
            <a:r>
              <a:rPr lang="en-US" altLang="zh-TW" sz="1400" dirty="0">
                <a:solidFill>
                  <a:srgbClr val="FFC000"/>
                </a:solidFill>
              </a:rPr>
              <a:t>Gender )</a:t>
            </a:r>
          </a:p>
          <a:p>
            <a:pPr marL="1165225" indent="-358775"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altLang="zh-TW" dirty="0">
                <a:solidFill>
                  <a:schemeClr val="bg1"/>
                </a:solidFill>
              </a:rPr>
              <a:t>Male	 : 0</a:t>
            </a:r>
          </a:p>
          <a:p>
            <a:pPr marL="1165225" indent="-358775"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altLang="zh-TW" sz="1400" dirty="0">
                <a:solidFill>
                  <a:schemeClr val="bg1"/>
                </a:solidFill>
              </a:rPr>
              <a:t>Female	 : 1</a:t>
            </a:r>
          </a:p>
          <a:p>
            <a:pPr marL="501650" indent="-342900">
              <a:buClr>
                <a:schemeClr val="lt1"/>
              </a:buClr>
              <a:buSzPts val="1100"/>
              <a:buFont typeface="+mj-lt"/>
              <a:buAutoNum type="arabicPeriod"/>
            </a:pPr>
            <a:endParaRPr lang="en-US" altLang="zh-TW" sz="1400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endParaRPr lang="en-US" altLang="zh-TW" sz="1400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9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07CB3-15DD-36F7-CA99-DD91EDFB9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88832-BDA9-2FB4-4926-DC188BAB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補充說明</a:t>
            </a:r>
          </a:p>
        </p:txBody>
      </p:sp>
      <p:sp>
        <p:nvSpPr>
          <p:cNvPr id="5" name="Google Shape;513;p32">
            <a:extLst>
              <a:ext uri="{FF2B5EF4-FFF2-40B4-BE49-F238E27FC236}">
                <a16:creationId xmlns:a16="http://schemas.microsoft.com/office/drawing/2014/main" id="{F120E0C7-F64A-19F7-8EA6-A2E9787AA67B}"/>
              </a:ext>
            </a:extLst>
          </p:cNvPr>
          <p:cNvSpPr txBox="1"/>
          <p:nvPr/>
        </p:nvSpPr>
        <p:spPr>
          <a:xfrm>
            <a:off x="775281" y="1291736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r>
              <a:rPr lang="zh-TW" altLang="en-US" dirty="0">
                <a:solidFill>
                  <a:schemeClr val="bg1"/>
                </a:solidFill>
              </a:rPr>
              <a:t>對應</a:t>
            </a:r>
            <a:r>
              <a:rPr lang="en-US" altLang="zh-TW" dirty="0">
                <a:solidFill>
                  <a:schemeClr val="bg1"/>
                </a:solidFill>
              </a:rPr>
              <a:t>CSV</a:t>
            </a:r>
            <a:r>
              <a:rPr lang="zh-TW" altLang="en-US" dirty="0">
                <a:solidFill>
                  <a:schemeClr val="bg1"/>
                </a:solidFill>
              </a:rPr>
              <a:t>檔案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i="1" u="sng" dirty="0">
                <a:solidFill>
                  <a:schemeClr val="bg1"/>
                </a:solidFill>
              </a:rPr>
              <a:t>User Behavior Class.csv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的讀取方式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endParaRPr lang="en-US" altLang="zh-TW" dirty="0">
              <a:solidFill>
                <a:schemeClr val="bg1"/>
              </a:solidFill>
            </a:endParaRPr>
          </a:p>
          <a:p>
            <a:pPr marL="806450" lvl="1" indent="-358775">
              <a:buClr>
                <a:schemeClr val="lt1"/>
              </a:buClr>
              <a:buSzPts val="1100"/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bg1"/>
                </a:solidFill>
              </a:rPr>
              <a:t>使用</a:t>
            </a:r>
            <a:r>
              <a:rPr lang="en-US" altLang="zh-TW" dirty="0" err="1">
                <a:solidFill>
                  <a:srgbClr val="00B050"/>
                </a:solidFill>
              </a:rPr>
              <a:t>pandas</a:t>
            </a:r>
            <a:r>
              <a:rPr lang="en-US" altLang="zh-TW" dirty="0" err="1">
                <a:solidFill>
                  <a:schemeClr val="bg1"/>
                </a:solidFill>
              </a:rPr>
              <a:t>.</a:t>
            </a:r>
            <a:r>
              <a:rPr lang="en-US" altLang="zh-TW" dirty="0" err="1">
                <a:solidFill>
                  <a:srgbClr val="FFC000"/>
                </a:solidFill>
              </a:rPr>
              <a:t>read_csv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FFC000"/>
                </a:solidFill>
              </a:rPr>
              <a:t>‘</a:t>
            </a:r>
            <a:r>
              <a:rPr lang="zh-TW" altLang="en-US" dirty="0">
                <a:solidFill>
                  <a:srgbClr val="FFC000"/>
                </a:solidFill>
              </a:rPr>
              <a:t>路徑</a:t>
            </a:r>
            <a:r>
              <a:rPr lang="en-US" altLang="zh-TW" dirty="0">
                <a:solidFill>
                  <a:srgbClr val="FFC000"/>
                </a:solidFill>
              </a:rPr>
              <a:t>’</a:t>
            </a:r>
            <a:r>
              <a:rPr lang="zh-TW" altLang="en-US" dirty="0">
                <a:solidFill>
                  <a:srgbClr val="FFC000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來讀取資料。</a:t>
            </a:r>
            <a:endParaRPr lang="en-US" altLang="zh-TW" dirty="0">
              <a:solidFill>
                <a:schemeClr val="bg1"/>
              </a:solidFill>
            </a:endParaRPr>
          </a:p>
          <a:p>
            <a:pPr marL="806450" lvl="1" indent="-358775">
              <a:buClr>
                <a:schemeClr val="lt1"/>
              </a:buClr>
              <a:buSzPts val="1100"/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1"/>
              </a:solidFill>
            </a:endParaRPr>
          </a:p>
          <a:p>
            <a:pPr marL="806450" lvl="1" indent="-358775">
              <a:buClr>
                <a:schemeClr val="lt1"/>
              </a:buClr>
              <a:buSzPts val="1100"/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bg1"/>
                </a:solidFill>
              </a:rPr>
              <a:t>後續使用同範例轉成</a:t>
            </a:r>
            <a:r>
              <a:rPr lang="en-US" altLang="zh-TW" dirty="0" err="1">
                <a:solidFill>
                  <a:schemeClr val="bg1"/>
                </a:solidFill>
              </a:rPr>
              <a:t>Numpy</a:t>
            </a:r>
            <a:r>
              <a:rPr lang="zh-TW" altLang="en-US" dirty="0">
                <a:solidFill>
                  <a:schemeClr val="bg1"/>
                </a:solidFill>
              </a:rPr>
              <a:t>之後，即可分離出</a:t>
            </a:r>
            <a:r>
              <a:rPr lang="en-US" altLang="zh-TW" dirty="0">
                <a:solidFill>
                  <a:schemeClr val="bg1"/>
                </a:solidFill>
              </a:rPr>
              <a:t>Data</a:t>
            </a:r>
            <a:r>
              <a:rPr lang="zh-TW" altLang="en-US" dirty="0">
                <a:solidFill>
                  <a:schemeClr val="bg1"/>
                </a:solidFill>
              </a:rPr>
              <a:t>與</a:t>
            </a:r>
            <a:r>
              <a:rPr lang="en-US" altLang="zh-TW" dirty="0">
                <a:solidFill>
                  <a:schemeClr val="bg1"/>
                </a:solidFill>
              </a:rPr>
              <a:t>Target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3C4977-EFD2-8226-E592-5C61CF53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80" y="2726819"/>
            <a:ext cx="4635439" cy="23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4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3">
              <a:buClr>
                <a:schemeClr val="lt1"/>
              </a:buClr>
              <a:buSzPts val="1100"/>
            </a:pPr>
            <a:r>
              <a:rPr lang="zh-TW" altLang="en-US" dirty="0"/>
              <a:t>作業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工作機台參數迴歸預測</a:t>
            </a:r>
            <a:endParaRPr lang="en-US" altLang="zh-TW" dirty="0">
              <a:solidFill>
                <a:schemeClr val="lt1"/>
              </a:solidFill>
            </a:endParaRPr>
          </a:p>
        </p:txBody>
      </p:sp>
      <p:sp>
        <p:nvSpPr>
          <p:cNvPr id="3" name="Google Shape;513;p32"/>
          <p:cNvSpPr txBox="1"/>
          <p:nvPr/>
        </p:nvSpPr>
        <p:spPr>
          <a:xfrm>
            <a:off x="723400" y="1187975"/>
            <a:ext cx="7697100" cy="387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  <a:latin typeface="+mj-lt"/>
              </a:rPr>
              <a:t>透過</a:t>
            </a:r>
            <a:r>
              <a:rPr lang="en-US" altLang="zh-TW" dirty="0">
                <a:solidFill>
                  <a:srgbClr val="92D050"/>
                </a:solidFill>
                <a:latin typeface="+mj-lt"/>
              </a:rPr>
              <a:t>30</a:t>
            </a:r>
            <a:r>
              <a:rPr lang="zh-TW" altLang="en-US" dirty="0">
                <a:solidFill>
                  <a:srgbClr val="92D050"/>
                </a:solidFill>
                <a:latin typeface="+mj-lt"/>
              </a:rPr>
              <a:t>個機台參數</a:t>
            </a:r>
            <a:r>
              <a:rPr lang="en-US" altLang="zh-TW" dirty="0">
                <a:solidFill>
                  <a:srgbClr val="92D050"/>
                </a:solidFill>
                <a:latin typeface="+mj-lt"/>
              </a:rPr>
              <a:t>(X1~X30)</a:t>
            </a:r>
            <a:r>
              <a:rPr lang="zh-TW" altLang="en-US" dirty="0">
                <a:solidFill>
                  <a:schemeClr val="bg1"/>
                </a:solidFill>
                <a:latin typeface="+mj-lt"/>
              </a:rPr>
              <a:t>預測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目標數值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(Y1~Y3)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j-lt"/>
              </a:rPr>
              <a:t>( </a:t>
            </a:r>
            <a:r>
              <a:rPr lang="en-US" altLang="zh-TW" i="1" dirty="0">
                <a:solidFill>
                  <a:schemeClr val="bg1"/>
                </a:solidFill>
                <a:latin typeface="+mj-lt"/>
              </a:rPr>
              <a:t>Data_del3SD_9153.xlsx </a:t>
            </a:r>
            <a:r>
              <a:rPr lang="en-US" altLang="zh-TW" dirty="0">
                <a:solidFill>
                  <a:schemeClr val="bg1"/>
                </a:solidFill>
                <a:latin typeface="+mj-lt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+mj-lt"/>
              </a:rPr>
              <a:t>，共</a:t>
            </a:r>
            <a:r>
              <a:rPr lang="en-US" altLang="zh-TW" dirty="0">
                <a:solidFill>
                  <a:schemeClr val="bg1"/>
                </a:solidFill>
                <a:latin typeface="+mj-lt"/>
              </a:rPr>
              <a:t>9153</a:t>
            </a:r>
            <a:r>
              <a:rPr lang="zh-TW" altLang="en-US" dirty="0">
                <a:solidFill>
                  <a:schemeClr val="bg1"/>
                </a:solidFill>
                <a:latin typeface="+mj-lt"/>
              </a:rPr>
              <a:t>筆資料</a:t>
            </a:r>
            <a:r>
              <a:rPr lang="en-US" altLang="zh-TW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342900" lvl="1" indent="-342900">
              <a:buClr>
                <a:schemeClr val="bg1"/>
              </a:buClr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  <a:latin typeface="+mj-lt"/>
            </a:endParaRPr>
          </a:p>
          <a:p>
            <a:pPr marL="717550" lvl="1" indent="-3587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bg1"/>
                </a:solidFill>
                <a:latin typeface="+mj-lt"/>
              </a:rPr>
              <a:t>資料包含特徵值</a:t>
            </a:r>
            <a:r>
              <a:rPr lang="en-US" altLang="zh-TW" dirty="0">
                <a:solidFill>
                  <a:schemeClr val="bg1"/>
                </a:solidFill>
                <a:latin typeface="+mj-lt"/>
              </a:rPr>
              <a:t>X1~X30:</a:t>
            </a:r>
          </a:p>
          <a:p>
            <a:pPr marL="717550" lvl="1" indent="-358775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1"/>
              </a:solidFill>
              <a:latin typeface="+mj-lt"/>
            </a:endParaRPr>
          </a:p>
          <a:p>
            <a:pPr marL="717550" lvl="1" indent="-358775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1"/>
              </a:solidFill>
              <a:latin typeface="+mj-lt"/>
            </a:endParaRPr>
          </a:p>
          <a:p>
            <a:pPr marL="717550" lvl="1" indent="-358775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1"/>
              </a:solidFill>
              <a:latin typeface="+mj-lt"/>
            </a:endParaRPr>
          </a:p>
          <a:p>
            <a:pPr marL="717550" lvl="1" indent="-358775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1"/>
              </a:solidFill>
              <a:latin typeface="+mj-lt"/>
            </a:endParaRPr>
          </a:p>
          <a:p>
            <a:pPr marL="717550" lvl="1" indent="-358775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1"/>
              </a:solidFill>
              <a:latin typeface="+mj-lt"/>
            </a:endParaRPr>
          </a:p>
          <a:p>
            <a:pPr marL="717550" lvl="1" indent="-358775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1"/>
              </a:solidFill>
              <a:latin typeface="+mj-lt"/>
            </a:endParaRPr>
          </a:p>
          <a:p>
            <a:pPr marL="717550" lvl="1" indent="-358775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1"/>
              </a:solidFill>
              <a:latin typeface="+mj-lt"/>
            </a:endParaRPr>
          </a:p>
          <a:p>
            <a:pPr marL="717550" lvl="1" indent="-3587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bg1"/>
                </a:solidFill>
                <a:latin typeface="+mj-lt"/>
              </a:rPr>
              <a:t>預測目標為</a:t>
            </a:r>
            <a:r>
              <a:rPr lang="en-US" altLang="zh-TW" dirty="0">
                <a:solidFill>
                  <a:schemeClr val="bg1"/>
                </a:solidFill>
                <a:latin typeface="+mj-lt"/>
              </a:rPr>
              <a:t>Y1~Y3</a:t>
            </a:r>
          </a:p>
          <a:p>
            <a:pPr marL="342900" lvl="1" indent="-342900">
              <a:buClr>
                <a:schemeClr val="bg1"/>
              </a:buClr>
              <a:buFont typeface="Wingdings" panose="05000000000000000000" pitchFamily="2" charset="2"/>
              <a:buChar char="l"/>
            </a:pP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8A064C-D8C7-C3C2-ADCA-4261129B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2316087"/>
            <a:ext cx="8534400" cy="107585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92E7A48-DACB-EC1F-4023-29DA6688A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469" y="3813387"/>
            <a:ext cx="1101879" cy="11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21E6C-BD97-0862-5BCC-C67D269F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579B9-ECF1-9BF0-6CA8-9DAF1D1B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</a:t>
            </a:r>
            <a:r>
              <a:rPr lang="en-US" altLang="zh-TW" dirty="0"/>
              <a:t>2 : </a:t>
            </a:r>
            <a:r>
              <a:rPr lang="zh-TW" altLang="en-US" dirty="0"/>
              <a:t>工作機台參數迴歸預測</a:t>
            </a:r>
          </a:p>
        </p:txBody>
      </p:sp>
      <p:sp>
        <p:nvSpPr>
          <p:cNvPr id="5" name="Google Shape;513;p32">
            <a:extLst>
              <a:ext uri="{FF2B5EF4-FFF2-40B4-BE49-F238E27FC236}">
                <a16:creationId xmlns:a16="http://schemas.microsoft.com/office/drawing/2014/main" id="{87A2AD67-95BE-13E7-87F9-645516608AF8}"/>
              </a:ext>
            </a:extLst>
          </p:cNvPr>
          <p:cNvSpPr txBox="1"/>
          <p:nvPr/>
        </p:nvSpPr>
        <p:spPr>
          <a:xfrm>
            <a:off x="775281" y="1291736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r>
              <a:rPr lang="zh-TW" altLang="en-US" dirty="0">
                <a:solidFill>
                  <a:schemeClr val="bg1"/>
                </a:solidFill>
              </a:rPr>
              <a:t>不指定使用的機器學習模型，選擇</a:t>
            </a:r>
            <a:r>
              <a:rPr lang="en-US" altLang="zh-TW" dirty="0">
                <a:solidFill>
                  <a:srgbClr val="FF0000"/>
                </a:solidFill>
              </a:rPr>
              <a:t>R2-Score</a:t>
            </a:r>
            <a:r>
              <a:rPr lang="zh-TW" altLang="en-US" dirty="0">
                <a:solidFill>
                  <a:schemeClr val="bg1"/>
                </a:solidFill>
              </a:rPr>
              <a:t>最高的即可。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Arial"/>
              <a:buChar char="●"/>
            </a:pPr>
            <a:r>
              <a:rPr lang="zh-TW" altLang="en-US" dirty="0">
                <a:solidFill>
                  <a:schemeClr val="bg1"/>
                </a:solidFill>
              </a:rPr>
              <a:t>使用上參照範例程式中的 </a:t>
            </a:r>
            <a:r>
              <a:rPr lang="en-US" altLang="zh-TW" i="1" dirty="0" err="1">
                <a:solidFill>
                  <a:srgbClr val="00B0F0"/>
                </a:solidFill>
              </a:rPr>
              <a:t>sklearn.model_selection.train_test_split</a:t>
            </a:r>
            <a:r>
              <a:rPr lang="zh-TW" altLang="en-US" i="1" dirty="0">
                <a:solidFill>
                  <a:srgbClr val="00B0F0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進行資料切分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marL="806450" indent="-354013">
              <a:buClr>
                <a:schemeClr val="lt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zh-TW" dirty="0" err="1">
                <a:solidFill>
                  <a:schemeClr val="bg1"/>
                </a:solidFill>
              </a:rPr>
              <a:t>X_train,y_train,X_test,y_test</a:t>
            </a:r>
            <a:r>
              <a:rPr lang="en-US" altLang="zh-TW" dirty="0">
                <a:solidFill>
                  <a:schemeClr val="bg1"/>
                </a:solidFill>
              </a:rPr>
              <a:t> = </a:t>
            </a:r>
          </a:p>
          <a:p>
            <a:pPr marL="452437">
              <a:buClr>
                <a:schemeClr val="lt1"/>
              </a:buClr>
              <a:buSzPts val="1100"/>
            </a:pPr>
            <a:r>
              <a:rPr lang="en-US" altLang="zh-TW" dirty="0" err="1">
                <a:solidFill>
                  <a:schemeClr val="bg1"/>
                </a:solidFill>
              </a:rPr>
              <a:t>train_test_split</a:t>
            </a:r>
            <a:r>
              <a:rPr lang="en-US" altLang="zh-TW" dirty="0">
                <a:solidFill>
                  <a:schemeClr val="bg1"/>
                </a:solidFill>
              </a:rPr>
              <a:t> ( data, target,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test_size</a:t>
            </a:r>
            <a:r>
              <a:rPr lang="en-US" altLang="zh-TW" dirty="0">
                <a:solidFill>
                  <a:schemeClr val="bg1"/>
                </a:solidFill>
              </a:rPr>
              <a:t>=0.2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,shuffle=True, </a:t>
            </a:r>
            <a:r>
              <a:rPr lang="en-US" altLang="zh-TW" dirty="0" err="1">
                <a:solidFill>
                  <a:schemeClr val="bg1"/>
                </a:solidFill>
              </a:rPr>
              <a:t>random_state</a:t>
            </a:r>
            <a:r>
              <a:rPr lang="en-US" altLang="zh-TW" dirty="0">
                <a:solidFill>
                  <a:schemeClr val="bg1"/>
                </a:solidFill>
              </a:rPr>
              <a:t>=42 ) </a:t>
            </a:r>
          </a:p>
          <a:p>
            <a:pPr marL="158750">
              <a:buClr>
                <a:schemeClr val="lt1"/>
              </a:buClr>
              <a:buSzPts val="1100"/>
            </a:pPr>
            <a:endParaRPr lang="en-US" altLang="zh-TW" dirty="0">
              <a:solidFill>
                <a:schemeClr val="bg1"/>
              </a:solidFill>
            </a:endParaRPr>
          </a:p>
          <a:p>
            <a:pPr marL="733425" indent="-285750">
              <a:buClr>
                <a:schemeClr val="lt1"/>
              </a:buClr>
              <a:buSzPts val="1100"/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bg1"/>
                </a:solidFill>
              </a:rPr>
              <a:t>說明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資料集分割訓練集及測試集採</a:t>
            </a:r>
            <a:r>
              <a:rPr lang="en-US" altLang="zh-TW" dirty="0">
                <a:solidFill>
                  <a:srgbClr val="FF0000"/>
                </a:solidFill>
              </a:rPr>
              <a:t>8:2</a:t>
            </a:r>
            <a:r>
              <a:rPr lang="zh-TW" altLang="en-US" dirty="0">
                <a:solidFill>
                  <a:schemeClr val="bg1"/>
                </a:solidFill>
              </a:rPr>
              <a:t>的比例進行切分；設定打亂資料集 </a:t>
            </a:r>
            <a:r>
              <a:rPr lang="en-US" altLang="zh-TW" dirty="0">
                <a:solidFill>
                  <a:schemeClr val="bg1"/>
                </a:solidFill>
              </a:rPr>
              <a:t>(shuffle)</a:t>
            </a:r>
            <a:r>
              <a:rPr lang="zh-TW" altLang="en-US" dirty="0">
                <a:solidFill>
                  <a:schemeClr val="bg1"/>
                </a:solidFill>
              </a:rPr>
              <a:t>；為確保資料集的一致性指定亂數種子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random_state</a:t>
            </a:r>
            <a:r>
              <a:rPr lang="en-US" altLang="zh-TW" dirty="0">
                <a:solidFill>
                  <a:schemeClr val="bg1"/>
                </a:solidFill>
              </a:rPr>
              <a:t>=42 )</a:t>
            </a: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多目標迴歸預測可採取將預測目標</a:t>
            </a:r>
            <a:r>
              <a:rPr lang="en-US" altLang="zh-TW" dirty="0">
                <a:solidFill>
                  <a:schemeClr val="bg1"/>
                </a:solidFill>
              </a:rPr>
              <a:t>(Y1</a:t>
            </a:r>
            <a:r>
              <a:rPr lang="zh-TW" altLang="en-US" dirty="0">
                <a:solidFill>
                  <a:schemeClr val="bg1"/>
                </a:solidFill>
              </a:rPr>
              <a:t>，</a:t>
            </a:r>
            <a:r>
              <a:rPr lang="en-US" altLang="zh-TW" dirty="0">
                <a:solidFill>
                  <a:schemeClr val="bg1"/>
                </a:solidFill>
              </a:rPr>
              <a:t>Y2</a:t>
            </a:r>
            <a:r>
              <a:rPr lang="zh-TW" altLang="en-US" dirty="0">
                <a:solidFill>
                  <a:schemeClr val="bg1"/>
                </a:solidFill>
              </a:rPr>
              <a:t>，</a:t>
            </a:r>
            <a:r>
              <a:rPr lang="en-US" altLang="zh-TW" dirty="0">
                <a:solidFill>
                  <a:schemeClr val="bg1"/>
                </a:solidFill>
              </a:rPr>
              <a:t>Y3)</a:t>
            </a:r>
            <a:r>
              <a:rPr lang="zh-TW" altLang="en-US" dirty="0">
                <a:solidFill>
                  <a:schemeClr val="bg1"/>
                </a:solidFill>
              </a:rPr>
              <a:t>拆分後分開預測。或使用講義簡報中提到的</a:t>
            </a:r>
            <a:r>
              <a:rPr lang="en-US" altLang="zh-TW" dirty="0" err="1">
                <a:solidFill>
                  <a:srgbClr val="92D050"/>
                </a:solidFill>
              </a:rPr>
              <a:t>sklearn.multioutput.MultiOutputRegressor</a:t>
            </a:r>
            <a:r>
              <a:rPr lang="zh-TW" altLang="en-US" dirty="0">
                <a:solidFill>
                  <a:schemeClr val="bg1"/>
                </a:solidFill>
              </a:rPr>
              <a:t>進行多目標預測。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結果請整理成一個</a:t>
            </a:r>
            <a:r>
              <a:rPr lang="en-US" altLang="zh-TW" dirty="0">
                <a:solidFill>
                  <a:schemeClr val="bg1"/>
                </a:solidFill>
              </a:rPr>
              <a:t>word</a:t>
            </a:r>
            <a:r>
              <a:rPr lang="zh-TW" altLang="en-US" dirty="0">
                <a:solidFill>
                  <a:schemeClr val="bg1"/>
                </a:solidFill>
              </a:rPr>
              <a:t>檔案進行繳交。包含</a:t>
            </a:r>
            <a:r>
              <a:rPr lang="zh-TW" altLang="en-US" dirty="0">
                <a:solidFill>
                  <a:srgbClr val="00B050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zh-TW" altLang="en-US" dirty="0">
                <a:solidFill>
                  <a:srgbClr val="00B050"/>
                </a:solidFill>
              </a:rPr>
              <a:t>機器學習模型說明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zh-TW" altLang="en-US" dirty="0">
                <a:solidFill>
                  <a:srgbClr val="00B050"/>
                </a:solidFill>
              </a:rPr>
              <a:t>參數設定</a:t>
            </a:r>
            <a:r>
              <a:rPr lang="zh-TW" altLang="en-US" dirty="0">
                <a:solidFill>
                  <a:schemeClr val="bg1"/>
                </a:solidFill>
              </a:rPr>
              <a:t>及</a:t>
            </a:r>
            <a:r>
              <a:rPr lang="zh-TW" altLang="en-US" dirty="0">
                <a:solidFill>
                  <a:srgbClr val="00B050"/>
                </a:solidFill>
              </a:rPr>
              <a:t>結果</a:t>
            </a:r>
            <a:r>
              <a:rPr lang="zh-TW" altLang="en-US" dirty="0">
                <a:solidFill>
                  <a:schemeClr val="bg1"/>
                </a:solidFill>
              </a:rPr>
              <a:t>等等。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298450">
              <a:buClr>
                <a:schemeClr val="lt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7078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- How to Determine Concavity of a Function by Slidesgo.pptx" id="{C5A2472C-A9CE-4D2C-B484-C3B037D84750}" vid="{3433C419-998F-4444-8211-D67E3C52D3B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- How to Determine Concavity of a Function by Slidesgo</Template>
  <TotalTime>6074</TotalTime>
  <Words>677</Words>
  <Application>Microsoft Office PowerPoint</Application>
  <PresentationFormat>如螢幕大小 (16:9)</PresentationFormat>
  <Paragraphs>77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Wingdings</vt:lpstr>
      <vt:lpstr>Proxima Nova Semibold</vt:lpstr>
      <vt:lpstr>Proxima Nova</vt:lpstr>
      <vt:lpstr>Slidesgo Final Pages</vt:lpstr>
      <vt:lpstr>機器學習課程 作業說明</vt:lpstr>
      <vt:lpstr>作業1 :行動裝置使用和使用者行為分類</vt:lpstr>
      <vt:lpstr>作業1 :行動裝置使用和使用者行為分類</vt:lpstr>
      <vt:lpstr>作業1 : 補充說明</vt:lpstr>
      <vt:lpstr>作業1 : 補充說明</vt:lpstr>
      <vt:lpstr>作業 2 : 工作機台參數迴歸預測</vt:lpstr>
      <vt:lpstr>作業 2 : 工作機台參數迴歸預測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機器學習課程 python scikit-learn</dc:title>
  <dc:creator>vslab</dc:creator>
  <cp:lastModifiedBy>admin</cp:lastModifiedBy>
  <cp:revision>121</cp:revision>
  <dcterms:created xsi:type="dcterms:W3CDTF">2023-12-01T02:51:27Z</dcterms:created>
  <dcterms:modified xsi:type="dcterms:W3CDTF">2024-11-11T11:35:20Z</dcterms:modified>
</cp:coreProperties>
</file>