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omments/comment1.xml" ContentType="application/vnd.openxmlformats-officedocument.presentationml.comment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852" r:id="rId4"/>
  </p:sldMasterIdLst>
  <p:notesMasterIdLst>
    <p:notesMasterId r:id="rId19"/>
  </p:notesMasterIdLst>
  <p:handoutMasterIdLst>
    <p:handoutMasterId r:id="rId20"/>
  </p:handoutMasterIdLst>
  <p:sldIdLst>
    <p:sldId id="256" r:id="rId5"/>
    <p:sldId id="262" r:id="rId6"/>
    <p:sldId id="263" r:id="rId7"/>
    <p:sldId id="268" r:id="rId8"/>
    <p:sldId id="258" r:id="rId9"/>
    <p:sldId id="269" r:id="rId10"/>
    <p:sldId id="272" r:id="rId11"/>
    <p:sldId id="270" r:id="rId12"/>
    <p:sldId id="271" r:id="rId13"/>
    <p:sldId id="265" r:id="rId14"/>
    <p:sldId id="266" r:id="rId15"/>
    <p:sldId id="267" r:id="rId16"/>
    <p:sldId id="259" r:id="rId17"/>
    <p:sldId id="260"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98" d="100"/>
          <a:sy n="98" d="100"/>
        </p:scale>
        <p:origin x="110" y="91"/>
      </p:cViewPr>
      <p:guideLst/>
    </p:cSldViewPr>
  </p:slid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comments/comment1.xml><?xml version="1.0" encoding="utf-8"?>
<p:cmLst xmlns:a="http://schemas.openxmlformats.org/drawingml/2006/main" xmlns:r="http://schemas.openxmlformats.org/officeDocument/2006/relationships" xmlns:p="http://schemas.openxmlformats.org/presentationml/2006/main">
  <p:cm authorId="2" dt="2020-06-21T21:11:50.196" idx="1">
    <p:pos x="10" y="10"/>
    <p:text/>
    <p:extLst>
      <p:ext uri="{C676402C-5697-4E1C-873F-D02D1690AC5C}">
        <p15:threadingInfo xmlns:p15="http://schemas.microsoft.com/office/powerpoint/2012/main" timeZoneBias="30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C290E50-D3EA-4329-AA5F-AF5A5C575D8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E6112D18-5CEB-46F3-924F-E35464AAA36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E35D1AD-E24C-4E82-BC85-28527A42DCE7}" type="datetimeFigureOut">
              <a:rPr lang="en-US" smtClean="0"/>
              <a:t>6/22/2020</a:t>
            </a:fld>
            <a:endParaRPr lang="en-US" dirty="0"/>
          </a:p>
        </p:txBody>
      </p:sp>
      <p:sp>
        <p:nvSpPr>
          <p:cNvPr id="4" name="Footer Placeholder 3">
            <a:extLst>
              <a:ext uri="{FF2B5EF4-FFF2-40B4-BE49-F238E27FC236}">
                <a16:creationId xmlns:a16="http://schemas.microsoft.com/office/drawing/2014/main" id="{EB8FC0ED-2712-4B69-9F16-123F02DBF54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2CBD00C-2269-4424-828A-8D893B52266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70B3793-D85E-4082-925C-FAA1A2B27276}" type="slidenum">
              <a:rPr lang="en-US" smtClean="0"/>
              <a:t>‹#›</a:t>
            </a:fld>
            <a:endParaRPr lang="en-US" dirty="0"/>
          </a:p>
        </p:txBody>
      </p:sp>
    </p:spTree>
    <p:extLst>
      <p:ext uri="{BB962C8B-B14F-4D97-AF65-F5344CB8AC3E}">
        <p14:creationId xmlns:p14="http://schemas.microsoft.com/office/powerpoint/2010/main" val="223386395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55EA34-3951-4B6D-8DDD-B157CE00471C}" type="datetimeFigureOut">
              <a:rPr lang="en-US" smtClean="0"/>
              <a:t>6/22/2020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B3E965-974B-498D-B360-83DD1F9DEB55}" type="slidenum">
              <a:rPr lang="en-US" smtClean="0"/>
              <a:t>‹#›</a:t>
            </a:fld>
            <a:endParaRPr lang="en-US" dirty="0"/>
          </a:p>
        </p:txBody>
      </p:sp>
    </p:spTree>
    <p:extLst>
      <p:ext uri="{BB962C8B-B14F-4D97-AF65-F5344CB8AC3E}">
        <p14:creationId xmlns:p14="http://schemas.microsoft.com/office/powerpoint/2010/main" val="23836367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B3E965-974B-498D-B360-83DD1F9DEB55}" type="slidenum">
              <a:rPr lang="en-US" smtClean="0"/>
              <a:t>1</a:t>
            </a:fld>
            <a:endParaRPr lang="en-US" dirty="0"/>
          </a:p>
        </p:txBody>
      </p:sp>
    </p:spTree>
    <p:extLst>
      <p:ext uri="{BB962C8B-B14F-4D97-AF65-F5344CB8AC3E}">
        <p14:creationId xmlns:p14="http://schemas.microsoft.com/office/powerpoint/2010/main" val="22896522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B3E965-974B-498D-B360-83DD1F9DEB55}" type="slidenum">
              <a:rPr lang="en-US" smtClean="0"/>
              <a:t>2</a:t>
            </a:fld>
            <a:endParaRPr lang="en-US" dirty="0"/>
          </a:p>
        </p:txBody>
      </p:sp>
    </p:spTree>
    <p:extLst>
      <p:ext uri="{BB962C8B-B14F-4D97-AF65-F5344CB8AC3E}">
        <p14:creationId xmlns:p14="http://schemas.microsoft.com/office/powerpoint/2010/main" val="23894122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B3E965-974B-498D-B360-83DD1F9DEB55}" type="slidenum">
              <a:rPr lang="en-US" smtClean="0"/>
              <a:t>5</a:t>
            </a:fld>
            <a:endParaRPr lang="en-US" dirty="0"/>
          </a:p>
        </p:txBody>
      </p:sp>
    </p:spTree>
    <p:extLst>
      <p:ext uri="{BB962C8B-B14F-4D97-AF65-F5344CB8AC3E}">
        <p14:creationId xmlns:p14="http://schemas.microsoft.com/office/powerpoint/2010/main" val="36646584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B3E965-974B-498D-B360-83DD1F9DEB55}" type="slidenum">
              <a:rPr lang="en-US" smtClean="0"/>
              <a:t>13</a:t>
            </a:fld>
            <a:endParaRPr lang="en-US" dirty="0"/>
          </a:p>
        </p:txBody>
      </p:sp>
    </p:spTree>
    <p:extLst>
      <p:ext uri="{BB962C8B-B14F-4D97-AF65-F5344CB8AC3E}">
        <p14:creationId xmlns:p14="http://schemas.microsoft.com/office/powerpoint/2010/main" val="2935861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B3E965-974B-498D-B360-83DD1F9DEB55}" type="slidenum">
              <a:rPr lang="en-US" smtClean="0"/>
              <a:t>14</a:t>
            </a:fld>
            <a:endParaRPr lang="en-US" dirty="0"/>
          </a:p>
        </p:txBody>
      </p:sp>
    </p:spTree>
    <p:extLst>
      <p:ext uri="{BB962C8B-B14F-4D97-AF65-F5344CB8AC3E}">
        <p14:creationId xmlns:p14="http://schemas.microsoft.com/office/powerpoint/2010/main" val="24526429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noProof="0"/>
              <a:t>Click to edit Master title style</a:t>
            </a:r>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noProof="0"/>
              <a:t>Click to edit Master subtitle style</a:t>
            </a:r>
          </a:p>
        </p:txBody>
      </p:sp>
      <p:sp>
        <p:nvSpPr>
          <p:cNvPr id="4" name="Date Placeholder 3"/>
          <p:cNvSpPr>
            <a:spLocks noGrp="1"/>
          </p:cNvSpPr>
          <p:nvPr>
            <p:ph type="dt" sz="half" idx="10"/>
          </p:nvPr>
        </p:nvSpPr>
        <p:spPr/>
        <p:txBody>
          <a:bodyPr/>
          <a:lstStyle>
            <a:lvl1pPr algn="l">
              <a:defRPr/>
            </a:lvl1pPr>
          </a:lstStyle>
          <a:p>
            <a:fld id="{9AB3A824-1A51-4B26-AD58-A6D8E14F6C04}" type="datetimeFigureOut">
              <a:rPr lang="en-US" noProof="0" smtClean="0"/>
              <a:t>6/22/2020</a:t>
            </a:fld>
            <a:endParaRPr lang="en-US" noProof="0" dirty="0"/>
          </a:p>
        </p:txBody>
      </p:sp>
      <p:sp>
        <p:nvSpPr>
          <p:cNvPr id="5" name="Footer Placeholder 4"/>
          <p:cNvSpPr>
            <a:spLocks noGrp="1"/>
          </p:cNvSpPr>
          <p:nvPr>
            <p:ph type="ftr" sz="quarter" idx="11"/>
          </p:nvPr>
        </p:nvSpPr>
        <p:spPr/>
        <p:txBody>
          <a:bodyPr/>
          <a:lstStyle/>
          <a:p>
            <a:r>
              <a:rPr lang="en-US" noProof="0" dirty="0"/>
              <a:t>
              </a:t>
            </a:r>
          </a:p>
        </p:txBody>
      </p:sp>
      <p:sp>
        <p:nvSpPr>
          <p:cNvPr id="6" name="Slide Number Placeholder 5"/>
          <p:cNvSpPr>
            <a:spLocks noGrp="1"/>
          </p:cNvSpPr>
          <p:nvPr>
            <p:ph type="sldNum" sz="quarter" idx="12"/>
          </p:nvPr>
        </p:nvSpPr>
        <p:spPr/>
        <p:txBody>
          <a:bodyPr/>
          <a:lstStyle/>
          <a:p>
            <a:fld id="{6D22F896-40B5-4ADD-8801-0D06FADFA095}" type="slidenum">
              <a:rPr lang="en-US" noProof="0" smtClean="0"/>
              <a:t>‹#›</a:t>
            </a:fld>
            <a:endParaRPr lang="en-US" noProof="0" dirty="0"/>
          </a:p>
        </p:txBody>
      </p:sp>
      <p:cxnSp>
        <p:nvCxnSpPr>
          <p:cNvPr id="13" name="Straight Connector 12"/>
          <p:cNvCxnSpPr/>
          <p:nvPr/>
        </p:nvCxnSpPr>
        <p:spPr>
          <a:xfrm flipV="1">
            <a:off x="8386842"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0" y="-1"/>
            <a:ext cx="12192000" cy="45720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515077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57E33E-8B18-4087-B112-809917729534}" type="datetimeFigureOut">
              <a:rPr lang="en-US" smtClean="0"/>
              <a:t>6/22/2020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472784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FFE419-2371-464F-8239-3959401C3561}" type="datetimeFigureOut">
              <a:rPr lang="en-US" smtClean="0"/>
              <a:t>6/22/2020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8" name="Straight Connector 7"/>
          <p:cNvCxnSpPr/>
          <p:nvPr/>
        </p:nvCxnSpPr>
        <p:spPr>
          <a:xfrm rot="5400000" flipV="1">
            <a:off x="10058400" y="59263"/>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89591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p>
        </p:txBody>
      </p:sp>
      <p:sp>
        <p:nvSpPr>
          <p:cNvPr id="3" name="Content Placeholder 2"/>
          <p:cNvSpPr>
            <a:spLocks noGrp="1"/>
          </p:cNvSpPr>
          <p:nvPr>
            <p:ph idx="1"/>
          </p:nvPr>
        </p:nvSpPr>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10"/>
          </p:nvPr>
        </p:nvSpPr>
        <p:spPr/>
        <p:txBody>
          <a:bodyPr/>
          <a:lstStyle/>
          <a:p>
            <a:fld id="{97D162C4-EDD9-4389-A98B-B87ECEA2A816}" type="datetimeFigureOut">
              <a:rPr lang="en-US" noProof="0" smtClean="0"/>
              <a:t>6/22/2020</a:t>
            </a:fld>
            <a:endParaRPr lang="en-US" noProof="0" dirty="0"/>
          </a:p>
        </p:txBody>
      </p:sp>
      <p:sp>
        <p:nvSpPr>
          <p:cNvPr id="5" name="Footer Placeholder 4"/>
          <p:cNvSpPr>
            <a:spLocks noGrp="1"/>
          </p:cNvSpPr>
          <p:nvPr>
            <p:ph type="ftr" sz="quarter" idx="11"/>
          </p:nvPr>
        </p:nvSpPr>
        <p:spPr/>
        <p:txBody>
          <a:bodyPr/>
          <a:lstStyle/>
          <a:p>
            <a:r>
              <a:rPr lang="en-US" noProof="0" dirty="0"/>
              <a:t>
              </a:t>
            </a:r>
          </a:p>
        </p:txBody>
      </p:sp>
      <p:sp>
        <p:nvSpPr>
          <p:cNvPr id="6" name="Slide Number Placeholder 5"/>
          <p:cNvSpPr>
            <a:spLocks noGrp="1"/>
          </p:cNvSpPr>
          <p:nvPr>
            <p:ph type="sldNum" sz="quarter" idx="12"/>
          </p:nvPr>
        </p:nvSpPr>
        <p:spPr/>
        <p:txBody>
          <a:bodyPr/>
          <a:lstStyle/>
          <a:p>
            <a:fld id="{6D22F896-40B5-4ADD-8801-0D06FADFA095}" type="slidenum">
              <a:rPr lang="en-US" noProof="0" smtClean="0"/>
              <a:t>‹#›</a:t>
            </a:fld>
            <a:endParaRPr lang="en-US" noProof="0" dirty="0"/>
          </a:p>
        </p:txBody>
      </p:sp>
    </p:spTree>
    <p:extLst>
      <p:ext uri="{BB962C8B-B14F-4D97-AF65-F5344CB8AC3E}">
        <p14:creationId xmlns:p14="http://schemas.microsoft.com/office/powerpoint/2010/main" val="22306457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noProof="0"/>
              <a:t>Click to edit Master title style</a:t>
            </a:r>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noProof="0"/>
              <a:t>Click to edit Master text styles</a:t>
            </a:r>
          </a:p>
        </p:txBody>
      </p:sp>
      <p:sp>
        <p:nvSpPr>
          <p:cNvPr id="4" name="Date Placeholder 3"/>
          <p:cNvSpPr>
            <a:spLocks noGrp="1"/>
          </p:cNvSpPr>
          <p:nvPr>
            <p:ph type="dt" sz="half" idx="10"/>
          </p:nvPr>
        </p:nvSpPr>
        <p:spPr/>
        <p:txBody>
          <a:bodyPr/>
          <a:lstStyle/>
          <a:p>
            <a:fld id="{3E5059C3-6A89-4494-99FF-5A4D6FFD50EB}" type="datetimeFigureOut">
              <a:rPr lang="en-US" noProof="0" smtClean="0"/>
              <a:t>6/22/2020</a:t>
            </a:fld>
            <a:endParaRPr lang="en-US" noProof="0" dirty="0"/>
          </a:p>
        </p:txBody>
      </p:sp>
      <p:sp>
        <p:nvSpPr>
          <p:cNvPr id="5" name="Footer Placeholder 4"/>
          <p:cNvSpPr>
            <a:spLocks noGrp="1"/>
          </p:cNvSpPr>
          <p:nvPr>
            <p:ph type="ftr" sz="quarter" idx="11"/>
          </p:nvPr>
        </p:nvSpPr>
        <p:spPr/>
        <p:txBody>
          <a:bodyPr/>
          <a:lstStyle/>
          <a:p>
            <a:r>
              <a:rPr lang="en-US" noProof="0" dirty="0"/>
              <a:t>
              </a:t>
            </a:r>
          </a:p>
        </p:txBody>
      </p:sp>
      <p:sp>
        <p:nvSpPr>
          <p:cNvPr id="6" name="Slide Number Placeholder 5"/>
          <p:cNvSpPr>
            <a:spLocks noGrp="1"/>
          </p:cNvSpPr>
          <p:nvPr>
            <p:ph type="sldNum" sz="quarter" idx="12"/>
          </p:nvPr>
        </p:nvSpPr>
        <p:spPr/>
        <p:txBody>
          <a:bodyPr/>
          <a:lstStyle/>
          <a:p>
            <a:fld id="{6D22F896-40B5-4ADD-8801-0D06FADFA095}" type="slidenum">
              <a:rPr lang="en-US" noProof="0" smtClean="0"/>
              <a:t>‹#›</a:t>
            </a:fld>
            <a:endParaRPr lang="en-US" noProof="0"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0" y="-1"/>
            <a:ext cx="12192000" cy="457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176462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noProof="0"/>
              <a:t>Click to edit Master title style</a:t>
            </a:r>
          </a:p>
        </p:txBody>
      </p:sp>
      <p:sp>
        <p:nvSpPr>
          <p:cNvPr id="3" name="Content Placeholder 2"/>
          <p:cNvSpPr>
            <a:spLocks noGrp="1"/>
          </p:cNvSpPr>
          <p:nvPr>
            <p:ph sz="half" idx="1"/>
          </p:nvPr>
        </p:nvSpPr>
        <p:spPr>
          <a:xfrm>
            <a:off x="1024127" y="2286000"/>
            <a:ext cx="4754880" cy="402336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Content Placeholder 3"/>
          <p:cNvSpPr>
            <a:spLocks noGrp="1"/>
          </p:cNvSpPr>
          <p:nvPr>
            <p:ph sz="half" idx="2"/>
          </p:nvPr>
        </p:nvSpPr>
        <p:spPr>
          <a:xfrm>
            <a:off x="5989320" y="2286000"/>
            <a:ext cx="4754880" cy="402336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Date Placeholder 4"/>
          <p:cNvSpPr>
            <a:spLocks noGrp="1"/>
          </p:cNvSpPr>
          <p:nvPr>
            <p:ph type="dt" sz="half" idx="10"/>
          </p:nvPr>
        </p:nvSpPr>
        <p:spPr/>
        <p:txBody>
          <a:bodyPr/>
          <a:lstStyle/>
          <a:p>
            <a:fld id="{CA954B2F-12DE-47F5-8894-472B206D2E1E}" type="datetimeFigureOut">
              <a:rPr lang="en-US" noProof="0" smtClean="0"/>
              <a:t>6/22/2020</a:t>
            </a:fld>
            <a:endParaRPr lang="en-US" noProof="0" dirty="0"/>
          </a:p>
        </p:txBody>
      </p:sp>
      <p:sp>
        <p:nvSpPr>
          <p:cNvPr id="6" name="Footer Placeholder 5"/>
          <p:cNvSpPr>
            <a:spLocks noGrp="1"/>
          </p:cNvSpPr>
          <p:nvPr>
            <p:ph type="ftr" sz="quarter" idx="11"/>
          </p:nvPr>
        </p:nvSpPr>
        <p:spPr/>
        <p:txBody>
          <a:bodyPr/>
          <a:lstStyle/>
          <a:p>
            <a:r>
              <a:rPr lang="en-US" noProof="0" dirty="0"/>
              <a:t>
              </a:t>
            </a:r>
          </a:p>
        </p:txBody>
      </p:sp>
      <p:sp>
        <p:nvSpPr>
          <p:cNvPr id="7" name="Slide Number Placeholder 6"/>
          <p:cNvSpPr>
            <a:spLocks noGrp="1"/>
          </p:cNvSpPr>
          <p:nvPr>
            <p:ph type="sldNum" sz="quarter" idx="12"/>
          </p:nvPr>
        </p:nvSpPr>
        <p:spPr/>
        <p:txBody>
          <a:bodyPr/>
          <a:lstStyle/>
          <a:p>
            <a:fld id="{6D22F896-40B5-4ADD-8801-0D06FADFA095}" type="slidenum">
              <a:rPr lang="en-US" noProof="0" smtClean="0"/>
              <a:t>‹#›</a:t>
            </a:fld>
            <a:endParaRPr lang="en-US" noProof="0" dirty="0"/>
          </a:p>
        </p:txBody>
      </p:sp>
    </p:spTree>
    <p:extLst>
      <p:ext uri="{BB962C8B-B14F-4D97-AF65-F5344CB8AC3E}">
        <p14:creationId xmlns:p14="http://schemas.microsoft.com/office/powerpoint/2010/main" val="32795829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2">
                    <a:lumMod val="75000"/>
                  </a:schemeClr>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2">
                    <a:lumMod val="75000"/>
                  </a:schemeClr>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30E46F-7819-4ACF-B48B-48222C2ACC88}" type="datetimeFigureOut">
              <a:rPr lang="en-US" smtClean="0"/>
              <a:t>6/22/2020</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058635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FAF3416-4057-4DAA-829D-4CA07428D088}" type="datetimeFigureOut">
              <a:rPr lang="en-US" smtClean="0"/>
              <a:t>6/22/2020</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896185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1D9284-D300-4297-87F7-E791DCC15DB1}" type="datetimeFigureOut">
              <a:rPr lang="en-US" smtClean="0"/>
              <a:t>6/22/2020</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039647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D525BB-DA17-4BA0-B3C8-3AC3ABC827E6}" type="datetimeFigureOut">
              <a:rPr lang="en-US" smtClean="0"/>
              <a:t>6/22/2020</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336518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2">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16C4C9A-3960-41CF-A4E9-2A8FB932454B}" type="datetimeFigureOut">
              <a:rPr lang="en-US" smtClean="0"/>
              <a:t>6/22/2020</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588049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3CBC1C18-307B-4F68-A007-B5B542270E8D}" type="datetimeFigureOut">
              <a:rPr lang="en-US" noProof="0" smtClean="0"/>
              <a:t>6/22/2020</a:t>
            </a:fld>
            <a:endParaRPr lang="en-US" noProof="0"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r>
              <a:rPr lang="en-US" noProof="0" dirty="0"/>
              <a:t>
              </a:t>
            </a:r>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6D22F896-40B5-4ADD-8801-0D06FADFA095}" type="slidenum">
              <a:rPr lang="en-US" noProof="0" smtClean="0"/>
              <a:pPr/>
              <a:t>‹#›</a:t>
            </a:fld>
            <a:endParaRPr lang="en-US" noProof="0" dirty="0"/>
          </a:p>
        </p:txBody>
      </p:sp>
      <p:cxnSp>
        <p:nvCxnSpPr>
          <p:cNvPr id="8" name="Straight Connector 7"/>
          <p:cNvCxnSpPr/>
          <p:nvPr/>
        </p:nvCxnSpPr>
        <p:spPr>
          <a:xfrm flipV="1">
            <a:off x="762000" y="826324"/>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3102846"/>
      </p:ext>
    </p:extLst>
  </p:cSld>
  <p:clrMap bg1="dk1" tx1="lt1" bg2="dk2" tx2="lt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Lst>
  <p:hf sldNum="0" hdr="0" ftr="0" dt="0"/>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2016.igem.org/Team:Technion_Israel/Design"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4.svg"/><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owl.excelsior.edu/educator-resources/owl-across-disciplines/owl-across-the-disciplines-grammar-and-usage/" TargetMode="External"/><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hyperlink" Target="https://creativecommons.org/licenses/by/3.0/"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B8D726A5-7900-41B4-8D49-49B4A2010E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Coffee Beans">
            <a:extLst>
              <a:ext uri="{FF2B5EF4-FFF2-40B4-BE49-F238E27FC236}">
                <a16:creationId xmlns:a16="http://schemas.microsoft.com/office/drawing/2014/main" id="{291BDB91-E757-4677-A38C-EB354240C835}"/>
              </a:ext>
            </a:extLst>
          </p:cNvPr>
          <p:cNvPicPr>
            <a:picLocks noChangeAspect="1"/>
          </p:cNvPicPr>
          <p:nvPr/>
        </p:nvPicPr>
        <p:blipFill rotWithShape="1">
          <a:blip r:embed="rId3" cstate="screen">
            <a:alphaModFix amt="45000"/>
            <a:extLst>
              <a:ext uri="{28A0092B-C50C-407E-A947-70E740481C1C}">
                <a14:useLocalDpi xmlns:a14="http://schemas.microsoft.com/office/drawing/2010/main"/>
              </a:ext>
            </a:extLst>
          </a:blip>
          <a:srcRect r="25"/>
          <a:stretch/>
        </p:blipFill>
        <p:spPr>
          <a:xfrm>
            <a:off x="20" y="-1"/>
            <a:ext cx="12188932" cy="6858000"/>
          </a:xfrm>
          <a:prstGeom prst="rect">
            <a:avLst/>
          </a:prstGeom>
        </p:spPr>
      </p:pic>
      <p:sp>
        <p:nvSpPr>
          <p:cNvPr id="2" name="Title 1">
            <a:extLst>
              <a:ext uri="{FF2B5EF4-FFF2-40B4-BE49-F238E27FC236}">
                <a16:creationId xmlns:a16="http://schemas.microsoft.com/office/drawing/2014/main" id="{050E78D6-F072-48E7-8270-20EFBDD26F36}"/>
              </a:ext>
            </a:extLst>
          </p:cNvPr>
          <p:cNvSpPr>
            <a:spLocks noGrp="1"/>
          </p:cNvSpPr>
          <p:nvPr>
            <p:ph type="ctrTitle"/>
          </p:nvPr>
        </p:nvSpPr>
        <p:spPr>
          <a:xfrm>
            <a:off x="643467" y="643467"/>
            <a:ext cx="7164674" cy="5571066"/>
          </a:xfrm>
          <a:prstGeom prst="rect">
            <a:avLst/>
          </a:prstGeom>
        </p:spPr>
        <p:txBody>
          <a:bodyPr lIns="0" rIns="180000">
            <a:normAutofit/>
          </a:bodyPr>
          <a:lstStyle/>
          <a:p>
            <a:pPr lvl="0"/>
            <a:r>
              <a:rPr lang="en-US" dirty="0"/>
              <a:t>Deeper dive and analysis of Starbucks locations</a:t>
            </a:r>
          </a:p>
        </p:txBody>
      </p:sp>
      <p:sp>
        <p:nvSpPr>
          <p:cNvPr id="3" name="Subtitle 2">
            <a:extLst>
              <a:ext uri="{FF2B5EF4-FFF2-40B4-BE49-F238E27FC236}">
                <a16:creationId xmlns:a16="http://schemas.microsoft.com/office/drawing/2014/main" id="{3FC7BD98-5486-489C-BAA0-A69CEFF691B3}"/>
              </a:ext>
            </a:extLst>
          </p:cNvPr>
          <p:cNvSpPr>
            <a:spLocks noGrp="1"/>
          </p:cNvSpPr>
          <p:nvPr>
            <p:ph type="subTitle" idx="1"/>
          </p:nvPr>
        </p:nvSpPr>
        <p:spPr>
          <a:xfrm>
            <a:off x="8451608" y="643467"/>
            <a:ext cx="3096926" cy="5571066"/>
          </a:xfrm>
          <a:prstGeom prst="rect">
            <a:avLst/>
          </a:prstGeom>
        </p:spPr>
        <p:txBody>
          <a:bodyPr lIns="0" rIns="0">
            <a:normAutofit/>
          </a:bodyPr>
          <a:lstStyle/>
          <a:p>
            <a:r>
              <a:rPr lang="en-US" sz="2800" dirty="0">
                <a:solidFill>
                  <a:schemeClr val="tx1"/>
                </a:solidFill>
              </a:rPr>
              <a:t>Rice University</a:t>
            </a:r>
          </a:p>
          <a:p>
            <a:r>
              <a:rPr lang="en-US" sz="2800" dirty="0">
                <a:solidFill>
                  <a:schemeClr val="tx1"/>
                </a:solidFill>
              </a:rPr>
              <a:t>Data Analytics and Visualization </a:t>
            </a:r>
            <a:r>
              <a:rPr lang="en-US" sz="2800" dirty="0" err="1">
                <a:solidFill>
                  <a:schemeClr val="tx1"/>
                </a:solidFill>
              </a:rPr>
              <a:t>BootCamp</a:t>
            </a:r>
            <a:endParaRPr lang="en-US" sz="2800" dirty="0">
              <a:solidFill>
                <a:schemeClr val="tx1"/>
              </a:solidFill>
            </a:endParaRPr>
          </a:p>
        </p:txBody>
      </p:sp>
      <p:cxnSp>
        <p:nvCxnSpPr>
          <p:cNvPr id="20" name="Straight Connector 19">
            <a:extLst>
              <a:ext uri="{FF2B5EF4-FFF2-40B4-BE49-F238E27FC236}">
                <a16:creationId xmlns:a16="http://schemas.microsoft.com/office/drawing/2014/main" id="{46E49661-E258-450C-8150-A91A6B30D1C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39605" y="1828800"/>
            <a:ext cx="0" cy="32004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340504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79B17-E0C3-4C21-A981-E4ACA0A7412B}"/>
              </a:ext>
            </a:extLst>
          </p:cNvPr>
          <p:cNvSpPr>
            <a:spLocks noGrp="1"/>
          </p:cNvSpPr>
          <p:nvPr>
            <p:ph type="title"/>
          </p:nvPr>
        </p:nvSpPr>
        <p:spPr/>
        <p:txBody>
          <a:bodyPr/>
          <a:lstStyle/>
          <a:p>
            <a:r>
              <a:rPr lang="en-US" dirty="0"/>
              <a:t>Pie Charts???</a:t>
            </a:r>
          </a:p>
        </p:txBody>
      </p:sp>
      <p:sp>
        <p:nvSpPr>
          <p:cNvPr id="3" name="Content Placeholder 2">
            <a:extLst>
              <a:ext uri="{FF2B5EF4-FFF2-40B4-BE49-F238E27FC236}">
                <a16:creationId xmlns:a16="http://schemas.microsoft.com/office/drawing/2014/main" id="{DD1DC79E-C3F2-48A1-B913-027D46554C11}"/>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9478386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EF73C5-79B5-4B1C-AA88-3C8CB61C2DA8}"/>
              </a:ext>
            </a:extLst>
          </p:cNvPr>
          <p:cNvSpPr>
            <a:spLocks noGrp="1"/>
          </p:cNvSpPr>
          <p:nvPr>
            <p:ph type="title"/>
          </p:nvPr>
        </p:nvSpPr>
        <p:spPr/>
        <p:txBody>
          <a:bodyPr/>
          <a:lstStyle/>
          <a:p>
            <a:r>
              <a:rPr lang="en-US" dirty="0"/>
              <a:t>Correlation charts</a:t>
            </a:r>
          </a:p>
        </p:txBody>
      </p:sp>
      <p:sp>
        <p:nvSpPr>
          <p:cNvPr id="3" name="Content Placeholder 2">
            <a:extLst>
              <a:ext uri="{FF2B5EF4-FFF2-40B4-BE49-F238E27FC236}">
                <a16:creationId xmlns:a16="http://schemas.microsoft.com/office/drawing/2014/main" id="{6A709681-0FEF-44FA-A3F4-12885CB3D58B}"/>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5765697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8C9774-41DF-42DC-82F0-5987EF0208E5}"/>
              </a:ext>
            </a:extLst>
          </p:cNvPr>
          <p:cNvSpPr>
            <a:spLocks noGrp="1"/>
          </p:cNvSpPr>
          <p:nvPr>
            <p:ph type="title"/>
          </p:nvPr>
        </p:nvSpPr>
        <p:spPr/>
        <p:txBody>
          <a:bodyPr/>
          <a:lstStyle/>
          <a:p>
            <a:r>
              <a:rPr lang="en-US" dirty="0"/>
              <a:t>Heat map</a:t>
            </a:r>
          </a:p>
        </p:txBody>
      </p:sp>
      <p:sp>
        <p:nvSpPr>
          <p:cNvPr id="3" name="Content Placeholder 2">
            <a:extLst>
              <a:ext uri="{FF2B5EF4-FFF2-40B4-BE49-F238E27FC236}">
                <a16:creationId xmlns:a16="http://schemas.microsoft.com/office/drawing/2014/main" id="{5E07E533-B478-4C43-81B0-E8BD124B9924}"/>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272407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FCA76-5DF3-4D71-A543-CF57216D5E4E}"/>
              </a:ext>
            </a:extLst>
          </p:cNvPr>
          <p:cNvSpPr>
            <a:spLocks noGrp="1"/>
          </p:cNvSpPr>
          <p:nvPr>
            <p:ph type="title"/>
          </p:nvPr>
        </p:nvSpPr>
        <p:spPr>
          <a:xfrm>
            <a:off x="1024129" y="585216"/>
            <a:ext cx="4431792" cy="1499616"/>
          </a:xfrm>
        </p:spPr>
        <p:txBody>
          <a:bodyPr>
            <a:normAutofit/>
          </a:bodyPr>
          <a:lstStyle/>
          <a:p>
            <a:r>
              <a:rPr lang="en-US" b="1"/>
              <a:t>Summary conclusion</a:t>
            </a:r>
            <a:endParaRPr lang="en-US" b="1" dirty="0"/>
          </a:p>
        </p:txBody>
      </p:sp>
      <p:sp>
        <p:nvSpPr>
          <p:cNvPr id="15" name="Content Placeholder 13">
            <a:extLst>
              <a:ext uri="{FF2B5EF4-FFF2-40B4-BE49-F238E27FC236}">
                <a16:creationId xmlns:a16="http://schemas.microsoft.com/office/drawing/2014/main" id="{54D618EC-A394-405F-8159-7F791421F5F7}"/>
              </a:ext>
            </a:extLst>
          </p:cNvPr>
          <p:cNvSpPr>
            <a:spLocks noGrp="1"/>
          </p:cNvSpPr>
          <p:nvPr>
            <p:ph idx="1"/>
          </p:nvPr>
        </p:nvSpPr>
        <p:spPr>
          <a:xfrm>
            <a:off x="1024128" y="2286000"/>
            <a:ext cx="7933398" cy="3931920"/>
          </a:xfrm>
        </p:spPr>
        <p:txBody>
          <a:bodyPr>
            <a:normAutofit/>
          </a:bodyPr>
          <a:lstStyle/>
          <a:p>
            <a:endParaRPr lang="en-US" dirty="0"/>
          </a:p>
        </p:txBody>
      </p:sp>
      <p:pic>
        <p:nvPicPr>
          <p:cNvPr id="8" name="Content Placeholder 7" descr="A picture containing clock, plate&#10;&#10;Description automatically generated">
            <a:extLst>
              <a:ext uri="{FF2B5EF4-FFF2-40B4-BE49-F238E27FC236}">
                <a16:creationId xmlns:a16="http://schemas.microsoft.com/office/drawing/2014/main" id="{4EE46EB8-A0BC-455F-BEE4-5A9F8EECB718}"/>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8957526" y="692007"/>
            <a:ext cx="2594395" cy="2602986"/>
          </a:xfrm>
          <a:prstGeom prst="rect">
            <a:avLst/>
          </a:prstGeom>
        </p:spPr>
      </p:pic>
    </p:spTree>
    <p:extLst>
      <p:ext uri="{BB962C8B-B14F-4D97-AF65-F5344CB8AC3E}">
        <p14:creationId xmlns:p14="http://schemas.microsoft.com/office/powerpoint/2010/main" val="8167333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1063F05-99EF-4DA3-B595-4E26670F29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gradFill>
            <a:gsLst>
              <a:gs pos="0">
                <a:schemeClr val="accent6">
                  <a:lumMod val="50000"/>
                </a:schemeClr>
              </a:gs>
              <a:gs pos="100000">
                <a:schemeClr val="bg1"/>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D904461-E85A-43E7-AA0B-B7DF596CA62F}"/>
              </a:ext>
            </a:extLst>
          </p:cNvPr>
          <p:cNvSpPr>
            <a:spLocks noGrp="1"/>
          </p:cNvSpPr>
          <p:nvPr>
            <p:ph type="title"/>
          </p:nvPr>
        </p:nvSpPr>
        <p:spPr>
          <a:xfrm>
            <a:off x="1024129" y="585216"/>
            <a:ext cx="3779085" cy="1499616"/>
          </a:xfrm>
          <a:prstGeom prst="rect">
            <a:avLst/>
          </a:prstGeom>
        </p:spPr>
        <p:txBody>
          <a:bodyPr lIns="0" tIns="108000">
            <a:normAutofit/>
          </a:bodyPr>
          <a:lstStyle/>
          <a:p>
            <a:r>
              <a:rPr lang="en-US" sz="5400" b="1" dirty="0">
                <a:solidFill>
                  <a:srgbClr val="FFFFFF"/>
                </a:solidFill>
              </a:rPr>
              <a:t>Thank You</a:t>
            </a:r>
          </a:p>
        </p:txBody>
      </p:sp>
      <p:cxnSp>
        <p:nvCxnSpPr>
          <p:cNvPr id="12" name="Straight Connector 11">
            <a:extLst>
              <a:ext uri="{FF2B5EF4-FFF2-40B4-BE49-F238E27FC236}">
                <a16:creationId xmlns:a16="http://schemas.microsoft.com/office/drawing/2014/main" id="{E0A835C2-2B9B-4174-AA2C-60A4F131190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rgbClr val="D39F4A"/>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BBDDBE1-00CD-4A90-9BA9-5E79F6C6FDE0}"/>
              </a:ext>
            </a:extLst>
          </p:cNvPr>
          <p:cNvSpPr>
            <a:spLocks noGrp="1"/>
          </p:cNvSpPr>
          <p:nvPr>
            <p:ph idx="1"/>
          </p:nvPr>
        </p:nvSpPr>
        <p:spPr>
          <a:xfrm>
            <a:off x="1466258" y="2286000"/>
            <a:ext cx="3791711" cy="3931920"/>
          </a:xfrm>
          <a:prstGeom prst="rect">
            <a:avLst/>
          </a:prstGeom>
        </p:spPr>
        <p:txBody>
          <a:bodyPr>
            <a:normAutofit/>
          </a:bodyPr>
          <a:lstStyle/>
          <a:p>
            <a:r>
              <a:rPr lang="en-US" dirty="0">
                <a:solidFill>
                  <a:srgbClr val="FFFFFF"/>
                </a:solidFill>
              </a:rPr>
              <a:t>Email</a:t>
            </a:r>
            <a:br>
              <a:rPr lang="en-US" dirty="0">
                <a:solidFill>
                  <a:srgbClr val="FFFFFF"/>
                </a:solidFill>
              </a:rPr>
            </a:br>
            <a:r>
              <a:rPr lang="en-US" dirty="0"/>
              <a:t>somesone@example.com</a:t>
            </a:r>
            <a:endParaRPr lang="en-US" b="1" dirty="0">
              <a:solidFill>
                <a:srgbClr val="FFFFFF"/>
              </a:solidFill>
            </a:endParaRPr>
          </a:p>
          <a:p>
            <a:pPr marL="0" indent="0">
              <a:buNone/>
            </a:pPr>
            <a:endParaRPr lang="en-US" dirty="0">
              <a:solidFill>
                <a:srgbClr val="FFFFFF"/>
              </a:solidFill>
            </a:endParaRPr>
          </a:p>
        </p:txBody>
      </p:sp>
      <p:pic>
        <p:nvPicPr>
          <p:cNvPr id="5" name="Picture 4" descr="Restaurant Open Sign">
            <a:extLst>
              <a:ext uri="{FF2B5EF4-FFF2-40B4-BE49-F238E27FC236}">
                <a16:creationId xmlns:a16="http://schemas.microsoft.com/office/drawing/2014/main" id="{4BB88093-7048-42AA-9AFC-B007B4E797A0}"/>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468548" y="10"/>
            <a:ext cx="6723452" cy="6857990"/>
          </a:xfrm>
          <a:prstGeom prst="rect">
            <a:avLst/>
          </a:prstGeom>
        </p:spPr>
      </p:pic>
      <p:pic>
        <p:nvPicPr>
          <p:cNvPr id="7" name="Graphic 6" descr="Envelope">
            <a:extLst>
              <a:ext uri="{FF2B5EF4-FFF2-40B4-BE49-F238E27FC236}">
                <a16:creationId xmlns:a16="http://schemas.microsoft.com/office/drawing/2014/main" id="{1BCFD98B-5534-433A-A8E6-4DE2A04C391B}"/>
              </a:ext>
            </a:extLst>
          </p:cNvPr>
          <p:cNvPicPr>
            <a:picLocks noChangeAspect="1"/>
          </p:cNvPicPr>
          <p:nvPr/>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1024129" y="2286000"/>
            <a:ext cx="360000" cy="360000"/>
          </a:xfrm>
          <a:prstGeom prst="rect">
            <a:avLst/>
          </a:prstGeom>
        </p:spPr>
      </p:pic>
    </p:spTree>
    <p:extLst>
      <p:ext uri="{BB962C8B-B14F-4D97-AF65-F5344CB8AC3E}">
        <p14:creationId xmlns:p14="http://schemas.microsoft.com/office/powerpoint/2010/main" val="21570444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7" name="Rectangle 56">
            <a:extLst>
              <a:ext uri="{FF2B5EF4-FFF2-40B4-BE49-F238E27FC236}">
                <a16:creationId xmlns:a16="http://schemas.microsoft.com/office/drawing/2014/main" id="{F6F939FF-38E5-43C1-9562-6E33A2F508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54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Rectangle 58">
            <a:extLst>
              <a:ext uri="{FF2B5EF4-FFF2-40B4-BE49-F238E27FC236}">
                <a16:creationId xmlns:a16="http://schemas.microsoft.com/office/drawing/2014/main" id="{C148A00E-633D-4DE1-A032-9D62FA291C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72457"/>
            <a:ext cx="12188952" cy="228554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8B91C57-2090-466E-B05A-DA282135678E}"/>
              </a:ext>
            </a:extLst>
          </p:cNvPr>
          <p:cNvSpPr>
            <a:spLocks noGrp="1"/>
          </p:cNvSpPr>
          <p:nvPr>
            <p:ph type="title"/>
          </p:nvPr>
        </p:nvSpPr>
        <p:spPr>
          <a:xfrm>
            <a:off x="1024128" y="4971088"/>
            <a:ext cx="9720072" cy="1499616"/>
          </a:xfrm>
          <a:prstGeom prst="rect">
            <a:avLst/>
          </a:prstGeom>
        </p:spPr>
        <p:txBody>
          <a:bodyPr vert="horz" lIns="91440" tIns="45720" rIns="91440" bIns="45720" rtlCol="0">
            <a:normAutofit/>
          </a:bodyPr>
          <a:lstStyle/>
          <a:p>
            <a:r>
              <a:rPr lang="en-US" b="1" dirty="0">
                <a:solidFill>
                  <a:srgbClr val="FFFFFF"/>
                </a:solidFill>
              </a:rPr>
              <a:t>Team Members</a:t>
            </a:r>
          </a:p>
        </p:txBody>
      </p:sp>
      <p:cxnSp>
        <p:nvCxnSpPr>
          <p:cNvPr id="61" name="Straight Connector 60">
            <a:extLst>
              <a:ext uri="{FF2B5EF4-FFF2-40B4-BE49-F238E27FC236}">
                <a16:creationId xmlns:a16="http://schemas.microsoft.com/office/drawing/2014/main" id="{1F7502AC-B5F2-447A-8886-7B0FA9DBA73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5242273"/>
            <a:ext cx="0" cy="91440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6230FFA2-7119-4562-983F-31E5E9777B97}"/>
              </a:ext>
            </a:extLst>
          </p:cNvPr>
          <p:cNvSpPr>
            <a:spLocks noGrp="1"/>
          </p:cNvSpPr>
          <p:nvPr>
            <p:ph idx="1"/>
          </p:nvPr>
        </p:nvSpPr>
        <p:spPr>
          <a:xfrm>
            <a:off x="1024128" y="1253067"/>
            <a:ext cx="9720073" cy="5056293"/>
          </a:xfrm>
        </p:spPr>
        <p:txBody>
          <a:bodyPr>
            <a:normAutofit/>
          </a:bodyPr>
          <a:lstStyle/>
          <a:p>
            <a:r>
              <a:rPr lang="es-PR" sz="2800" dirty="0" err="1"/>
              <a:t>Shahnawaz</a:t>
            </a:r>
            <a:r>
              <a:rPr lang="es-PR" sz="2800" dirty="0"/>
              <a:t> Khan</a:t>
            </a:r>
          </a:p>
          <a:p>
            <a:r>
              <a:rPr lang="es-PR" sz="2800" dirty="0" err="1"/>
              <a:t>Jesus</a:t>
            </a:r>
            <a:r>
              <a:rPr lang="es-PR" sz="2800" dirty="0"/>
              <a:t> Jasso</a:t>
            </a:r>
          </a:p>
          <a:p>
            <a:r>
              <a:rPr lang="es-PR" sz="2800" dirty="0"/>
              <a:t>Brian </a:t>
            </a:r>
            <a:r>
              <a:rPr lang="es-PR" sz="2800" dirty="0" err="1"/>
              <a:t>Glaude</a:t>
            </a:r>
            <a:endParaRPr lang="es-PR" sz="2800" dirty="0"/>
          </a:p>
          <a:p>
            <a:r>
              <a:rPr lang="es-PR" sz="2800" dirty="0"/>
              <a:t>Felix Gonzalez</a:t>
            </a:r>
            <a:endParaRPr lang="en-US" sz="2800" dirty="0"/>
          </a:p>
        </p:txBody>
      </p:sp>
    </p:spTree>
    <p:extLst>
      <p:ext uri="{BB962C8B-B14F-4D97-AF65-F5344CB8AC3E}">
        <p14:creationId xmlns:p14="http://schemas.microsoft.com/office/powerpoint/2010/main" val="11025868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246605-DDB3-4444-B701-5E106A636DFD}"/>
              </a:ext>
            </a:extLst>
          </p:cNvPr>
          <p:cNvSpPr>
            <a:spLocks noGrp="1"/>
          </p:cNvSpPr>
          <p:nvPr>
            <p:ph type="title"/>
          </p:nvPr>
        </p:nvSpPr>
        <p:spPr>
          <a:xfrm>
            <a:off x="1024129" y="585216"/>
            <a:ext cx="4431792" cy="1499616"/>
          </a:xfrm>
        </p:spPr>
        <p:txBody>
          <a:bodyPr>
            <a:normAutofit/>
          </a:bodyPr>
          <a:lstStyle/>
          <a:p>
            <a:r>
              <a:rPr lang="en-US" dirty="0"/>
              <a:t>Research questions to answer</a:t>
            </a:r>
          </a:p>
        </p:txBody>
      </p:sp>
      <p:sp>
        <p:nvSpPr>
          <p:cNvPr id="12" name="Content Placeholder 9">
            <a:extLst>
              <a:ext uri="{FF2B5EF4-FFF2-40B4-BE49-F238E27FC236}">
                <a16:creationId xmlns:a16="http://schemas.microsoft.com/office/drawing/2014/main" id="{F180B9CE-34A6-4178-BCCF-6708F56A57BD}"/>
              </a:ext>
            </a:extLst>
          </p:cNvPr>
          <p:cNvSpPr>
            <a:spLocks noGrp="1"/>
          </p:cNvSpPr>
          <p:nvPr>
            <p:ph idx="1"/>
          </p:nvPr>
        </p:nvSpPr>
        <p:spPr>
          <a:xfrm>
            <a:off x="1024128" y="2286000"/>
            <a:ext cx="4429615" cy="3931920"/>
          </a:xfrm>
        </p:spPr>
        <p:txBody>
          <a:bodyPr>
            <a:normAutofit/>
          </a:bodyPr>
          <a:lstStyle/>
          <a:p>
            <a:pPr lvl="1"/>
            <a:r>
              <a:rPr lang="en-US" sz="2400" dirty="0"/>
              <a:t>What state has the most Starbucks locations?</a:t>
            </a:r>
          </a:p>
          <a:p>
            <a:pPr lvl="1"/>
            <a:r>
              <a:rPr lang="en-US" sz="2400" dirty="0"/>
              <a:t>What states has more population per Starbucks location?</a:t>
            </a:r>
          </a:p>
          <a:p>
            <a:pPr lvl="1"/>
            <a:r>
              <a:rPr lang="en-US" sz="2400" dirty="0"/>
              <a:t>What correlation exist between Starbucks stores and income level per state?</a:t>
            </a:r>
          </a:p>
        </p:txBody>
      </p:sp>
      <p:pic>
        <p:nvPicPr>
          <p:cNvPr id="5" name="Content Placeholder 4" descr="A picture containing drawing&#10;&#10;Description automatically generated">
            <a:extLst>
              <a:ext uri="{FF2B5EF4-FFF2-40B4-BE49-F238E27FC236}">
                <a16:creationId xmlns:a16="http://schemas.microsoft.com/office/drawing/2014/main" id="{3091A1D2-2E90-447B-9936-8AC67A02748B}"/>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6096000" y="701039"/>
            <a:ext cx="5455921" cy="5455921"/>
          </a:xfrm>
          <a:prstGeom prst="rect">
            <a:avLst/>
          </a:prstGeom>
        </p:spPr>
      </p:pic>
      <p:sp>
        <p:nvSpPr>
          <p:cNvPr id="6" name="TextBox 5">
            <a:extLst>
              <a:ext uri="{FF2B5EF4-FFF2-40B4-BE49-F238E27FC236}">
                <a16:creationId xmlns:a16="http://schemas.microsoft.com/office/drawing/2014/main" id="{E177DC6D-3DD9-484B-8035-6919982C8A26}"/>
              </a:ext>
            </a:extLst>
          </p:cNvPr>
          <p:cNvSpPr txBox="1"/>
          <p:nvPr/>
        </p:nvSpPr>
        <p:spPr>
          <a:xfrm>
            <a:off x="9432431" y="5956905"/>
            <a:ext cx="2119490"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3" tooltip="https://owl.excelsior.edu/educator-resources/owl-across-disciplines/owl-across-the-disciplines-grammar-and-usage/">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4" tooltip="https://creativecommons.org/licenses/by/3.0/">
                  <a:extLst>
                    <a:ext uri="{A12FA001-AC4F-418D-AE19-62706E023703}">
                      <ahyp:hlinkClr xmlns:ahyp="http://schemas.microsoft.com/office/drawing/2018/hyperlinkcolor" val="tx"/>
                    </a:ext>
                  </a:extLst>
                </a:hlinkClick>
              </a:rPr>
              <a:t>CC BY</a:t>
            </a:r>
            <a:endParaRPr lang="en-US" sz="700">
              <a:solidFill>
                <a:srgbClr val="FFFFFF"/>
              </a:solidFill>
            </a:endParaRPr>
          </a:p>
        </p:txBody>
      </p:sp>
    </p:spTree>
    <p:extLst>
      <p:ext uri="{BB962C8B-B14F-4D97-AF65-F5344CB8AC3E}">
        <p14:creationId xmlns:p14="http://schemas.microsoft.com/office/powerpoint/2010/main" val="34197860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246605-DDB3-4444-B701-5E106A636DFD}"/>
              </a:ext>
            </a:extLst>
          </p:cNvPr>
          <p:cNvSpPr>
            <a:spLocks noGrp="1"/>
          </p:cNvSpPr>
          <p:nvPr>
            <p:ph type="title"/>
          </p:nvPr>
        </p:nvSpPr>
        <p:spPr>
          <a:xfrm>
            <a:off x="1024129" y="585216"/>
            <a:ext cx="7398418" cy="1499616"/>
          </a:xfrm>
        </p:spPr>
        <p:txBody>
          <a:bodyPr>
            <a:normAutofit/>
          </a:bodyPr>
          <a:lstStyle/>
          <a:p>
            <a:r>
              <a:rPr lang="en-US" dirty="0"/>
              <a:t>Data gathering process</a:t>
            </a:r>
          </a:p>
        </p:txBody>
      </p:sp>
      <p:sp>
        <p:nvSpPr>
          <p:cNvPr id="12" name="Content Placeholder 9">
            <a:extLst>
              <a:ext uri="{FF2B5EF4-FFF2-40B4-BE49-F238E27FC236}">
                <a16:creationId xmlns:a16="http://schemas.microsoft.com/office/drawing/2014/main" id="{F180B9CE-34A6-4178-BCCF-6708F56A57BD}"/>
              </a:ext>
            </a:extLst>
          </p:cNvPr>
          <p:cNvSpPr>
            <a:spLocks noGrp="1"/>
          </p:cNvSpPr>
          <p:nvPr>
            <p:ph idx="1"/>
          </p:nvPr>
        </p:nvSpPr>
        <p:spPr>
          <a:xfrm>
            <a:off x="1024128" y="2084832"/>
            <a:ext cx="10301010" cy="4773168"/>
          </a:xfrm>
        </p:spPr>
        <p:txBody>
          <a:bodyPr>
            <a:normAutofit/>
          </a:bodyPr>
          <a:lstStyle/>
          <a:p>
            <a:pPr lvl="1"/>
            <a:r>
              <a:rPr lang="en-US" sz="2400" dirty="0"/>
              <a:t>Three data sets:  </a:t>
            </a:r>
          </a:p>
          <a:p>
            <a:pPr lvl="4"/>
            <a:r>
              <a:rPr lang="en-US" sz="2000" dirty="0"/>
              <a:t>1) Starbucks store location – Directory of stores</a:t>
            </a:r>
          </a:p>
          <a:p>
            <a:pPr lvl="4"/>
            <a:r>
              <a:rPr lang="en-US" sz="2000" dirty="0"/>
              <a:t>2) US Census Demographics – County by County demographics data</a:t>
            </a:r>
          </a:p>
          <a:p>
            <a:pPr lvl="4"/>
            <a:r>
              <a:rPr lang="en-US" sz="2000" dirty="0"/>
              <a:t>3) Zip codes – Complete list of Zip codes</a:t>
            </a:r>
          </a:p>
          <a:p>
            <a:pPr lvl="1"/>
            <a:r>
              <a:rPr lang="en-US" sz="2400" dirty="0"/>
              <a:t>Leveraged Pandas and </a:t>
            </a:r>
            <a:r>
              <a:rPr lang="en-US" sz="2400" dirty="0" err="1"/>
              <a:t>Jupyter</a:t>
            </a:r>
            <a:endParaRPr lang="en-US" sz="2400" dirty="0"/>
          </a:p>
          <a:p>
            <a:pPr lvl="1"/>
            <a:r>
              <a:rPr lang="en-US" sz="2400" dirty="0"/>
              <a:t>Data Cleanup</a:t>
            </a:r>
          </a:p>
          <a:p>
            <a:pPr lvl="4"/>
            <a:r>
              <a:rPr lang="en-US" sz="2000" dirty="0"/>
              <a:t>1) Removed unnecessary fields, Grouped columns, </a:t>
            </a:r>
          </a:p>
          <a:p>
            <a:pPr lvl="4"/>
            <a:r>
              <a:rPr lang="en-US" sz="2000" dirty="0"/>
              <a:t>3) Counts, averages, sums, and percentages</a:t>
            </a:r>
          </a:p>
          <a:p>
            <a:pPr lvl="1"/>
            <a:r>
              <a:rPr lang="en-US" sz="2400" dirty="0"/>
              <a:t>Created a join key to consolidate all of the data in to a final data frame</a:t>
            </a:r>
          </a:p>
          <a:p>
            <a:pPr lvl="1"/>
            <a:r>
              <a:rPr lang="en-US" sz="2400" dirty="0"/>
              <a:t>Once the final data frame was created, we focused on understanding what story the data was telling.</a:t>
            </a:r>
          </a:p>
        </p:txBody>
      </p:sp>
    </p:spTree>
    <p:extLst>
      <p:ext uri="{BB962C8B-B14F-4D97-AF65-F5344CB8AC3E}">
        <p14:creationId xmlns:p14="http://schemas.microsoft.com/office/powerpoint/2010/main" val="18855808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9EAA8D-9FA6-44DF-B373-F9F0E09DC750}"/>
              </a:ext>
            </a:extLst>
          </p:cNvPr>
          <p:cNvSpPr>
            <a:spLocks noGrp="1"/>
          </p:cNvSpPr>
          <p:nvPr>
            <p:ph type="title"/>
          </p:nvPr>
        </p:nvSpPr>
        <p:spPr>
          <a:xfrm>
            <a:off x="1024128" y="585216"/>
            <a:ext cx="3133581" cy="1499616"/>
          </a:xfrm>
        </p:spPr>
        <p:txBody>
          <a:bodyPr>
            <a:normAutofit/>
          </a:bodyPr>
          <a:lstStyle/>
          <a:p>
            <a:r>
              <a:rPr lang="en-US" sz="4000" b="1" dirty="0"/>
              <a:t>Bar Charts</a:t>
            </a:r>
          </a:p>
        </p:txBody>
      </p:sp>
      <p:pic>
        <p:nvPicPr>
          <p:cNvPr id="7" name="Content Placeholder 6" descr="A close up of a logo&#10;&#10;Description automatically generated">
            <a:extLst>
              <a:ext uri="{FF2B5EF4-FFF2-40B4-BE49-F238E27FC236}">
                <a16:creationId xmlns:a16="http://schemas.microsoft.com/office/drawing/2014/main" id="{5E7C13AF-CFC2-4451-8113-7F8388FEF91B}"/>
              </a:ext>
            </a:extLst>
          </p:cNvPr>
          <p:cNvPicPr>
            <a:picLocks noChangeAspect="1"/>
          </p:cNvPicPr>
          <p:nvPr/>
        </p:nvPicPr>
        <p:blipFill>
          <a:blip r:embed="rId3"/>
          <a:stretch>
            <a:fillRect/>
          </a:stretch>
        </p:blipFill>
        <p:spPr>
          <a:xfrm>
            <a:off x="755679" y="1930400"/>
            <a:ext cx="10757163" cy="3500581"/>
          </a:xfrm>
          <a:prstGeom prst="rect">
            <a:avLst/>
          </a:prstGeom>
        </p:spPr>
      </p:pic>
      <p:sp>
        <p:nvSpPr>
          <p:cNvPr id="13" name="TextBox 12">
            <a:extLst>
              <a:ext uri="{FF2B5EF4-FFF2-40B4-BE49-F238E27FC236}">
                <a16:creationId xmlns:a16="http://schemas.microsoft.com/office/drawing/2014/main" id="{1F5E4327-7566-4A6B-A7CC-5352DAAB247F}"/>
              </a:ext>
            </a:extLst>
          </p:cNvPr>
          <p:cNvSpPr txBox="1"/>
          <p:nvPr/>
        </p:nvSpPr>
        <p:spPr>
          <a:xfrm>
            <a:off x="872455" y="5805182"/>
            <a:ext cx="10402349" cy="646331"/>
          </a:xfrm>
          <a:prstGeom prst="rect">
            <a:avLst/>
          </a:prstGeom>
          <a:noFill/>
        </p:spPr>
        <p:txBody>
          <a:bodyPr wrap="square" rtlCol="0">
            <a:spAutoFit/>
          </a:bodyPr>
          <a:lstStyle/>
          <a:p>
            <a:r>
              <a:rPr lang="en-US" dirty="0"/>
              <a:t>Key Takeaway</a:t>
            </a:r>
          </a:p>
          <a:p>
            <a:r>
              <a:rPr lang="en-US" dirty="0"/>
              <a:t>California, Texas and Washington have the most Starbucks stores per state in the US. </a:t>
            </a:r>
          </a:p>
        </p:txBody>
      </p:sp>
    </p:spTree>
    <p:extLst>
      <p:ext uri="{BB962C8B-B14F-4D97-AF65-F5344CB8AC3E}">
        <p14:creationId xmlns:p14="http://schemas.microsoft.com/office/powerpoint/2010/main" val="33572008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F69B07-44C5-4B34-BD52-DA40822B6E8D}"/>
              </a:ext>
            </a:extLst>
          </p:cNvPr>
          <p:cNvSpPr>
            <a:spLocks noGrp="1"/>
          </p:cNvSpPr>
          <p:nvPr>
            <p:ph type="title"/>
          </p:nvPr>
        </p:nvSpPr>
        <p:spPr/>
        <p:txBody>
          <a:bodyPr/>
          <a:lstStyle/>
          <a:p>
            <a:r>
              <a:rPr lang="en-US" sz="5400" b="1" dirty="0"/>
              <a:t>Bar Charts</a:t>
            </a:r>
            <a:endParaRPr lang="en-US" dirty="0"/>
          </a:p>
        </p:txBody>
      </p:sp>
      <p:pic>
        <p:nvPicPr>
          <p:cNvPr id="4" name="Content Placeholder 3">
            <a:extLst>
              <a:ext uri="{FF2B5EF4-FFF2-40B4-BE49-F238E27FC236}">
                <a16:creationId xmlns:a16="http://schemas.microsoft.com/office/drawing/2014/main" id="{FE97A69A-329F-4C8F-A071-D48DE1B663B4}"/>
              </a:ext>
            </a:extLst>
          </p:cNvPr>
          <p:cNvPicPr>
            <a:picLocks noGrp="1" noChangeAspect="1"/>
          </p:cNvPicPr>
          <p:nvPr>
            <p:ph idx="1"/>
          </p:nvPr>
        </p:nvPicPr>
        <p:blipFill>
          <a:blip r:embed="rId2"/>
          <a:stretch>
            <a:fillRect/>
          </a:stretch>
        </p:blipFill>
        <p:spPr>
          <a:xfrm>
            <a:off x="673513" y="1967345"/>
            <a:ext cx="11066672" cy="3362037"/>
          </a:xfrm>
          <a:prstGeom prst="rect">
            <a:avLst/>
          </a:prstGeom>
        </p:spPr>
      </p:pic>
      <p:sp>
        <p:nvSpPr>
          <p:cNvPr id="5" name="TextBox 4">
            <a:extLst>
              <a:ext uri="{FF2B5EF4-FFF2-40B4-BE49-F238E27FC236}">
                <a16:creationId xmlns:a16="http://schemas.microsoft.com/office/drawing/2014/main" id="{D44B2B74-5F9B-4DCE-9183-D9713DB752F1}"/>
              </a:ext>
            </a:extLst>
          </p:cNvPr>
          <p:cNvSpPr txBox="1"/>
          <p:nvPr/>
        </p:nvSpPr>
        <p:spPr>
          <a:xfrm>
            <a:off x="813732" y="5595457"/>
            <a:ext cx="10402349" cy="954107"/>
          </a:xfrm>
          <a:prstGeom prst="rect">
            <a:avLst/>
          </a:prstGeom>
          <a:noFill/>
        </p:spPr>
        <p:txBody>
          <a:bodyPr wrap="square" rtlCol="0">
            <a:spAutoFit/>
          </a:bodyPr>
          <a:lstStyle/>
          <a:p>
            <a:r>
              <a:rPr lang="en-US" sz="1400" dirty="0"/>
              <a:t>Key Takeaway</a:t>
            </a:r>
          </a:p>
          <a:p>
            <a:r>
              <a:rPr lang="en-US" sz="1400" dirty="0"/>
              <a:t>Total number of population per state doesn’t necessarily relate to number of Starbucks stores per state. This is maybe due to space limitations. For example, New York has the fourth largest population in the US but Washington has more Starbucks stores (13</a:t>
            </a:r>
            <a:r>
              <a:rPr lang="en-US" sz="1400" baseline="30000" dirty="0"/>
              <a:t>th</a:t>
            </a:r>
            <a:r>
              <a:rPr lang="en-US" sz="1400" dirty="0"/>
              <a:t> largest population in the US).  However, California and Texas have the highest number of Starbucks stores and total population. </a:t>
            </a:r>
          </a:p>
        </p:txBody>
      </p:sp>
    </p:spTree>
    <p:extLst>
      <p:ext uri="{BB962C8B-B14F-4D97-AF65-F5344CB8AC3E}">
        <p14:creationId xmlns:p14="http://schemas.microsoft.com/office/powerpoint/2010/main" val="35427232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914BDC-A786-4A80-99A2-934A1E7267A3}"/>
              </a:ext>
            </a:extLst>
          </p:cNvPr>
          <p:cNvSpPr>
            <a:spLocks noGrp="1"/>
          </p:cNvSpPr>
          <p:nvPr>
            <p:ph type="title"/>
          </p:nvPr>
        </p:nvSpPr>
        <p:spPr>
          <a:xfrm>
            <a:off x="1024127" y="585216"/>
            <a:ext cx="7105745" cy="1499616"/>
          </a:xfrm>
        </p:spPr>
        <p:txBody>
          <a:bodyPr>
            <a:normAutofit/>
          </a:bodyPr>
          <a:lstStyle/>
          <a:p>
            <a:r>
              <a:rPr lang="en-US" dirty="0"/>
              <a:t>Scatter Plot Charts</a:t>
            </a:r>
          </a:p>
        </p:txBody>
      </p:sp>
      <p:sp>
        <p:nvSpPr>
          <p:cNvPr id="13" name="Content Placeholder 12">
            <a:extLst>
              <a:ext uri="{FF2B5EF4-FFF2-40B4-BE49-F238E27FC236}">
                <a16:creationId xmlns:a16="http://schemas.microsoft.com/office/drawing/2014/main" id="{E63F2870-B863-498A-B52B-A7DD0D5A98B5}"/>
              </a:ext>
            </a:extLst>
          </p:cNvPr>
          <p:cNvSpPr>
            <a:spLocks noGrp="1"/>
          </p:cNvSpPr>
          <p:nvPr>
            <p:ph idx="1"/>
          </p:nvPr>
        </p:nvSpPr>
        <p:spPr>
          <a:xfrm>
            <a:off x="1024128" y="2286000"/>
            <a:ext cx="7105744" cy="4023360"/>
          </a:xfrm>
        </p:spPr>
        <p:txBody>
          <a:bodyPr>
            <a:normAutofit/>
          </a:bodyPr>
          <a:lstStyle/>
          <a:p>
            <a:pPr>
              <a:buFont typeface="Wingdings" panose="05000000000000000000" pitchFamily="2" charset="2"/>
              <a:buChar char="Ø"/>
            </a:pPr>
            <a:r>
              <a:rPr lang="en-US" dirty="0"/>
              <a:t> Starbucks stores/state vs Total Population/state</a:t>
            </a:r>
          </a:p>
          <a:p>
            <a:pPr marL="0" indent="0">
              <a:buNone/>
            </a:pPr>
            <a:r>
              <a:rPr lang="en-US" dirty="0"/>
              <a:t>	Correlation = 0.9 </a:t>
            </a:r>
          </a:p>
          <a:p>
            <a:pPr>
              <a:buFont typeface="Wingdings" panose="05000000000000000000" pitchFamily="2" charset="2"/>
              <a:buChar char="Ø"/>
            </a:pPr>
            <a:r>
              <a:rPr lang="en-US" dirty="0"/>
              <a:t>Gender Diversity</a:t>
            </a:r>
          </a:p>
          <a:p>
            <a:pPr marL="0" indent="0">
              <a:buNone/>
            </a:pPr>
            <a:r>
              <a:rPr lang="en-US" dirty="0"/>
              <a:t>	Follows the same pattern as Total Population</a:t>
            </a:r>
          </a:p>
          <a:p>
            <a:pPr marL="0" indent="0">
              <a:buNone/>
            </a:pPr>
            <a:endParaRPr lang="en-US" dirty="0"/>
          </a:p>
          <a:p>
            <a:pPr marL="0" indent="0">
              <a:buNone/>
            </a:pPr>
            <a:r>
              <a:rPr lang="en-US" dirty="0"/>
              <a:t>Apparently good correlation &amp; with higher population /state has higher number of Starbucks stores. </a:t>
            </a:r>
          </a:p>
        </p:txBody>
      </p:sp>
      <p:pic>
        <p:nvPicPr>
          <p:cNvPr id="5" name="Content Placeholder 4" descr="A close up of a map&#10;&#10;Description automatically generated">
            <a:extLst>
              <a:ext uri="{FF2B5EF4-FFF2-40B4-BE49-F238E27FC236}">
                <a16:creationId xmlns:a16="http://schemas.microsoft.com/office/drawing/2014/main" id="{15C446BA-82F5-4C28-A969-20849E22CE44}"/>
              </a:ext>
            </a:extLst>
          </p:cNvPr>
          <p:cNvPicPr>
            <a:picLocks noChangeAspect="1"/>
          </p:cNvPicPr>
          <p:nvPr/>
        </p:nvPicPr>
        <p:blipFill>
          <a:blip r:embed="rId2"/>
          <a:stretch>
            <a:fillRect/>
          </a:stretch>
        </p:blipFill>
        <p:spPr>
          <a:xfrm>
            <a:off x="8805096" y="662230"/>
            <a:ext cx="2560321" cy="1706880"/>
          </a:xfrm>
          <a:prstGeom prst="rect">
            <a:avLst/>
          </a:prstGeom>
        </p:spPr>
      </p:pic>
      <p:pic>
        <p:nvPicPr>
          <p:cNvPr id="7" name="Picture 6" descr="A close up of a map&#10;&#10;Description automatically generated">
            <a:extLst>
              <a:ext uri="{FF2B5EF4-FFF2-40B4-BE49-F238E27FC236}">
                <a16:creationId xmlns:a16="http://schemas.microsoft.com/office/drawing/2014/main" id="{9F8027C9-8F7F-4269-A7AC-942D47196715}"/>
              </a:ext>
            </a:extLst>
          </p:cNvPr>
          <p:cNvPicPr>
            <a:picLocks noChangeAspect="1"/>
          </p:cNvPicPr>
          <p:nvPr/>
        </p:nvPicPr>
        <p:blipFill>
          <a:blip r:embed="rId3"/>
          <a:stretch>
            <a:fillRect/>
          </a:stretch>
        </p:blipFill>
        <p:spPr>
          <a:xfrm>
            <a:off x="8805096" y="2574745"/>
            <a:ext cx="2560322" cy="1706881"/>
          </a:xfrm>
          <a:prstGeom prst="rect">
            <a:avLst/>
          </a:prstGeom>
        </p:spPr>
      </p:pic>
      <p:pic>
        <p:nvPicPr>
          <p:cNvPr id="9" name="Picture 8" descr="A close up of a map&#10;&#10;Description automatically generated">
            <a:extLst>
              <a:ext uri="{FF2B5EF4-FFF2-40B4-BE49-F238E27FC236}">
                <a16:creationId xmlns:a16="http://schemas.microsoft.com/office/drawing/2014/main" id="{81400E30-7646-417A-97FE-1B31EF385E31}"/>
              </a:ext>
            </a:extLst>
          </p:cNvPr>
          <p:cNvPicPr>
            <a:picLocks noChangeAspect="1"/>
          </p:cNvPicPr>
          <p:nvPr/>
        </p:nvPicPr>
        <p:blipFill>
          <a:blip r:embed="rId4"/>
          <a:stretch>
            <a:fillRect/>
          </a:stretch>
        </p:blipFill>
        <p:spPr>
          <a:xfrm>
            <a:off x="8805096" y="4488422"/>
            <a:ext cx="2560322" cy="1706881"/>
          </a:xfrm>
          <a:prstGeom prst="rect">
            <a:avLst/>
          </a:prstGeom>
        </p:spPr>
      </p:pic>
      <p:sp>
        <p:nvSpPr>
          <p:cNvPr id="3" name="Oval 2">
            <a:extLst>
              <a:ext uri="{FF2B5EF4-FFF2-40B4-BE49-F238E27FC236}">
                <a16:creationId xmlns:a16="http://schemas.microsoft.com/office/drawing/2014/main" id="{E377EA1A-203D-4FEF-929A-F672B6F37F4D}"/>
              </a:ext>
            </a:extLst>
          </p:cNvPr>
          <p:cNvSpPr/>
          <p:nvPr/>
        </p:nvSpPr>
        <p:spPr>
          <a:xfrm>
            <a:off x="8893908" y="5556738"/>
            <a:ext cx="890954" cy="6385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568948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914BDC-A786-4A80-99A2-934A1E7267A3}"/>
              </a:ext>
            </a:extLst>
          </p:cNvPr>
          <p:cNvSpPr>
            <a:spLocks noGrp="1"/>
          </p:cNvSpPr>
          <p:nvPr>
            <p:ph type="title"/>
          </p:nvPr>
        </p:nvSpPr>
        <p:spPr>
          <a:xfrm>
            <a:off x="1024128" y="585216"/>
            <a:ext cx="6066818" cy="1499616"/>
          </a:xfrm>
        </p:spPr>
        <p:txBody>
          <a:bodyPr>
            <a:normAutofit/>
          </a:bodyPr>
          <a:lstStyle/>
          <a:p>
            <a:r>
              <a:rPr lang="en-US" dirty="0"/>
              <a:t>Scatter Plot Charts</a:t>
            </a:r>
          </a:p>
        </p:txBody>
      </p:sp>
      <p:pic>
        <p:nvPicPr>
          <p:cNvPr id="22" name="Content Placeholder 21" descr="A close up of a map&#10;&#10;Description automatically generated">
            <a:extLst>
              <a:ext uri="{FF2B5EF4-FFF2-40B4-BE49-F238E27FC236}">
                <a16:creationId xmlns:a16="http://schemas.microsoft.com/office/drawing/2014/main" id="{B0BC4895-0489-42EB-B485-C49ED1518660}"/>
              </a:ext>
            </a:extLst>
          </p:cNvPr>
          <p:cNvPicPr>
            <a:picLocks noChangeAspect="1"/>
          </p:cNvPicPr>
          <p:nvPr/>
        </p:nvPicPr>
        <p:blipFill>
          <a:blip r:embed="rId2"/>
          <a:stretch>
            <a:fillRect/>
          </a:stretch>
        </p:blipFill>
        <p:spPr>
          <a:xfrm>
            <a:off x="7809653" y="3821430"/>
            <a:ext cx="3942079" cy="2628053"/>
          </a:xfrm>
          <a:prstGeom prst="rect">
            <a:avLst/>
          </a:prstGeom>
        </p:spPr>
      </p:pic>
      <p:pic>
        <p:nvPicPr>
          <p:cNvPr id="27" name="Picture 26" descr="A close up of a map&#10;&#10;Description automatically generated">
            <a:extLst>
              <a:ext uri="{FF2B5EF4-FFF2-40B4-BE49-F238E27FC236}">
                <a16:creationId xmlns:a16="http://schemas.microsoft.com/office/drawing/2014/main" id="{CCE0B57E-1F97-41CE-A02E-D609565E025F}"/>
              </a:ext>
            </a:extLst>
          </p:cNvPr>
          <p:cNvPicPr>
            <a:picLocks noChangeAspect="1"/>
          </p:cNvPicPr>
          <p:nvPr/>
        </p:nvPicPr>
        <p:blipFill>
          <a:blip r:embed="rId3"/>
          <a:stretch>
            <a:fillRect/>
          </a:stretch>
        </p:blipFill>
        <p:spPr>
          <a:xfrm>
            <a:off x="7809654" y="971973"/>
            <a:ext cx="3942079" cy="2628053"/>
          </a:xfrm>
          <a:prstGeom prst="rect">
            <a:avLst/>
          </a:prstGeom>
        </p:spPr>
      </p:pic>
      <p:sp>
        <p:nvSpPr>
          <p:cNvPr id="38" name="Content Placeholder 12">
            <a:extLst>
              <a:ext uri="{FF2B5EF4-FFF2-40B4-BE49-F238E27FC236}">
                <a16:creationId xmlns:a16="http://schemas.microsoft.com/office/drawing/2014/main" id="{2A7C335B-98E9-4E5E-8827-35351A5050E7}"/>
              </a:ext>
            </a:extLst>
          </p:cNvPr>
          <p:cNvSpPr txBox="1">
            <a:spLocks/>
          </p:cNvSpPr>
          <p:nvPr/>
        </p:nvSpPr>
        <p:spPr>
          <a:xfrm>
            <a:off x="829475" y="2128110"/>
            <a:ext cx="7105744" cy="4023360"/>
          </a:xfrm>
          <a:prstGeom prst="rect">
            <a:avLst/>
          </a:prstGeom>
        </p:spPr>
        <p:txBody>
          <a:bodyPr vert="horz" lIns="45720" tIns="45720" rIns="45720" bIns="45720" rtlCol="0">
            <a:normAutofit lnSpcReduction="10000"/>
          </a:bodyPr>
          <a:lstStyle>
            <a:lvl1pPr marL="91440" indent="-91440" algn="l" defTabSz="914400"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9pPr>
          </a:lstStyle>
          <a:p>
            <a:pPr>
              <a:buFont typeface="Wingdings" panose="05000000000000000000" pitchFamily="2" charset="2"/>
              <a:buChar char="Ø"/>
            </a:pPr>
            <a:r>
              <a:rPr lang="en-US" dirty="0"/>
              <a:t> Starbucks stores in states vs Av. Income/state</a:t>
            </a:r>
          </a:p>
          <a:p>
            <a:pPr marL="0" indent="0">
              <a:buFont typeface="Tw Cen MT" panose="020B0602020104020603" pitchFamily="34" charset="0"/>
              <a:buNone/>
            </a:pPr>
            <a:r>
              <a:rPr lang="en-US" dirty="0"/>
              <a:t>	Correlation is very low (0.09)</a:t>
            </a:r>
          </a:p>
          <a:p>
            <a:pPr>
              <a:buFont typeface="Wingdings" panose="05000000000000000000" pitchFamily="2" charset="2"/>
              <a:buChar char="Ø"/>
            </a:pPr>
            <a:r>
              <a:rPr lang="en-US" dirty="0"/>
              <a:t>Starbucks stores/ state vs Av. Poverty/State</a:t>
            </a:r>
          </a:p>
          <a:p>
            <a:pPr marL="0" indent="0">
              <a:buFont typeface="Tw Cen MT" panose="020B0602020104020603" pitchFamily="34" charset="0"/>
              <a:buNone/>
            </a:pPr>
            <a:r>
              <a:rPr lang="en-US" dirty="0"/>
              <a:t>	</a:t>
            </a:r>
          </a:p>
          <a:p>
            <a:pPr marL="0" indent="0">
              <a:buFont typeface="Tw Cen MT" panose="020B0602020104020603" pitchFamily="34" charset="0"/>
              <a:buNone/>
            </a:pPr>
            <a:endParaRPr lang="en-US" dirty="0"/>
          </a:p>
          <a:p>
            <a:pPr marL="0" indent="0">
              <a:buFont typeface="Tw Cen MT" panose="020B0602020104020603" pitchFamily="34" charset="0"/>
              <a:buNone/>
            </a:pPr>
            <a:r>
              <a:rPr lang="en-US" dirty="0"/>
              <a:t>It is evident that significant amount of dataset do not follow trend of higher the Ave Income /state – more the Starbucks stores</a:t>
            </a:r>
          </a:p>
          <a:p>
            <a:pPr marL="0" indent="0">
              <a:buFont typeface="Tw Cen MT" panose="020B0602020104020603" pitchFamily="34" charset="0"/>
              <a:buNone/>
            </a:pPr>
            <a:r>
              <a:rPr lang="en-US" dirty="0"/>
              <a:t>Similarly higher the poverty level /state do not reflect decrease in stores/state with increase in poverty% /state</a:t>
            </a:r>
          </a:p>
        </p:txBody>
      </p:sp>
      <p:sp>
        <p:nvSpPr>
          <p:cNvPr id="3" name="Oval 2">
            <a:extLst>
              <a:ext uri="{FF2B5EF4-FFF2-40B4-BE49-F238E27FC236}">
                <a16:creationId xmlns:a16="http://schemas.microsoft.com/office/drawing/2014/main" id="{FF733C57-1E49-494E-AD2D-78DC95F7E869}"/>
              </a:ext>
            </a:extLst>
          </p:cNvPr>
          <p:cNvSpPr/>
          <p:nvPr/>
        </p:nvSpPr>
        <p:spPr>
          <a:xfrm>
            <a:off x="8253046" y="4064000"/>
            <a:ext cx="476739" cy="208747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451583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914BDC-A786-4A80-99A2-934A1E7267A3}"/>
              </a:ext>
            </a:extLst>
          </p:cNvPr>
          <p:cNvSpPr>
            <a:spLocks noGrp="1"/>
          </p:cNvSpPr>
          <p:nvPr>
            <p:ph type="title"/>
          </p:nvPr>
        </p:nvSpPr>
        <p:spPr/>
        <p:txBody>
          <a:bodyPr/>
          <a:lstStyle/>
          <a:p>
            <a:r>
              <a:rPr lang="en-US" dirty="0"/>
              <a:t>Scatter Plot Charts</a:t>
            </a:r>
          </a:p>
        </p:txBody>
      </p:sp>
      <p:sp>
        <p:nvSpPr>
          <p:cNvPr id="3" name="Content Placeholder 2">
            <a:extLst>
              <a:ext uri="{FF2B5EF4-FFF2-40B4-BE49-F238E27FC236}">
                <a16:creationId xmlns:a16="http://schemas.microsoft.com/office/drawing/2014/main" id="{52756F33-6D5E-428F-9F09-5DF4EA1A2140}"/>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1064402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rgbClr val="2E2B21"/>
      </a:dk1>
      <a:lt1>
        <a:srgbClr val="FFFFFF"/>
      </a:lt1>
      <a:dk2>
        <a:srgbClr val="605B4F"/>
      </a:dk2>
      <a:lt2>
        <a:srgbClr val="D8D6BE"/>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93813dd7ca6ad654711aa0ab317e03a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f11dc0ce689dd3925e84e4e35398c6e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07A7C301-87CC-4EB1-AF40-15075522FC58}">
  <ds:schemaRefs>
    <ds:schemaRef ds:uri="http://schemas.microsoft.com/sharepoint/v3/contenttype/forms"/>
  </ds:schemaRefs>
</ds:datastoreItem>
</file>

<file path=customXml/itemProps2.xml><?xml version="1.0" encoding="utf-8"?>
<ds:datastoreItem xmlns:ds="http://schemas.openxmlformats.org/officeDocument/2006/customXml" ds:itemID="{6EA402E5-52EF-430B-8CCB-B4AAA8C467A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5231547-F69E-41A9-93A9-B70B5E3064F1}">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otalTime>0</TotalTime>
  <Words>404</Words>
  <Application>Microsoft Office PowerPoint</Application>
  <PresentationFormat>Widescreen</PresentationFormat>
  <Paragraphs>57</Paragraphs>
  <Slides>14</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Calibri</vt:lpstr>
      <vt:lpstr>Tw Cen MT</vt:lpstr>
      <vt:lpstr>Tw Cen MT Condensed</vt:lpstr>
      <vt:lpstr>Wingdings</vt:lpstr>
      <vt:lpstr>Wingdings 3</vt:lpstr>
      <vt:lpstr>Integral</vt:lpstr>
      <vt:lpstr>Deeper dive and analysis of Starbucks locations</vt:lpstr>
      <vt:lpstr>Team Members</vt:lpstr>
      <vt:lpstr>Research questions to answer</vt:lpstr>
      <vt:lpstr>Data gathering process</vt:lpstr>
      <vt:lpstr>Bar Charts</vt:lpstr>
      <vt:lpstr>Bar Charts</vt:lpstr>
      <vt:lpstr>Scatter Plot Charts</vt:lpstr>
      <vt:lpstr>Scatter Plot Charts</vt:lpstr>
      <vt:lpstr>Scatter Plot Charts</vt:lpstr>
      <vt:lpstr>Pie Charts???</vt:lpstr>
      <vt:lpstr>Correlation charts</vt:lpstr>
      <vt:lpstr>Heat map</vt:lpstr>
      <vt:lpstr>Summary 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2020-06-22T19:58:34Z</dcterms:created>
  <dcterms:modified xsi:type="dcterms:W3CDTF">2020-06-23T00:13:28Z</dcterms:modified>
</cp:coreProperties>
</file>