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52" r:id="rId4"/>
  </p:sldMasterIdLst>
  <p:notesMasterIdLst>
    <p:notesMasterId r:id="rId16"/>
  </p:notesMasterIdLst>
  <p:handoutMasterIdLst>
    <p:handoutMasterId r:id="rId17"/>
  </p:handoutMasterIdLst>
  <p:sldIdLst>
    <p:sldId id="256" r:id="rId5"/>
    <p:sldId id="262" r:id="rId6"/>
    <p:sldId id="263" r:id="rId7"/>
    <p:sldId id="268" r:id="rId8"/>
    <p:sldId id="258" r:id="rId9"/>
    <p:sldId id="269" r:id="rId10"/>
    <p:sldId id="272" r:id="rId11"/>
    <p:sldId id="270" r:id="rId12"/>
    <p:sldId id="278" r:id="rId13"/>
    <p:sldId id="267"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290E50-D3EA-4329-AA5F-AF5A5C575D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112D18-5CEB-46F3-924F-E35464AAA3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35D1AD-E24C-4E82-BC85-28527A42DCE7}" type="datetimeFigureOut">
              <a:rPr lang="en-US" smtClean="0"/>
              <a:t>6/23/2020</a:t>
            </a:fld>
            <a:endParaRPr lang="en-US" dirty="0"/>
          </a:p>
        </p:txBody>
      </p:sp>
      <p:sp>
        <p:nvSpPr>
          <p:cNvPr id="4" name="Footer Placeholder 3">
            <a:extLst>
              <a:ext uri="{FF2B5EF4-FFF2-40B4-BE49-F238E27FC236}">
                <a16:creationId xmlns:a16="http://schemas.microsoft.com/office/drawing/2014/main" id="{EB8FC0ED-2712-4B69-9F16-123F02DBF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2CBD00C-2269-4424-828A-8D893B5226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0B3793-D85E-4082-925C-FAA1A2B27276}" type="slidenum">
              <a:rPr lang="en-US" smtClean="0"/>
              <a:t>‹#›</a:t>
            </a:fld>
            <a:endParaRPr lang="en-US" dirty="0"/>
          </a:p>
        </p:txBody>
      </p:sp>
    </p:spTree>
    <p:extLst>
      <p:ext uri="{BB962C8B-B14F-4D97-AF65-F5344CB8AC3E}">
        <p14:creationId xmlns:p14="http://schemas.microsoft.com/office/powerpoint/2010/main" val="22338639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55EA34-3951-4B6D-8DDD-B157CE00471C}" type="datetimeFigureOut">
              <a:rPr lang="en-US" smtClean="0"/>
              <a:t>6/23/2020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3E965-974B-498D-B360-83DD1F9DEB55}" type="slidenum">
              <a:rPr lang="en-US" smtClean="0"/>
              <a:t>‹#›</a:t>
            </a:fld>
            <a:endParaRPr lang="en-US" dirty="0"/>
          </a:p>
        </p:txBody>
      </p:sp>
    </p:spTree>
    <p:extLst>
      <p:ext uri="{BB962C8B-B14F-4D97-AF65-F5344CB8AC3E}">
        <p14:creationId xmlns:p14="http://schemas.microsoft.com/office/powerpoint/2010/main" val="2383636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a:t>
            </a:fld>
            <a:endParaRPr lang="en-US" dirty="0"/>
          </a:p>
        </p:txBody>
      </p:sp>
    </p:spTree>
    <p:extLst>
      <p:ext uri="{BB962C8B-B14F-4D97-AF65-F5344CB8AC3E}">
        <p14:creationId xmlns:p14="http://schemas.microsoft.com/office/powerpoint/2010/main" val="228965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2</a:t>
            </a:fld>
            <a:endParaRPr lang="en-US" dirty="0"/>
          </a:p>
        </p:txBody>
      </p:sp>
    </p:spTree>
    <p:extLst>
      <p:ext uri="{BB962C8B-B14F-4D97-AF65-F5344CB8AC3E}">
        <p14:creationId xmlns:p14="http://schemas.microsoft.com/office/powerpoint/2010/main" val="2389412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5</a:t>
            </a:fld>
            <a:endParaRPr lang="en-US" dirty="0"/>
          </a:p>
        </p:txBody>
      </p:sp>
    </p:spTree>
    <p:extLst>
      <p:ext uri="{BB962C8B-B14F-4D97-AF65-F5344CB8AC3E}">
        <p14:creationId xmlns:p14="http://schemas.microsoft.com/office/powerpoint/2010/main" val="3664658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11</a:t>
            </a:fld>
            <a:endParaRPr lang="en-US" dirty="0"/>
          </a:p>
        </p:txBody>
      </p:sp>
    </p:spTree>
    <p:extLst>
      <p:ext uri="{BB962C8B-B14F-4D97-AF65-F5344CB8AC3E}">
        <p14:creationId xmlns:p14="http://schemas.microsoft.com/office/powerpoint/2010/main" val="293586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noProof="0"/>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4" name="Date Placeholder 3"/>
          <p:cNvSpPr>
            <a:spLocks noGrp="1"/>
          </p:cNvSpPr>
          <p:nvPr>
            <p:ph type="dt" sz="half" idx="10"/>
          </p:nvPr>
        </p:nvSpPr>
        <p:spPr/>
        <p:txBody>
          <a:bodyPr/>
          <a:lstStyle>
            <a:lvl1pPr algn="l">
              <a:defRPr/>
            </a:lvl1pPr>
          </a:lstStyle>
          <a:p>
            <a:fld id="{9AB3A824-1A51-4B26-AD58-A6D8E14F6C04}" type="datetimeFigureOut">
              <a:rPr lang="en-US" noProof="0" smtClean="0"/>
              <a:t>6/23/2020</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150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6/23/2020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727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6/23/2020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95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7D162C4-EDD9-4389-A98B-B87ECEA2A816}" type="datetimeFigureOut">
              <a:rPr lang="en-US" noProof="0" smtClean="0"/>
              <a:t>6/23/2020</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23064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noProof="0"/>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noProof="0" smtClean="0"/>
              <a:t>6/23/2020</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64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noProof="0"/>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CA954B2F-12DE-47F5-8894-472B206D2E1E}" type="datetimeFigureOut">
              <a:rPr lang="en-US" noProof="0" smtClean="0"/>
              <a:t>6/23/2020</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279582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6/23/2020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863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6/23/2020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961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6/23/2020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396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6/23/2020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365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6/23/2020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80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C1C18-307B-4F68-A007-B5B542270E8D}" type="datetimeFigureOut">
              <a:rPr lang="en-US" noProof="0" smtClean="0"/>
              <a:t>6/23/2020</a:t>
            </a:fld>
            <a:endParaRPr lang="en-US" noProof="0"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noProof="0" dirty="0"/>
              <a:t>
              </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noProof="0" smtClean="0"/>
              <a:pPr/>
              <a:t>‹#›</a:t>
            </a:fld>
            <a:endParaRPr lang="en-US" noProof="0"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02846"/>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2016.igem.org/Team:Technion_Israel/Desig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wl.excelsior.edu/educator-resources/owl-across-disciplines/owl-across-the-disciplines-grammar-and-usage/"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Coffee Beans">
            <a:extLst>
              <a:ext uri="{FF2B5EF4-FFF2-40B4-BE49-F238E27FC236}">
                <a16:creationId xmlns:a16="http://schemas.microsoft.com/office/drawing/2014/main" id="{291BDB91-E757-4677-A38C-EB354240C835}"/>
              </a:ext>
            </a:extLst>
          </p:cNvPr>
          <p:cNvPicPr>
            <a:picLocks noChangeAspect="1"/>
          </p:cNvPicPr>
          <p:nvPr/>
        </p:nvPicPr>
        <p:blipFill rotWithShape="1">
          <a:blip r:embed="rId3" cstate="screen">
            <a:alphaModFix amt="45000"/>
            <a:extLst>
              <a:ext uri="{28A0092B-C50C-407E-A947-70E740481C1C}">
                <a14:useLocalDpi xmlns:a14="http://schemas.microsoft.com/office/drawing/2010/main"/>
              </a:ext>
            </a:extLst>
          </a:blip>
          <a:srcRect r="25"/>
          <a:stretch/>
        </p:blipFill>
        <p:spPr>
          <a:xfrm>
            <a:off x="20" y="-1"/>
            <a:ext cx="12188932" cy="6858000"/>
          </a:xfrm>
          <a:prstGeom prst="rect">
            <a:avLst/>
          </a:prstGeom>
        </p:spPr>
      </p:pic>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643467" y="643467"/>
            <a:ext cx="7164674" cy="5571066"/>
          </a:xfrm>
          <a:prstGeom prst="rect">
            <a:avLst/>
          </a:prstGeom>
        </p:spPr>
        <p:txBody>
          <a:bodyPr lIns="0" rIns="180000">
            <a:normAutofit/>
          </a:bodyPr>
          <a:lstStyle/>
          <a:p>
            <a:pPr lvl="0"/>
            <a:r>
              <a:rPr lang="en-US" dirty="0"/>
              <a:t>Deeper dive and analysis of Starbucks locations</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451608" y="643467"/>
            <a:ext cx="3096926" cy="5571066"/>
          </a:xfrm>
          <a:prstGeom prst="rect">
            <a:avLst/>
          </a:prstGeom>
        </p:spPr>
        <p:txBody>
          <a:bodyPr lIns="0" rIns="0">
            <a:normAutofit/>
          </a:bodyPr>
          <a:lstStyle/>
          <a:p>
            <a:r>
              <a:rPr lang="en-US" sz="2800" dirty="0">
                <a:solidFill>
                  <a:schemeClr val="tx1"/>
                </a:solidFill>
              </a:rPr>
              <a:t>Rice University</a:t>
            </a:r>
          </a:p>
          <a:p>
            <a:r>
              <a:rPr lang="en-US" sz="2800" dirty="0">
                <a:solidFill>
                  <a:schemeClr val="tx1"/>
                </a:solidFill>
              </a:rPr>
              <a:t>Data Analytics and Visualization </a:t>
            </a:r>
            <a:r>
              <a:rPr lang="en-US" sz="2800" dirty="0" err="1">
                <a:solidFill>
                  <a:schemeClr val="tx1"/>
                </a:solidFill>
              </a:rPr>
              <a:t>BootCamp</a:t>
            </a:r>
            <a:endParaRPr lang="en-US" sz="2800" dirty="0">
              <a:solidFill>
                <a:schemeClr val="tx1"/>
              </a:solidFill>
            </a:endParaRPr>
          </a:p>
        </p:txBody>
      </p:sp>
      <p:cxnSp>
        <p:nvCxnSpPr>
          <p:cNvPr id="20" name="Straight Connector 19">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9774-41DF-42DC-82F0-5987EF0208E5}"/>
              </a:ext>
            </a:extLst>
          </p:cNvPr>
          <p:cNvSpPr>
            <a:spLocks noGrp="1"/>
          </p:cNvSpPr>
          <p:nvPr>
            <p:ph type="title"/>
          </p:nvPr>
        </p:nvSpPr>
        <p:spPr>
          <a:xfrm>
            <a:off x="1024128" y="585216"/>
            <a:ext cx="5867061" cy="1499616"/>
          </a:xfrm>
        </p:spPr>
        <p:txBody>
          <a:bodyPr>
            <a:normAutofit/>
          </a:bodyPr>
          <a:lstStyle/>
          <a:p>
            <a:r>
              <a:rPr lang="en-US"/>
              <a:t>Heat map</a:t>
            </a:r>
            <a:endParaRPr lang="en-US" dirty="0"/>
          </a:p>
        </p:txBody>
      </p:sp>
      <p:pic>
        <p:nvPicPr>
          <p:cNvPr id="4" name="Content Placeholder 3">
            <a:extLst>
              <a:ext uri="{FF2B5EF4-FFF2-40B4-BE49-F238E27FC236}">
                <a16:creationId xmlns:a16="http://schemas.microsoft.com/office/drawing/2014/main" id="{517222C2-02F6-4B36-A2A5-6CCC5F0F70AE}"/>
              </a:ext>
            </a:extLst>
          </p:cNvPr>
          <p:cNvPicPr>
            <a:picLocks noChangeAspect="1"/>
          </p:cNvPicPr>
          <p:nvPr/>
        </p:nvPicPr>
        <p:blipFill>
          <a:blip r:embed="rId2"/>
          <a:stretch>
            <a:fillRect/>
          </a:stretch>
        </p:blipFill>
        <p:spPr>
          <a:xfrm>
            <a:off x="1024128" y="2578989"/>
            <a:ext cx="5867061" cy="3300221"/>
          </a:xfrm>
          <a:prstGeom prst="rect">
            <a:avLst/>
          </a:prstGeom>
        </p:spPr>
      </p:pic>
      <p:sp>
        <p:nvSpPr>
          <p:cNvPr id="23" name="Content Placeholder 7">
            <a:extLst>
              <a:ext uri="{FF2B5EF4-FFF2-40B4-BE49-F238E27FC236}">
                <a16:creationId xmlns:a16="http://schemas.microsoft.com/office/drawing/2014/main" id="{4E1E0B17-3C63-40EF-8203-41A60F3B8CF3}"/>
              </a:ext>
            </a:extLst>
          </p:cNvPr>
          <p:cNvSpPr>
            <a:spLocks noGrp="1"/>
          </p:cNvSpPr>
          <p:nvPr>
            <p:ph idx="1"/>
          </p:nvPr>
        </p:nvSpPr>
        <p:spPr>
          <a:xfrm>
            <a:off x="8021490" y="585216"/>
            <a:ext cx="3527043" cy="5586984"/>
          </a:xfrm>
        </p:spPr>
        <p:txBody>
          <a:bodyPr anchor="ctr">
            <a:normAutofit/>
          </a:bodyPr>
          <a:lstStyle/>
          <a:p>
            <a:r>
              <a:rPr lang="en-US" sz="2000" dirty="0">
                <a:solidFill>
                  <a:srgbClr val="FFFFFF"/>
                </a:solidFill>
              </a:rPr>
              <a:t>Starbucks </a:t>
            </a:r>
          </a:p>
        </p:txBody>
      </p:sp>
    </p:spTree>
    <p:extLst>
      <p:ext uri="{BB962C8B-B14F-4D97-AF65-F5344CB8AC3E}">
        <p14:creationId xmlns:p14="http://schemas.microsoft.com/office/powerpoint/2010/main" val="427240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CA76-5DF3-4D71-A543-CF57216D5E4E}"/>
              </a:ext>
            </a:extLst>
          </p:cNvPr>
          <p:cNvSpPr>
            <a:spLocks noGrp="1"/>
          </p:cNvSpPr>
          <p:nvPr>
            <p:ph type="title"/>
          </p:nvPr>
        </p:nvSpPr>
        <p:spPr>
          <a:xfrm>
            <a:off x="1024129" y="585216"/>
            <a:ext cx="4431792" cy="1499616"/>
          </a:xfrm>
        </p:spPr>
        <p:txBody>
          <a:bodyPr>
            <a:normAutofit/>
          </a:bodyPr>
          <a:lstStyle/>
          <a:p>
            <a:r>
              <a:rPr lang="en-US" b="1"/>
              <a:t>Summary conclusion</a:t>
            </a:r>
            <a:endParaRPr lang="en-US" b="1" dirty="0"/>
          </a:p>
        </p:txBody>
      </p:sp>
      <p:sp>
        <p:nvSpPr>
          <p:cNvPr id="15" name="Content Placeholder 13">
            <a:extLst>
              <a:ext uri="{FF2B5EF4-FFF2-40B4-BE49-F238E27FC236}">
                <a16:creationId xmlns:a16="http://schemas.microsoft.com/office/drawing/2014/main" id="{54D618EC-A394-405F-8159-7F791421F5F7}"/>
              </a:ext>
            </a:extLst>
          </p:cNvPr>
          <p:cNvSpPr>
            <a:spLocks noGrp="1"/>
          </p:cNvSpPr>
          <p:nvPr>
            <p:ph idx="1"/>
          </p:nvPr>
        </p:nvSpPr>
        <p:spPr>
          <a:xfrm>
            <a:off x="1024128" y="2286000"/>
            <a:ext cx="7933398" cy="3931920"/>
          </a:xfrm>
        </p:spPr>
        <p:txBody>
          <a:bodyPr>
            <a:normAutofit/>
          </a:bodyPr>
          <a:lstStyle/>
          <a:p>
            <a:pPr marL="0" indent="0">
              <a:buNone/>
            </a:pPr>
            <a:r>
              <a:rPr lang="en-US" dirty="0"/>
              <a:t>Overall this dataset </a:t>
            </a:r>
          </a:p>
        </p:txBody>
      </p:sp>
      <p:pic>
        <p:nvPicPr>
          <p:cNvPr id="8" name="Content Placeholder 7" descr="A picture containing clock, plate&#10;&#10;Description automatically generated">
            <a:extLst>
              <a:ext uri="{FF2B5EF4-FFF2-40B4-BE49-F238E27FC236}">
                <a16:creationId xmlns:a16="http://schemas.microsoft.com/office/drawing/2014/main" id="{4EE46EB8-A0BC-455F-BEE4-5A9F8EECB71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957526" y="692007"/>
            <a:ext cx="2594395" cy="2602986"/>
          </a:xfrm>
          <a:prstGeom prst="rect">
            <a:avLst/>
          </a:prstGeom>
        </p:spPr>
      </p:pic>
    </p:spTree>
    <p:extLst>
      <p:ext uri="{BB962C8B-B14F-4D97-AF65-F5344CB8AC3E}">
        <p14:creationId xmlns:p14="http://schemas.microsoft.com/office/powerpoint/2010/main" val="816733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F6F939FF-38E5-43C1-9562-6E33A2F50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5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C148A00E-633D-4DE1-A032-9D62FA291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B91C57-2090-466E-B05A-DA282135678E}"/>
              </a:ext>
            </a:extLst>
          </p:cNvPr>
          <p:cNvSpPr>
            <a:spLocks noGrp="1"/>
          </p:cNvSpPr>
          <p:nvPr>
            <p:ph type="title"/>
          </p:nvPr>
        </p:nvSpPr>
        <p:spPr>
          <a:xfrm>
            <a:off x="1024128" y="4971088"/>
            <a:ext cx="9720072" cy="1499616"/>
          </a:xfrm>
          <a:prstGeom prst="rect">
            <a:avLst/>
          </a:prstGeom>
        </p:spPr>
        <p:txBody>
          <a:bodyPr vert="horz" lIns="91440" tIns="45720" rIns="91440" bIns="45720" rtlCol="0">
            <a:normAutofit/>
          </a:bodyPr>
          <a:lstStyle/>
          <a:p>
            <a:r>
              <a:rPr lang="en-US" b="1" dirty="0">
                <a:solidFill>
                  <a:srgbClr val="FFFFFF"/>
                </a:solidFill>
              </a:rPr>
              <a:t>Team Members</a:t>
            </a:r>
          </a:p>
        </p:txBody>
      </p:sp>
      <p:cxnSp>
        <p:nvCxnSpPr>
          <p:cNvPr id="61" name="Straight Connector 60">
            <a:extLst>
              <a:ext uri="{FF2B5EF4-FFF2-40B4-BE49-F238E27FC236}">
                <a16:creationId xmlns:a16="http://schemas.microsoft.com/office/drawing/2014/main" id="{1F7502AC-B5F2-447A-8886-7B0FA9DBA7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42273"/>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230FFA2-7119-4562-983F-31E5E9777B97}"/>
              </a:ext>
            </a:extLst>
          </p:cNvPr>
          <p:cNvSpPr>
            <a:spLocks noGrp="1"/>
          </p:cNvSpPr>
          <p:nvPr>
            <p:ph idx="1"/>
          </p:nvPr>
        </p:nvSpPr>
        <p:spPr>
          <a:xfrm>
            <a:off x="1024128" y="1253067"/>
            <a:ext cx="9720073" cy="5056293"/>
          </a:xfrm>
        </p:spPr>
        <p:txBody>
          <a:bodyPr>
            <a:normAutofit/>
          </a:bodyPr>
          <a:lstStyle/>
          <a:p>
            <a:r>
              <a:rPr lang="es-PR" sz="2800" dirty="0" err="1"/>
              <a:t>Shahnawaz</a:t>
            </a:r>
            <a:r>
              <a:rPr lang="es-PR" sz="2800" dirty="0"/>
              <a:t> Khan</a:t>
            </a:r>
          </a:p>
          <a:p>
            <a:r>
              <a:rPr lang="es-PR" sz="2800" dirty="0" err="1"/>
              <a:t>Jesus</a:t>
            </a:r>
            <a:r>
              <a:rPr lang="es-PR" sz="2800" dirty="0"/>
              <a:t> Jasso</a:t>
            </a:r>
          </a:p>
          <a:p>
            <a:r>
              <a:rPr lang="es-PR" sz="2800" dirty="0"/>
              <a:t>Brian </a:t>
            </a:r>
            <a:r>
              <a:rPr lang="es-PR" sz="2800" dirty="0" err="1"/>
              <a:t>Glaude</a:t>
            </a:r>
            <a:endParaRPr lang="es-PR" sz="2800" dirty="0"/>
          </a:p>
          <a:p>
            <a:r>
              <a:rPr lang="es-PR" sz="2800" dirty="0"/>
              <a:t>Felix Gonzalez</a:t>
            </a:r>
            <a:endParaRPr lang="en-US" sz="2800" dirty="0"/>
          </a:p>
        </p:txBody>
      </p:sp>
    </p:spTree>
    <p:extLst>
      <p:ext uri="{BB962C8B-B14F-4D97-AF65-F5344CB8AC3E}">
        <p14:creationId xmlns:p14="http://schemas.microsoft.com/office/powerpoint/2010/main" val="1102586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6605-DDB3-4444-B701-5E106A636DFD}"/>
              </a:ext>
            </a:extLst>
          </p:cNvPr>
          <p:cNvSpPr>
            <a:spLocks noGrp="1"/>
          </p:cNvSpPr>
          <p:nvPr>
            <p:ph type="title"/>
          </p:nvPr>
        </p:nvSpPr>
        <p:spPr>
          <a:xfrm>
            <a:off x="1024129" y="585216"/>
            <a:ext cx="4431792" cy="1499616"/>
          </a:xfrm>
        </p:spPr>
        <p:txBody>
          <a:bodyPr>
            <a:normAutofit/>
          </a:bodyPr>
          <a:lstStyle/>
          <a:p>
            <a:r>
              <a:rPr lang="en-US" dirty="0"/>
              <a:t>Research questions to answer</a:t>
            </a:r>
          </a:p>
        </p:txBody>
      </p:sp>
      <p:sp>
        <p:nvSpPr>
          <p:cNvPr id="12" name="Content Placeholder 9">
            <a:extLst>
              <a:ext uri="{FF2B5EF4-FFF2-40B4-BE49-F238E27FC236}">
                <a16:creationId xmlns:a16="http://schemas.microsoft.com/office/drawing/2014/main" id="{F180B9CE-34A6-4178-BCCF-6708F56A57BD}"/>
              </a:ext>
            </a:extLst>
          </p:cNvPr>
          <p:cNvSpPr>
            <a:spLocks noGrp="1"/>
          </p:cNvSpPr>
          <p:nvPr>
            <p:ph idx="1"/>
          </p:nvPr>
        </p:nvSpPr>
        <p:spPr>
          <a:xfrm>
            <a:off x="1024128" y="2286000"/>
            <a:ext cx="4429615" cy="3931920"/>
          </a:xfrm>
        </p:spPr>
        <p:txBody>
          <a:bodyPr>
            <a:normAutofit/>
          </a:bodyPr>
          <a:lstStyle/>
          <a:p>
            <a:pPr lvl="1"/>
            <a:r>
              <a:rPr lang="en-US" sz="2400" dirty="0"/>
              <a:t>What states have the most Starbucks locations?</a:t>
            </a:r>
          </a:p>
          <a:p>
            <a:pPr lvl="1"/>
            <a:r>
              <a:rPr lang="en-US" sz="2400" dirty="0"/>
              <a:t>What states have more population per Starbucks location?</a:t>
            </a:r>
          </a:p>
          <a:p>
            <a:pPr lvl="1"/>
            <a:r>
              <a:rPr lang="en-US" sz="2400" dirty="0"/>
              <a:t>What correlation exist between Starbucks stores and income level per state?</a:t>
            </a:r>
          </a:p>
        </p:txBody>
      </p:sp>
      <p:pic>
        <p:nvPicPr>
          <p:cNvPr id="5" name="Content Placeholder 4" descr="A picture containing drawing&#10;&#10;Description automatically generated">
            <a:extLst>
              <a:ext uri="{FF2B5EF4-FFF2-40B4-BE49-F238E27FC236}">
                <a16:creationId xmlns:a16="http://schemas.microsoft.com/office/drawing/2014/main" id="{3091A1D2-2E90-447B-9936-8AC67A02748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701039"/>
            <a:ext cx="5455921" cy="5455921"/>
          </a:xfrm>
          <a:prstGeom prst="rect">
            <a:avLst/>
          </a:prstGeom>
        </p:spPr>
      </p:pic>
      <p:sp>
        <p:nvSpPr>
          <p:cNvPr id="6" name="TextBox 5">
            <a:extLst>
              <a:ext uri="{FF2B5EF4-FFF2-40B4-BE49-F238E27FC236}">
                <a16:creationId xmlns:a16="http://schemas.microsoft.com/office/drawing/2014/main" id="{E177DC6D-3DD9-484B-8035-6919982C8A26}"/>
              </a:ext>
            </a:extLst>
          </p:cNvPr>
          <p:cNvSpPr txBox="1"/>
          <p:nvPr/>
        </p:nvSpPr>
        <p:spPr>
          <a:xfrm>
            <a:off x="9432431" y="5956905"/>
            <a:ext cx="211949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owl.excelsior.edu/educator-resources/owl-across-disciplines/owl-across-the-disciplines-grammar-and-usag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3419786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6605-DDB3-4444-B701-5E106A636DFD}"/>
              </a:ext>
            </a:extLst>
          </p:cNvPr>
          <p:cNvSpPr>
            <a:spLocks noGrp="1"/>
          </p:cNvSpPr>
          <p:nvPr>
            <p:ph type="title"/>
          </p:nvPr>
        </p:nvSpPr>
        <p:spPr>
          <a:xfrm>
            <a:off x="1024129" y="585216"/>
            <a:ext cx="7398418" cy="1499616"/>
          </a:xfrm>
        </p:spPr>
        <p:txBody>
          <a:bodyPr>
            <a:normAutofit/>
          </a:bodyPr>
          <a:lstStyle/>
          <a:p>
            <a:r>
              <a:rPr lang="en-US" dirty="0"/>
              <a:t>Data gathering process</a:t>
            </a:r>
          </a:p>
        </p:txBody>
      </p:sp>
      <p:sp>
        <p:nvSpPr>
          <p:cNvPr id="12" name="Content Placeholder 9">
            <a:extLst>
              <a:ext uri="{FF2B5EF4-FFF2-40B4-BE49-F238E27FC236}">
                <a16:creationId xmlns:a16="http://schemas.microsoft.com/office/drawing/2014/main" id="{F180B9CE-34A6-4178-BCCF-6708F56A57BD}"/>
              </a:ext>
            </a:extLst>
          </p:cNvPr>
          <p:cNvSpPr>
            <a:spLocks noGrp="1"/>
          </p:cNvSpPr>
          <p:nvPr>
            <p:ph idx="1"/>
          </p:nvPr>
        </p:nvSpPr>
        <p:spPr>
          <a:xfrm>
            <a:off x="1024128" y="2084832"/>
            <a:ext cx="10301010" cy="4773168"/>
          </a:xfrm>
        </p:spPr>
        <p:txBody>
          <a:bodyPr>
            <a:normAutofit/>
          </a:bodyPr>
          <a:lstStyle/>
          <a:p>
            <a:pPr lvl="1"/>
            <a:r>
              <a:rPr lang="en-US" sz="2400" dirty="0"/>
              <a:t>Three data sets:  </a:t>
            </a:r>
          </a:p>
          <a:p>
            <a:pPr lvl="2"/>
            <a:r>
              <a:rPr lang="en-US" sz="2000" dirty="0"/>
              <a:t>Source of data - Kaggle</a:t>
            </a:r>
          </a:p>
          <a:p>
            <a:pPr lvl="4"/>
            <a:r>
              <a:rPr lang="en-US" sz="2000" dirty="0"/>
              <a:t>1) Starbucks store location (February 2017) – Directory of stores</a:t>
            </a:r>
          </a:p>
          <a:p>
            <a:pPr lvl="4"/>
            <a:r>
              <a:rPr lang="en-US" sz="2000" dirty="0"/>
              <a:t>2) US Census Demographics (2017) – County by County demographics data</a:t>
            </a:r>
          </a:p>
          <a:p>
            <a:pPr lvl="4"/>
            <a:r>
              <a:rPr lang="en-US" sz="2000" dirty="0"/>
              <a:t>3) Zip codes (2017) – Complete list of Zip codes</a:t>
            </a:r>
          </a:p>
          <a:p>
            <a:pPr lvl="1"/>
            <a:r>
              <a:rPr lang="en-US" sz="2400" dirty="0"/>
              <a:t>Leveraged Pandas and </a:t>
            </a:r>
            <a:r>
              <a:rPr lang="en-US" sz="2400" dirty="0" err="1"/>
              <a:t>Jupyter</a:t>
            </a:r>
            <a:endParaRPr lang="en-US" sz="2400" dirty="0"/>
          </a:p>
          <a:p>
            <a:pPr lvl="1"/>
            <a:r>
              <a:rPr lang="en-US" sz="2400" dirty="0"/>
              <a:t>Data Cleanup</a:t>
            </a:r>
          </a:p>
          <a:p>
            <a:pPr lvl="4"/>
            <a:r>
              <a:rPr lang="en-US" sz="2000" dirty="0"/>
              <a:t>1) Removed unnecessary fields, Grouped columns, </a:t>
            </a:r>
          </a:p>
          <a:p>
            <a:pPr lvl="4"/>
            <a:r>
              <a:rPr lang="en-US" sz="2000" dirty="0"/>
              <a:t>3) Counts, averages, sums, and percentages</a:t>
            </a:r>
          </a:p>
          <a:p>
            <a:pPr lvl="1"/>
            <a:r>
              <a:rPr lang="en-US" sz="2400" dirty="0"/>
              <a:t>Created a join key to consolidate all the data into a final data frame.</a:t>
            </a:r>
          </a:p>
          <a:p>
            <a:pPr lvl="1"/>
            <a:r>
              <a:rPr lang="en-US" sz="2400" dirty="0"/>
              <a:t>Once the final data frame was created, we focused on understanding what story the data was telling.</a:t>
            </a:r>
          </a:p>
        </p:txBody>
      </p:sp>
    </p:spTree>
    <p:extLst>
      <p:ext uri="{BB962C8B-B14F-4D97-AF65-F5344CB8AC3E}">
        <p14:creationId xmlns:p14="http://schemas.microsoft.com/office/powerpoint/2010/main" val="1885580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EAA8D-9FA6-44DF-B373-F9F0E09DC750}"/>
              </a:ext>
            </a:extLst>
          </p:cNvPr>
          <p:cNvSpPr>
            <a:spLocks noGrp="1"/>
          </p:cNvSpPr>
          <p:nvPr>
            <p:ph type="title"/>
          </p:nvPr>
        </p:nvSpPr>
        <p:spPr>
          <a:xfrm>
            <a:off x="1024128" y="585216"/>
            <a:ext cx="3133581" cy="1499616"/>
          </a:xfrm>
        </p:spPr>
        <p:txBody>
          <a:bodyPr>
            <a:normAutofit/>
          </a:bodyPr>
          <a:lstStyle/>
          <a:p>
            <a:r>
              <a:rPr lang="en-US" dirty="0"/>
              <a:t>Bar Charts</a:t>
            </a:r>
          </a:p>
        </p:txBody>
      </p:sp>
      <p:pic>
        <p:nvPicPr>
          <p:cNvPr id="7" name="Content Placeholder 6" descr="A close up of a logo&#10;&#10;Description automatically generated">
            <a:extLst>
              <a:ext uri="{FF2B5EF4-FFF2-40B4-BE49-F238E27FC236}">
                <a16:creationId xmlns:a16="http://schemas.microsoft.com/office/drawing/2014/main" id="{5E7C13AF-CFC2-4451-8113-7F8388FEF91B}"/>
              </a:ext>
            </a:extLst>
          </p:cNvPr>
          <p:cNvPicPr>
            <a:picLocks noChangeAspect="1"/>
          </p:cNvPicPr>
          <p:nvPr/>
        </p:nvPicPr>
        <p:blipFill>
          <a:blip r:embed="rId3"/>
          <a:stretch>
            <a:fillRect/>
          </a:stretch>
        </p:blipFill>
        <p:spPr>
          <a:xfrm>
            <a:off x="755679" y="1930400"/>
            <a:ext cx="10757163" cy="3874782"/>
          </a:xfrm>
          <a:prstGeom prst="rect">
            <a:avLst/>
          </a:prstGeom>
        </p:spPr>
      </p:pic>
      <p:sp>
        <p:nvSpPr>
          <p:cNvPr id="13" name="TextBox 12">
            <a:extLst>
              <a:ext uri="{FF2B5EF4-FFF2-40B4-BE49-F238E27FC236}">
                <a16:creationId xmlns:a16="http://schemas.microsoft.com/office/drawing/2014/main" id="{1F5E4327-7566-4A6B-A7CC-5352DAAB247F}"/>
              </a:ext>
            </a:extLst>
          </p:cNvPr>
          <p:cNvSpPr txBox="1"/>
          <p:nvPr/>
        </p:nvSpPr>
        <p:spPr>
          <a:xfrm>
            <a:off x="872455" y="5805182"/>
            <a:ext cx="10402349" cy="646331"/>
          </a:xfrm>
          <a:prstGeom prst="rect">
            <a:avLst/>
          </a:prstGeom>
          <a:noFill/>
        </p:spPr>
        <p:txBody>
          <a:bodyPr wrap="square" rtlCol="0">
            <a:spAutoFit/>
          </a:bodyPr>
          <a:lstStyle/>
          <a:p>
            <a:r>
              <a:rPr lang="en-US" dirty="0"/>
              <a:t>Key Takeaway</a:t>
            </a:r>
          </a:p>
          <a:p>
            <a:r>
              <a:rPr lang="en-US" dirty="0"/>
              <a:t>California, Texas and Washington have the most Starbucks stores per state in the US. </a:t>
            </a:r>
          </a:p>
        </p:txBody>
      </p:sp>
    </p:spTree>
    <p:extLst>
      <p:ext uri="{BB962C8B-B14F-4D97-AF65-F5344CB8AC3E}">
        <p14:creationId xmlns:p14="http://schemas.microsoft.com/office/powerpoint/2010/main" val="3357200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69B07-44C5-4B34-BD52-DA40822B6E8D}"/>
              </a:ext>
            </a:extLst>
          </p:cNvPr>
          <p:cNvSpPr>
            <a:spLocks noGrp="1"/>
          </p:cNvSpPr>
          <p:nvPr>
            <p:ph type="title"/>
          </p:nvPr>
        </p:nvSpPr>
        <p:spPr/>
        <p:txBody>
          <a:bodyPr>
            <a:normAutofit/>
          </a:bodyPr>
          <a:lstStyle/>
          <a:p>
            <a:r>
              <a:rPr lang="en-US" dirty="0"/>
              <a:t>Bar Charts</a:t>
            </a:r>
          </a:p>
        </p:txBody>
      </p:sp>
      <p:pic>
        <p:nvPicPr>
          <p:cNvPr id="4" name="Content Placeholder 3">
            <a:extLst>
              <a:ext uri="{FF2B5EF4-FFF2-40B4-BE49-F238E27FC236}">
                <a16:creationId xmlns:a16="http://schemas.microsoft.com/office/drawing/2014/main" id="{FE97A69A-329F-4C8F-A071-D48DE1B663B4}"/>
              </a:ext>
            </a:extLst>
          </p:cNvPr>
          <p:cNvPicPr>
            <a:picLocks noGrp="1" noChangeAspect="1"/>
          </p:cNvPicPr>
          <p:nvPr>
            <p:ph idx="4294967295"/>
          </p:nvPr>
        </p:nvPicPr>
        <p:blipFill>
          <a:blip r:embed="rId2"/>
          <a:stretch>
            <a:fillRect/>
          </a:stretch>
        </p:blipFill>
        <p:spPr>
          <a:xfrm>
            <a:off x="752932" y="1939203"/>
            <a:ext cx="10884538" cy="3656254"/>
          </a:xfrm>
          <a:prstGeom prst="rect">
            <a:avLst/>
          </a:prstGeom>
        </p:spPr>
      </p:pic>
      <p:sp>
        <p:nvSpPr>
          <p:cNvPr id="5" name="TextBox 4">
            <a:extLst>
              <a:ext uri="{FF2B5EF4-FFF2-40B4-BE49-F238E27FC236}">
                <a16:creationId xmlns:a16="http://schemas.microsoft.com/office/drawing/2014/main" id="{D44B2B74-5F9B-4DCE-9183-D9713DB752F1}"/>
              </a:ext>
            </a:extLst>
          </p:cNvPr>
          <p:cNvSpPr txBox="1"/>
          <p:nvPr/>
        </p:nvSpPr>
        <p:spPr>
          <a:xfrm>
            <a:off x="813732" y="5595457"/>
            <a:ext cx="10402349" cy="954107"/>
          </a:xfrm>
          <a:prstGeom prst="rect">
            <a:avLst/>
          </a:prstGeom>
          <a:noFill/>
        </p:spPr>
        <p:txBody>
          <a:bodyPr wrap="square" rtlCol="0">
            <a:spAutoFit/>
          </a:bodyPr>
          <a:lstStyle/>
          <a:p>
            <a:r>
              <a:rPr lang="en-US" sz="1400" dirty="0"/>
              <a:t>Key Takeaway</a:t>
            </a:r>
          </a:p>
          <a:p>
            <a:r>
              <a:rPr lang="en-US" sz="1400" dirty="0"/>
              <a:t>Total number of population per state doesn’t necessarily relate to number of Starbucks stores per state. This is maybe due to space limitations. For example, New York has the fourth largest population in the US but Washington has more Starbucks stores (13</a:t>
            </a:r>
            <a:r>
              <a:rPr lang="en-US" sz="1400" baseline="30000" dirty="0"/>
              <a:t>th</a:t>
            </a:r>
            <a:r>
              <a:rPr lang="en-US" sz="1400" dirty="0"/>
              <a:t> largest population in the US).  However, California and Texas have the highest number of Starbucks stores and total population. </a:t>
            </a:r>
          </a:p>
        </p:txBody>
      </p:sp>
    </p:spTree>
    <p:extLst>
      <p:ext uri="{BB962C8B-B14F-4D97-AF65-F5344CB8AC3E}">
        <p14:creationId xmlns:p14="http://schemas.microsoft.com/office/powerpoint/2010/main" val="3542723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4BDC-A786-4A80-99A2-934A1E7267A3}"/>
              </a:ext>
            </a:extLst>
          </p:cNvPr>
          <p:cNvSpPr>
            <a:spLocks noGrp="1"/>
          </p:cNvSpPr>
          <p:nvPr>
            <p:ph type="title"/>
          </p:nvPr>
        </p:nvSpPr>
        <p:spPr>
          <a:xfrm>
            <a:off x="1024127" y="585216"/>
            <a:ext cx="7105745" cy="1499616"/>
          </a:xfrm>
        </p:spPr>
        <p:txBody>
          <a:bodyPr>
            <a:normAutofit/>
          </a:bodyPr>
          <a:lstStyle/>
          <a:p>
            <a:r>
              <a:rPr lang="en-US" dirty="0"/>
              <a:t>Scatter Plot Charts</a:t>
            </a:r>
          </a:p>
        </p:txBody>
      </p:sp>
      <p:sp>
        <p:nvSpPr>
          <p:cNvPr id="13" name="Content Placeholder 12">
            <a:extLst>
              <a:ext uri="{FF2B5EF4-FFF2-40B4-BE49-F238E27FC236}">
                <a16:creationId xmlns:a16="http://schemas.microsoft.com/office/drawing/2014/main" id="{E63F2870-B863-498A-B52B-A7DD0D5A98B5}"/>
              </a:ext>
            </a:extLst>
          </p:cNvPr>
          <p:cNvSpPr>
            <a:spLocks noGrp="1"/>
          </p:cNvSpPr>
          <p:nvPr>
            <p:ph idx="1"/>
          </p:nvPr>
        </p:nvSpPr>
        <p:spPr>
          <a:xfrm>
            <a:off x="700886" y="1974476"/>
            <a:ext cx="2968874" cy="1454524"/>
          </a:xfrm>
        </p:spPr>
        <p:txBody>
          <a:bodyPr>
            <a:normAutofit/>
          </a:bodyPr>
          <a:lstStyle/>
          <a:p>
            <a:pPr>
              <a:buFont typeface="Wingdings" panose="05000000000000000000" pitchFamily="2" charset="2"/>
              <a:buChar char="Ø"/>
            </a:pPr>
            <a:r>
              <a:rPr lang="en-US" dirty="0"/>
              <a:t> </a:t>
            </a:r>
            <a:r>
              <a:rPr lang="en-US" sz="1800" dirty="0"/>
              <a:t>Starbucks stores/state vs Total Population/state</a:t>
            </a:r>
          </a:p>
          <a:p>
            <a:pPr marL="0" indent="0">
              <a:buNone/>
            </a:pPr>
            <a:r>
              <a:rPr lang="en-US" sz="1800" dirty="0"/>
              <a:t>	Correlation = 0.9 </a:t>
            </a:r>
          </a:p>
          <a:p>
            <a:pPr marL="0" indent="0">
              <a:buNone/>
            </a:pPr>
            <a:endParaRPr lang="en-US" dirty="0"/>
          </a:p>
        </p:txBody>
      </p:sp>
      <p:pic>
        <p:nvPicPr>
          <p:cNvPr id="5" name="Content Placeholder 4" descr="A close up of a map&#10;&#10;Description automatically generated">
            <a:extLst>
              <a:ext uri="{FF2B5EF4-FFF2-40B4-BE49-F238E27FC236}">
                <a16:creationId xmlns:a16="http://schemas.microsoft.com/office/drawing/2014/main" id="{15C446BA-82F5-4C28-A969-20849E22CE44}"/>
              </a:ext>
            </a:extLst>
          </p:cNvPr>
          <p:cNvPicPr>
            <a:picLocks noChangeAspect="1"/>
          </p:cNvPicPr>
          <p:nvPr/>
        </p:nvPicPr>
        <p:blipFill>
          <a:blip r:embed="rId2"/>
          <a:stretch>
            <a:fillRect/>
          </a:stretch>
        </p:blipFill>
        <p:spPr>
          <a:xfrm>
            <a:off x="4122475" y="3533396"/>
            <a:ext cx="3848100" cy="3013745"/>
          </a:xfrm>
          <a:prstGeom prst="rect">
            <a:avLst/>
          </a:prstGeom>
        </p:spPr>
      </p:pic>
      <p:pic>
        <p:nvPicPr>
          <p:cNvPr id="7" name="Picture 6" descr="A close up of a map&#10;&#10;Description automatically generated">
            <a:extLst>
              <a:ext uri="{FF2B5EF4-FFF2-40B4-BE49-F238E27FC236}">
                <a16:creationId xmlns:a16="http://schemas.microsoft.com/office/drawing/2014/main" id="{9F8027C9-8F7F-4269-A7AC-942D47196715}"/>
              </a:ext>
            </a:extLst>
          </p:cNvPr>
          <p:cNvPicPr>
            <a:picLocks noChangeAspect="1"/>
          </p:cNvPicPr>
          <p:nvPr/>
        </p:nvPicPr>
        <p:blipFill>
          <a:blip r:embed="rId3"/>
          <a:stretch>
            <a:fillRect/>
          </a:stretch>
        </p:blipFill>
        <p:spPr>
          <a:xfrm>
            <a:off x="8069526" y="3533397"/>
            <a:ext cx="3848099" cy="3013745"/>
          </a:xfrm>
          <a:prstGeom prst="rect">
            <a:avLst/>
          </a:prstGeom>
        </p:spPr>
      </p:pic>
      <p:pic>
        <p:nvPicPr>
          <p:cNvPr id="9" name="Picture 8" descr="A close up of a map&#10;&#10;Description automatically generated">
            <a:extLst>
              <a:ext uri="{FF2B5EF4-FFF2-40B4-BE49-F238E27FC236}">
                <a16:creationId xmlns:a16="http://schemas.microsoft.com/office/drawing/2014/main" id="{81400E30-7646-417A-97FE-1B31EF385E31}"/>
              </a:ext>
            </a:extLst>
          </p:cNvPr>
          <p:cNvPicPr>
            <a:picLocks noChangeAspect="1"/>
          </p:cNvPicPr>
          <p:nvPr/>
        </p:nvPicPr>
        <p:blipFill>
          <a:blip r:embed="rId4"/>
          <a:stretch>
            <a:fillRect/>
          </a:stretch>
        </p:blipFill>
        <p:spPr>
          <a:xfrm>
            <a:off x="175425" y="3533395"/>
            <a:ext cx="3848099" cy="3013745"/>
          </a:xfrm>
          <a:prstGeom prst="rect">
            <a:avLst/>
          </a:prstGeom>
        </p:spPr>
      </p:pic>
      <p:sp>
        <p:nvSpPr>
          <p:cNvPr id="3" name="Oval 2">
            <a:extLst>
              <a:ext uri="{FF2B5EF4-FFF2-40B4-BE49-F238E27FC236}">
                <a16:creationId xmlns:a16="http://schemas.microsoft.com/office/drawing/2014/main" id="{E377EA1A-203D-4FEF-929A-F672B6F37F4D}"/>
              </a:ext>
            </a:extLst>
          </p:cNvPr>
          <p:cNvSpPr/>
          <p:nvPr/>
        </p:nvSpPr>
        <p:spPr>
          <a:xfrm>
            <a:off x="616516" y="5385733"/>
            <a:ext cx="1128394" cy="8259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6A9D858-AFA3-47C6-BDD3-E72F0A9FC3C3}"/>
              </a:ext>
            </a:extLst>
          </p:cNvPr>
          <p:cNvSpPr txBox="1"/>
          <p:nvPr/>
        </p:nvSpPr>
        <p:spPr>
          <a:xfrm>
            <a:off x="4435852" y="1967783"/>
            <a:ext cx="2927928" cy="1200329"/>
          </a:xfrm>
          <a:prstGeom prst="rect">
            <a:avLst/>
          </a:prstGeom>
          <a:noFill/>
        </p:spPr>
        <p:txBody>
          <a:bodyPr wrap="square" rtlCol="0">
            <a:spAutoFit/>
          </a:bodyPr>
          <a:lstStyle/>
          <a:p>
            <a:pPr>
              <a:buFont typeface="Wingdings" panose="05000000000000000000" pitchFamily="2" charset="2"/>
              <a:buChar char="Ø"/>
            </a:pPr>
            <a:r>
              <a:rPr lang="en-US" dirty="0"/>
              <a:t> Gender Diversity</a:t>
            </a:r>
          </a:p>
          <a:p>
            <a:r>
              <a:rPr lang="en-US" dirty="0"/>
              <a:t>	Follows the same pattern as Total Population</a:t>
            </a:r>
          </a:p>
          <a:p>
            <a:endParaRPr lang="en-US" dirty="0"/>
          </a:p>
        </p:txBody>
      </p:sp>
      <p:sp>
        <p:nvSpPr>
          <p:cNvPr id="6" name="TextBox 5">
            <a:extLst>
              <a:ext uri="{FF2B5EF4-FFF2-40B4-BE49-F238E27FC236}">
                <a16:creationId xmlns:a16="http://schemas.microsoft.com/office/drawing/2014/main" id="{DFC54E5B-35FA-4950-9001-5663556FC1DD}"/>
              </a:ext>
            </a:extLst>
          </p:cNvPr>
          <p:cNvSpPr txBox="1"/>
          <p:nvPr/>
        </p:nvSpPr>
        <p:spPr>
          <a:xfrm>
            <a:off x="9367094" y="2084832"/>
            <a:ext cx="1841726" cy="593713"/>
          </a:xfrm>
          <a:prstGeom prst="rect">
            <a:avLst/>
          </a:prstGeom>
          <a:noFill/>
        </p:spPr>
        <p:txBody>
          <a:bodyPr wrap="square" rtlCol="0">
            <a:spAutoFit/>
          </a:bodyPr>
          <a:lstStyle/>
          <a:p>
            <a:endParaRPr lang="en-US" dirty="0"/>
          </a:p>
        </p:txBody>
      </p:sp>
      <p:sp>
        <p:nvSpPr>
          <p:cNvPr id="17" name="TextBox 16">
            <a:extLst>
              <a:ext uri="{FF2B5EF4-FFF2-40B4-BE49-F238E27FC236}">
                <a16:creationId xmlns:a16="http://schemas.microsoft.com/office/drawing/2014/main" id="{7C51B5E7-60F9-4419-89AB-22EF83C94DC4}"/>
              </a:ext>
            </a:extLst>
          </p:cNvPr>
          <p:cNvSpPr txBox="1"/>
          <p:nvPr/>
        </p:nvSpPr>
        <p:spPr>
          <a:xfrm>
            <a:off x="8239945" y="1939881"/>
            <a:ext cx="2927928"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Apparently good correlation &amp; with higher population /state has higher number of Starbucks stores. </a:t>
            </a:r>
          </a:p>
          <a:p>
            <a:endParaRPr lang="en-US" dirty="0"/>
          </a:p>
        </p:txBody>
      </p:sp>
    </p:spTree>
    <p:extLst>
      <p:ext uri="{BB962C8B-B14F-4D97-AF65-F5344CB8AC3E}">
        <p14:creationId xmlns:p14="http://schemas.microsoft.com/office/powerpoint/2010/main" val="3656894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4BDC-A786-4A80-99A2-934A1E7267A3}"/>
              </a:ext>
            </a:extLst>
          </p:cNvPr>
          <p:cNvSpPr>
            <a:spLocks noGrp="1"/>
          </p:cNvSpPr>
          <p:nvPr>
            <p:ph type="title"/>
          </p:nvPr>
        </p:nvSpPr>
        <p:spPr>
          <a:xfrm>
            <a:off x="1024128" y="585216"/>
            <a:ext cx="6066818" cy="1499616"/>
          </a:xfrm>
        </p:spPr>
        <p:txBody>
          <a:bodyPr>
            <a:normAutofit/>
          </a:bodyPr>
          <a:lstStyle/>
          <a:p>
            <a:r>
              <a:rPr lang="en-US" dirty="0"/>
              <a:t>Scatter Plot Charts</a:t>
            </a:r>
          </a:p>
        </p:txBody>
      </p:sp>
      <p:pic>
        <p:nvPicPr>
          <p:cNvPr id="22" name="Content Placeholder 21" descr="A close up of a map&#10;&#10;Description automatically generated">
            <a:extLst>
              <a:ext uri="{FF2B5EF4-FFF2-40B4-BE49-F238E27FC236}">
                <a16:creationId xmlns:a16="http://schemas.microsoft.com/office/drawing/2014/main" id="{B0BC4895-0489-42EB-B485-C49ED1518660}"/>
              </a:ext>
            </a:extLst>
          </p:cNvPr>
          <p:cNvPicPr>
            <a:picLocks noChangeAspect="1"/>
          </p:cNvPicPr>
          <p:nvPr/>
        </p:nvPicPr>
        <p:blipFill>
          <a:blip r:embed="rId2"/>
          <a:stretch>
            <a:fillRect/>
          </a:stretch>
        </p:blipFill>
        <p:spPr>
          <a:xfrm>
            <a:off x="7809653" y="3821430"/>
            <a:ext cx="3942079" cy="2628053"/>
          </a:xfrm>
          <a:prstGeom prst="rect">
            <a:avLst/>
          </a:prstGeom>
        </p:spPr>
      </p:pic>
      <p:pic>
        <p:nvPicPr>
          <p:cNvPr id="27" name="Picture 26" descr="A close up of a map&#10;&#10;Description automatically generated">
            <a:extLst>
              <a:ext uri="{FF2B5EF4-FFF2-40B4-BE49-F238E27FC236}">
                <a16:creationId xmlns:a16="http://schemas.microsoft.com/office/drawing/2014/main" id="{CCE0B57E-1F97-41CE-A02E-D609565E025F}"/>
              </a:ext>
            </a:extLst>
          </p:cNvPr>
          <p:cNvPicPr>
            <a:picLocks noChangeAspect="1"/>
          </p:cNvPicPr>
          <p:nvPr/>
        </p:nvPicPr>
        <p:blipFill>
          <a:blip r:embed="rId3"/>
          <a:stretch>
            <a:fillRect/>
          </a:stretch>
        </p:blipFill>
        <p:spPr>
          <a:xfrm>
            <a:off x="7809654" y="971973"/>
            <a:ext cx="3942079" cy="2628053"/>
          </a:xfrm>
          <a:prstGeom prst="rect">
            <a:avLst/>
          </a:prstGeom>
        </p:spPr>
      </p:pic>
      <p:sp>
        <p:nvSpPr>
          <p:cNvPr id="38" name="Content Placeholder 12">
            <a:extLst>
              <a:ext uri="{FF2B5EF4-FFF2-40B4-BE49-F238E27FC236}">
                <a16:creationId xmlns:a16="http://schemas.microsoft.com/office/drawing/2014/main" id="{2A7C335B-98E9-4E5E-8827-35351A5050E7}"/>
              </a:ext>
            </a:extLst>
          </p:cNvPr>
          <p:cNvSpPr txBox="1">
            <a:spLocks/>
          </p:cNvSpPr>
          <p:nvPr/>
        </p:nvSpPr>
        <p:spPr>
          <a:xfrm>
            <a:off x="829475" y="2128110"/>
            <a:ext cx="7105744" cy="4023360"/>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Ø"/>
            </a:pPr>
            <a:r>
              <a:rPr lang="en-US" dirty="0"/>
              <a:t> Starbucks stores in states vs Av. Income/state</a:t>
            </a:r>
          </a:p>
          <a:p>
            <a:pPr marL="0" indent="0">
              <a:buFont typeface="Tw Cen MT" panose="020B0602020104020603" pitchFamily="34" charset="0"/>
              <a:buNone/>
            </a:pPr>
            <a:r>
              <a:rPr lang="en-US" dirty="0"/>
              <a:t>	Correlation is very low (0.09)</a:t>
            </a:r>
          </a:p>
          <a:p>
            <a:pPr>
              <a:buFont typeface="Wingdings" panose="05000000000000000000" pitchFamily="2" charset="2"/>
              <a:buChar char="Ø"/>
            </a:pPr>
            <a:r>
              <a:rPr lang="en-US" dirty="0"/>
              <a:t>Starbucks stores/ state vs Av. Poverty/State</a:t>
            </a:r>
          </a:p>
          <a:p>
            <a:pPr marL="0" indent="0">
              <a:buFont typeface="Tw Cen MT" panose="020B0602020104020603" pitchFamily="34" charset="0"/>
              <a:buNone/>
            </a:pPr>
            <a:r>
              <a:rPr lang="en-US" dirty="0"/>
              <a:t>	</a:t>
            </a:r>
          </a:p>
          <a:p>
            <a:pPr marL="0" indent="0">
              <a:buFont typeface="Tw Cen MT" panose="020B0602020104020603" pitchFamily="34" charset="0"/>
              <a:buNone/>
            </a:pPr>
            <a:endParaRPr lang="en-US" dirty="0"/>
          </a:p>
          <a:p>
            <a:pPr marL="0" indent="0">
              <a:buFont typeface="Tw Cen MT" panose="020B0602020104020603" pitchFamily="34" charset="0"/>
              <a:buNone/>
            </a:pPr>
            <a:r>
              <a:rPr lang="en-US" dirty="0"/>
              <a:t>It is evident that significant amount of dataset do not follow trend of higher the Ave Income /state – more the Starbucks stores</a:t>
            </a:r>
          </a:p>
          <a:p>
            <a:pPr marL="0" indent="0">
              <a:buFont typeface="Tw Cen MT" panose="020B0602020104020603" pitchFamily="34" charset="0"/>
              <a:buNone/>
            </a:pPr>
            <a:r>
              <a:rPr lang="en-US" dirty="0"/>
              <a:t>Similarly higher the poverty level /state do not reflect decrease in stores/state with increase in poverty% /state</a:t>
            </a:r>
          </a:p>
        </p:txBody>
      </p:sp>
      <p:sp>
        <p:nvSpPr>
          <p:cNvPr id="3" name="Oval 2">
            <a:extLst>
              <a:ext uri="{FF2B5EF4-FFF2-40B4-BE49-F238E27FC236}">
                <a16:creationId xmlns:a16="http://schemas.microsoft.com/office/drawing/2014/main" id="{FF733C57-1E49-494E-AD2D-78DC95F7E869}"/>
              </a:ext>
            </a:extLst>
          </p:cNvPr>
          <p:cNvSpPr/>
          <p:nvPr/>
        </p:nvSpPr>
        <p:spPr>
          <a:xfrm>
            <a:off x="8253046" y="4064000"/>
            <a:ext cx="476739" cy="2087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158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4BE3C-099A-4DE5-A4DD-BD4D24B1B689}"/>
              </a:ext>
            </a:extLst>
          </p:cNvPr>
          <p:cNvSpPr>
            <a:spLocks noGrp="1"/>
          </p:cNvSpPr>
          <p:nvPr>
            <p:ph type="title"/>
          </p:nvPr>
        </p:nvSpPr>
        <p:spPr>
          <a:xfrm>
            <a:off x="1024128" y="585216"/>
            <a:ext cx="3133581" cy="1499616"/>
          </a:xfrm>
        </p:spPr>
        <p:txBody>
          <a:bodyPr>
            <a:normAutofit/>
          </a:bodyPr>
          <a:lstStyle/>
          <a:p>
            <a:r>
              <a:rPr lang="en-US" sz="4000" dirty="0"/>
              <a:t>Heat map</a:t>
            </a:r>
          </a:p>
        </p:txBody>
      </p:sp>
      <p:sp>
        <p:nvSpPr>
          <p:cNvPr id="3" name="Content Placeholder 2">
            <a:extLst>
              <a:ext uri="{FF2B5EF4-FFF2-40B4-BE49-F238E27FC236}">
                <a16:creationId xmlns:a16="http://schemas.microsoft.com/office/drawing/2014/main" id="{45E0F7D1-7A38-4DD3-B4D8-5C3413E1FF92}"/>
              </a:ext>
            </a:extLst>
          </p:cNvPr>
          <p:cNvSpPr>
            <a:spLocks noGrp="1"/>
          </p:cNvSpPr>
          <p:nvPr>
            <p:ph idx="1"/>
          </p:nvPr>
        </p:nvSpPr>
        <p:spPr>
          <a:xfrm>
            <a:off x="1024128" y="2286000"/>
            <a:ext cx="3133580" cy="3931920"/>
          </a:xfrm>
        </p:spPr>
        <p:txBody>
          <a:bodyPr>
            <a:normAutofit/>
          </a:bodyPr>
          <a:lstStyle/>
          <a:p>
            <a:r>
              <a:rPr lang="en-US" sz="1600" dirty="0"/>
              <a:t>Starbucks</a:t>
            </a:r>
          </a:p>
          <a:p>
            <a:endParaRPr lang="en-US" sz="1600" dirty="0"/>
          </a:p>
        </p:txBody>
      </p:sp>
      <p:pic>
        <p:nvPicPr>
          <p:cNvPr id="4" name="Picture 3">
            <a:extLst>
              <a:ext uri="{FF2B5EF4-FFF2-40B4-BE49-F238E27FC236}">
                <a16:creationId xmlns:a16="http://schemas.microsoft.com/office/drawing/2014/main" id="{B388163E-9B8E-419F-9C00-10AC2A17500A}"/>
              </a:ext>
            </a:extLst>
          </p:cNvPr>
          <p:cNvPicPr>
            <a:picLocks noChangeAspect="1"/>
          </p:cNvPicPr>
          <p:nvPr/>
        </p:nvPicPr>
        <p:blipFill>
          <a:blip r:embed="rId2"/>
          <a:stretch>
            <a:fillRect/>
          </a:stretch>
        </p:blipFill>
        <p:spPr>
          <a:xfrm>
            <a:off x="4642341" y="1485682"/>
            <a:ext cx="7498080" cy="4217669"/>
          </a:xfrm>
          <a:prstGeom prst="rect">
            <a:avLst/>
          </a:prstGeom>
        </p:spPr>
      </p:pic>
    </p:spTree>
    <p:extLst>
      <p:ext uri="{BB962C8B-B14F-4D97-AF65-F5344CB8AC3E}">
        <p14:creationId xmlns:p14="http://schemas.microsoft.com/office/powerpoint/2010/main" val="55436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231547-F69E-41A9-93A9-B70B5E3064F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EA402E5-52EF-430B-8CCB-B4AAA8C467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7A7C301-87CC-4EB1-AF40-15075522FC5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408</Words>
  <Application>Microsoft Office PowerPoint</Application>
  <PresentationFormat>Widescreen</PresentationFormat>
  <Paragraphs>55</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Tw Cen MT</vt:lpstr>
      <vt:lpstr>Tw Cen MT Condensed</vt:lpstr>
      <vt:lpstr>Wingdings</vt:lpstr>
      <vt:lpstr>Wingdings 3</vt:lpstr>
      <vt:lpstr>Integral</vt:lpstr>
      <vt:lpstr>Deeper dive and analysis of Starbucks locations</vt:lpstr>
      <vt:lpstr>Team Members</vt:lpstr>
      <vt:lpstr>Research questions to answer</vt:lpstr>
      <vt:lpstr>Data gathering process</vt:lpstr>
      <vt:lpstr>Bar Charts</vt:lpstr>
      <vt:lpstr>Bar Charts</vt:lpstr>
      <vt:lpstr>Scatter Plot Charts</vt:lpstr>
      <vt:lpstr>Scatter Plot Charts</vt:lpstr>
      <vt:lpstr>Heat map</vt:lpstr>
      <vt:lpstr>Heat map</vt:lpstr>
      <vt:lpstr>Summary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2020-06-24T00:11:26Z</dcterms:created>
  <dcterms:modified xsi:type="dcterms:W3CDTF">2020-06-24T02:32:49Z</dcterms:modified>
</cp:coreProperties>
</file>