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7" r:id="rId2"/>
    <p:sldId id="259" r:id="rId3"/>
    <p:sldId id="260" r:id="rId4"/>
    <p:sldId id="261" r:id="rId5"/>
    <p:sldId id="265" r:id="rId6"/>
    <p:sldId id="266" r:id="rId7"/>
    <p:sldId id="277" r:id="rId8"/>
    <p:sldId id="282" r:id="rId9"/>
    <p:sldId id="283" r:id="rId10"/>
    <p:sldId id="292" r:id="rId11"/>
    <p:sldId id="299" r:id="rId12"/>
    <p:sldId id="300" r:id="rId13"/>
    <p:sldId id="297"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29" autoAdjust="0"/>
  </p:normalViewPr>
  <p:slideViewPr>
    <p:cSldViewPr showGuides="1">
      <p:cViewPr varScale="1">
        <p:scale>
          <a:sx n="97" d="100"/>
          <a:sy n="97" d="100"/>
        </p:scale>
        <p:origin x="138" y="84"/>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9/9/2020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9/9/2020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9/9/2020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9/9/2020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9/9/2020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9/9/2020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9/9/2020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9/9/2020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9/9/2020</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598612" y="768009"/>
            <a:ext cx="6019800" cy="3685055"/>
          </a:xfrm>
        </p:spPr>
        <p:txBody>
          <a:bodyPr>
            <a:normAutofit/>
          </a:bodyPr>
          <a:lstStyle/>
          <a:p>
            <a:pPr>
              <a:lnSpc>
                <a:spcPct val="100000"/>
              </a:lnSpc>
            </a:pPr>
            <a:r>
              <a:rPr lang="en-US" sz="5400" dirty="0"/>
              <a:t>Capstone Project 2: RNN Portfolio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1598612" y="4800600"/>
            <a:ext cx="6267714" cy="1021232"/>
          </a:xfrm>
        </p:spPr>
        <p:txBody>
          <a:bodyPr>
            <a:normAutofit/>
          </a:bodyPr>
          <a:lstStyle/>
          <a:p>
            <a:r>
              <a:rPr lang="en-US" sz="2399" dirty="0">
                <a:solidFill>
                  <a:schemeClr val="tx1">
                    <a:lumMod val="85000"/>
                    <a:lumOff val="15000"/>
                  </a:schemeClr>
                </a:solidFill>
              </a:rPr>
              <a:t>Milestone Report by Joseph Javier</a:t>
            </a:r>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2: Correlation and Covariance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0" indent="0" fontAlgn="base">
              <a:buNone/>
            </a:pPr>
            <a:r>
              <a:rPr lang="en-US" dirty="0"/>
              <a:t>Calculate Pearson correlation coefficients and covariances between stocks and ETFs (confirm if relationships are present between any stocks/ETFs).</a:t>
            </a:r>
          </a:p>
          <a:p>
            <a:pPr marL="0" indent="0" fontAlgn="base">
              <a:buNone/>
            </a:pPr>
            <a:endParaRPr lang="en-US" b="1" dirty="0"/>
          </a:p>
          <a:p>
            <a:pPr marL="0" indent="0" fontAlgn="base">
              <a:buNone/>
            </a:pPr>
            <a:r>
              <a:rPr lang="en-US" b="1" dirty="0"/>
              <a:t>Results and Findings: </a:t>
            </a:r>
            <a:r>
              <a:rPr lang="en-US" dirty="0"/>
              <a:t>As stated in the Data Storytelling section, the Pearson Adjusted Closing price correlation coefficients and covariances of the all stocks/ETFs are shown in Figures 1 and 2 (next two slides), respectively.</a:t>
            </a:r>
            <a:endParaRPr lang="en-US" sz="1999" dirty="0"/>
          </a:p>
        </p:txBody>
      </p:sp>
    </p:spTree>
    <p:extLst>
      <p:ext uri="{BB962C8B-B14F-4D97-AF65-F5344CB8AC3E}">
        <p14:creationId xmlns:p14="http://schemas.microsoft.com/office/powerpoint/2010/main" val="16416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3D21-0252-48FE-BA07-6F0571EE2936}"/>
              </a:ext>
            </a:extLst>
          </p:cNvPr>
          <p:cNvSpPr>
            <a:spLocks noGrp="1"/>
          </p:cNvSpPr>
          <p:nvPr>
            <p:ph type="title"/>
          </p:nvPr>
        </p:nvSpPr>
        <p:spPr/>
        <p:txBody>
          <a:bodyPr/>
          <a:lstStyle/>
          <a:p>
            <a:r>
              <a:rPr lang="en-US" sz="3200" dirty="0"/>
              <a:t>Figure 1. Correlation Coefficient Heatmap</a:t>
            </a:r>
          </a:p>
        </p:txBody>
      </p:sp>
      <p:pic>
        <p:nvPicPr>
          <p:cNvPr id="6" name="Content Placeholder 5">
            <a:extLst>
              <a:ext uri="{FF2B5EF4-FFF2-40B4-BE49-F238E27FC236}">
                <a16:creationId xmlns:a16="http://schemas.microsoft.com/office/drawing/2014/main" id="{BF2624F9-C242-42D1-838C-CCE35AAB2C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9612" y="910988"/>
            <a:ext cx="6248400" cy="5036023"/>
          </a:xfrm>
        </p:spPr>
      </p:pic>
      <p:sp>
        <p:nvSpPr>
          <p:cNvPr id="4" name="Text Placeholder 3">
            <a:extLst>
              <a:ext uri="{FF2B5EF4-FFF2-40B4-BE49-F238E27FC236}">
                <a16:creationId xmlns:a16="http://schemas.microsoft.com/office/drawing/2014/main" id="{0F3BAD65-494C-422D-9FD4-F3D3361D6413}"/>
              </a:ext>
            </a:extLst>
          </p:cNvPr>
          <p:cNvSpPr>
            <a:spLocks noGrp="1"/>
          </p:cNvSpPr>
          <p:nvPr>
            <p:ph type="body" sz="half" idx="2"/>
          </p:nvPr>
        </p:nvSpPr>
        <p:spPr>
          <a:xfrm>
            <a:off x="1522413" y="2743200"/>
            <a:ext cx="4114800" cy="3962400"/>
          </a:xfrm>
        </p:spPr>
        <p:txBody>
          <a:bodyPr>
            <a:noAutofit/>
          </a:bodyPr>
          <a:lstStyle/>
          <a:p>
            <a:pPr>
              <a:lnSpc>
                <a:spcPct val="120000"/>
              </a:lnSpc>
            </a:pPr>
            <a:r>
              <a:rPr lang="en-US" sz="1200" dirty="0"/>
              <a:t>Here in Figure 1, we see the strongest positive correlations shown by the dark red/maroon boxes meaning any pairing made from AAPL, AMZN, FB, MSFT, NFLX, DIA, and SPY. These make sense since: </a:t>
            </a:r>
          </a:p>
          <a:p>
            <a:pPr marL="400050" indent="-400050">
              <a:lnSpc>
                <a:spcPct val="100000"/>
              </a:lnSpc>
              <a:spcBef>
                <a:spcPts val="600"/>
              </a:spcBef>
              <a:buAutoNum type="romanLcParenR"/>
            </a:pPr>
            <a:r>
              <a:rPr lang="en-US" sz="1200" dirty="0"/>
              <a:t>These stocks are the top technology companies that have significant influence over the U.S. economy, and </a:t>
            </a:r>
          </a:p>
          <a:p>
            <a:pPr marL="400050" indent="-400050">
              <a:lnSpc>
                <a:spcPct val="100000"/>
              </a:lnSpc>
              <a:spcBef>
                <a:spcPts val="600"/>
              </a:spcBef>
              <a:buAutoNum type="romanLcParenR"/>
            </a:pPr>
            <a:r>
              <a:rPr lang="en-US" sz="1200" dirty="0"/>
              <a:t>These two ETFs are overall indicators of economic health and these technology companies are listed in these ETFs. Thus, for a simple buy-and-hold portfolio, investing in any or all of them should be considered.</a:t>
            </a:r>
          </a:p>
          <a:p>
            <a:pPr>
              <a:lnSpc>
                <a:spcPct val="100000"/>
              </a:lnSpc>
              <a:spcBef>
                <a:spcPts val="600"/>
              </a:spcBef>
            </a:pPr>
            <a:endParaRPr lang="en-US" sz="1200" dirty="0"/>
          </a:p>
          <a:p>
            <a:pPr>
              <a:lnSpc>
                <a:spcPct val="100000"/>
              </a:lnSpc>
              <a:spcBef>
                <a:spcPts val="600"/>
              </a:spcBef>
            </a:pPr>
            <a:r>
              <a:rPr lang="en-US" sz="1200" dirty="0"/>
              <a:t>On the other hand, we also see that correlations with TSLA, TWTR, and XOM range from moderately positive to essentially non-existent, but these stocks may be considered under different investing strategies.</a:t>
            </a:r>
          </a:p>
        </p:txBody>
      </p:sp>
    </p:spTree>
    <p:extLst>
      <p:ext uri="{BB962C8B-B14F-4D97-AF65-F5344CB8AC3E}">
        <p14:creationId xmlns:p14="http://schemas.microsoft.com/office/powerpoint/2010/main" val="59244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3D21-0252-48FE-BA07-6F0571EE2936}"/>
              </a:ext>
            </a:extLst>
          </p:cNvPr>
          <p:cNvSpPr>
            <a:spLocks noGrp="1"/>
          </p:cNvSpPr>
          <p:nvPr>
            <p:ph type="title"/>
          </p:nvPr>
        </p:nvSpPr>
        <p:spPr/>
        <p:txBody>
          <a:bodyPr/>
          <a:lstStyle/>
          <a:p>
            <a:r>
              <a:rPr lang="en-US" sz="3200" dirty="0"/>
              <a:t>Figure 2. Covariance Heatmap</a:t>
            </a:r>
          </a:p>
        </p:txBody>
      </p:sp>
      <p:sp>
        <p:nvSpPr>
          <p:cNvPr id="4" name="Text Placeholder 3">
            <a:extLst>
              <a:ext uri="{FF2B5EF4-FFF2-40B4-BE49-F238E27FC236}">
                <a16:creationId xmlns:a16="http://schemas.microsoft.com/office/drawing/2014/main" id="{0F3BAD65-494C-422D-9FD4-F3D3361D6413}"/>
              </a:ext>
            </a:extLst>
          </p:cNvPr>
          <p:cNvSpPr>
            <a:spLocks noGrp="1"/>
          </p:cNvSpPr>
          <p:nvPr>
            <p:ph type="body" sz="half" idx="2"/>
          </p:nvPr>
        </p:nvSpPr>
        <p:spPr>
          <a:xfrm>
            <a:off x="1522413" y="2743200"/>
            <a:ext cx="4114800" cy="3962400"/>
          </a:xfrm>
        </p:spPr>
        <p:txBody>
          <a:bodyPr>
            <a:noAutofit/>
          </a:bodyPr>
          <a:lstStyle/>
          <a:p>
            <a:pPr>
              <a:lnSpc>
                <a:spcPct val="100000"/>
              </a:lnSpc>
            </a:pPr>
            <a:r>
              <a:rPr lang="en-US" sz="1600" dirty="0"/>
              <a:t>For Figure 2, the covariance data was logarithmically transformed for clarity since this properly highlights strong positive covariance and reinforces the strong relationships between pairings of the stocks/ETFs discussed previously. Using a linear scale would produce a misleading and confusing visualization.</a:t>
            </a:r>
          </a:p>
        </p:txBody>
      </p:sp>
      <p:pic>
        <p:nvPicPr>
          <p:cNvPr id="8" name="Content Placeholder 7" descr="A close up of a logo&#10;&#10;Description automatically generated">
            <a:extLst>
              <a:ext uri="{FF2B5EF4-FFF2-40B4-BE49-F238E27FC236}">
                <a16:creationId xmlns:a16="http://schemas.microsoft.com/office/drawing/2014/main" id="{1F66759F-D7B8-4BBE-9DFF-83EAA4509F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7213" y="934596"/>
            <a:ext cx="6476999" cy="5235168"/>
          </a:xfrm>
        </p:spPr>
      </p:pic>
    </p:spTree>
    <p:extLst>
      <p:ext uri="{BB962C8B-B14F-4D97-AF65-F5344CB8AC3E}">
        <p14:creationId xmlns:p14="http://schemas.microsoft.com/office/powerpoint/2010/main" val="88756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564AD2A-CFAE-4D60-AADF-98DD016FD5F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14" t="14982" r="-112" b="26418"/>
          <a:stretch/>
        </p:blipFill>
        <p:spPr>
          <a:xfrm>
            <a:off x="1076647" y="0"/>
            <a:ext cx="11112178" cy="5940534"/>
          </a:xfrm>
        </p:spPr>
      </p:pic>
      <p:sp>
        <p:nvSpPr>
          <p:cNvPr id="3" name="Title 2">
            <a:extLst>
              <a:ext uri="{FF2B5EF4-FFF2-40B4-BE49-F238E27FC236}">
                <a16:creationId xmlns:a16="http://schemas.microsoft.com/office/drawing/2014/main" id="{F7936AE2-C5B3-436E-AD86-568E52E1C902}"/>
              </a:ext>
            </a:extLst>
          </p:cNvPr>
          <p:cNvSpPr>
            <a:spLocks noGrp="1"/>
          </p:cNvSpPr>
          <p:nvPr>
            <p:ph type="title"/>
          </p:nvPr>
        </p:nvSpPr>
        <p:spPr>
          <a:xfrm>
            <a:off x="1038906" y="5940534"/>
            <a:ext cx="11112178" cy="917466"/>
          </a:xfrm>
        </p:spPr>
        <p:txBody>
          <a:bodyPr anchor="ctr">
            <a:normAutofit/>
          </a:bodyPr>
          <a:lstStyle/>
          <a:p>
            <a:r>
              <a:rPr lang="en-US" dirty="0"/>
              <a:t>RNN Usage and In-Depth Analysis to come next…</a:t>
            </a:r>
          </a:p>
        </p:txBody>
      </p:sp>
    </p:spTree>
    <p:extLst>
      <p:ext uri="{BB962C8B-B14F-4D97-AF65-F5344CB8AC3E}">
        <p14:creationId xmlns:p14="http://schemas.microsoft.com/office/powerpoint/2010/main" val="20570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a:bodyPr>
          <a:lstStyle/>
          <a:p>
            <a:r>
              <a:rPr lang="en-US" sz="4399" dirty="0"/>
              <a:t>Motivation and Problem Statement</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fontScale="92500" lnSpcReduction="10000"/>
          </a:bodyPr>
          <a:lstStyle/>
          <a:p>
            <a:r>
              <a:rPr lang="en-US" dirty="0"/>
              <a:t>This project would implement a RNN that will model, observe, and forecast stock/exchange-traded funds (ETFs) data to determine the best stocks for portfolio growth. This would be relevant for investors, portfolio managers, financial/investment planners, and hedge/endowments to name a few. A few stocks will be selected for implementation and their collective performance will be observed. </a:t>
            </a:r>
          </a:p>
          <a:p>
            <a:r>
              <a:rPr lang="en-US" dirty="0"/>
              <a:t>My intended client would be any individual or institution concerned with investments. These entities would use my analysis and results for normal operations but also more importantly, for determining critical areas/weaknesses in a given timeframe should an unfortunate economic disaster occur such as the COVID-19 and Great Recessions. My project would serve as a reference and basis for implementing guidance, standard operating procedures, and investment education for the public.</a:t>
            </a:r>
          </a:p>
          <a:p>
            <a:endParaRPr lang="en-US" dirty="0"/>
          </a:p>
          <a:p>
            <a:endParaRPr lang="en-US" dirty="0"/>
          </a:p>
        </p:txBody>
      </p:sp>
    </p:spTree>
    <p:extLst>
      <p:ext uri="{BB962C8B-B14F-4D97-AF65-F5344CB8AC3E}">
        <p14:creationId xmlns:p14="http://schemas.microsoft.com/office/powerpoint/2010/main" val="369249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Methodology and Approach</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457063" indent="-457063">
              <a:buFont typeface="+mj-lt"/>
              <a:buAutoNum type="arabicPeriod"/>
            </a:pPr>
            <a:r>
              <a:rPr lang="en-US" dirty="0"/>
              <a:t>After downloading CSV data on some stocks of interest, I will clean, perform EDA, and split the data into a 70/30 training/test set. </a:t>
            </a:r>
          </a:p>
          <a:p>
            <a:pPr marL="457063" indent="-457063">
              <a:buFont typeface="+mj-lt"/>
              <a:buAutoNum type="arabicPeriod"/>
            </a:pPr>
            <a:r>
              <a:rPr lang="en-US" dirty="0"/>
              <a:t>Then, I predict the performance of buy-hold and buy signal strategies by implementing and training an RNN, more specifically a LSTM, over time. </a:t>
            </a:r>
          </a:p>
          <a:p>
            <a:pPr marL="457063" indent="-457063">
              <a:buFont typeface="+mj-lt"/>
              <a:buAutoNum type="arabicPeriod"/>
            </a:pPr>
            <a:r>
              <a:rPr lang="en-US" dirty="0"/>
              <a:t>This LSTM is later tested to predict how well a portfolio may perform over a specified timeframe. </a:t>
            </a:r>
          </a:p>
          <a:p>
            <a:pPr marL="457063" indent="-457063">
              <a:buFont typeface="+mj-lt"/>
              <a:buAutoNum type="arabicPeriod"/>
            </a:pPr>
            <a:r>
              <a:rPr lang="en-US" dirty="0"/>
              <a:t>The results are visualized through Matplotlib and Seaborn using time series plots and of course statistical EDA plots ensuring data/model validity.</a:t>
            </a:r>
          </a:p>
        </p:txBody>
      </p:sp>
    </p:spTree>
    <p:extLst>
      <p:ext uri="{BB962C8B-B14F-4D97-AF65-F5344CB8AC3E}">
        <p14:creationId xmlns:p14="http://schemas.microsoft.com/office/powerpoint/2010/main" val="129763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Wrangling Steps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lnSpcReduction="10000"/>
          </a:bodyPr>
          <a:lstStyle/>
          <a:p>
            <a:pPr marL="457063" indent="-457063" fontAlgn="base">
              <a:lnSpc>
                <a:spcPct val="100000"/>
              </a:lnSpc>
              <a:buFont typeface="+mj-lt"/>
              <a:buAutoNum type="arabicPeriod"/>
            </a:pPr>
            <a:r>
              <a:rPr lang="en-US" sz="1999" dirty="0"/>
              <a:t>Obtained source daily data (as CSV files from the Yahoo finance website) for the following stocks/ETFs to observe investment potential: AAPL, AMZN, DIA, FB, MSFT, NFLX, SPY, TSLA, TWTR, and XOM.</a:t>
            </a:r>
          </a:p>
          <a:p>
            <a:pPr marL="457063" indent="-457063" fontAlgn="base">
              <a:lnSpc>
                <a:spcPct val="100000"/>
              </a:lnSpc>
              <a:buFont typeface="+mj-lt"/>
              <a:buAutoNum type="arabicPeriod"/>
            </a:pPr>
            <a:r>
              <a:rPr lang="en-US" sz="1999" dirty="0"/>
              <a:t>Used “describe” and “info” </a:t>
            </a:r>
            <a:r>
              <a:rPr lang="en-US" sz="1999" dirty="0" err="1"/>
              <a:t>DataFrame</a:t>
            </a:r>
            <a:r>
              <a:rPr lang="en-US" sz="1999" dirty="0"/>
              <a:t> methods to determine data validity and integrity for all downloaded CSV files. If a null value were present, the </a:t>
            </a:r>
            <a:r>
              <a:rPr lang="en-US" sz="1999" dirty="0" err="1"/>
              <a:t>SimpleImputer</a:t>
            </a:r>
            <a:r>
              <a:rPr lang="en-US" sz="1999" dirty="0"/>
              <a:t> function that uses the mean of the previous and following data points would be used to impute it.</a:t>
            </a:r>
          </a:p>
          <a:p>
            <a:pPr marL="457063" indent="-457063" fontAlgn="base">
              <a:lnSpc>
                <a:spcPct val="100000"/>
              </a:lnSpc>
              <a:buFont typeface="+mj-lt"/>
              <a:buAutoNum type="arabicPeriod"/>
            </a:pPr>
            <a:r>
              <a:rPr lang="en-US" sz="1999" dirty="0"/>
              <a:t>Created time series plots to observe price behavior over time. </a:t>
            </a:r>
          </a:p>
          <a:p>
            <a:pPr marL="457063" indent="-457063" fontAlgn="base">
              <a:lnSpc>
                <a:spcPct val="100000"/>
              </a:lnSpc>
              <a:buFont typeface="+mj-lt"/>
              <a:buAutoNum type="arabicPeriod"/>
            </a:pPr>
            <a:r>
              <a:rPr lang="en-US" sz="1999" dirty="0"/>
              <a:t>Looked for outliers as “anomalies” or deviations from the general trend of the data. These were sought by plotting upper and lower yearly rolling bounds that are four standard deviations away from the yearly moving average. If a data point exceeds these bounds, then an outlier is found. </a:t>
            </a:r>
          </a:p>
        </p:txBody>
      </p:sp>
    </p:spTree>
    <p:extLst>
      <p:ext uri="{BB962C8B-B14F-4D97-AF65-F5344CB8AC3E}">
        <p14:creationId xmlns:p14="http://schemas.microsoft.com/office/powerpoint/2010/main" val="258029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Data Storytelling</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pPr marL="0" indent="0">
              <a:buNone/>
            </a:pPr>
            <a:r>
              <a:rPr lang="en-US" dirty="0"/>
              <a:t>For this section, stock source data are analyzed to answer the following questions below. Numerous plots were generated and can be viewed in this GitHub repo link to the </a:t>
            </a:r>
            <a:r>
              <a:rPr lang="en-US" dirty="0" err="1"/>
              <a:t>Jupyter</a:t>
            </a:r>
            <a:r>
              <a:rPr lang="en-US" dirty="0"/>
              <a:t> Notebook containing the analysis.</a:t>
            </a:r>
          </a:p>
          <a:p>
            <a:pPr marL="0" indent="0">
              <a:buNone/>
            </a:pPr>
            <a:endParaRPr lang="en-US" dirty="0"/>
          </a:p>
          <a:p>
            <a:pPr marL="457063" indent="-457063">
              <a:buFont typeface="+mj-lt"/>
              <a:buAutoNum type="arabicPeriod"/>
            </a:pPr>
            <a:r>
              <a:rPr lang="en-US" sz="1999" dirty="0"/>
              <a:t>How well are selected popular stocks and ETFs currently performing since their Initial Public Offering (IPO)? </a:t>
            </a:r>
          </a:p>
          <a:p>
            <a:pPr marL="457063" indent="-457063">
              <a:buFont typeface="+mj-lt"/>
              <a:buAutoNum type="arabicPeriod"/>
            </a:pPr>
            <a:r>
              <a:rPr lang="en-US" sz="1999" dirty="0"/>
              <a:t>Are there any correlations or covariances in pricing between the selected stocks and ETFs?</a:t>
            </a:r>
          </a:p>
          <a:p>
            <a:endParaRPr lang="en-US" sz="1999" dirty="0"/>
          </a:p>
        </p:txBody>
      </p:sp>
    </p:spTree>
    <p:extLst>
      <p:ext uri="{BB962C8B-B14F-4D97-AF65-F5344CB8AC3E}">
        <p14:creationId xmlns:p14="http://schemas.microsoft.com/office/powerpoint/2010/main" val="41136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normAutofit fontScale="90000"/>
          </a:bodyPr>
          <a:lstStyle/>
          <a:p>
            <a:r>
              <a:rPr lang="en-US" sz="3199" dirty="0"/>
              <a:t>How well are selected popular stocks and ETFs currently performing since their Initial Public Offering (IPO)? </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98612" y="2034992"/>
            <a:ext cx="9554163" cy="3759912"/>
          </a:xfrm>
        </p:spPr>
        <p:txBody>
          <a:bodyPr>
            <a:normAutofit/>
          </a:bodyPr>
          <a:lstStyle/>
          <a:p>
            <a:pPr marL="0" indent="0">
              <a:buNone/>
            </a:pPr>
            <a:r>
              <a:rPr lang="en-US" dirty="0"/>
              <a:t>From plotting the source data, nearly all stocks/ETFs (i.e. TWTR being the exception) are performing well since their IPO. In other words, for a specified stock/ETF, if the final Adjusted Closing price is greater than the starting Adjusted Closing price, it should be considered as a potential investment opportunity. Some of them were unfortunately affected by market corrections such as the Great and COVID-19 Recessions (and even recovered over time), but the others continued to perform positively uninfluenced. </a:t>
            </a:r>
          </a:p>
        </p:txBody>
      </p:sp>
    </p:spTree>
    <p:extLst>
      <p:ext uri="{BB962C8B-B14F-4D97-AF65-F5344CB8AC3E}">
        <p14:creationId xmlns:p14="http://schemas.microsoft.com/office/powerpoint/2010/main" val="145793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E860-6478-435E-81E9-D39978974D34}"/>
              </a:ext>
            </a:extLst>
          </p:cNvPr>
          <p:cNvSpPr>
            <a:spLocks noGrp="1"/>
          </p:cNvSpPr>
          <p:nvPr>
            <p:ph type="title"/>
          </p:nvPr>
        </p:nvSpPr>
        <p:spPr/>
        <p:txBody>
          <a:bodyPr>
            <a:normAutofit/>
          </a:bodyPr>
          <a:lstStyle/>
          <a:p>
            <a:r>
              <a:rPr lang="en-US" sz="2799" dirty="0"/>
              <a:t>Are there any correlations or covariances in pricing between the selected stocks and ETFs?</a:t>
            </a:r>
          </a:p>
        </p:txBody>
      </p:sp>
      <p:sp>
        <p:nvSpPr>
          <p:cNvPr id="7" name="Content Placeholder 3">
            <a:extLst>
              <a:ext uri="{FF2B5EF4-FFF2-40B4-BE49-F238E27FC236}">
                <a16:creationId xmlns:a16="http://schemas.microsoft.com/office/drawing/2014/main" id="{55E8C74B-7D7E-4EA6-AC5D-553E698F74B2}"/>
              </a:ext>
            </a:extLst>
          </p:cNvPr>
          <p:cNvSpPr txBox="1">
            <a:spLocks/>
          </p:cNvSpPr>
          <p:nvPr/>
        </p:nvSpPr>
        <p:spPr>
          <a:xfrm>
            <a:off x="1598612" y="1863284"/>
            <a:ext cx="9601200" cy="3131432"/>
          </a:xfrm>
          <a:prstGeom prst="rect">
            <a:avLst/>
          </a:prstGeom>
        </p:spPr>
        <p:txBody>
          <a:bodyPr vert="horz" lIns="0" tIns="45708" rIns="0" bIns="45708" numCol="1"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solidFill>
                  <a:schemeClr val="tx1"/>
                </a:solidFill>
              </a:rPr>
              <a:t>Yes, most notably between any pairings of AAPL, AMZN, FB, MSFT, NFLX, DIA, and SPY. Any unique pairing will result in a high Pearson Adjusted Closing price correlation ranging anywhere from 0.87-0.99 and a high log covariance ranging anywhere from 7.1-13.0 as shown visually in the next section. Since all prices (i.e. High, Low, Open, Close, Adjusted Close), follow nearly identical shape and trend, we can safely assume that these correlations and covariances hold for all prices.</a:t>
            </a:r>
          </a:p>
          <a:p>
            <a:endParaRPr lang="en-US" sz="2000" dirty="0">
              <a:solidFill>
                <a:schemeClr val="tx1"/>
              </a:solidFill>
            </a:endParaRPr>
          </a:p>
        </p:txBody>
      </p:sp>
    </p:spTree>
    <p:extLst>
      <p:ext uri="{BB962C8B-B14F-4D97-AF65-F5344CB8AC3E}">
        <p14:creationId xmlns:p14="http://schemas.microsoft.com/office/powerpoint/2010/main" val="182214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Statistical Data Analysis</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p:txBody>
          <a:bodyPr>
            <a:normAutofit/>
          </a:bodyPr>
          <a:lstStyle/>
          <a:p>
            <a:r>
              <a:rPr lang="en-US" dirty="0"/>
              <a:t>For this analysis, Time Series EDA was performed and heatmaps of correlation and covariance were made. </a:t>
            </a:r>
          </a:p>
          <a:p>
            <a:r>
              <a:rPr lang="en-US" dirty="0"/>
              <a:t>These were performed on Adjusted Closing price data and, as alluded previously, we can safely assume that these results will be very similar for all prices since they follow nearly identical shape and trend. </a:t>
            </a:r>
          </a:p>
          <a:p>
            <a:endParaRPr lang="en-US" sz="1999" dirty="0"/>
          </a:p>
        </p:txBody>
      </p:sp>
    </p:spTree>
    <p:extLst>
      <p:ext uri="{BB962C8B-B14F-4D97-AF65-F5344CB8AC3E}">
        <p14:creationId xmlns:p14="http://schemas.microsoft.com/office/powerpoint/2010/main" val="144719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63EA-CF9D-496B-919A-694CDC5C9BEF}"/>
              </a:ext>
            </a:extLst>
          </p:cNvPr>
          <p:cNvSpPr>
            <a:spLocks noGrp="1"/>
          </p:cNvSpPr>
          <p:nvPr>
            <p:ph type="title"/>
          </p:nvPr>
        </p:nvSpPr>
        <p:spPr/>
        <p:txBody>
          <a:bodyPr/>
          <a:lstStyle/>
          <a:p>
            <a:r>
              <a:rPr lang="en-US" dirty="0"/>
              <a:t>Step 1: Conduct Time Series EDA</a:t>
            </a:r>
          </a:p>
        </p:txBody>
      </p:sp>
      <p:sp>
        <p:nvSpPr>
          <p:cNvPr id="3" name="Content Placeholder 2">
            <a:extLst>
              <a:ext uri="{FF2B5EF4-FFF2-40B4-BE49-F238E27FC236}">
                <a16:creationId xmlns:a16="http://schemas.microsoft.com/office/drawing/2014/main" id="{9B804B70-DE26-43F5-AB78-4C72745D9DB5}"/>
              </a:ext>
            </a:extLst>
          </p:cNvPr>
          <p:cNvSpPr>
            <a:spLocks noGrp="1"/>
          </p:cNvSpPr>
          <p:nvPr>
            <p:ph idx="1"/>
          </p:nvPr>
        </p:nvSpPr>
        <p:spPr>
          <a:xfrm>
            <a:off x="1522413" y="1905000"/>
            <a:ext cx="9829799" cy="4724400"/>
          </a:xfrm>
        </p:spPr>
        <p:txBody>
          <a:bodyPr>
            <a:normAutofit fontScale="62500" lnSpcReduction="20000"/>
          </a:bodyPr>
          <a:lstStyle/>
          <a:p>
            <a:pPr marL="0" indent="0" fontAlgn="base">
              <a:lnSpc>
                <a:spcPct val="120000"/>
              </a:lnSpc>
              <a:buNone/>
            </a:pPr>
            <a:r>
              <a:rPr lang="en-US" dirty="0"/>
              <a:t>Create plots visualizing Density, Seasonality, Trend, and Noise for each stock/ETF to characterize the data as time series. Visualizations can be viewed in the corresponding </a:t>
            </a:r>
            <a:r>
              <a:rPr lang="en-US" dirty="0" err="1"/>
              <a:t>Jupyter</a:t>
            </a:r>
            <a:r>
              <a:rPr lang="en-US" dirty="0"/>
              <a:t> notebook.</a:t>
            </a:r>
          </a:p>
          <a:p>
            <a:pPr marL="0" indent="0" fontAlgn="base">
              <a:lnSpc>
                <a:spcPct val="120000"/>
              </a:lnSpc>
              <a:buNone/>
            </a:pPr>
            <a:endParaRPr lang="en-US" dirty="0"/>
          </a:p>
          <a:p>
            <a:pPr marL="0" indent="0" fontAlgn="base">
              <a:lnSpc>
                <a:spcPct val="120000"/>
              </a:lnSpc>
              <a:buNone/>
            </a:pPr>
            <a:r>
              <a:rPr lang="en-US" b="1" dirty="0"/>
              <a:t>Results and Findings: </a:t>
            </a:r>
          </a:p>
          <a:p>
            <a:pPr fontAlgn="base">
              <a:lnSpc>
                <a:spcPct val="120000"/>
              </a:lnSpc>
            </a:pPr>
            <a:r>
              <a:rPr lang="en-US" u="sng" dirty="0"/>
              <a:t>Density</a:t>
            </a:r>
            <a:r>
              <a:rPr lang="en-US" dirty="0"/>
              <a:t>: Here we see that five of them (AAPL, AMZN, MSFT, NFLX, and XOM) were priced closed to zero most of the time possibly due to the market not being familiar with them at first. The other five (TWTR, FB, TSLA, SPY, and DIA) already had popularity prior to their IPOs and caused price movement in the beginning. One minor caveat is for DIA, SPY, MSFT, and XOM, whose Close and Adjusted Close plots are different due to corporate actions and dividends.</a:t>
            </a:r>
          </a:p>
          <a:p>
            <a:pPr fontAlgn="base">
              <a:lnSpc>
                <a:spcPct val="120000"/>
              </a:lnSpc>
            </a:pPr>
            <a:r>
              <a:rPr lang="en-US" u="sng" dirty="0"/>
              <a:t>Seasonality</a:t>
            </a:r>
            <a:r>
              <a:rPr lang="en-US" dirty="0"/>
              <a:t>: By plotting the source data as done previously, we can suspect that there are no discernable patterns or cycles in any of the stocks/ETFs. These seasonality plots show straight horizontal lines at y = 0 which confirm this suspicion.</a:t>
            </a:r>
          </a:p>
          <a:p>
            <a:pPr>
              <a:lnSpc>
                <a:spcPct val="120000"/>
              </a:lnSpc>
            </a:pPr>
            <a:r>
              <a:rPr lang="en-US" u="sng" dirty="0"/>
              <a:t>Trend and Noise</a:t>
            </a:r>
            <a:r>
              <a:rPr lang="en-US" dirty="0"/>
              <a:t>: The source data was plotted alongside its yearly simple moving average to determine the general trend and focus less on the noise/fluctuations. We see that any of them either trend positive, negatively, or neither. Some even trend linearly or parabolically.</a:t>
            </a:r>
            <a:endParaRPr lang="en-US" sz="1999" dirty="0"/>
          </a:p>
        </p:txBody>
      </p:sp>
    </p:spTree>
    <p:extLst>
      <p:ext uri="{BB962C8B-B14F-4D97-AF65-F5344CB8AC3E}">
        <p14:creationId xmlns:p14="http://schemas.microsoft.com/office/powerpoint/2010/main" val="400301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73</TotalTime>
  <Words>1303</Words>
  <Application>Microsoft Office PowerPoint</Application>
  <PresentationFormat>Custom</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vt:lpstr>
      <vt:lpstr>Currency Symbols 16x9</vt:lpstr>
      <vt:lpstr>Capstone Project 2: RNN Portfolio Analysis</vt:lpstr>
      <vt:lpstr>Motivation and Problem Statement</vt:lpstr>
      <vt:lpstr>Methodology and Approach</vt:lpstr>
      <vt:lpstr>Data Wrangling Steps</vt:lpstr>
      <vt:lpstr>Data Storytelling</vt:lpstr>
      <vt:lpstr>How well are selected popular stocks and ETFs currently performing since their Initial Public Offering (IPO)? </vt:lpstr>
      <vt:lpstr>Are there any correlations or covariances in pricing between the selected stocks and ETFs?</vt:lpstr>
      <vt:lpstr>Statistical Data Analysis</vt:lpstr>
      <vt:lpstr>Step 1: Conduct Time Series EDA</vt:lpstr>
      <vt:lpstr>Step 2: Correlation and Covariance Analysis</vt:lpstr>
      <vt:lpstr>Figure 1. Correlation Coefficient Heatmap</vt:lpstr>
      <vt:lpstr>Figure 2. Covariance Heatmap</vt:lpstr>
      <vt:lpstr>RNN Usage and In-Depth Analysis to come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 RNN Portfolio Analysis</dc:title>
  <dc:creator>Joseph Javier</dc:creator>
  <cp:lastModifiedBy>Joseph Javier</cp:lastModifiedBy>
  <cp:revision>7</cp:revision>
  <dcterms:created xsi:type="dcterms:W3CDTF">2020-09-09T16:48:23Z</dcterms:created>
  <dcterms:modified xsi:type="dcterms:W3CDTF">2020-09-09T18:01:39Z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