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9" r:id="rId3"/>
    <p:sldId id="260" r:id="rId4"/>
    <p:sldId id="261" r:id="rId5"/>
    <p:sldId id="262" r:id="rId6"/>
    <p:sldId id="263" r:id="rId7"/>
    <p:sldId id="264" r:id="rId8"/>
    <p:sldId id="265" r:id="rId9"/>
    <p:sldId id="266" r:id="rId10"/>
    <p:sldId id="275" r:id="rId11"/>
    <p:sldId id="278" r:id="rId12"/>
    <p:sldId id="277" r:id="rId13"/>
    <p:sldId id="279" r:id="rId14"/>
    <p:sldId id="280" r:id="rId15"/>
    <p:sldId id="281" r:id="rId16"/>
    <p:sldId id="282" r:id="rId17"/>
    <p:sldId id="283" r:id="rId18"/>
    <p:sldId id="292" r:id="rId19"/>
    <p:sldId id="288" r:id="rId20"/>
    <p:sldId id="289" r:id="rId21"/>
    <p:sldId id="290" r:id="rId22"/>
    <p:sldId id="291" r:id="rId23"/>
    <p:sldId id="296" r:id="rId24"/>
    <p:sldId id="295" r:id="rId25"/>
    <p:sldId id="29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95" d="100"/>
          <a:sy n="95" d="100"/>
        </p:scale>
        <p:origin x="8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6/17/2020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6/17/2020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6/17/2020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6/17/2020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6/17/2020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6/17/2020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6/17/2020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6/17/2020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6/17/2020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6/17/2020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6/17/2020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6/17/2020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hyperlink" Target="http://localhost:8888/notebooks/Documents/GitHub/Springboard-Projects/Super%20Zips%20Capstone%20Project%201/Data%20Storytelling/Super%20Zips%20Data%20Storytelling.ipynb" TargetMode="Externa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jjavier1/Springboard-Projects/blob/master/Super%20Zips%20Capstone%20Project%201/Data%20Storytelling/Super%20Zips%20Data%20Storytelling.ipynb"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Super Zips Capstone Project</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Milestone Report by Joseph Javier</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47BF7E3A-5165-40CB-A22F-6555A939BAF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97280" y="2038350"/>
            <a:ext cx="4800303" cy="4657011"/>
          </a:xfrm>
        </p:spPr>
      </p:pic>
      <p:pic>
        <p:nvPicPr>
          <p:cNvPr id="11" name="Content Placeholder 10">
            <a:extLst>
              <a:ext uri="{FF2B5EF4-FFF2-40B4-BE49-F238E27FC236}">
                <a16:creationId xmlns:a16="http://schemas.microsoft.com/office/drawing/2014/main" id="{21BB9A0D-8849-43A6-ADB2-CBCE9D431543}"/>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856539" y="2038350"/>
            <a:ext cx="3911744" cy="4635946"/>
          </a:xfrm>
        </p:spPr>
      </p:pic>
      <p:sp>
        <p:nvSpPr>
          <p:cNvPr id="7" name="Title 1">
            <a:extLst>
              <a:ext uri="{FF2B5EF4-FFF2-40B4-BE49-F238E27FC236}">
                <a16:creationId xmlns:a16="http://schemas.microsoft.com/office/drawing/2014/main" id="{816FCFE7-9DC3-42F4-B628-C6F0B539CAE3}"/>
              </a:ext>
            </a:extLst>
          </p:cNvPr>
          <p:cNvSpPr>
            <a:spLocks noGrp="1"/>
          </p:cNvSpPr>
          <p:nvPr>
            <p:ph type="title"/>
          </p:nvPr>
        </p:nvSpPr>
        <p:spPr>
          <a:xfrm>
            <a:off x="1097280" y="286603"/>
            <a:ext cx="10058400" cy="1450757"/>
          </a:xfrm>
        </p:spPr>
        <p:txBody>
          <a:bodyPr>
            <a:normAutofit/>
          </a:bodyPr>
          <a:lstStyle/>
          <a:p>
            <a:r>
              <a:rPr lang="en-US" sz="3200" dirty="0"/>
              <a:t>Education Score Trends by State</a:t>
            </a:r>
          </a:p>
        </p:txBody>
      </p:sp>
    </p:spTree>
    <p:extLst>
      <p:ext uri="{BB962C8B-B14F-4D97-AF65-F5344CB8AC3E}">
        <p14:creationId xmlns:p14="http://schemas.microsoft.com/office/powerpoint/2010/main" val="4121787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16FCFE7-9DC3-42F4-B628-C6F0B539CAE3}"/>
              </a:ext>
            </a:extLst>
          </p:cNvPr>
          <p:cNvSpPr>
            <a:spLocks noGrp="1"/>
          </p:cNvSpPr>
          <p:nvPr>
            <p:ph type="title"/>
          </p:nvPr>
        </p:nvSpPr>
        <p:spPr>
          <a:xfrm>
            <a:off x="1097280" y="286603"/>
            <a:ext cx="10058400" cy="1450757"/>
          </a:xfrm>
        </p:spPr>
        <p:txBody>
          <a:bodyPr>
            <a:normAutofit/>
          </a:bodyPr>
          <a:lstStyle/>
          <a:p>
            <a:r>
              <a:rPr lang="en-US" sz="3200" dirty="0"/>
              <a:t>Income Score Trends by State</a:t>
            </a:r>
          </a:p>
        </p:txBody>
      </p:sp>
      <p:pic>
        <p:nvPicPr>
          <p:cNvPr id="8" name="Content Placeholder 7">
            <a:extLst>
              <a:ext uri="{FF2B5EF4-FFF2-40B4-BE49-F238E27FC236}">
                <a16:creationId xmlns:a16="http://schemas.microsoft.com/office/drawing/2014/main" id="{571BF6BC-4F32-43CC-B4EC-C2CD54EE7A1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97280" y="1945123"/>
            <a:ext cx="4887310" cy="4754324"/>
          </a:xfrm>
        </p:spPr>
      </p:pic>
      <p:pic>
        <p:nvPicPr>
          <p:cNvPr id="12" name="Content Placeholder 11">
            <a:extLst>
              <a:ext uri="{FF2B5EF4-FFF2-40B4-BE49-F238E27FC236}">
                <a16:creationId xmlns:a16="http://schemas.microsoft.com/office/drawing/2014/main" id="{20761173-DB35-47A3-BC1F-D690AEDF8BDA}"/>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507820" y="1945123"/>
            <a:ext cx="4013035" cy="4754324"/>
          </a:xfrm>
        </p:spPr>
      </p:pic>
    </p:spTree>
    <p:extLst>
      <p:ext uri="{BB962C8B-B14F-4D97-AF65-F5344CB8AC3E}">
        <p14:creationId xmlns:p14="http://schemas.microsoft.com/office/powerpoint/2010/main" val="1202281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6E860-6478-435E-81E9-D39978974D34}"/>
              </a:ext>
            </a:extLst>
          </p:cNvPr>
          <p:cNvSpPr>
            <a:spLocks noGrp="1"/>
          </p:cNvSpPr>
          <p:nvPr>
            <p:ph type="title"/>
          </p:nvPr>
        </p:nvSpPr>
        <p:spPr/>
        <p:txBody>
          <a:bodyPr>
            <a:normAutofit/>
          </a:bodyPr>
          <a:lstStyle/>
          <a:p>
            <a:r>
              <a:rPr lang="en-US" sz="2800" dirty="0"/>
              <a:t>Which states and zip codes perform the best/worst over time in terms of Educational Attainment and Income? </a:t>
            </a:r>
          </a:p>
        </p:txBody>
      </p:sp>
      <p:sp>
        <p:nvSpPr>
          <p:cNvPr id="3" name="Text Placeholder 2">
            <a:extLst>
              <a:ext uri="{FF2B5EF4-FFF2-40B4-BE49-F238E27FC236}">
                <a16:creationId xmlns:a16="http://schemas.microsoft.com/office/drawing/2014/main" id="{9900530E-3A7D-4345-943D-0ED8CAA8D92A}"/>
              </a:ext>
            </a:extLst>
          </p:cNvPr>
          <p:cNvSpPr>
            <a:spLocks noGrp="1"/>
          </p:cNvSpPr>
          <p:nvPr>
            <p:ph type="body" idx="1"/>
          </p:nvPr>
        </p:nvSpPr>
        <p:spPr>
          <a:xfrm>
            <a:off x="1097280" y="2759702"/>
            <a:ext cx="4639736" cy="736282"/>
          </a:xfrm>
        </p:spPr>
        <p:txBody>
          <a:bodyPr/>
          <a:lstStyle/>
          <a:p>
            <a:r>
              <a:rPr lang="en-US" dirty="0"/>
              <a:t>education</a:t>
            </a:r>
          </a:p>
        </p:txBody>
      </p:sp>
      <p:sp>
        <p:nvSpPr>
          <p:cNvPr id="4" name="Content Placeholder 3">
            <a:extLst>
              <a:ext uri="{FF2B5EF4-FFF2-40B4-BE49-F238E27FC236}">
                <a16:creationId xmlns:a16="http://schemas.microsoft.com/office/drawing/2014/main" id="{36BA0B0D-FCFB-49CC-96DE-4B54629CEFB9}"/>
              </a:ext>
            </a:extLst>
          </p:cNvPr>
          <p:cNvSpPr>
            <a:spLocks noGrp="1"/>
          </p:cNvSpPr>
          <p:nvPr>
            <p:ph sz="half" idx="2"/>
          </p:nvPr>
        </p:nvSpPr>
        <p:spPr>
          <a:xfrm>
            <a:off x="1097280" y="3660576"/>
            <a:ext cx="4639736" cy="2910821"/>
          </a:xfrm>
        </p:spPr>
        <p:txBody>
          <a:bodyPr>
            <a:normAutofit fontScale="85000" lnSpcReduction="20000"/>
          </a:bodyPr>
          <a:lstStyle/>
          <a:p>
            <a:pPr lvl="1" fontAlgn="base"/>
            <a:r>
              <a:rPr lang="en-US" sz="1800" b="1" dirty="0"/>
              <a:t>District of Columbia (DC)</a:t>
            </a:r>
            <a:r>
              <a:rPr lang="en-US" sz="1800" dirty="0"/>
              <a:t> has the highest Education scores and the steepest positive trend, thus performing the </a:t>
            </a:r>
            <a:r>
              <a:rPr lang="en-US" sz="1800" b="1" dirty="0"/>
              <a:t>best</a:t>
            </a:r>
            <a:r>
              <a:rPr lang="en-US" sz="1800" dirty="0"/>
              <a:t>. Narrowing in, we see that most zip codes are generally trending above a Education Score of 5 which is outside the range of the states (around 4-5).</a:t>
            </a:r>
          </a:p>
          <a:p>
            <a:pPr marL="201168" lvl="1" indent="0" fontAlgn="base">
              <a:buNone/>
            </a:pPr>
            <a:endParaRPr lang="en-US" sz="1800" dirty="0"/>
          </a:p>
          <a:p>
            <a:pPr lvl="1" fontAlgn="base"/>
            <a:r>
              <a:rPr lang="en-US" sz="1800" b="1" dirty="0"/>
              <a:t>Louisiana (LA)</a:t>
            </a:r>
            <a:r>
              <a:rPr lang="en-US" sz="1800" dirty="0"/>
              <a:t> has the lowest Education scores and a gradual positive trend, but overall perform the </a:t>
            </a:r>
            <a:r>
              <a:rPr lang="en-US" sz="1800" b="1" dirty="0"/>
              <a:t>worst</a:t>
            </a:r>
            <a:r>
              <a:rPr lang="en-US" sz="1800" dirty="0"/>
              <a:t>. Narrowing in, we see that most zip codes are generally trending below a Education Score of 4 which is outside the range of the states (around 4-5).</a:t>
            </a:r>
          </a:p>
        </p:txBody>
      </p:sp>
      <p:sp>
        <p:nvSpPr>
          <p:cNvPr id="5" name="Text Placeholder 4">
            <a:extLst>
              <a:ext uri="{FF2B5EF4-FFF2-40B4-BE49-F238E27FC236}">
                <a16:creationId xmlns:a16="http://schemas.microsoft.com/office/drawing/2014/main" id="{DD2175BC-2E2C-40A5-98A2-AA1BE2066531}"/>
              </a:ext>
            </a:extLst>
          </p:cNvPr>
          <p:cNvSpPr>
            <a:spLocks noGrp="1"/>
          </p:cNvSpPr>
          <p:nvPr>
            <p:ph type="body" sz="quarter" idx="3"/>
          </p:nvPr>
        </p:nvSpPr>
        <p:spPr>
          <a:xfrm>
            <a:off x="6515944" y="2759702"/>
            <a:ext cx="4639736" cy="736282"/>
          </a:xfrm>
        </p:spPr>
        <p:txBody>
          <a:bodyPr/>
          <a:lstStyle/>
          <a:p>
            <a:r>
              <a:rPr lang="en-US" dirty="0"/>
              <a:t>income</a:t>
            </a:r>
          </a:p>
        </p:txBody>
      </p:sp>
      <p:sp>
        <p:nvSpPr>
          <p:cNvPr id="6" name="Content Placeholder 5">
            <a:extLst>
              <a:ext uri="{FF2B5EF4-FFF2-40B4-BE49-F238E27FC236}">
                <a16:creationId xmlns:a16="http://schemas.microsoft.com/office/drawing/2014/main" id="{9F979BD5-9510-41EA-8DD9-309865446D9B}"/>
              </a:ext>
            </a:extLst>
          </p:cNvPr>
          <p:cNvSpPr>
            <a:spLocks noGrp="1"/>
          </p:cNvSpPr>
          <p:nvPr>
            <p:ph sz="quarter" idx="4"/>
          </p:nvPr>
        </p:nvSpPr>
        <p:spPr>
          <a:xfrm>
            <a:off x="6515944" y="3660575"/>
            <a:ext cx="4639736" cy="2910821"/>
          </a:xfrm>
        </p:spPr>
        <p:txBody>
          <a:bodyPr>
            <a:normAutofit fontScale="85000" lnSpcReduction="20000"/>
          </a:bodyPr>
          <a:lstStyle/>
          <a:p>
            <a:pPr lvl="1" fontAlgn="base"/>
            <a:r>
              <a:rPr lang="en-US" sz="1800" b="1" dirty="0"/>
              <a:t>District of Columbia (DC) </a:t>
            </a:r>
            <a:r>
              <a:rPr lang="en-US" sz="1800" dirty="0"/>
              <a:t>has the highest Income scores and the steepest positive trend, thus performing the </a:t>
            </a:r>
            <a:r>
              <a:rPr lang="en-US" sz="1800" b="1" dirty="0"/>
              <a:t>best</a:t>
            </a:r>
            <a:r>
              <a:rPr lang="en-US" sz="1800" dirty="0"/>
              <a:t>. Narrowing in, we see that most zip codes are generally trending above a Income Score of 3 which is outside the range of the states (around 2-3).</a:t>
            </a:r>
          </a:p>
          <a:p>
            <a:pPr lvl="1" fontAlgn="base"/>
            <a:endParaRPr lang="en-US" sz="1800" dirty="0"/>
          </a:p>
          <a:p>
            <a:pPr lvl="1" fontAlgn="base"/>
            <a:r>
              <a:rPr lang="en-US" sz="1800" b="1" dirty="0"/>
              <a:t>Mississippi (MS) </a:t>
            </a:r>
            <a:r>
              <a:rPr lang="en-US" sz="1800" dirty="0"/>
              <a:t>has the lowest Income scores and a gradual positive trend, but overall performs the </a:t>
            </a:r>
            <a:r>
              <a:rPr lang="en-US" sz="1800" b="1" dirty="0"/>
              <a:t>worst</a:t>
            </a:r>
            <a:r>
              <a:rPr lang="en-US" sz="1800" dirty="0"/>
              <a:t>. Narrowing in, we see that most zip codes are generally trending a little over a Income Score of 2 which is in the lower half of the range of the states (around 2-3).</a:t>
            </a:r>
          </a:p>
          <a:p>
            <a:endParaRPr lang="en-US" dirty="0"/>
          </a:p>
        </p:txBody>
      </p:sp>
      <p:sp>
        <p:nvSpPr>
          <p:cNvPr id="7" name="Content Placeholder 3">
            <a:extLst>
              <a:ext uri="{FF2B5EF4-FFF2-40B4-BE49-F238E27FC236}">
                <a16:creationId xmlns:a16="http://schemas.microsoft.com/office/drawing/2014/main" id="{55E8C74B-7D7E-4EA6-AC5D-553E698F74B2}"/>
              </a:ext>
            </a:extLst>
          </p:cNvPr>
          <p:cNvSpPr txBox="1">
            <a:spLocks/>
          </p:cNvSpPr>
          <p:nvPr/>
        </p:nvSpPr>
        <p:spPr>
          <a:xfrm>
            <a:off x="1097280" y="1973589"/>
            <a:ext cx="10058400" cy="1000839"/>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fontAlgn="base">
              <a:buNone/>
            </a:pPr>
            <a:r>
              <a:rPr lang="en-US" sz="1800" dirty="0"/>
              <a:t>Visually inspecting the line graphs in the previous two slides answers this question. The line graphs examining the zip codes for the following states are displayed in the </a:t>
            </a:r>
            <a:r>
              <a:rPr lang="en-US" sz="1800" dirty="0" err="1"/>
              <a:t>Jupyter</a:t>
            </a:r>
            <a:r>
              <a:rPr lang="en-US" sz="1800" dirty="0"/>
              <a:t> Notebook </a:t>
            </a:r>
            <a:r>
              <a:rPr lang="en-US" sz="1800" dirty="0">
                <a:hlinkClick r:id="rId2"/>
              </a:rPr>
              <a:t>here</a:t>
            </a:r>
            <a:r>
              <a:rPr lang="en-US" sz="1800" dirty="0"/>
              <a:t>.</a:t>
            </a:r>
          </a:p>
        </p:txBody>
      </p:sp>
    </p:spTree>
    <p:extLst>
      <p:ext uri="{BB962C8B-B14F-4D97-AF65-F5344CB8AC3E}">
        <p14:creationId xmlns:p14="http://schemas.microsoft.com/office/powerpoint/2010/main" val="1822143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47BF7E3A-5165-40CB-A22F-6555A939BAF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97280" y="2038350"/>
            <a:ext cx="4800303" cy="4657011"/>
          </a:xfrm>
        </p:spPr>
      </p:pic>
      <p:pic>
        <p:nvPicPr>
          <p:cNvPr id="11" name="Content Placeholder 10">
            <a:extLst>
              <a:ext uri="{FF2B5EF4-FFF2-40B4-BE49-F238E27FC236}">
                <a16:creationId xmlns:a16="http://schemas.microsoft.com/office/drawing/2014/main" id="{21BB9A0D-8849-43A6-ADB2-CBCE9D431543}"/>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856539" y="2038350"/>
            <a:ext cx="3911744" cy="4635946"/>
          </a:xfrm>
        </p:spPr>
      </p:pic>
      <p:sp>
        <p:nvSpPr>
          <p:cNvPr id="7" name="Title 1">
            <a:extLst>
              <a:ext uri="{FF2B5EF4-FFF2-40B4-BE49-F238E27FC236}">
                <a16:creationId xmlns:a16="http://schemas.microsoft.com/office/drawing/2014/main" id="{816FCFE7-9DC3-42F4-B628-C6F0B539CAE3}"/>
              </a:ext>
            </a:extLst>
          </p:cNvPr>
          <p:cNvSpPr>
            <a:spLocks noGrp="1"/>
          </p:cNvSpPr>
          <p:nvPr>
            <p:ph type="title"/>
          </p:nvPr>
        </p:nvSpPr>
        <p:spPr>
          <a:xfrm>
            <a:off x="1097280" y="286603"/>
            <a:ext cx="10058400" cy="1450757"/>
          </a:xfrm>
        </p:spPr>
        <p:txBody>
          <a:bodyPr>
            <a:normAutofit/>
          </a:bodyPr>
          <a:lstStyle/>
          <a:p>
            <a:r>
              <a:rPr lang="en-US" sz="3200" dirty="0"/>
              <a:t>For Education, DC and LA are selected </a:t>
            </a:r>
          </a:p>
        </p:txBody>
      </p:sp>
      <p:sp>
        <p:nvSpPr>
          <p:cNvPr id="5" name="Oval 4">
            <a:extLst>
              <a:ext uri="{FF2B5EF4-FFF2-40B4-BE49-F238E27FC236}">
                <a16:creationId xmlns:a16="http://schemas.microsoft.com/office/drawing/2014/main" id="{7F6EEE54-D41C-49F3-AD30-F8C7DAD8A7B4}"/>
              </a:ext>
            </a:extLst>
          </p:cNvPr>
          <p:cNvSpPr/>
          <p:nvPr/>
        </p:nvSpPr>
        <p:spPr>
          <a:xfrm>
            <a:off x="2910315" y="2824655"/>
            <a:ext cx="1388416" cy="120869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FC0F5A96-F157-4FDD-948F-F0044673B266}"/>
              </a:ext>
            </a:extLst>
          </p:cNvPr>
          <p:cNvSpPr/>
          <p:nvPr/>
        </p:nvSpPr>
        <p:spPr>
          <a:xfrm>
            <a:off x="3829970" y="4760008"/>
            <a:ext cx="1388416" cy="120869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925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16FCFE7-9DC3-42F4-B628-C6F0B539CAE3}"/>
              </a:ext>
            </a:extLst>
          </p:cNvPr>
          <p:cNvSpPr>
            <a:spLocks noGrp="1"/>
          </p:cNvSpPr>
          <p:nvPr>
            <p:ph type="title"/>
          </p:nvPr>
        </p:nvSpPr>
        <p:spPr>
          <a:xfrm>
            <a:off x="1097280" y="286603"/>
            <a:ext cx="10058400" cy="1450757"/>
          </a:xfrm>
        </p:spPr>
        <p:txBody>
          <a:bodyPr>
            <a:normAutofit/>
          </a:bodyPr>
          <a:lstStyle/>
          <a:p>
            <a:r>
              <a:rPr lang="en-US" sz="3200" dirty="0"/>
              <a:t>For Income, DC and MS are selected </a:t>
            </a:r>
          </a:p>
        </p:txBody>
      </p:sp>
      <p:pic>
        <p:nvPicPr>
          <p:cNvPr id="8" name="Content Placeholder 7">
            <a:extLst>
              <a:ext uri="{FF2B5EF4-FFF2-40B4-BE49-F238E27FC236}">
                <a16:creationId xmlns:a16="http://schemas.microsoft.com/office/drawing/2014/main" id="{571BF6BC-4F32-43CC-B4EC-C2CD54EE7A1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97280" y="1945123"/>
            <a:ext cx="4887310" cy="4754324"/>
          </a:xfrm>
        </p:spPr>
      </p:pic>
      <p:pic>
        <p:nvPicPr>
          <p:cNvPr id="12" name="Content Placeholder 11">
            <a:extLst>
              <a:ext uri="{FF2B5EF4-FFF2-40B4-BE49-F238E27FC236}">
                <a16:creationId xmlns:a16="http://schemas.microsoft.com/office/drawing/2014/main" id="{20761173-DB35-47A3-BC1F-D690AEDF8BDA}"/>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507820" y="1945123"/>
            <a:ext cx="4013035" cy="4754324"/>
          </a:xfrm>
        </p:spPr>
      </p:pic>
      <p:sp>
        <p:nvSpPr>
          <p:cNvPr id="2" name="Oval 1">
            <a:extLst>
              <a:ext uri="{FF2B5EF4-FFF2-40B4-BE49-F238E27FC236}">
                <a16:creationId xmlns:a16="http://schemas.microsoft.com/office/drawing/2014/main" id="{C4786840-7F18-42C1-A0E4-5AF4B156B0BD}"/>
              </a:ext>
            </a:extLst>
          </p:cNvPr>
          <p:cNvSpPr/>
          <p:nvPr/>
        </p:nvSpPr>
        <p:spPr>
          <a:xfrm>
            <a:off x="2952356" y="2743200"/>
            <a:ext cx="1388416" cy="120869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EBD3EA9-14AB-441F-B36A-3BDE501051A6}"/>
              </a:ext>
            </a:extLst>
          </p:cNvPr>
          <p:cNvSpPr/>
          <p:nvPr/>
        </p:nvSpPr>
        <p:spPr>
          <a:xfrm>
            <a:off x="6373473" y="1737360"/>
            <a:ext cx="1388416" cy="120869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5810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63EA-CF9D-496B-919A-694CDC5C9BEF}"/>
              </a:ext>
            </a:extLst>
          </p:cNvPr>
          <p:cNvSpPr>
            <a:spLocks noGrp="1"/>
          </p:cNvSpPr>
          <p:nvPr>
            <p:ph type="title"/>
          </p:nvPr>
        </p:nvSpPr>
        <p:spPr/>
        <p:txBody>
          <a:bodyPr>
            <a:normAutofit/>
          </a:bodyPr>
          <a:lstStyle/>
          <a:p>
            <a:r>
              <a:rPr lang="en-US" sz="3200" dirty="0"/>
              <a:t>Is there a relationship/correlation between Educational Attainment and Income?</a:t>
            </a:r>
          </a:p>
        </p:txBody>
      </p:sp>
      <p:sp>
        <p:nvSpPr>
          <p:cNvPr id="3" name="Content Placeholder 2">
            <a:extLst>
              <a:ext uri="{FF2B5EF4-FFF2-40B4-BE49-F238E27FC236}">
                <a16:creationId xmlns:a16="http://schemas.microsoft.com/office/drawing/2014/main" id="{9B804B70-DE26-43F5-AB78-4C72745D9DB5}"/>
              </a:ext>
            </a:extLst>
          </p:cNvPr>
          <p:cNvSpPr>
            <a:spLocks noGrp="1"/>
          </p:cNvSpPr>
          <p:nvPr>
            <p:ph idx="1"/>
          </p:nvPr>
        </p:nvSpPr>
        <p:spPr>
          <a:xfrm>
            <a:off x="1097280" y="2034629"/>
            <a:ext cx="4305037" cy="4303109"/>
          </a:xfrm>
        </p:spPr>
        <p:txBody>
          <a:bodyPr>
            <a:normAutofit/>
          </a:bodyPr>
          <a:lstStyle/>
          <a:p>
            <a:r>
              <a:rPr lang="en-US" u="sng" dirty="0"/>
              <a:t>Analysis and Outcome:</a:t>
            </a:r>
            <a:r>
              <a:rPr lang="en-US" b="1" dirty="0"/>
              <a:t> </a:t>
            </a:r>
            <a:r>
              <a:rPr lang="en-US" dirty="0"/>
              <a:t>For this case, again, data was aggregated by State and not by Zip Code due to too many Zip Code data points resulting in a "</a:t>
            </a:r>
            <a:r>
              <a:rPr lang="en-US" dirty="0" err="1"/>
              <a:t>blobplot</a:t>
            </a:r>
            <a:r>
              <a:rPr lang="en-US" dirty="0"/>
              <a:t>" and not a scatter plot. </a:t>
            </a:r>
          </a:p>
          <a:p>
            <a:r>
              <a:rPr lang="en-US" dirty="0"/>
              <a:t>By combining the Census and IRS AGI data frames then using a scatter plot for the Education and Income Scores by State, we can see that there is certainly a positive relationship between the two. </a:t>
            </a:r>
          </a:p>
          <a:p>
            <a:r>
              <a:rPr lang="en-US" dirty="0"/>
              <a:t>In other words, the higher your education, the higher your income.</a:t>
            </a:r>
          </a:p>
        </p:txBody>
      </p:sp>
      <p:pic>
        <p:nvPicPr>
          <p:cNvPr id="5" name="Picture 4">
            <a:extLst>
              <a:ext uri="{FF2B5EF4-FFF2-40B4-BE49-F238E27FC236}">
                <a16:creationId xmlns:a16="http://schemas.microsoft.com/office/drawing/2014/main" id="{98A6FE0B-1C6F-4D8F-94DA-C5D7107E25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9908" y="2034628"/>
            <a:ext cx="5904117" cy="4176451"/>
          </a:xfrm>
          <a:prstGeom prst="rect">
            <a:avLst/>
          </a:prstGeom>
        </p:spPr>
      </p:pic>
    </p:spTree>
    <p:extLst>
      <p:ext uri="{BB962C8B-B14F-4D97-AF65-F5344CB8AC3E}">
        <p14:creationId xmlns:p14="http://schemas.microsoft.com/office/powerpoint/2010/main" val="1125950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63EA-CF9D-496B-919A-694CDC5C9BEF}"/>
              </a:ext>
            </a:extLst>
          </p:cNvPr>
          <p:cNvSpPr>
            <a:spLocks noGrp="1"/>
          </p:cNvSpPr>
          <p:nvPr>
            <p:ph type="title"/>
          </p:nvPr>
        </p:nvSpPr>
        <p:spPr/>
        <p:txBody>
          <a:bodyPr/>
          <a:lstStyle/>
          <a:p>
            <a:r>
              <a:rPr lang="en-US" dirty="0"/>
              <a:t>Statistical Data Analysis</a:t>
            </a:r>
          </a:p>
        </p:txBody>
      </p:sp>
      <p:sp>
        <p:nvSpPr>
          <p:cNvPr id="3" name="Content Placeholder 2">
            <a:extLst>
              <a:ext uri="{FF2B5EF4-FFF2-40B4-BE49-F238E27FC236}">
                <a16:creationId xmlns:a16="http://schemas.microsoft.com/office/drawing/2014/main" id="{9B804B70-DE26-43F5-AB78-4C72745D9DB5}"/>
              </a:ext>
            </a:extLst>
          </p:cNvPr>
          <p:cNvSpPr>
            <a:spLocks noGrp="1"/>
          </p:cNvSpPr>
          <p:nvPr>
            <p:ph idx="1"/>
          </p:nvPr>
        </p:nvSpPr>
        <p:spPr/>
        <p:txBody>
          <a:bodyPr>
            <a:normAutofit/>
          </a:bodyPr>
          <a:lstStyle/>
          <a:p>
            <a:r>
              <a:rPr lang="en-US" dirty="0"/>
              <a:t>This section summarizes the steps and corresponding results of performing Statistical Data Analysis on Education (obtained from the US Census) and Income (obtained from the IRS) data. </a:t>
            </a:r>
          </a:p>
          <a:p>
            <a:r>
              <a:rPr lang="en-US" dirty="0"/>
              <a:t>For this analysis, these two variables are defined to be the primary factors of an area’s overall standard of living.  Also, they’re shown to be linearly related and vary together. </a:t>
            </a:r>
          </a:p>
          <a:p>
            <a:r>
              <a:rPr lang="en-US" dirty="0"/>
              <a:t>**Only 2011 and 2017 data are used due to intersection of annual releases of datasets** </a:t>
            </a:r>
            <a:endParaRPr lang="en-US" sz="2000" dirty="0">
              <a:effectLst/>
            </a:endParaRPr>
          </a:p>
        </p:txBody>
      </p:sp>
    </p:spTree>
    <p:extLst>
      <p:ext uri="{BB962C8B-B14F-4D97-AF65-F5344CB8AC3E}">
        <p14:creationId xmlns:p14="http://schemas.microsoft.com/office/powerpoint/2010/main" val="1447190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63EA-CF9D-496B-919A-694CDC5C9BEF}"/>
              </a:ext>
            </a:extLst>
          </p:cNvPr>
          <p:cNvSpPr>
            <a:spLocks noGrp="1"/>
          </p:cNvSpPr>
          <p:nvPr>
            <p:ph type="title"/>
          </p:nvPr>
        </p:nvSpPr>
        <p:spPr/>
        <p:txBody>
          <a:bodyPr/>
          <a:lstStyle/>
          <a:p>
            <a:r>
              <a:rPr lang="en-US" dirty="0"/>
              <a:t>Step 1: Conduct EDA</a:t>
            </a:r>
          </a:p>
        </p:txBody>
      </p:sp>
      <p:sp>
        <p:nvSpPr>
          <p:cNvPr id="3" name="Content Placeholder 2">
            <a:extLst>
              <a:ext uri="{FF2B5EF4-FFF2-40B4-BE49-F238E27FC236}">
                <a16:creationId xmlns:a16="http://schemas.microsoft.com/office/drawing/2014/main" id="{9B804B70-DE26-43F5-AB78-4C72745D9DB5}"/>
              </a:ext>
            </a:extLst>
          </p:cNvPr>
          <p:cNvSpPr>
            <a:spLocks noGrp="1"/>
          </p:cNvSpPr>
          <p:nvPr>
            <p:ph idx="1"/>
          </p:nvPr>
        </p:nvSpPr>
        <p:spPr/>
        <p:txBody>
          <a:bodyPr>
            <a:normAutofit/>
          </a:bodyPr>
          <a:lstStyle/>
          <a:p>
            <a:pPr fontAlgn="base"/>
            <a:r>
              <a:rPr lang="en-US" dirty="0"/>
              <a:t>Plot ECDFs for all years available for Education and Income Scores with color variation to show change over time.</a:t>
            </a:r>
          </a:p>
          <a:p>
            <a:r>
              <a:rPr lang="en-US" b="1" dirty="0"/>
              <a:t>Results and Findings: </a:t>
            </a:r>
            <a:r>
              <a:rPr lang="en-US" dirty="0"/>
              <a:t>The ECDF plots for Education and Income Scores show gradual shifts to the right over time as indicated by the color variation from black to light gray. This is a good sign that overall people are gradually becoming more educated and earning more money to live better.</a:t>
            </a:r>
            <a:endParaRPr lang="en-US" sz="2000" dirty="0">
              <a:effectLst/>
            </a:endParaRPr>
          </a:p>
        </p:txBody>
      </p:sp>
      <p:pic>
        <p:nvPicPr>
          <p:cNvPr id="1026" name="Picture 2">
            <a:extLst>
              <a:ext uri="{FF2B5EF4-FFF2-40B4-BE49-F238E27FC236}">
                <a16:creationId xmlns:a16="http://schemas.microsoft.com/office/drawing/2014/main" id="{2321A543-452A-45A4-A271-BC68C44816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5418" y="4095750"/>
            <a:ext cx="3362325"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E3DD7EB-B467-4238-824E-320E369AAD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0672" y="4095750"/>
            <a:ext cx="3362325" cy="224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3013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63EA-CF9D-496B-919A-694CDC5C9BEF}"/>
              </a:ext>
            </a:extLst>
          </p:cNvPr>
          <p:cNvSpPr>
            <a:spLocks noGrp="1"/>
          </p:cNvSpPr>
          <p:nvPr>
            <p:ph type="title"/>
          </p:nvPr>
        </p:nvSpPr>
        <p:spPr/>
        <p:txBody>
          <a:bodyPr/>
          <a:lstStyle/>
          <a:p>
            <a:r>
              <a:rPr lang="en-US" dirty="0"/>
              <a:t>Step 2: Parameter Estimation</a:t>
            </a:r>
          </a:p>
        </p:txBody>
      </p:sp>
      <p:sp>
        <p:nvSpPr>
          <p:cNvPr id="3" name="Content Placeholder 2">
            <a:extLst>
              <a:ext uri="{FF2B5EF4-FFF2-40B4-BE49-F238E27FC236}">
                <a16:creationId xmlns:a16="http://schemas.microsoft.com/office/drawing/2014/main" id="{9B804B70-DE26-43F5-AB78-4C72745D9DB5}"/>
              </a:ext>
            </a:extLst>
          </p:cNvPr>
          <p:cNvSpPr>
            <a:spLocks noGrp="1"/>
          </p:cNvSpPr>
          <p:nvPr>
            <p:ph idx="1"/>
          </p:nvPr>
        </p:nvSpPr>
        <p:spPr/>
        <p:txBody>
          <a:bodyPr>
            <a:normAutofit/>
          </a:bodyPr>
          <a:lstStyle/>
          <a:p>
            <a:pPr fontAlgn="base"/>
            <a:r>
              <a:rPr lang="en-US" dirty="0"/>
              <a:t>Estimate the </a:t>
            </a:r>
            <a:r>
              <a:rPr lang="en-US" i="1" dirty="0"/>
              <a:t>difference</a:t>
            </a:r>
            <a:r>
              <a:rPr lang="en-US" dirty="0"/>
              <a:t> of the mean Education and Income Scores of all zip codes from 2011-2017.</a:t>
            </a:r>
          </a:p>
          <a:p>
            <a:r>
              <a:rPr lang="en-US" b="1" dirty="0"/>
              <a:t>Results and Findings: </a:t>
            </a:r>
            <a:r>
              <a:rPr lang="en-US" dirty="0"/>
              <a:t>Difference of Education Score means = 0.126 and Difference of Income Score means = 0.231, which shows, on average, how much the Education and Income scores have changed in 7 years (including the year of 2017).</a:t>
            </a:r>
            <a:endParaRPr lang="en-US" sz="2000" dirty="0">
              <a:effectLst/>
            </a:endParaRPr>
          </a:p>
        </p:txBody>
      </p:sp>
    </p:spTree>
    <p:extLst>
      <p:ext uri="{BB962C8B-B14F-4D97-AF65-F5344CB8AC3E}">
        <p14:creationId xmlns:p14="http://schemas.microsoft.com/office/powerpoint/2010/main" val="164160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63EA-CF9D-496B-919A-694CDC5C9BEF}"/>
              </a:ext>
            </a:extLst>
          </p:cNvPr>
          <p:cNvSpPr>
            <a:spLocks noGrp="1"/>
          </p:cNvSpPr>
          <p:nvPr>
            <p:ph type="title"/>
          </p:nvPr>
        </p:nvSpPr>
        <p:spPr/>
        <p:txBody>
          <a:bodyPr>
            <a:normAutofit/>
          </a:bodyPr>
          <a:lstStyle/>
          <a:p>
            <a:r>
              <a:rPr lang="en-US" sz="4000" dirty="0"/>
              <a:t>Step 3: Confidence Interval Calculation</a:t>
            </a:r>
          </a:p>
        </p:txBody>
      </p:sp>
      <p:sp>
        <p:nvSpPr>
          <p:cNvPr id="3" name="Content Placeholder 2">
            <a:extLst>
              <a:ext uri="{FF2B5EF4-FFF2-40B4-BE49-F238E27FC236}">
                <a16:creationId xmlns:a16="http://schemas.microsoft.com/office/drawing/2014/main" id="{9B804B70-DE26-43F5-AB78-4C72745D9DB5}"/>
              </a:ext>
            </a:extLst>
          </p:cNvPr>
          <p:cNvSpPr>
            <a:spLocks noGrp="1"/>
          </p:cNvSpPr>
          <p:nvPr>
            <p:ph idx="1"/>
          </p:nvPr>
        </p:nvSpPr>
        <p:spPr/>
        <p:txBody>
          <a:bodyPr>
            <a:normAutofit/>
          </a:bodyPr>
          <a:lstStyle/>
          <a:p>
            <a:pPr fontAlgn="base"/>
            <a:r>
              <a:rPr lang="en-US" dirty="0"/>
              <a:t>Use Bootstrap replicates method for 2011 and 2017 datasets only for both Education and Income scores to report a 95% bootstrap confidence interval.</a:t>
            </a:r>
          </a:p>
          <a:p>
            <a:r>
              <a:rPr lang="en-US" b="1" dirty="0"/>
              <a:t>Results and Findings: </a:t>
            </a:r>
            <a:endParaRPr lang="en-US" dirty="0"/>
          </a:p>
          <a:p>
            <a:pPr lvl="3" fontAlgn="base">
              <a:buFont typeface="Arial" panose="020B0604020202020204" pitchFamily="34" charset="0"/>
              <a:buChar char="•"/>
            </a:pPr>
            <a:r>
              <a:rPr lang="en-US" sz="1800" dirty="0"/>
              <a:t>95% bootstrap Conf. Int. bounds of Education Scores = [0.112  0.140]</a:t>
            </a:r>
          </a:p>
          <a:p>
            <a:pPr lvl="3" fontAlgn="base">
              <a:buFont typeface="Arial" panose="020B0604020202020204" pitchFamily="34" charset="0"/>
              <a:buChar char="•"/>
            </a:pPr>
            <a:r>
              <a:rPr lang="en-US" sz="1800" dirty="0"/>
              <a:t>95% bootstrap Conf. Int. bounds of Income Scores = [0.221   0.241]</a:t>
            </a:r>
          </a:p>
          <a:p>
            <a:r>
              <a:rPr lang="en-US" dirty="0"/>
              <a:t>These bounds show the Confidence Interval containing the differences of means of Education and Income estimated in Step 2.</a:t>
            </a:r>
            <a:endParaRPr lang="en-US" dirty="0">
              <a:effectLst/>
            </a:endParaRPr>
          </a:p>
        </p:txBody>
      </p:sp>
    </p:spTree>
    <p:extLst>
      <p:ext uri="{BB962C8B-B14F-4D97-AF65-F5344CB8AC3E}">
        <p14:creationId xmlns:p14="http://schemas.microsoft.com/office/powerpoint/2010/main" val="1980835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63EA-CF9D-496B-919A-694CDC5C9BEF}"/>
              </a:ext>
            </a:extLst>
          </p:cNvPr>
          <p:cNvSpPr>
            <a:spLocks noGrp="1"/>
          </p:cNvSpPr>
          <p:nvPr>
            <p:ph type="title"/>
          </p:nvPr>
        </p:nvSpPr>
        <p:spPr/>
        <p:txBody>
          <a:bodyPr>
            <a:normAutofit/>
          </a:bodyPr>
          <a:lstStyle/>
          <a:p>
            <a:r>
              <a:rPr lang="en-US" sz="4400" dirty="0"/>
              <a:t>Motivation and Problem Statement</a:t>
            </a:r>
          </a:p>
        </p:txBody>
      </p:sp>
      <p:sp>
        <p:nvSpPr>
          <p:cNvPr id="3" name="Content Placeholder 2">
            <a:extLst>
              <a:ext uri="{FF2B5EF4-FFF2-40B4-BE49-F238E27FC236}">
                <a16:creationId xmlns:a16="http://schemas.microsoft.com/office/drawing/2014/main" id="{9B804B70-DE26-43F5-AB78-4C72745D9DB5}"/>
              </a:ext>
            </a:extLst>
          </p:cNvPr>
          <p:cNvSpPr>
            <a:spLocks noGrp="1"/>
          </p:cNvSpPr>
          <p:nvPr>
            <p:ph idx="1"/>
          </p:nvPr>
        </p:nvSpPr>
        <p:spPr/>
        <p:txBody>
          <a:bodyPr/>
          <a:lstStyle/>
          <a:p>
            <a:r>
              <a:rPr lang="en-US" dirty="0"/>
              <a:t>This project intends to model which areas of the U.S. have improving(or worsening) overall standards of living over time. </a:t>
            </a:r>
          </a:p>
          <a:p>
            <a:br>
              <a:rPr lang="en-US" dirty="0"/>
            </a:br>
            <a:r>
              <a:rPr lang="en-US" dirty="0"/>
              <a:t>My intended client would be government policymakers at all three levels (local, state, and federal) that would use my analysis and results in developing public policy. My project would serve as a reference and basis for implementing income/tax credits, subsidies, financial aid, public education programs, and other incentives supporting increases in education levels and eliminating poverty.</a:t>
            </a:r>
          </a:p>
          <a:p>
            <a:endParaRPr lang="en-US" dirty="0"/>
          </a:p>
        </p:txBody>
      </p:sp>
    </p:spTree>
    <p:extLst>
      <p:ext uri="{BB962C8B-B14F-4D97-AF65-F5344CB8AC3E}">
        <p14:creationId xmlns:p14="http://schemas.microsoft.com/office/powerpoint/2010/main" val="3692492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63EA-CF9D-496B-919A-694CDC5C9BEF}"/>
              </a:ext>
            </a:extLst>
          </p:cNvPr>
          <p:cNvSpPr>
            <a:spLocks noGrp="1"/>
          </p:cNvSpPr>
          <p:nvPr>
            <p:ph type="title"/>
          </p:nvPr>
        </p:nvSpPr>
        <p:spPr/>
        <p:txBody>
          <a:bodyPr/>
          <a:lstStyle/>
          <a:p>
            <a:r>
              <a:rPr lang="en-US" dirty="0"/>
              <a:t>Step 4: Hypothesis Testing</a:t>
            </a:r>
          </a:p>
        </p:txBody>
      </p:sp>
      <p:sp>
        <p:nvSpPr>
          <p:cNvPr id="3" name="Content Placeholder 2">
            <a:extLst>
              <a:ext uri="{FF2B5EF4-FFF2-40B4-BE49-F238E27FC236}">
                <a16:creationId xmlns:a16="http://schemas.microsoft.com/office/drawing/2014/main" id="{9B804B70-DE26-43F5-AB78-4C72745D9DB5}"/>
              </a:ext>
            </a:extLst>
          </p:cNvPr>
          <p:cNvSpPr>
            <a:spLocks noGrp="1"/>
          </p:cNvSpPr>
          <p:nvPr>
            <p:ph idx="1"/>
          </p:nvPr>
        </p:nvSpPr>
        <p:spPr/>
        <p:txBody>
          <a:bodyPr>
            <a:normAutofit/>
          </a:bodyPr>
          <a:lstStyle/>
          <a:p>
            <a:pPr fontAlgn="base"/>
            <a:r>
              <a:rPr lang="en-US" dirty="0"/>
              <a:t>Answer the question, “Have Education and Income Scores improved?” (i.e. Null Hypothesis: Mean of 2017 – Mean of 2011 = 0, Alternate Hypothesis: Mean of 2017 – Mean of 2011 &gt; 0) by performing a bootstrap permutation test by shifting the two data sets so that they have the same mean and then use bootstrap sampling to compute the difference of means.</a:t>
            </a:r>
          </a:p>
          <a:p>
            <a:r>
              <a:rPr lang="en-US" b="1" dirty="0"/>
              <a:t>Results and Findings: </a:t>
            </a:r>
            <a:r>
              <a:rPr lang="en-US" dirty="0"/>
              <a:t>The p-values for both bootstrap hypothesis tests are so small that Python essentially returns zero resulting in statistical signifying that the null hypotheses for both Education and Income can be rejected. Thus, the two means are different which indicate change between 2011 and 2017.</a:t>
            </a:r>
            <a:endParaRPr lang="en-US" sz="2000" dirty="0">
              <a:effectLst/>
            </a:endParaRPr>
          </a:p>
        </p:txBody>
      </p:sp>
    </p:spTree>
    <p:extLst>
      <p:ext uri="{BB962C8B-B14F-4D97-AF65-F5344CB8AC3E}">
        <p14:creationId xmlns:p14="http://schemas.microsoft.com/office/powerpoint/2010/main" val="482731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63EA-CF9D-496B-919A-694CDC5C9BEF}"/>
              </a:ext>
            </a:extLst>
          </p:cNvPr>
          <p:cNvSpPr>
            <a:spLocks noGrp="1"/>
          </p:cNvSpPr>
          <p:nvPr>
            <p:ph type="title"/>
          </p:nvPr>
        </p:nvSpPr>
        <p:spPr/>
        <p:txBody>
          <a:bodyPr>
            <a:normAutofit/>
          </a:bodyPr>
          <a:lstStyle/>
          <a:p>
            <a:r>
              <a:rPr lang="en-US" sz="4400" dirty="0"/>
              <a:t>Step 5: Correlation and Covariance Analysis</a:t>
            </a:r>
          </a:p>
        </p:txBody>
      </p:sp>
      <p:sp>
        <p:nvSpPr>
          <p:cNvPr id="3" name="Content Placeholder 2">
            <a:extLst>
              <a:ext uri="{FF2B5EF4-FFF2-40B4-BE49-F238E27FC236}">
                <a16:creationId xmlns:a16="http://schemas.microsoft.com/office/drawing/2014/main" id="{9B804B70-DE26-43F5-AB78-4C72745D9DB5}"/>
              </a:ext>
            </a:extLst>
          </p:cNvPr>
          <p:cNvSpPr>
            <a:spLocks noGrp="1"/>
          </p:cNvSpPr>
          <p:nvPr>
            <p:ph idx="1"/>
          </p:nvPr>
        </p:nvSpPr>
        <p:spPr>
          <a:xfrm>
            <a:off x="1097280" y="2108201"/>
            <a:ext cx="5271989" cy="4219027"/>
          </a:xfrm>
        </p:spPr>
        <p:txBody>
          <a:bodyPr>
            <a:normAutofit lnSpcReduction="10000"/>
          </a:bodyPr>
          <a:lstStyle/>
          <a:p>
            <a:pPr fontAlgn="base"/>
            <a:r>
              <a:rPr lang="en-US" dirty="0"/>
              <a:t>Calculate Pearson correlation coefficient and covariance between Education Scores and Income Scores from 2011-2017 (confirm relationship between Education and Income).</a:t>
            </a:r>
          </a:p>
          <a:p>
            <a:r>
              <a:rPr lang="en-US" b="1" dirty="0"/>
              <a:t>Results and Findings: </a:t>
            </a:r>
            <a:r>
              <a:rPr lang="en-US" dirty="0"/>
              <a:t>The scatterplot suggests, at first glance, that there is a positive relationship between Education and Income plus the two variables vary together. </a:t>
            </a:r>
          </a:p>
          <a:p>
            <a:r>
              <a:rPr lang="en-US" dirty="0"/>
              <a:t>This is confirmed by calculating the Pearson Correlation Coefficient (r = 0.845, confirm the strong relationship) and Covariance (</a:t>
            </a:r>
            <a:r>
              <a:rPr lang="en-US" dirty="0" err="1"/>
              <a:t>cov</a:t>
            </a:r>
            <a:r>
              <a:rPr lang="en-US" dirty="0"/>
              <a:t> = 0.044) between the two sets of scores.</a:t>
            </a:r>
            <a:endParaRPr lang="en-US" sz="2000" dirty="0">
              <a:effectLst/>
            </a:endParaRPr>
          </a:p>
        </p:txBody>
      </p:sp>
      <p:pic>
        <p:nvPicPr>
          <p:cNvPr id="2050" name="Picture 2">
            <a:extLst>
              <a:ext uri="{FF2B5EF4-FFF2-40B4-BE49-F238E27FC236}">
                <a16:creationId xmlns:a16="http://schemas.microsoft.com/office/drawing/2014/main" id="{286F28F7-1CE8-4C57-AC7B-2548FCCF9E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6210" y="2264980"/>
            <a:ext cx="5380728" cy="3641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08906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63EA-CF9D-496B-919A-694CDC5C9BEF}"/>
              </a:ext>
            </a:extLst>
          </p:cNvPr>
          <p:cNvSpPr>
            <a:spLocks noGrp="1"/>
          </p:cNvSpPr>
          <p:nvPr>
            <p:ph type="title"/>
          </p:nvPr>
        </p:nvSpPr>
        <p:spPr/>
        <p:txBody>
          <a:bodyPr/>
          <a:lstStyle/>
          <a:p>
            <a:r>
              <a:rPr lang="en-US" dirty="0"/>
              <a:t>Step 6: Linear Regression</a:t>
            </a:r>
          </a:p>
        </p:txBody>
      </p:sp>
      <p:sp>
        <p:nvSpPr>
          <p:cNvPr id="3" name="Content Placeholder 2">
            <a:extLst>
              <a:ext uri="{FF2B5EF4-FFF2-40B4-BE49-F238E27FC236}">
                <a16:creationId xmlns:a16="http://schemas.microsoft.com/office/drawing/2014/main" id="{9B804B70-DE26-43F5-AB78-4C72745D9DB5}"/>
              </a:ext>
            </a:extLst>
          </p:cNvPr>
          <p:cNvSpPr>
            <a:spLocks noGrp="1"/>
          </p:cNvSpPr>
          <p:nvPr>
            <p:ph idx="1"/>
          </p:nvPr>
        </p:nvSpPr>
        <p:spPr>
          <a:xfrm>
            <a:off x="571763" y="2005529"/>
            <a:ext cx="5524237" cy="4565868"/>
          </a:xfrm>
        </p:spPr>
        <p:txBody>
          <a:bodyPr>
            <a:normAutofit fontScale="92500" lnSpcReduction="20000"/>
          </a:bodyPr>
          <a:lstStyle/>
          <a:p>
            <a:pPr fontAlgn="base"/>
            <a:r>
              <a:rPr lang="en-US" dirty="0"/>
              <a:t>Perform a linear regression for both the 2011 and 2017 data. Then, perform pairs bootstrap estimates for the regression parameters. Report 95% confidence intervals on the slope and intercept of the regression line (show how Education and Income change together over time).</a:t>
            </a:r>
          </a:p>
          <a:p>
            <a:r>
              <a:rPr lang="en-US" b="1" dirty="0"/>
              <a:t>Results and Findings: </a:t>
            </a:r>
            <a:endParaRPr lang="en-US" dirty="0"/>
          </a:p>
          <a:p>
            <a:pPr lvl="2" fontAlgn="base">
              <a:buFont typeface="Arial" panose="020B0604020202020204" pitchFamily="34" charset="0"/>
              <a:buChar char="•"/>
            </a:pPr>
            <a:r>
              <a:rPr lang="en-US" sz="1800" dirty="0"/>
              <a:t>2011: slope = 0.573, conf int = [0.565  0.580]</a:t>
            </a:r>
          </a:p>
          <a:p>
            <a:pPr lvl="2" fontAlgn="base">
              <a:buFont typeface="Arial" panose="020B0604020202020204" pitchFamily="34" charset="0"/>
              <a:buChar char="•"/>
            </a:pPr>
            <a:r>
              <a:rPr lang="en-US" sz="1800" dirty="0"/>
              <a:t>2011: intercept = 0.020,  conf int = [-0.007  0.052]</a:t>
            </a:r>
          </a:p>
          <a:p>
            <a:pPr lvl="2" fontAlgn="base">
              <a:buFont typeface="Arial" panose="020B0604020202020204" pitchFamily="34" charset="0"/>
              <a:buChar char="•"/>
            </a:pPr>
            <a:r>
              <a:rPr lang="en-US" sz="1800" dirty="0"/>
              <a:t>2017: slope = 0.634, conf int = [0.626  0.642]</a:t>
            </a:r>
          </a:p>
          <a:p>
            <a:pPr lvl="2" fontAlgn="base">
              <a:buFont typeface="Arial" panose="020B0604020202020204" pitchFamily="34" charset="0"/>
              <a:buChar char="•"/>
            </a:pPr>
            <a:r>
              <a:rPr lang="en-US" sz="1800" dirty="0"/>
              <a:t>2017: intercept = -0.079,  conf int = [-0.112  -0.047]</a:t>
            </a:r>
          </a:p>
          <a:p>
            <a:r>
              <a:rPr lang="en-US" dirty="0"/>
              <a:t>Calculating these bootstrap results quantify how Education and Income change together over time. These are shown visually from the combined line and scatter plot below as the regressing line changes from 2011 to 2017.</a:t>
            </a:r>
            <a:endParaRPr lang="en-US" dirty="0">
              <a:effectLst/>
            </a:endParaRPr>
          </a:p>
        </p:txBody>
      </p:sp>
      <p:pic>
        <p:nvPicPr>
          <p:cNvPr id="3074" name="Picture 2">
            <a:extLst>
              <a:ext uri="{FF2B5EF4-FFF2-40B4-BE49-F238E27FC236}">
                <a16:creationId xmlns:a16="http://schemas.microsoft.com/office/drawing/2014/main" id="{291C499C-F635-4137-A570-E425A0CD7F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3108" y="2184205"/>
            <a:ext cx="5623817" cy="3817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79667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63EA-CF9D-496B-919A-694CDC5C9BEF}"/>
              </a:ext>
            </a:extLst>
          </p:cNvPr>
          <p:cNvSpPr>
            <a:spLocks noGrp="1"/>
          </p:cNvSpPr>
          <p:nvPr>
            <p:ph type="title"/>
          </p:nvPr>
        </p:nvSpPr>
        <p:spPr/>
        <p:txBody>
          <a:bodyPr>
            <a:normAutofit/>
          </a:bodyPr>
          <a:lstStyle/>
          <a:p>
            <a:r>
              <a:rPr lang="en-US" sz="3600" dirty="0"/>
              <a:t>Step 7: Calculate 95% bootstrap confidence interval for overall standard of living</a:t>
            </a:r>
          </a:p>
        </p:txBody>
      </p:sp>
      <p:sp>
        <p:nvSpPr>
          <p:cNvPr id="3" name="Content Placeholder 2">
            <a:extLst>
              <a:ext uri="{FF2B5EF4-FFF2-40B4-BE49-F238E27FC236}">
                <a16:creationId xmlns:a16="http://schemas.microsoft.com/office/drawing/2014/main" id="{9B804B70-DE26-43F5-AB78-4C72745D9DB5}"/>
              </a:ext>
            </a:extLst>
          </p:cNvPr>
          <p:cNvSpPr>
            <a:spLocks noGrp="1"/>
          </p:cNvSpPr>
          <p:nvPr>
            <p:ph idx="1"/>
          </p:nvPr>
        </p:nvSpPr>
        <p:spPr/>
        <p:txBody>
          <a:bodyPr>
            <a:normAutofit/>
          </a:bodyPr>
          <a:lstStyle/>
          <a:p>
            <a:r>
              <a:rPr lang="en-US" dirty="0"/>
              <a:t>Compare the </a:t>
            </a:r>
            <a:r>
              <a:rPr lang="en-US" i="1" dirty="0"/>
              <a:t>mean ratio</a:t>
            </a:r>
            <a:r>
              <a:rPr lang="en-US" dirty="0"/>
              <a:t> of Education Scores to Income Scores.</a:t>
            </a:r>
            <a:endParaRPr lang="en-US" b="1" dirty="0"/>
          </a:p>
          <a:p>
            <a:r>
              <a:rPr lang="en-US" b="1" dirty="0"/>
              <a:t>Results and Findings: </a:t>
            </a:r>
            <a:endParaRPr lang="en-US" dirty="0"/>
          </a:p>
          <a:p>
            <a:pPr lvl="2" fontAlgn="base">
              <a:buFont typeface="Arial" panose="020B0604020202020204" pitchFamily="34" charset="0"/>
              <a:buChar char="•"/>
            </a:pPr>
            <a:r>
              <a:rPr lang="en-US" sz="1800" dirty="0"/>
              <a:t>2011: mean ratio = 1.750, conf int = [1.747 1.753]</a:t>
            </a:r>
          </a:p>
          <a:p>
            <a:pPr lvl="2" fontAlgn="base">
              <a:buFont typeface="Arial" panose="020B0604020202020204" pitchFamily="34" charset="0"/>
              <a:buChar char="•"/>
            </a:pPr>
            <a:r>
              <a:rPr lang="en-US" sz="1800" dirty="0"/>
              <a:t>2017: mean ratio = 1.644, conf int = [1.641 1.647]</a:t>
            </a:r>
          </a:p>
          <a:p>
            <a:r>
              <a:rPr lang="en-US" dirty="0"/>
              <a:t>These results suggest changes in overall standard of living over 7 years (including the year of 2017) and even the confidence intervals overlap. To confirm, bootstrap hypothesis testing is done in the next and final step.</a:t>
            </a:r>
            <a:endParaRPr lang="en-US" dirty="0">
              <a:effectLst/>
            </a:endParaRPr>
          </a:p>
        </p:txBody>
      </p:sp>
    </p:spTree>
    <p:extLst>
      <p:ext uri="{BB962C8B-B14F-4D97-AF65-F5344CB8AC3E}">
        <p14:creationId xmlns:p14="http://schemas.microsoft.com/office/powerpoint/2010/main" val="13155663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63EA-CF9D-496B-919A-694CDC5C9BEF}"/>
              </a:ext>
            </a:extLst>
          </p:cNvPr>
          <p:cNvSpPr>
            <a:spLocks noGrp="1"/>
          </p:cNvSpPr>
          <p:nvPr>
            <p:ph type="title"/>
          </p:nvPr>
        </p:nvSpPr>
        <p:spPr/>
        <p:txBody>
          <a:bodyPr>
            <a:normAutofit/>
          </a:bodyPr>
          <a:lstStyle/>
          <a:p>
            <a:r>
              <a:rPr lang="en-US" sz="3200" dirty="0"/>
              <a:t>Step 8: Bootstrap hypothesis testing on ratios</a:t>
            </a:r>
          </a:p>
        </p:txBody>
      </p:sp>
      <p:sp>
        <p:nvSpPr>
          <p:cNvPr id="3" name="Content Placeholder 2">
            <a:extLst>
              <a:ext uri="{FF2B5EF4-FFF2-40B4-BE49-F238E27FC236}">
                <a16:creationId xmlns:a16="http://schemas.microsoft.com/office/drawing/2014/main" id="{9B804B70-DE26-43F5-AB78-4C72745D9DB5}"/>
              </a:ext>
            </a:extLst>
          </p:cNvPr>
          <p:cNvSpPr>
            <a:spLocks noGrp="1"/>
          </p:cNvSpPr>
          <p:nvPr>
            <p:ph idx="1"/>
          </p:nvPr>
        </p:nvSpPr>
        <p:spPr/>
        <p:txBody>
          <a:bodyPr>
            <a:normAutofit/>
          </a:bodyPr>
          <a:lstStyle/>
          <a:p>
            <a:pPr fontAlgn="base"/>
            <a:r>
              <a:rPr lang="en-US" dirty="0"/>
              <a:t>Perform a bootstrap permutation test (like in Step 4) by shifting the two data sets so that they have the same mean. Then use bootstrap sampling to compute the difference of means.</a:t>
            </a:r>
          </a:p>
          <a:p>
            <a:r>
              <a:rPr lang="en-US" b="1" dirty="0"/>
              <a:t>Results and Findings: </a:t>
            </a:r>
            <a:r>
              <a:rPr lang="en-US" dirty="0"/>
              <a:t>The p-value for the bootstrap hypothesis tests are so small that Python essentially returns zero resulting in statistical signifying that the two means are different. This indicates a change in overall standard of living between 2011 and 2017.</a:t>
            </a:r>
            <a:endParaRPr lang="en-US" sz="2000" dirty="0">
              <a:effectLst/>
            </a:endParaRPr>
          </a:p>
        </p:txBody>
      </p:sp>
    </p:spTree>
    <p:extLst>
      <p:ext uri="{BB962C8B-B14F-4D97-AF65-F5344CB8AC3E}">
        <p14:creationId xmlns:p14="http://schemas.microsoft.com/office/powerpoint/2010/main" val="33729785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1564AD2A-CFAE-4D60-AADF-98DD016FD5F0}"/>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4292" t="14983" r="-17117" b="29040"/>
          <a:stretch/>
        </p:blipFill>
        <p:spPr>
          <a:xfrm>
            <a:off x="0" y="-105103"/>
            <a:ext cx="12191985" cy="4732509"/>
          </a:xfrm>
        </p:spPr>
      </p:pic>
      <p:sp>
        <p:nvSpPr>
          <p:cNvPr id="3" name="Title 2">
            <a:extLst>
              <a:ext uri="{FF2B5EF4-FFF2-40B4-BE49-F238E27FC236}">
                <a16:creationId xmlns:a16="http://schemas.microsoft.com/office/drawing/2014/main" id="{F7936AE2-C5B3-436E-AD86-568E52E1C902}"/>
              </a:ext>
            </a:extLst>
          </p:cNvPr>
          <p:cNvSpPr>
            <a:spLocks noGrp="1"/>
          </p:cNvSpPr>
          <p:nvPr>
            <p:ph type="title"/>
          </p:nvPr>
        </p:nvSpPr>
        <p:spPr>
          <a:xfrm>
            <a:off x="1039169" y="5221393"/>
            <a:ext cx="10113645" cy="743682"/>
          </a:xfrm>
        </p:spPr>
        <p:txBody>
          <a:bodyPr/>
          <a:lstStyle/>
          <a:p>
            <a:r>
              <a:rPr lang="en-US" dirty="0"/>
              <a:t>Machine Learning and In-Depth Analysis to come next…</a:t>
            </a:r>
          </a:p>
        </p:txBody>
      </p:sp>
    </p:spTree>
    <p:extLst>
      <p:ext uri="{BB962C8B-B14F-4D97-AF65-F5344CB8AC3E}">
        <p14:creationId xmlns:p14="http://schemas.microsoft.com/office/powerpoint/2010/main" val="205700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63EA-CF9D-496B-919A-694CDC5C9BEF}"/>
              </a:ext>
            </a:extLst>
          </p:cNvPr>
          <p:cNvSpPr>
            <a:spLocks noGrp="1"/>
          </p:cNvSpPr>
          <p:nvPr>
            <p:ph type="title"/>
          </p:nvPr>
        </p:nvSpPr>
        <p:spPr/>
        <p:txBody>
          <a:bodyPr/>
          <a:lstStyle/>
          <a:p>
            <a:r>
              <a:rPr lang="en-US" dirty="0"/>
              <a:t>Methodology and Approach</a:t>
            </a:r>
          </a:p>
        </p:txBody>
      </p:sp>
      <p:sp>
        <p:nvSpPr>
          <p:cNvPr id="3" name="Content Placeholder 2">
            <a:extLst>
              <a:ext uri="{FF2B5EF4-FFF2-40B4-BE49-F238E27FC236}">
                <a16:creationId xmlns:a16="http://schemas.microsoft.com/office/drawing/2014/main" id="{9B804B70-DE26-43F5-AB78-4C72745D9DB5}"/>
              </a:ext>
            </a:extLst>
          </p:cNvPr>
          <p:cNvSpPr>
            <a:spLocks noGrp="1"/>
          </p:cNvSpPr>
          <p:nvPr>
            <p:ph idx="1"/>
          </p:nvPr>
        </p:nvSpPr>
        <p:spPr/>
        <p:txBody>
          <a:bodyPr>
            <a:normAutofit fontScale="92500"/>
          </a:bodyPr>
          <a:lstStyle/>
          <a:p>
            <a:pPr marL="457200" indent="-457200">
              <a:buFont typeface="+mj-lt"/>
              <a:buAutoNum type="arabicPeriod"/>
            </a:pPr>
            <a:r>
              <a:rPr lang="en-US" dirty="0"/>
              <a:t>Obtain source data to be cleaned and analyzed are income statistics publicly provided by the Internal Revenue Service and educational attainment data publicly provided by the U.S. Census Bureau. Calculating these two together as a ratio would measure the overall standard of living. </a:t>
            </a:r>
          </a:p>
          <a:p>
            <a:pPr marL="457200" indent="-457200">
              <a:buFont typeface="+mj-lt"/>
              <a:buAutoNum type="arabicPeriod"/>
            </a:pPr>
            <a:r>
              <a:rPr lang="en-US" dirty="0"/>
              <a:t>Predict areas of growing/contracting economic inequality by plotting the education and income based descriptive statistics over time for each zip code. </a:t>
            </a:r>
          </a:p>
          <a:p>
            <a:pPr marL="457200" indent="-457200">
              <a:buFont typeface="+mj-lt"/>
              <a:buAutoNum type="arabicPeriod"/>
            </a:pPr>
            <a:r>
              <a:rPr lang="en-US" dirty="0"/>
              <a:t>Use regression would predict how these statistics may change for a given number of years into the future. </a:t>
            </a:r>
          </a:p>
          <a:p>
            <a:pPr marL="457200" indent="-457200">
              <a:buFont typeface="+mj-lt"/>
              <a:buAutoNum type="arabicPeriod"/>
            </a:pPr>
            <a:r>
              <a:rPr lang="en-US" dirty="0"/>
              <a:t>Visualize these results by plotting a map of all the US zip codes with color gradients respective to education and income statistics. A slider bar or animation would be integrated into the visualization to show color changes/trends over time.</a:t>
            </a:r>
          </a:p>
          <a:p>
            <a:pPr marL="457200" indent="-457200">
              <a:buFont typeface="+mj-lt"/>
              <a:buAutoNum type="arabicPeriod"/>
            </a:pPr>
            <a:endParaRPr lang="en-US" dirty="0"/>
          </a:p>
        </p:txBody>
      </p:sp>
    </p:spTree>
    <p:extLst>
      <p:ext uri="{BB962C8B-B14F-4D97-AF65-F5344CB8AC3E}">
        <p14:creationId xmlns:p14="http://schemas.microsoft.com/office/powerpoint/2010/main" val="1297639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63EA-CF9D-496B-919A-694CDC5C9BEF}"/>
              </a:ext>
            </a:extLst>
          </p:cNvPr>
          <p:cNvSpPr>
            <a:spLocks noGrp="1"/>
          </p:cNvSpPr>
          <p:nvPr>
            <p:ph type="title"/>
          </p:nvPr>
        </p:nvSpPr>
        <p:spPr/>
        <p:txBody>
          <a:bodyPr/>
          <a:lstStyle/>
          <a:p>
            <a:r>
              <a:rPr lang="en-US" dirty="0"/>
              <a:t>Data Wrangling Steps</a:t>
            </a:r>
          </a:p>
        </p:txBody>
      </p:sp>
      <p:sp>
        <p:nvSpPr>
          <p:cNvPr id="3" name="Content Placeholder 2">
            <a:extLst>
              <a:ext uri="{FF2B5EF4-FFF2-40B4-BE49-F238E27FC236}">
                <a16:creationId xmlns:a16="http://schemas.microsoft.com/office/drawing/2014/main" id="{9B804B70-DE26-43F5-AB78-4C72745D9DB5}"/>
              </a:ext>
            </a:extLst>
          </p:cNvPr>
          <p:cNvSpPr>
            <a:spLocks noGrp="1"/>
          </p:cNvSpPr>
          <p:nvPr>
            <p:ph idx="1"/>
          </p:nvPr>
        </p:nvSpPr>
        <p:spPr/>
        <p:txBody>
          <a:bodyPr>
            <a:normAutofit/>
          </a:bodyPr>
          <a:lstStyle/>
          <a:p>
            <a:pPr marL="457200" indent="-457200" fontAlgn="base">
              <a:buFont typeface="+mj-lt"/>
              <a:buAutoNum type="arabicPeriod"/>
            </a:pPr>
            <a:r>
              <a:rPr lang="en-US" sz="2000" dirty="0"/>
              <a:t>Obtain main source data files needed from irs.gov and data.census.gov</a:t>
            </a:r>
          </a:p>
          <a:p>
            <a:pPr marL="457200" indent="-457200" fontAlgn="base">
              <a:buFont typeface="+mj-lt"/>
              <a:buAutoNum type="arabicPeriod"/>
            </a:pPr>
            <a:r>
              <a:rPr lang="en-US" sz="2000" dirty="0"/>
              <a:t>Select relevant columns using documentation files provided with main source data files</a:t>
            </a:r>
          </a:p>
          <a:p>
            <a:pPr marL="457200" indent="-457200" fontAlgn="base">
              <a:buFont typeface="+mj-lt"/>
              <a:buAutoNum type="arabicPeriod"/>
            </a:pPr>
            <a:r>
              <a:rPr lang="en-US" sz="2000" dirty="0"/>
              <a:t>Create subset data files from main source date files due to big source file sizes</a:t>
            </a:r>
          </a:p>
          <a:p>
            <a:pPr marL="457200" indent="-457200" fontAlgn="base">
              <a:buFont typeface="+mj-lt"/>
              <a:buAutoNum type="arabicPeriod"/>
            </a:pPr>
            <a:r>
              <a:rPr lang="en-US" sz="2000" dirty="0"/>
              <a:t>Determine how to address missing data:</a:t>
            </a:r>
          </a:p>
          <a:p>
            <a:pPr lvl="2" fontAlgn="base"/>
            <a:r>
              <a:rPr lang="en-US" sz="1400" dirty="0"/>
              <a:t>For the IRS AGI (Adjusted Gross Income) data, the missing data was filled in thanks to cross-referencing smaller data subset files divided from the main aggregate source file and grouped by state.</a:t>
            </a:r>
          </a:p>
          <a:p>
            <a:pPr lvl="2" fontAlgn="base"/>
            <a:r>
              <a:rPr lang="en-US" sz="1400" dirty="0"/>
              <a:t>For the Census data, all rows containing missing data were removed from the dataset since certain estimates could not be calculated due to either no or too few observations as explained in the Symbols Dictionary </a:t>
            </a:r>
          </a:p>
          <a:p>
            <a:pPr marL="457200" indent="-457200" fontAlgn="base">
              <a:buFont typeface="+mj-lt"/>
              <a:buAutoNum type="arabicPeriod"/>
            </a:pPr>
            <a:r>
              <a:rPr lang="en-US" sz="2000" dirty="0"/>
              <a:t>Re-define appropriate data types for all columns in data</a:t>
            </a:r>
          </a:p>
        </p:txBody>
      </p:sp>
    </p:spTree>
    <p:extLst>
      <p:ext uri="{BB962C8B-B14F-4D97-AF65-F5344CB8AC3E}">
        <p14:creationId xmlns:p14="http://schemas.microsoft.com/office/powerpoint/2010/main" val="2580296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63EA-CF9D-496B-919A-694CDC5C9BEF}"/>
              </a:ext>
            </a:extLst>
          </p:cNvPr>
          <p:cNvSpPr>
            <a:spLocks noGrp="1"/>
          </p:cNvSpPr>
          <p:nvPr>
            <p:ph type="title"/>
          </p:nvPr>
        </p:nvSpPr>
        <p:spPr/>
        <p:txBody>
          <a:bodyPr/>
          <a:lstStyle/>
          <a:p>
            <a:r>
              <a:rPr lang="en-US" dirty="0"/>
              <a:t>Data Wrangling Steps (cont.)</a:t>
            </a:r>
          </a:p>
        </p:txBody>
      </p:sp>
      <p:sp>
        <p:nvSpPr>
          <p:cNvPr id="3" name="Content Placeholder 2">
            <a:extLst>
              <a:ext uri="{FF2B5EF4-FFF2-40B4-BE49-F238E27FC236}">
                <a16:creationId xmlns:a16="http://schemas.microsoft.com/office/drawing/2014/main" id="{9B804B70-DE26-43F5-AB78-4C72745D9DB5}"/>
              </a:ext>
            </a:extLst>
          </p:cNvPr>
          <p:cNvSpPr>
            <a:spLocks noGrp="1"/>
          </p:cNvSpPr>
          <p:nvPr>
            <p:ph idx="1"/>
          </p:nvPr>
        </p:nvSpPr>
        <p:spPr/>
        <p:txBody>
          <a:bodyPr>
            <a:normAutofit fontScale="92500" lnSpcReduction="10000"/>
          </a:bodyPr>
          <a:lstStyle/>
          <a:p>
            <a:pPr marL="457200" indent="-457200" fontAlgn="base">
              <a:buFont typeface="+mj-lt"/>
              <a:buAutoNum type="arabicPeriod" startAt="5"/>
            </a:pPr>
            <a:r>
              <a:rPr lang="en-US" sz="2000" dirty="0"/>
              <a:t>Regroup/Tidy Data into a format appropriate for analysis using the .melt() and .pivot() </a:t>
            </a:r>
            <a:r>
              <a:rPr lang="en-US" sz="2000" dirty="0" err="1"/>
              <a:t>dataframe</a:t>
            </a:r>
            <a:r>
              <a:rPr lang="en-US" sz="2000" dirty="0"/>
              <a:t> methods</a:t>
            </a:r>
          </a:p>
          <a:p>
            <a:pPr marL="457200" indent="-457200" fontAlgn="base">
              <a:buFont typeface="+mj-lt"/>
              <a:buAutoNum type="arabicPeriod" startAt="5"/>
            </a:pPr>
            <a:r>
              <a:rPr lang="en-US" sz="2000" dirty="0"/>
              <a:t>Calculate scores from raw data as described in the next slide. **EDA was not performed on the raw data due to file size and computational cost**</a:t>
            </a:r>
          </a:p>
          <a:p>
            <a:pPr marL="457200" indent="-457200" fontAlgn="base">
              <a:buFont typeface="+mj-lt"/>
              <a:buAutoNum type="arabicPeriod" startAt="5"/>
            </a:pPr>
            <a:r>
              <a:rPr lang="en-US" sz="2000" dirty="0"/>
              <a:t>Perform EDA by the following steps and repeat for every year of data obtained (i.e. 2011-2018 for Census data and 2006-2017 for IRS AGI data)</a:t>
            </a:r>
          </a:p>
          <a:p>
            <a:pPr lvl="4" fontAlgn="base"/>
            <a:r>
              <a:rPr lang="en-US" sz="1400" dirty="0"/>
              <a:t>Using .info() </a:t>
            </a:r>
            <a:r>
              <a:rPr lang="en-US" sz="1400" dirty="0" err="1"/>
              <a:t>dataframe</a:t>
            </a:r>
            <a:r>
              <a:rPr lang="en-US" sz="1400" dirty="0"/>
              <a:t> method to confirm numeric data uniformity and no missing data as well as data types</a:t>
            </a:r>
          </a:p>
          <a:p>
            <a:pPr lvl="4" fontAlgn="base"/>
            <a:r>
              <a:rPr lang="en-US" sz="1400" dirty="0"/>
              <a:t>Use .describe() </a:t>
            </a:r>
            <a:r>
              <a:rPr lang="en-US" sz="1400" dirty="0" err="1"/>
              <a:t>dataframe</a:t>
            </a:r>
            <a:r>
              <a:rPr lang="en-US" sz="1400" dirty="0"/>
              <a:t> method to generate descriptive statistics and confirm data integrity</a:t>
            </a:r>
          </a:p>
          <a:p>
            <a:pPr lvl="4" fontAlgn="base"/>
            <a:r>
              <a:rPr lang="en-US" sz="1400" dirty="0"/>
              <a:t>Plot a histogram to visualize distribution of all zip code scores from all 51 states</a:t>
            </a:r>
          </a:p>
          <a:p>
            <a:pPr lvl="4" fontAlgn="base"/>
            <a:r>
              <a:rPr lang="en-US" sz="1400" dirty="0"/>
              <a:t>Use </a:t>
            </a:r>
            <a:r>
              <a:rPr lang="en-US" sz="1400" dirty="0" err="1"/>
              <a:t>FacetGrid</a:t>
            </a:r>
            <a:r>
              <a:rPr lang="en-US" sz="1400" dirty="0"/>
              <a:t> function from Seaborn to plot multiple </a:t>
            </a:r>
            <a:r>
              <a:rPr lang="en-US" sz="1400" dirty="0" err="1"/>
              <a:t>swarmplots</a:t>
            </a:r>
            <a:r>
              <a:rPr lang="en-US" sz="1400" dirty="0"/>
              <a:t> visualizing the score distributions by state</a:t>
            </a:r>
          </a:p>
          <a:p>
            <a:pPr marL="457200" indent="-457200" fontAlgn="base">
              <a:buFont typeface="+mj-lt"/>
              <a:buAutoNum type="arabicPeriod" startAt="5"/>
            </a:pPr>
            <a:r>
              <a:rPr lang="en-US" sz="2000" dirty="0"/>
              <a:t>Create data analysis files suited for visualizations</a:t>
            </a:r>
          </a:p>
        </p:txBody>
      </p:sp>
    </p:spTree>
    <p:extLst>
      <p:ext uri="{BB962C8B-B14F-4D97-AF65-F5344CB8AC3E}">
        <p14:creationId xmlns:p14="http://schemas.microsoft.com/office/powerpoint/2010/main" val="3294109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63EA-CF9D-496B-919A-694CDC5C9BEF}"/>
              </a:ext>
            </a:extLst>
          </p:cNvPr>
          <p:cNvSpPr>
            <a:spLocks noGrp="1"/>
          </p:cNvSpPr>
          <p:nvPr>
            <p:ph type="title"/>
          </p:nvPr>
        </p:nvSpPr>
        <p:spPr/>
        <p:txBody>
          <a:bodyPr>
            <a:normAutofit/>
          </a:bodyPr>
          <a:lstStyle/>
          <a:p>
            <a:r>
              <a:rPr lang="en-US" sz="4000" dirty="0"/>
              <a:t>Calculating Education and Income Scores per Zip Code</a:t>
            </a:r>
          </a:p>
        </p:txBody>
      </p:sp>
      <p:pic>
        <p:nvPicPr>
          <p:cNvPr id="11" name="Content Placeholder 10">
            <a:extLst>
              <a:ext uri="{FF2B5EF4-FFF2-40B4-BE49-F238E27FC236}">
                <a16:creationId xmlns:a16="http://schemas.microsoft.com/office/drawing/2014/main" id="{23B8AB1C-8CC6-4B73-B7AA-BAD74BD512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9770" y="2241053"/>
            <a:ext cx="9032459" cy="3168765"/>
          </a:xfrm>
        </p:spPr>
      </p:pic>
    </p:spTree>
    <p:extLst>
      <p:ext uri="{BB962C8B-B14F-4D97-AF65-F5344CB8AC3E}">
        <p14:creationId xmlns:p14="http://schemas.microsoft.com/office/powerpoint/2010/main" val="3043730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63EA-CF9D-496B-919A-694CDC5C9BEF}"/>
              </a:ext>
            </a:extLst>
          </p:cNvPr>
          <p:cNvSpPr>
            <a:spLocks noGrp="1"/>
          </p:cNvSpPr>
          <p:nvPr>
            <p:ph type="title"/>
          </p:nvPr>
        </p:nvSpPr>
        <p:spPr/>
        <p:txBody>
          <a:bodyPr>
            <a:normAutofit/>
          </a:bodyPr>
          <a:lstStyle/>
          <a:p>
            <a:r>
              <a:rPr lang="en-US" sz="4000" dirty="0"/>
              <a:t>Scoring Scales</a:t>
            </a:r>
          </a:p>
        </p:txBody>
      </p:sp>
      <p:pic>
        <p:nvPicPr>
          <p:cNvPr id="6" name="Content Placeholder 5">
            <a:extLst>
              <a:ext uri="{FF2B5EF4-FFF2-40B4-BE49-F238E27FC236}">
                <a16:creationId xmlns:a16="http://schemas.microsoft.com/office/drawing/2014/main" id="{84F47280-81F2-44DA-831F-2D3065D67B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778" y="1976185"/>
            <a:ext cx="10536443" cy="4172367"/>
          </a:xfrm>
        </p:spPr>
      </p:pic>
    </p:spTree>
    <p:extLst>
      <p:ext uri="{BB962C8B-B14F-4D97-AF65-F5344CB8AC3E}">
        <p14:creationId xmlns:p14="http://schemas.microsoft.com/office/powerpoint/2010/main" val="2890502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63EA-CF9D-496B-919A-694CDC5C9BEF}"/>
              </a:ext>
            </a:extLst>
          </p:cNvPr>
          <p:cNvSpPr>
            <a:spLocks noGrp="1"/>
          </p:cNvSpPr>
          <p:nvPr>
            <p:ph type="title"/>
          </p:nvPr>
        </p:nvSpPr>
        <p:spPr/>
        <p:txBody>
          <a:bodyPr/>
          <a:lstStyle/>
          <a:p>
            <a:r>
              <a:rPr lang="en-US" dirty="0"/>
              <a:t>Data Storytelling</a:t>
            </a:r>
          </a:p>
        </p:txBody>
      </p:sp>
      <p:sp>
        <p:nvSpPr>
          <p:cNvPr id="3" name="Content Placeholder 2">
            <a:extLst>
              <a:ext uri="{FF2B5EF4-FFF2-40B4-BE49-F238E27FC236}">
                <a16:creationId xmlns:a16="http://schemas.microsoft.com/office/drawing/2014/main" id="{9B804B70-DE26-43F5-AB78-4C72745D9DB5}"/>
              </a:ext>
            </a:extLst>
          </p:cNvPr>
          <p:cNvSpPr>
            <a:spLocks noGrp="1"/>
          </p:cNvSpPr>
          <p:nvPr>
            <p:ph idx="1"/>
          </p:nvPr>
        </p:nvSpPr>
        <p:spPr/>
        <p:txBody>
          <a:bodyPr>
            <a:normAutofit/>
          </a:bodyPr>
          <a:lstStyle/>
          <a:p>
            <a:r>
              <a:rPr lang="en-US" dirty="0"/>
              <a:t>For this section, IRS AGI and Census Educational Attainment data are analyzed to answer the following questions below. Numerous plots were generated and can be viewed in this GitHub repo </a:t>
            </a:r>
            <a:r>
              <a:rPr lang="en-US" dirty="0">
                <a:hlinkClick r:id="rId2"/>
              </a:rPr>
              <a:t>link</a:t>
            </a:r>
            <a:r>
              <a:rPr lang="en-US" dirty="0"/>
              <a:t> to the </a:t>
            </a:r>
            <a:r>
              <a:rPr lang="en-US" dirty="0" err="1"/>
              <a:t>Jupyter</a:t>
            </a:r>
            <a:r>
              <a:rPr lang="en-US" dirty="0"/>
              <a:t> Notebook containing the analysis.</a:t>
            </a:r>
          </a:p>
          <a:p>
            <a:pPr marL="457200" indent="-457200">
              <a:buFont typeface="+mj-lt"/>
              <a:buAutoNum type="arabicPeriod"/>
            </a:pPr>
            <a:r>
              <a:rPr lang="en-US" sz="2000" dirty="0"/>
              <a:t>How are states and zip codes performing over time in terms of Educational Attainment and Income? </a:t>
            </a:r>
          </a:p>
          <a:p>
            <a:pPr marL="457200" indent="-457200">
              <a:buFont typeface="+mj-lt"/>
              <a:buAutoNum type="arabicPeriod"/>
            </a:pPr>
            <a:r>
              <a:rPr lang="en-US" sz="2000" dirty="0"/>
              <a:t>Which states and zip codes performing the best/worst over time in terms of Educational Attainment and Income? </a:t>
            </a:r>
          </a:p>
          <a:p>
            <a:pPr marL="457200" indent="-457200">
              <a:buFont typeface="+mj-lt"/>
              <a:buAutoNum type="arabicPeriod"/>
            </a:pPr>
            <a:r>
              <a:rPr lang="en-US" sz="2000" dirty="0"/>
              <a:t>Is there a relationship/correlation between Educational Attainment and Income?</a:t>
            </a:r>
            <a:endParaRPr lang="en-US" sz="2000" dirty="0">
              <a:effectLst/>
            </a:endParaRPr>
          </a:p>
          <a:p>
            <a:endParaRPr lang="en-US" sz="2000" dirty="0">
              <a:effectLst/>
            </a:endParaRPr>
          </a:p>
        </p:txBody>
      </p:sp>
    </p:spTree>
    <p:extLst>
      <p:ext uri="{BB962C8B-B14F-4D97-AF65-F5344CB8AC3E}">
        <p14:creationId xmlns:p14="http://schemas.microsoft.com/office/powerpoint/2010/main" val="4113676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63EA-CF9D-496B-919A-694CDC5C9BEF}"/>
              </a:ext>
            </a:extLst>
          </p:cNvPr>
          <p:cNvSpPr>
            <a:spLocks noGrp="1"/>
          </p:cNvSpPr>
          <p:nvPr>
            <p:ph type="title"/>
          </p:nvPr>
        </p:nvSpPr>
        <p:spPr/>
        <p:txBody>
          <a:bodyPr>
            <a:normAutofit/>
          </a:bodyPr>
          <a:lstStyle/>
          <a:p>
            <a:r>
              <a:rPr lang="en-US" sz="3200" dirty="0"/>
              <a:t>How are states and zip codes performing over time in terms of Educational Attainment and Income?</a:t>
            </a:r>
          </a:p>
        </p:txBody>
      </p:sp>
      <p:sp>
        <p:nvSpPr>
          <p:cNvPr id="3" name="Content Placeholder 2">
            <a:extLst>
              <a:ext uri="{FF2B5EF4-FFF2-40B4-BE49-F238E27FC236}">
                <a16:creationId xmlns:a16="http://schemas.microsoft.com/office/drawing/2014/main" id="{9B804B70-DE26-43F5-AB78-4C72745D9DB5}"/>
              </a:ext>
            </a:extLst>
          </p:cNvPr>
          <p:cNvSpPr>
            <a:spLocks noGrp="1"/>
          </p:cNvSpPr>
          <p:nvPr>
            <p:ph idx="1"/>
          </p:nvPr>
        </p:nvSpPr>
        <p:spPr>
          <a:xfrm>
            <a:off x="1097280" y="2034629"/>
            <a:ext cx="10058400" cy="3760891"/>
          </a:xfrm>
        </p:spPr>
        <p:txBody>
          <a:bodyPr>
            <a:normAutofit/>
          </a:bodyPr>
          <a:lstStyle/>
          <a:p>
            <a:r>
              <a:rPr lang="en-US" u="sng" dirty="0"/>
              <a:t>Analysis and Outcome:</a:t>
            </a:r>
            <a:r>
              <a:rPr lang="en-US" b="1" dirty="0"/>
              <a:t> </a:t>
            </a:r>
            <a:r>
              <a:rPr lang="en-US" dirty="0"/>
              <a:t>After calculating the Education and Income scores for each zip code (column name is “</a:t>
            </a:r>
            <a:r>
              <a:rPr lang="en-US" dirty="0" err="1"/>
              <a:t>ZipScore</a:t>
            </a:r>
            <a:r>
              <a:rPr lang="en-US" dirty="0"/>
              <a:t>” in both IRS AGI and Census datasets), the scores were aggregated by arithmetic averaging on each State. </a:t>
            </a:r>
          </a:p>
          <a:p>
            <a:r>
              <a:rPr lang="en-US" dirty="0"/>
              <a:t>Examining high-level trends of 51 states is much easier than examining thousands of zip codes at once. </a:t>
            </a:r>
            <a:r>
              <a:rPr lang="en-US" sz="2000" dirty="0"/>
              <a:t>Overall on average and upon visual inspection, everyone in the U.S. is </a:t>
            </a:r>
            <a:r>
              <a:rPr lang="en-US" dirty="0"/>
              <a:t>gradually becoming more educated and earning more money to live better as shown in the next two slides across all states.</a:t>
            </a:r>
            <a:endParaRPr lang="en-US" sz="2000" dirty="0"/>
          </a:p>
          <a:p>
            <a:r>
              <a:rPr lang="en-US" dirty="0"/>
              <a:t>If upon visual inspection, I examine a state trending a certain way, I can then narrow in and look at the zip code trends within that state. As a result, this is done to answer the next question.</a:t>
            </a:r>
          </a:p>
        </p:txBody>
      </p:sp>
    </p:spTree>
    <p:extLst>
      <p:ext uri="{BB962C8B-B14F-4D97-AF65-F5344CB8AC3E}">
        <p14:creationId xmlns:p14="http://schemas.microsoft.com/office/powerpoint/2010/main" val="1457935964"/>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{804EC7A1-8476-4BB1-A4EF-A6F8AF03725A}tf56160789</Template>
  <TotalTime>0</TotalTime>
  <Words>2072</Words>
  <Application>Microsoft Office PowerPoint</Application>
  <PresentationFormat>Widescreen</PresentationFormat>
  <Paragraphs>97</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Bookman Old Style</vt:lpstr>
      <vt:lpstr>Calibri</vt:lpstr>
      <vt:lpstr>Franklin Gothic Book</vt:lpstr>
      <vt:lpstr>1_RetrospectVTI</vt:lpstr>
      <vt:lpstr>Super Zips Capstone Project</vt:lpstr>
      <vt:lpstr>Motivation and Problem Statement</vt:lpstr>
      <vt:lpstr>Methodology and Approach</vt:lpstr>
      <vt:lpstr>Data Wrangling Steps</vt:lpstr>
      <vt:lpstr>Data Wrangling Steps (cont.)</vt:lpstr>
      <vt:lpstr>Calculating Education and Income Scores per Zip Code</vt:lpstr>
      <vt:lpstr>Scoring Scales</vt:lpstr>
      <vt:lpstr>Data Storytelling</vt:lpstr>
      <vt:lpstr>How are states and zip codes performing over time in terms of Educational Attainment and Income?</vt:lpstr>
      <vt:lpstr>Education Score Trends by State</vt:lpstr>
      <vt:lpstr>Income Score Trends by State</vt:lpstr>
      <vt:lpstr>Which states and zip codes perform the best/worst over time in terms of Educational Attainment and Income? </vt:lpstr>
      <vt:lpstr>For Education, DC and LA are selected </vt:lpstr>
      <vt:lpstr>For Income, DC and MS are selected </vt:lpstr>
      <vt:lpstr>Is there a relationship/correlation between Educational Attainment and Income?</vt:lpstr>
      <vt:lpstr>Statistical Data Analysis</vt:lpstr>
      <vt:lpstr>Step 1: Conduct EDA</vt:lpstr>
      <vt:lpstr>Step 2: Parameter Estimation</vt:lpstr>
      <vt:lpstr>Step 3: Confidence Interval Calculation</vt:lpstr>
      <vt:lpstr>Step 4: Hypothesis Testing</vt:lpstr>
      <vt:lpstr>Step 5: Correlation and Covariance Analysis</vt:lpstr>
      <vt:lpstr>Step 6: Linear Regression</vt:lpstr>
      <vt:lpstr>Step 7: Calculate 95% bootstrap confidence interval for overall standard of living</vt:lpstr>
      <vt:lpstr>Step 8: Bootstrap hypothesis testing on ratios</vt:lpstr>
      <vt:lpstr>Machine Learning and In-Depth Analysis to come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2020-06-17T16:00:53Z</dcterms:created>
  <dcterms:modified xsi:type="dcterms:W3CDTF">2020-06-17T17:03:32Z</dcterms:modified>
</cp:coreProperties>
</file>