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058400"/>
  <p:notesSz cx="13716000" cy="100838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3841" userDrawn="1">
          <p15:clr>
            <a:srgbClr val="A4A3A4"/>
          </p15:clr>
        </p15:guide>
        <p15:guide id="2" pos="28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>
        <p:scale>
          <a:sx n="69" d="100"/>
          <a:sy n="69" d="100"/>
        </p:scale>
        <p:origin x="1464" y="600"/>
      </p:cViewPr>
      <p:guideLst>
        <p:guide orient="horz" pos="3841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2" y="3118766"/>
            <a:ext cx="15544800" cy="6156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11" b="1" i="0">
                <a:solidFill>
                  <a:srgbClr val="1F2937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3" y="5633894"/>
            <a:ext cx="1280160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75725" y="342459"/>
            <a:ext cx="9536562" cy="615683"/>
          </a:xfrm>
        </p:spPr>
        <p:txBody>
          <a:bodyPr lIns="0" tIns="0" rIns="0" bIns="0"/>
          <a:lstStyle>
            <a:lvl1pPr>
              <a:defRPr sz="3911" b="1" i="0">
                <a:solidFill>
                  <a:srgbClr val="1F2937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75725" y="342459"/>
            <a:ext cx="9536562" cy="615683"/>
          </a:xfrm>
        </p:spPr>
        <p:txBody>
          <a:bodyPr lIns="0" tIns="0" rIns="0" bIns="0"/>
          <a:lstStyle>
            <a:lvl1pPr>
              <a:defRPr sz="3911" b="1" i="0">
                <a:solidFill>
                  <a:srgbClr val="1F2937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13925"/>
            <a:ext cx="79552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2" y="2313925"/>
            <a:ext cx="79552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75725" y="342459"/>
            <a:ext cx="9536562" cy="615683"/>
          </a:xfrm>
        </p:spPr>
        <p:txBody>
          <a:bodyPr lIns="0" tIns="0" rIns="0" bIns="0"/>
          <a:lstStyle>
            <a:lvl1pPr>
              <a:defRPr sz="3911" b="1" i="0">
                <a:solidFill>
                  <a:srgbClr val="1F2937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" y="0"/>
            <a:ext cx="18288000" cy="152432"/>
          </a:xfrm>
          <a:custGeom>
            <a:avLst/>
            <a:gdLst/>
            <a:ahLst/>
            <a:cxnLst/>
            <a:rect l="l" t="t" r="r" b="b"/>
            <a:pathLst>
              <a:path w="13716000" h="114300">
                <a:moveTo>
                  <a:pt x="13715998" y="114299"/>
                </a:moveTo>
                <a:lnTo>
                  <a:pt x="0" y="114299"/>
                </a:lnTo>
                <a:lnTo>
                  <a:pt x="0" y="0"/>
                </a:lnTo>
                <a:lnTo>
                  <a:pt x="13715998" y="0"/>
                </a:lnTo>
                <a:lnTo>
                  <a:pt x="13715998" y="1142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75725" y="342459"/>
            <a:ext cx="9536562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1F2937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27799" y="3455133"/>
            <a:ext cx="107696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1" y="9356285"/>
            <a:ext cx="5852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356285"/>
            <a:ext cx="42062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0" y="9356285"/>
            <a:ext cx="42062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595935">
        <a:defRPr>
          <a:latin typeface="+mn-lt"/>
          <a:ea typeface="+mn-ea"/>
          <a:cs typeface="+mn-cs"/>
        </a:defRPr>
      </a:lvl2pPr>
      <a:lvl3pPr marL="1191869">
        <a:defRPr>
          <a:latin typeface="+mn-lt"/>
          <a:ea typeface="+mn-ea"/>
          <a:cs typeface="+mn-cs"/>
        </a:defRPr>
      </a:lvl3pPr>
      <a:lvl4pPr marL="1787807">
        <a:defRPr>
          <a:latin typeface="+mn-lt"/>
          <a:ea typeface="+mn-ea"/>
          <a:cs typeface="+mn-cs"/>
        </a:defRPr>
      </a:lvl4pPr>
      <a:lvl5pPr marL="2383742">
        <a:defRPr>
          <a:latin typeface="+mn-lt"/>
          <a:ea typeface="+mn-ea"/>
          <a:cs typeface="+mn-cs"/>
        </a:defRPr>
      </a:lvl5pPr>
      <a:lvl6pPr marL="2979673">
        <a:defRPr>
          <a:latin typeface="+mn-lt"/>
          <a:ea typeface="+mn-ea"/>
          <a:cs typeface="+mn-cs"/>
        </a:defRPr>
      </a:lvl6pPr>
      <a:lvl7pPr marL="3575610">
        <a:defRPr>
          <a:latin typeface="+mn-lt"/>
          <a:ea typeface="+mn-ea"/>
          <a:cs typeface="+mn-cs"/>
        </a:defRPr>
      </a:lvl7pPr>
      <a:lvl8pPr marL="4171543">
        <a:defRPr>
          <a:latin typeface="+mn-lt"/>
          <a:ea typeface="+mn-ea"/>
          <a:cs typeface="+mn-cs"/>
        </a:defRPr>
      </a:lvl8pPr>
      <a:lvl9pPr marL="476747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595935">
        <a:defRPr>
          <a:latin typeface="+mn-lt"/>
          <a:ea typeface="+mn-ea"/>
          <a:cs typeface="+mn-cs"/>
        </a:defRPr>
      </a:lvl2pPr>
      <a:lvl3pPr marL="1191869">
        <a:defRPr>
          <a:latin typeface="+mn-lt"/>
          <a:ea typeface="+mn-ea"/>
          <a:cs typeface="+mn-cs"/>
        </a:defRPr>
      </a:lvl3pPr>
      <a:lvl4pPr marL="1787807">
        <a:defRPr>
          <a:latin typeface="+mn-lt"/>
          <a:ea typeface="+mn-ea"/>
          <a:cs typeface="+mn-cs"/>
        </a:defRPr>
      </a:lvl4pPr>
      <a:lvl5pPr marL="2383742">
        <a:defRPr>
          <a:latin typeface="+mn-lt"/>
          <a:ea typeface="+mn-ea"/>
          <a:cs typeface="+mn-cs"/>
        </a:defRPr>
      </a:lvl5pPr>
      <a:lvl6pPr marL="2979673">
        <a:defRPr>
          <a:latin typeface="+mn-lt"/>
          <a:ea typeface="+mn-ea"/>
          <a:cs typeface="+mn-cs"/>
        </a:defRPr>
      </a:lvl6pPr>
      <a:lvl7pPr marL="3575610">
        <a:defRPr>
          <a:latin typeface="+mn-lt"/>
          <a:ea typeface="+mn-ea"/>
          <a:cs typeface="+mn-cs"/>
        </a:defRPr>
      </a:lvl7pPr>
      <a:lvl8pPr marL="4171543">
        <a:defRPr>
          <a:latin typeface="+mn-lt"/>
          <a:ea typeface="+mn-ea"/>
          <a:cs typeface="+mn-cs"/>
        </a:defRPr>
      </a:lvl8pPr>
      <a:lvl9pPr marL="476747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7.png"/><Relationship Id="rId7" Type="http://schemas.openxmlformats.org/officeDocument/2006/relationships/image" Target="../media/image72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5.png"/><Relationship Id="rId5" Type="http://schemas.openxmlformats.org/officeDocument/2006/relationships/image" Target="../media/image70.png"/><Relationship Id="rId10" Type="http://schemas.openxmlformats.org/officeDocument/2006/relationships/image" Target="../media/image74.png"/><Relationship Id="rId4" Type="http://schemas.openxmlformats.org/officeDocument/2006/relationships/image" Target="../media/image69.png"/><Relationship Id="rId9" Type="http://schemas.openxmlformats.org/officeDocument/2006/relationships/image" Target="../media/image7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1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3.png"/><Relationship Id="rId5" Type="http://schemas.openxmlformats.org/officeDocument/2006/relationships/image" Target="../media/image28.png"/><Relationship Id="rId10" Type="http://schemas.openxmlformats.org/officeDocument/2006/relationships/image" Target="../media/image32.png"/><Relationship Id="rId4" Type="http://schemas.openxmlformats.org/officeDocument/2006/relationships/image" Target="../media/image27.png"/><Relationship Id="rId9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image" Target="../media/image34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41.png"/><Relationship Id="rId5" Type="http://schemas.openxmlformats.org/officeDocument/2006/relationships/image" Target="../media/image7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6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11.png"/><Relationship Id="rId7" Type="http://schemas.openxmlformats.org/officeDocument/2006/relationships/image" Target="../media/image5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5.png"/><Relationship Id="rId5" Type="http://schemas.openxmlformats.org/officeDocument/2006/relationships/image" Target="../media/image50.png"/><Relationship Id="rId10" Type="http://schemas.openxmlformats.org/officeDocument/2006/relationships/image" Target="../media/image54.png"/><Relationship Id="rId4" Type="http://schemas.openxmlformats.org/officeDocument/2006/relationships/image" Target="../media/image49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13.png"/><Relationship Id="rId3" Type="http://schemas.openxmlformats.org/officeDocument/2006/relationships/image" Target="../media/image56.png"/><Relationship Id="rId7" Type="http://schemas.openxmlformats.org/officeDocument/2006/relationships/image" Target="../media/image9.png"/><Relationship Id="rId12" Type="http://schemas.openxmlformats.org/officeDocument/2006/relationships/image" Target="../media/image63.png"/><Relationship Id="rId2" Type="http://schemas.openxmlformats.org/officeDocument/2006/relationships/image" Target="../media/image8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8.png"/><Relationship Id="rId11" Type="http://schemas.openxmlformats.org/officeDocument/2006/relationships/image" Target="../media/image62.png"/><Relationship Id="rId5" Type="http://schemas.openxmlformats.org/officeDocument/2006/relationships/image" Target="../media/image57.png"/><Relationship Id="rId15" Type="http://schemas.openxmlformats.org/officeDocument/2006/relationships/image" Target="../media/image64.png"/><Relationship Id="rId10" Type="http://schemas.openxmlformats.org/officeDocument/2006/relationships/image" Target="../media/image61.png"/><Relationship Id="rId4" Type="http://schemas.openxmlformats.org/officeDocument/2006/relationships/image" Target="../media/image10.png"/><Relationship Id="rId9" Type="http://schemas.openxmlformats.org/officeDocument/2006/relationships/image" Target="../media/image60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5746" y="447695"/>
            <a:ext cx="9115026" cy="1455788"/>
          </a:xfrm>
          <a:prstGeom prst="rect">
            <a:avLst/>
          </a:prstGeom>
        </p:spPr>
        <p:txBody>
          <a:bodyPr vert="horz" wrap="square" lIns="0" tIns="311091" rIns="0" bIns="0" rtlCol="0">
            <a:spAutoFit/>
          </a:bodyPr>
          <a:lstStyle/>
          <a:p>
            <a:pPr algn="ctr">
              <a:spcBef>
                <a:spcPts val="443"/>
              </a:spcBef>
            </a:pPr>
            <a:r>
              <a:rPr spc="-235" dirty="0"/>
              <a:t>Transforming</a:t>
            </a:r>
            <a:r>
              <a:rPr spc="13" dirty="0"/>
              <a:t> </a:t>
            </a:r>
            <a:r>
              <a:rPr spc="-241" dirty="0"/>
              <a:t>Knowledge</a:t>
            </a:r>
            <a:r>
              <a:rPr spc="20" dirty="0"/>
              <a:t> </a:t>
            </a:r>
            <a:r>
              <a:rPr spc="-13" dirty="0"/>
              <a:t>Access</a:t>
            </a:r>
          </a:p>
          <a:p>
            <a:pPr algn="ctr">
              <a:spcBef>
                <a:spcPts val="261"/>
              </a:spcBef>
            </a:pPr>
            <a:r>
              <a:rPr sz="3258" spc="-248" dirty="0">
                <a:solidFill>
                  <a:srgbClr val="2562EB"/>
                </a:solidFill>
              </a:rPr>
              <a:t>A</a:t>
            </a:r>
            <a:r>
              <a:rPr sz="3258" spc="-59" dirty="0">
                <a:solidFill>
                  <a:srgbClr val="2562EB"/>
                </a:solidFill>
              </a:rPr>
              <a:t> </a:t>
            </a:r>
            <a:r>
              <a:rPr sz="3258" spc="-176" dirty="0">
                <a:solidFill>
                  <a:srgbClr val="2562EB"/>
                </a:solidFill>
              </a:rPr>
              <a:t>Vision</a:t>
            </a:r>
            <a:r>
              <a:rPr sz="3258" spc="-59" dirty="0">
                <a:solidFill>
                  <a:srgbClr val="2562EB"/>
                </a:solidFill>
              </a:rPr>
              <a:t> </a:t>
            </a:r>
            <a:r>
              <a:rPr sz="3258" spc="-163" dirty="0">
                <a:solidFill>
                  <a:srgbClr val="2562EB"/>
                </a:solidFill>
              </a:rPr>
              <a:t>for</a:t>
            </a:r>
            <a:r>
              <a:rPr sz="3258" spc="-52" dirty="0">
                <a:solidFill>
                  <a:srgbClr val="2562EB"/>
                </a:solidFill>
              </a:rPr>
              <a:t> </a:t>
            </a:r>
            <a:r>
              <a:rPr sz="3258" spc="-144" dirty="0">
                <a:solidFill>
                  <a:srgbClr val="2562EB"/>
                </a:solidFill>
              </a:rPr>
              <a:t>Intelligent</a:t>
            </a:r>
            <a:r>
              <a:rPr sz="3258" spc="-59" dirty="0">
                <a:solidFill>
                  <a:srgbClr val="2562EB"/>
                </a:solidFill>
              </a:rPr>
              <a:t> </a:t>
            </a:r>
            <a:r>
              <a:rPr sz="3258" spc="-196" dirty="0">
                <a:solidFill>
                  <a:srgbClr val="2562EB"/>
                </a:solidFill>
              </a:rPr>
              <a:t>Knowledge</a:t>
            </a:r>
            <a:r>
              <a:rPr sz="3258" spc="-59" dirty="0">
                <a:solidFill>
                  <a:srgbClr val="2562EB"/>
                </a:solidFill>
              </a:rPr>
              <a:t> </a:t>
            </a:r>
            <a:r>
              <a:rPr sz="3258" spc="-149" dirty="0">
                <a:solidFill>
                  <a:srgbClr val="2562EB"/>
                </a:solidFill>
              </a:rPr>
              <a:t>Management</a:t>
            </a:r>
            <a:endParaRPr sz="3258"/>
          </a:p>
        </p:txBody>
      </p:sp>
      <p:grpSp>
        <p:nvGrpSpPr>
          <p:cNvPr id="3" name="object 3"/>
          <p:cNvGrpSpPr/>
          <p:nvPr/>
        </p:nvGrpSpPr>
        <p:grpSpPr>
          <a:xfrm>
            <a:off x="998153" y="2894434"/>
            <a:ext cx="7847829" cy="1117571"/>
            <a:chOff x="609599" y="2133599"/>
            <a:chExt cx="6019800" cy="857250"/>
          </a:xfrm>
        </p:grpSpPr>
        <p:sp>
          <p:nvSpPr>
            <p:cNvPr id="4" name="object 4"/>
            <p:cNvSpPr/>
            <p:nvPr/>
          </p:nvSpPr>
          <p:spPr>
            <a:xfrm>
              <a:off x="666749" y="2133599"/>
              <a:ext cx="5962650" cy="857250"/>
            </a:xfrm>
            <a:custGeom>
              <a:avLst/>
              <a:gdLst/>
              <a:ahLst/>
              <a:cxnLst/>
              <a:rect l="l" t="t" r="r" b="b"/>
              <a:pathLst>
                <a:path w="5962650" h="857250">
                  <a:moveTo>
                    <a:pt x="0" y="857249"/>
                  </a:moveTo>
                  <a:lnTo>
                    <a:pt x="5962649" y="857249"/>
                  </a:lnTo>
                  <a:lnTo>
                    <a:pt x="5962649" y="0"/>
                  </a:lnTo>
                  <a:lnTo>
                    <a:pt x="0" y="0"/>
                  </a:lnTo>
                  <a:lnTo>
                    <a:pt x="0" y="857249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599" y="2133599"/>
              <a:ext cx="57150" cy="857250"/>
            </a:xfrm>
            <a:custGeom>
              <a:avLst/>
              <a:gdLst/>
              <a:ahLst/>
              <a:cxnLst/>
              <a:rect l="l" t="t" r="r" b="b"/>
              <a:pathLst>
                <a:path w="57150" h="857250">
                  <a:moveTo>
                    <a:pt x="57149" y="857249"/>
                  </a:moveTo>
                  <a:lnTo>
                    <a:pt x="0" y="857249"/>
                  </a:lnTo>
                  <a:lnTo>
                    <a:pt x="0" y="0"/>
                  </a:lnTo>
                  <a:lnTo>
                    <a:pt x="57149" y="0"/>
                  </a:lnTo>
                  <a:lnTo>
                    <a:pt x="57149" y="85724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72656" y="3062283"/>
            <a:ext cx="7773324" cy="483914"/>
          </a:xfrm>
          <a:prstGeom prst="rect">
            <a:avLst/>
          </a:prstGeom>
        </p:spPr>
        <p:txBody>
          <a:bodyPr vert="horz" wrap="square" lIns="0" tIns="22351" rIns="0" bIns="0" rtlCol="0">
            <a:spAutoFit/>
          </a:bodyPr>
          <a:lstStyle/>
          <a:p>
            <a:pPr marL="297969">
              <a:spcBef>
                <a:spcPts val="176"/>
              </a:spcBef>
            </a:pPr>
            <a:r>
              <a:rPr sz="2998" b="1" spc="-163" dirty="0">
                <a:solidFill>
                  <a:srgbClr val="2562EB"/>
                </a:solidFill>
                <a:latin typeface="Roboto"/>
                <a:cs typeface="Roboto"/>
              </a:rPr>
              <a:t>The</a:t>
            </a:r>
            <a:r>
              <a:rPr sz="2998" b="1" spc="-52" dirty="0">
                <a:solidFill>
                  <a:srgbClr val="2562EB"/>
                </a:solidFill>
                <a:latin typeface="Roboto"/>
                <a:cs typeface="Roboto"/>
              </a:rPr>
              <a:t> </a:t>
            </a:r>
            <a:r>
              <a:rPr sz="2998" b="1" spc="-13" dirty="0">
                <a:solidFill>
                  <a:srgbClr val="2562EB"/>
                </a:solidFill>
                <a:latin typeface="Roboto"/>
                <a:cs typeface="Roboto"/>
              </a:rPr>
              <a:t>Challenge</a:t>
            </a:r>
            <a:endParaRPr sz="2998">
              <a:latin typeface="Roboto"/>
              <a:cs typeface="Roboto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6839" y="4372110"/>
            <a:ext cx="149009" cy="14901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478295" y="4281189"/>
            <a:ext cx="5862692" cy="570717"/>
          </a:xfrm>
          <a:prstGeom prst="rect">
            <a:avLst/>
          </a:prstGeom>
        </p:spPr>
        <p:txBody>
          <a:bodyPr vert="horz" wrap="square" lIns="0" tIns="16557" rIns="0" bIns="0" rtlCol="0">
            <a:spAutoFit/>
          </a:bodyPr>
          <a:lstStyle/>
          <a:p>
            <a:pPr marL="16554">
              <a:spcBef>
                <a:spcPts val="131"/>
              </a:spcBef>
            </a:pPr>
            <a:r>
              <a:rPr spc="-97" dirty="0">
                <a:solidFill>
                  <a:srgbClr val="333333"/>
                </a:solidFill>
                <a:latin typeface="Roboto"/>
                <a:cs typeface="Roboto"/>
              </a:rPr>
              <a:t>Inefficient</a:t>
            </a:r>
            <a:r>
              <a:rPr spc="-2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pc="-111" dirty="0">
                <a:solidFill>
                  <a:srgbClr val="333333"/>
                </a:solidFill>
                <a:latin typeface="Roboto"/>
                <a:cs typeface="Roboto"/>
              </a:rPr>
              <a:t>knowledge</a:t>
            </a:r>
            <a:r>
              <a:rPr spc="-2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pc="-97" dirty="0">
                <a:solidFill>
                  <a:srgbClr val="333333"/>
                </a:solidFill>
                <a:latin typeface="Roboto"/>
                <a:cs typeface="Roboto"/>
              </a:rPr>
              <a:t>discovery</a:t>
            </a:r>
            <a:r>
              <a:rPr spc="-2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pc="-91" dirty="0">
                <a:solidFill>
                  <a:srgbClr val="333333"/>
                </a:solidFill>
                <a:latin typeface="Roboto"/>
                <a:cs typeface="Roboto"/>
              </a:rPr>
              <a:t>for</a:t>
            </a:r>
            <a:r>
              <a:rPr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pc="-111" dirty="0">
                <a:solidFill>
                  <a:srgbClr val="333333"/>
                </a:solidFill>
                <a:latin typeface="Roboto"/>
                <a:cs typeface="Roboto"/>
              </a:rPr>
              <a:t>users</a:t>
            </a:r>
            <a:r>
              <a:rPr spc="-2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pc="-104" dirty="0">
                <a:solidFill>
                  <a:srgbClr val="333333"/>
                </a:solidFill>
                <a:latin typeface="Roboto"/>
                <a:cs typeface="Roboto"/>
              </a:rPr>
              <a:t>(employees,</a:t>
            </a:r>
            <a:r>
              <a:rPr spc="-2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pc="-91" dirty="0">
                <a:solidFill>
                  <a:srgbClr val="333333"/>
                </a:solidFill>
                <a:latin typeface="Roboto"/>
                <a:cs typeface="Roboto"/>
              </a:rPr>
              <a:t>customers).</a:t>
            </a:r>
            <a:endParaRPr>
              <a:latin typeface="Roboto"/>
              <a:cs typeface="Roboto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6839" y="4819138"/>
            <a:ext cx="149009" cy="14901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478294" y="4728218"/>
            <a:ext cx="5458711" cy="570717"/>
          </a:xfrm>
          <a:prstGeom prst="rect">
            <a:avLst/>
          </a:prstGeom>
        </p:spPr>
        <p:txBody>
          <a:bodyPr vert="horz" wrap="square" lIns="0" tIns="16557" rIns="0" bIns="0" rtlCol="0">
            <a:spAutoFit/>
          </a:bodyPr>
          <a:lstStyle/>
          <a:p>
            <a:pPr marL="16554">
              <a:spcBef>
                <a:spcPts val="131"/>
              </a:spcBef>
            </a:pPr>
            <a:r>
              <a:rPr spc="-91" dirty="0">
                <a:solidFill>
                  <a:srgbClr val="333333"/>
                </a:solidFill>
                <a:latin typeface="Roboto"/>
                <a:cs typeface="Roboto"/>
              </a:rPr>
              <a:t>Difficulty</a:t>
            </a:r>
            <a:r>
              <a:rPr spc="-2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pc="-85" dirty="0">
                <a:solidFill>
                  <a:srgbClr val="333333"/>
                </a:solidFill>
                <a:latin typeface="Roboto"/>
                <a:cs typeface="Roboto"/>
              </a:rPr>
              <a:t>in</a:t>
            </a:r>
            <a:r>
              <a:rPr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pc="-97" dirty="0">
                <a:solidFill>
                  <a:srgbClr val="333333"/>
                </a:solidFill>
                <a:latin typeface="Roboto"/>
                <a:cs typeface="Roboto"/>
              </a:rPr>
              <a:t>maintaining</a:t>
            </a:r>
            <a:r>
              <a:rPr spc="-2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pc="-104" dirty="0">
                <a:solidFill>
                  <a:srgbClr val="333333"/>
                </a:solidFill>
                <a:latin typeface="Roboto"/>
                <a:cs typeface="Roboto"/>
              </a:rPr>
              <a:t>up-</a:t>
            </a:r>
            <a:r>
              <a:rPr spc="-91" dirty="0">
                <a:solidFill>
                  <a:srgbClr val="333333"/>
                </a:solidFill>
                <a:latin typeface="Roboto"/>
                <a:cs typeface="Roboto"/>
              </a:rPr>
              <a:t>to-</a:t>
            </a:r>
            <a:r>
              <a:rPr spc="-104" dirty="0">
                <a:solidFill>
                  <a:srgbClr val="333333"/>
                </a:solidFill>
                <a:latin typeface="Roboto"/>
                <a:cs typeface="Roboto"/>
              </a:rPr>
              <a:t>date</a:t>
            </a:r>
            <a:r>
              <a:rPr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pc="-111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pc="-97" dirty="0">
                <a:solidFill>
                  <a:srgbClr val="333333"/>
                </a:solidFill>
                <a:latin typeface="Roboto"/>
                <a:cs typeface="Roboto"/>
              </a:rPr>
              <a:t>consistent</a:t>
            </a:r>
            <a:r>
              <a:rPr spc="-2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pc="-97" dirty="0">
                <a:solidFill>
                  <a:srgbClr val="333333"/>
                </a:solidFill>
                <a:latin typeface="Roboto"/>
                <a:cs typeface="Roboto"/>
              </a:rPr>
              <a:t>knowledge.</a:t>
            </a:r>
            <a:endParaRPr>
              <a:latin typeface="Roboto"/>
              <a:cs typeface="Roboto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6839" y="5266166"/>
            <a:ext cx="149009" cy="14901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478295" y="5175245"/>
            <a:ext cx="4983537" cy="570717"/>
          </a:xfrm>
          <a:prstGeom prst="rect">
            <a:avLst/>
          </a:prstGeom>
        </p:spPr>
        <p:txBody>
          <a:bodyPr vert="horz" wrap="square" lIns="0" tIns="16557" rIns="0" bIns="0" rtlCol="0">
            <a:spAutoFit/>
          </a:bodyPr>
          <a:lstStyle/>
          <a:p>
            <a:pPr marL="16554">
              <a:spcBef>
                <a:spcPts val="131"/>
              </a:spcBef>
            </a:pPr>
            <a:r>
              <a:rPr spc="-117" dirty="0">
                <a:solidFill>
                  <a:srgbClr val="333333"/>
                </a:solidFill>
                <a:latin typeface="Roboto"/>
                <a:cs typeface="Roboto"/>
              </a:rPr>
              <a:t>Lack</a:t>
            </a:r>
            <a:r>
              <a:rPr spc="-2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pc="-104" dirty="0">
                <a:solidFill>
                  <a:srgbClr val="333333"/>
                </a:solidFill>
                <a:latin typeface="Roboto"/>
                <a:cs typeface="Roboto"/>
              </a:rPr>
              <a:t>of</a:t>
            </a:r>
            <a:r>
              <a:rPr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pc="-117" dirty="0">
                <a:solidFill>
                  <a:srgbClr val="333333"/>
                </a:solidFill>
                <a:latin typeface="Roboto"/>
                <a:cs typeface="Roboto"/>
              </a:rPr>
              <a:t>a</a:t>
            </a:r>
            <a:r>
              <a:rPr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pc="-91" dirty="0">
                <a:solidFill>
                  <a:srgbClr val="333333"/>
                </a:solidFill>
                <a:latin typeface="Roboto"/>
                <a:cs typeface="Roboto"/>
              </a:rPr>
              <a:t>centralized,</a:t>
            </a:r>
            <a:r>
              <a:rPr spc="-2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pc="-85" dirty="0">
                <a:solidFill>
                  <a:srgbClr val="333333"/>
                </a:solidFill>
                <a:latin typeface="Roboto"/>
                <a:cs typeface="Roboto"/>
              </a:rPr>
              <a:t>intelligent</a:t>
            </a:r>
            <a:r>
              <a:rPr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pc="-111" dirty="0">
                <a:solidFill>
                  <a:srgbClr val="333333"/>
                </a:solidFill>
                <a:latin typeface="Roboto"/>
                <a:cs typeface="Roboto"/>
              </a:rPr>
              <a:t>system</a:t>
            </a:r>
            <a:r>
              <a:rPr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pc="-91" dirty="0">
                <a:solidFill>
                  <a:srgbClr val="333333"/>
                </a:solidFill>
                <a:latin typeface="Roboto"/>
                <a:cs typeface="Roboto"/>
              </a:rPr>
              <a:t>for</a:t>
            </a:r>
            <a:r>
              <a:rPr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pc="-97" dirty="0">
                <a:solidFill>
                  <a:srgbClr val="333333"/>
                </a:solidFill>
                <a:latin typeface="Roboto"/>
                <a:cs typeface="Roboto"/>
              </a:rPr>
              <a:t>diverse</a:t>
            </a:r>
            <a:r>
              <a:rPr spc="-2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pc="-65" dirty="0">
                <a:solidFill>
                  <a:srgbClr val="333333"/>
                </a:solidFill>
                <a:latin typeface="Roboto"/>
                <a:cs typeface="Roboto"/>
              </a:rPr>
              <a:t>data.</a:t>
            </a:r>
            <a:endParaRPr>
              <a:latin typeface="Roboto"/>
              <a:cs typeface="Roboto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6839" y="5713195"/>
            <a:ext cx="149009" cy="14901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478301" y="5622274"/>
            <a:ext cx="4144946" cy="570717"/>
          </a:xfrm>
          <a:prstGeom prst="rect">
            <a:avLst/>
          </a:prstGeom>
        </p:spPr>
        <p:txBody>
          <a:bodyPr vert="horz" wrap="square" lIns="0" tIns="16557" rIns="0" bIns="0" rtlCol="0">
            <a:spAutoFit/>
          </a:bodyPr>
          <a:lstStyle/>
          <a:p>
            <a:pPr marL="16554">
              <a:spcBef>
                <a:spcPts val="131"/>
              </a:spcBef>
            </a:pPr>
            <a:r>
              <a:rPr spc="-131" dirty="0">
                <a:solidFill>
                  <a:srgbClr val="333333"/>
                </a:solidFill>
                <a:latin typeface="Roboto"/>
                <a:cs typeface="Roboto"/>
              </a:rPr>
              <a:t>Need</a:t>
            </a:r>
            <a:r>
              <a:rPr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pc="-91" dirty="0">
                <a:solidFill>
                  <a:srgbClr val="333333"/>
                </a:solidFill>
                <a:latin typeface="Roboto"/>
                <a:cs typeface="Roboto"/>
              </a:rPr>
              <a:t>for</a:t>
            </a:r>
            <a:r>
              <a:rPr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pc="-104" dirty="0">
                <a:solidFill>
                  <a:srgbClr val="333333"/>
                </a:solidFill>
                <a:latin typeface="Roboto"/>
                <a:cs typeface="Roboto"/>
              </a:rPr>
              <a:t>global</a:t>
            </a:r>
            <a:r>
              <a:rPr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pc="-91" dirty="0">
                <a:solidFill>
                  <a:srgbClr val="333333"/>
                </a:solidFill>
                <a:latin typeface="Roboto"/>
                <a:cs typeface="Roboto"/>
              </a:rPr>
              <a:t>accessibility</a:t>
            </a:r>
            <a:r>
              <a:rPr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pc="-111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pc="-97" dirty="0">
                <a:solidFill>
                  <a:srgbClr val="333333"/>
                </a:solidFill>
                <a:latin typeface="Roboto"/>
                <a:cs typeface="Roboto"/>
              </a:rPr>
              <a:t>performance.</a:t>
            </a:r>
            <a:endParaRPr>
              <a:latin typeface="Roboto"/>
              <a:cs typeface="Robo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9442018" y="2894434"/>
            <a:ext cx="7847829" cy="1117571"/>
            <a:chOff x="7086599" y="2133599"/>
            <a:chExt cx="6019800" cy="857250"/>
          </a:xfrm>
        </p:grpSpPr>
        <p:sp>
          <p:nvSpPr>
            <p:cNvPr id="16" name="object 16"/>
            <p:cNvSpPr/>
            <p:nvPr/>
          </p:nvSpPr>
          <p:spPr>
            <a:xfrm>
              <a:off x="7143749" y="2133599"/>
              <a:ext cx="5962650" cy="857250"/>
            </a:xfrm>
            <a:custGeom>
              <a:avLst/>
              <a:gdLst/>
              <a:ahLst/>
              <a:cxnLst/>
              <a:rect l="l" t="t" r="r" b="b"/>
              <a:pathLst>
                <a:path w="5962650" h="857250">
                  <a:moveTo>
                    <a:pt x="0" y="857249"/>
                  </a:moveTo>
                  <a:lnTo>
                    <a:pt x="5962649" y="857249"/>
                  </a:lnTo>
                  <a:lnTo>
                    <a:pt x="5962649" y="0"/>
                  </a:lnTo>
                  <a:lnTo>
                    <a:pt x="0" y="0"/>
                  </a:lnTo>
                  <a:lnTo>
                    <a:pt x="0" y="857249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86599" y="2133599"/>
              <a:ext cx="57150" cy="857250"/>
            </a:xfrm>
            <a:custGeom>
              <a:avLst/>
              <a:gdLst/>
              <a:ahLst/>
              <a:cxnLst/>
              <a:rect l="l" t="t" r="r" b="b"/>
              <a:pathLst>
                <a:path w="57150" h="857250">
                  <a:moveTo>
                    <a:pt x="57149" y="857249"/>
                  </a:moveTo>
                  <a:lnTo>
                    <a:pt x="0" y="857249"/>
                  </a:lnTo>
                  <a:lnTo>
                    <a:pt x="0" y="0"/>
                  </a:lnTo>
                  <a:lnTo>
                    <a:pt x="57149" y="0"/>
                  </a:lnTo>
                  <a:lnTo>
                    <a:pt x="57149" y="85724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516522" y="3062283"/>
            <a:ext cx="7773324" cy="483914"/>
          </a:xfrm>
          <a:prstGeom prst="rect">
            <a:avLst/>
          </a:prstGeom>
        </p:spPr>
        <p:txBody>
          <a:bodyPr vert="horz" wrap="square" lIns="0" tIns="22351" rIns="0" bIns="0" rtlCol="0">
            <a:spAutoFit/>
          </a:bodyPr>
          <a:lstStyle/>
          <a:p>
            <a:pPr marL="297969">
              <a:spcBef>
                <a:spcPts val="176"/>
              </a:spcBef>
            </a:pPr>
            <a:r>
              <a:rPr sz="2998" b="1" spc="-144" dirty="0">
                <a:solidFill>
                  <a:srgbClr val="2562EB"/>
                </a:solidFill>
                <a:latin typeface="Roboto"/>
                <a:cs typeface="Roboto"/>
              </a:rPr>
              <a:t>Our</a:t>
            </a:r>
            <a:r>
              <a:rPr sz="2998" b="1" spc="-72" dirty="0">
                <a:solidFill>
                  <a:srgbClr val="2562EB"/>
                </a:solidFill>
                <a:latin typeface="Roboto"/>
                <a:cs typeface="Roboto"/>
              </a:rPr>
              <a:t> </a:t>
            </a:r>
            <a:r>
              <a:rPr sz="2998" b="1" spc="-13" dirty="0">
                <a:solidFill>
                  <a:srgbClr val="2562EB"/>
                </a:solidFill>
                <a:latin typeface="Roboto"/>
                <a:cs typeface="Roboto"/>
              </a:rPr>
              <a:t>Vision</a:t>
            </a:r>
            <a:endParaRPr sz="2998">
              <a:latin typeface="Roboto"/>
              <a:cs typeface="Roboto"/>
            </a:endParaRPr>
          </a:p>
        </p:txBody>
      </p: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0705" y="4372110"/>
            <a:ext cx="149009" cy="149010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9922162" y="4251223"/>
            <a:ext cx="6533235" cy="612523"/>
          </a:xfrm>
          <a:prstGeom prst="rect">
            <a:avLst/>
          </a:prstGeom>
        </p:spPr>
        <p:txBody>
          <a:bodyPr vert="horz" wrap="square" lIns="0" tIns="16557" rIns="0" bIns="0" rtlCol="0">
            <a:spAutoFit/>
          </a:bodyPr>
          <a:lstStyle/>
          <a:p>
            <a:pPr marL="16554" marR="6621">
              <a:lnSpc>
                <a:spcPct val="111100"/>
              </a:lnSpc>
              <a:spcBef>
                <a:spcPts val="131"/>
              </a:spcBef>
            </a:pPr>
            <a:r>
              <a:rPr spc="-97" dirty="0">
                <a:solidFill>
                  <a:srgbClr val="333333"/>
                </a:solidFill>
                <a:latin typeface="Roboto"/>
                <a:cs typeface="Roboto"/>
              </a:rPr>
              <a:t>Build</a:t>
            </a:r>
            <a:r>
              <a:rPr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pc="-117" dirty="0">
                <a:solidFill>
                  <a:srgbClr val="333333"/>
                </a:solidFill>
                <a:latin typeface="Roboto"/>
                <a:cs typeface="Roboto"/>
              </a:rPr>
              <a:t>a</a:t>
            </a:r>
            <a:r>
              <a:rPr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pc="-91" dirty="0">
                <a:solidFill>
                  <a:srgbClr val="333333"/>
                </a:solidFill>
                <a:latin typeface="Roboto"/>
                <a:cs typeface="Roboto"/>
              </a:rPr>
              <a:t>scalable,</a:t>
            </a:r>
            <a:r>
              <a:rPr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pc="-91" dirty="0">
                <a:solidFill>
                  <a:srgbClr val="333333"/>
                </a:solidFill>
                <a:latin typeface="Roboto"/>
                <a:cs typeface="Roboto"/>
              </a:rPr>
              <a:t>multi-</a:t>
            </a:r>
            <a:r>
              <a:rPr spc="-104" dirty="0">
                <a:solidFill>
                  <a:srgbClr val="333333"/>
                </a:solidFill>
                <a:latin typeface="Roboto"/>
                <a:cs typeface="Roboto"/>
              </a:rPr>
              <a:t>geographic,</a:t>
            </a:r>
            <a:r>
              <a:rPr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spc="-124" dirty="0">
                <a:solidFill>
                  <a:srgbClr val="333333"/>
                </a:solidFill>
                <a:latin typeface="Roboto"/>
                <a:cs typeface="Roboto"/>
              </a:rPr>
              <a:t>vector embeddings for the </a:t>
            </a:r>
            <a:r>
              <a:rPr spc="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pc="-117" dirty="0">
                <a:solidFill>
                  <a:srgbClr val="333333"/>
                </a:solidFill>
                <a:latin typeface="Roboto"/>
                <a:cs typeface="Roboto"/>
              </a:rPr>
              <a:t>Knowledge</a:t>
            </a:r>
            <a:r>
              <a:rPr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pc="-117" dirty="0">
                <a:solidFill>
                  <a:srgbClr val="333333"/>
                </a:solidFill>
                <a:latin typeface="Roboto"/>
                <a:cs typeface="Roboto"/>
              </a:rPr>
              <a:t>Management </a:t>
            </a:r>
            <a:r>
              <a:rPr spc="-13" dirty="0">
                <a:solidFill>
                  <a:srgbClr val="333333"/>
                </a:solidFill>
                <a:latin typeface="Roboto"/>
                <a:cs typeface="Roboto"/>
              </a:rPr>
              <a:t>System</a:t>
            </a:r>
            <a:r>
              <a:rPr lang="en-US" spc="-13" dirty="0">
                <a:solidFill>
                  <a:srgbClr val="333333"/>
                </a:solidFill>
                <a:latin typeface="Roboto"/>
                <a:cs typeface="Roboto"/>
              </a:rPr>
              <a:t> built by HPE</a:t>
            </a:r>
            <a:endParaRPr dirty="0">
              <a:latin typeface="Roboto"/>
              <a:cs typeface="Roboto"/>
            </a:endParaRPr>
          </a:p>
        </p:txBody>
      </p:sp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0705" y="5117157"/>
            <a:ext cx="149009" cy="149010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9922169" y="5026237"/>
            <a:ext cx="4593629" cy="570717"/>
          </a:xfrm>
          <a:prstGeom prst="rect">
            <a:avLst/>
          </a:prstGeom>
        </p:spPr>
        <p:txBody>
          <a:bodyPr vert="horz" wrap="square" lIns="0" tIns="16557" rIns="0" bIns="0" rtlCol="0">
            <a:spAutoFit/>
          </a:bodyPr>
          <a:lstStyle/>
          <a:p>
            <a:pPr marL="16554">
              <a:spcBef>
                <a:spcPts val="131"/>
              </a:spcBef>
            </a:pPr>
            <a:r>
              <a:rPr spc="-104" dirty="0">
                <a:solidFill>
                  <a:srgbClr val="333333"/>
                </a:solidFill>
                <a:latin typeface="Roboto"/>
                <a:cs typeface="Roboto"/>
              </a:rPr>
              <a:t>Enable</a:t>
            </a:r>
            <a:r>
              <a:rPr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pc="-85" dirty="0">
                <a:solidFill>
                  <a:srgbClr val="333333"/>
                </a:solidFill>
                <a:latin typeface="Roboto"/>
                <a:cs typeface="Roboto"/>
              </a:rPr>
              <a:t>intuitive</a:t>
            </a:r>
            <a:r>
              <a:rPr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pc="-91" dirty="0">
                <a:solidFill>
                  <a:srgbClr val="333333"/>
                </a:solidFill>
                <a:latin typeface="Roboto"/>
                <a:cs typeface="Roboto"/>
              </a:rPr>
              <a:t>natural</a:t>
            </a:r>
            <a:r>
              <a:rPr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pc="-117" dirty="0">
                <a:solidFill>
                  <a:srgbClr val="333333"/>
                </a:solidFill>
                <a:latin typeface="Roboto"/>
                <a:cs typeface="Roboto"/>
              </a:rPr>
              <a:t>language</a:t>
            </a:r>
            <a:r>
              <a:rPr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pc="-97" dirty="0">
                <a:solidFill>
                  <a:srgbClr val="333333"/>
                </a:solidFill>
                <a:latin typeface="Roboto"/>
                <a:cs typeface="Roboto"/>
              </a:rPr>
              <a:t>querying</a:t>
            </a:r>
            <a:r>
              <a:rPr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pc="-91" dirty="0">
                <a:solidFill>
                  <a:srgbClr val="333333"/>
                </a:solidFill>
                <a:latin typeface="Roboto"/>
                <a:cs typeface="Roboto"/>
              </a:rPr>
              <a:t>for</a:t>
            </a:r>
            <a:r>
              <a:rPr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pc="-65" dirty="0">
                <a:solidFill>
                  <a:srgbClr val="333333"/>
                </a:solidFill>
                <a:latin typeface="Roboto"/>
                <a:cs typeface="Roboto"/>
              </a:rPr>
              <a:t>users.</a:t>
            </a:r>
            <a:endParaRPr>
              <a:latin typeface="Roboto"/>
              <a:cs typeface="Roboto"/>
            </a:endParaRPr>
          </a:p>
        </p:txBody>
      </p: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0705" y="5564185"/>
            <a:ext cx="149009" cy="149010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9922161" y="5473265"/>
            <a:ext cx="6465353" cy="570717"/>
          </a:xfrm>
          <a:prstGeom prst="rect">
            <a:avLst/>
          </a:prstGeom>
        </p:spPr>
        <p:txBody>
          <a:bodyPr vert="horz" wrap="square" lIns="0" tIns="16557" rIns="0" bIns="0" rtlCol="0">
            <a:spAutoFit/>
          </a:bodyPr>
          <a:lstStyle/>
          <a:p>
            <a:pPr marL="16554">
              <a:spcBef>
                <a:spcPts val="131"/>
              </a:spcBef>
            </a:pPr>
            <a:r>
              <a:rPr spc="-104" dirty="0">
                <a:solidFill>
                  <a:srgbClr val="333333"/>
                </a:solidFill>
                <a:latin typeface="Roboto"/>
                <a:cs typeface="Roboto"/>
              </a:rPr>
              <a:t>Provide</a:t>
            </a:r>
            <a:r>
              <a:rPr spc="-2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pc="-111" dirty="0">
                <a:solidFill>
                  <a:srgbClr val="333333"/>
                </a:solidFill>
                <a:latin typeface="Roboto"/>
                <a:cs typeface="Roboto"/>
              </a:rPr>
              <a:t>robust</a:t>
            </a:r>
            <a:r>
              <a:rPr spc="-2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pc="-104" dirty="0">
                <a:solidFill>
                  <a:srgbClr val="333333"/>
                </a:solidFill>
                <a:latin typeface="Roboto"/>
                <a:cs typeface="Roboto"/>
              </a:rPr>
              <a:t>tools</a:t>
            </a:r>
            <a:r>
              <a:rPr spc="-2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pc="-91" dirty="0">
                <a:solidFill>
                  <a:srgbClr val="333333"/>
                </a:solidFill>
                <a:latin typeface="Roboto"/>
                <a:cs typeface="Roboto"/>
              </a:rPr>
              <a:t>for</a:t>
            </a:r>
            <a:r>
              <a:rPr spc="-2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pc="-97" dirty="0">
                <a:solidFill>
                  <a:srgbClr val="333333"/>
                </a:solidFill>
                <a:latin typeface="Roboto"/>
                <a:cs typeface="Roboto"/>
              </a:rPr>
              <a:t>administrators</a:t>
            </a:r>
            <a:r>
              <a:rPr spc="-2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pc="-111" dirty="0">
                <a:solidFill>
                  <a:srgbClr val="333333"/>
                </a:solidFill>
                <a:latin typeface="Roboto"/>
                <a:cs typeface="Roboto"/>
              </a:rPr>
              <a:t>to</a:t>
            </a:r>
            <a:r>
              <a:rPr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pc="-97" dirty="0">
                <a:solidFill>
                  <a:srgbClr val="333333"/>
                </a:solidFill>
                <a:latin typeface="Roboto"/>
                <a:cs typeface="Roboto"/>
              </a:rPr>
              <a:t>create</a:t>
            </a:r>
            <a:r>
              <a:rPr spc="-2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pc="-111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pc="-2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pc="-124" dirty="0">
                <a:solidFill>
                  <a:srgbClr val="333333"/>
                </a:solidFill>
                <a:latin typeface="Roboto"/>
                <a:cs typeface="Roboto"/>
              </a:rPr>
              <a:t>manage</a:t>
            </a:r>
            <a:r>
              <a:rPr spc="-2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pc="-137" dirty="0">
                <a:solidFill>
                  <a:srgbClr val="333333"/>
                </a:solidFill>
                <a:latin typeface="Roboto"/>
                <a:cs typeface="Roboto"/>
              </a:rPr>
              <a:t>KB</a:t>
            </a:r>
            <a:r>
              <a:rPr spc="-2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pc="-72" dirty="0">
                <a:solidFill>
                  <a:srgbClr val="333333"/>
                </a:solidFill>
                <a:latin typeface="Roboto"/>
                <a:cs typeface="Roboto"/>
              </a:rPr>
              <a:t>articles.</a:t>
            </a:r>
            <a:endParaRPr>
              <a:latin typeface="Roboto"/>
              <a:cs typeface="Roboto"/>
            </a:endParaRPr>
          </a:p>
        </p:txBody>
      </p:sp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0705" y="6011213"/>
            <a:ext cx="149009" cy="149010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9922163" y="5920293"/>
            <a:ext cx="5778253" cy="293718"/>
          </a:xfrm>
          <a:prstGeom prst="rect">
            <a:avLst/>
          </a:prstGeom>
        </p:spPr>
        <p:txBody>
          <a:bodyPr vert="horz" wrap="square" lIns="0" tIns="16557" rIns="0" bIns="0" rtlCol="0">
            <a:spAutoFit/>
          </a:bodyPr>
          <a:lstStyle/>
          <a:p>
            <a:pPr marL="16554">
              <a:spcBef>
                <a:spcPts val="131"/>
              </a:spcBef>
            </a:pPr>
            <a:r>
              <a:rPr spc="-117" dirty="0">
                <a:solidFill>
                  <a:srgbClr val="333333"/>
                </a:solidFill>
                <a:latin typeface="Roboto"/>
                <a:cs typeface="Roboto"/>
              </a:rPr>
              <a:t>Leverage</a:t>
            </a:r>
            <a:r>
              <a:rPr spc="-2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pc="-91" dirty="0">
                <a:solidFill>
                  <a:srgbClr val="333333"/>
                </a:solidFill>
                <a:latin typeface="Roboto"/>
                <a:cs typeface="Roboto"/>
              </a:rPr>
              <a:t>existing</a:t>
            </a:r>
            <a:r>
              <a:rPr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pc="-97" dirty="0">
                <a:solidFill>
                  <a:srgbClr val="333333"/>
                </a:solidFill>
                <a:latin typeface="Roboto"/>
                <a:cs typeface="Roboto"/>
              </a:rPr>
              <a:t>valuable</a:t>
            </a:r>
            <a:r>
              <a:rPr spc="-2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pc="-104" dirty="0">
                <a:solidFill>
                  <a:srgbClr val="333333"/>
                </a:solidFill>
                <a:latin typeface="Roboto"/>
                <a:cs typeface="Roboto"/>
              </a:rPr>
              <a:t>data</a:t>
            </a:r>
            <a:r>
              <a:rPr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pc="-117" dirty="0">
                <a:solidFill>
                  <a:srgbClr val="333333"/>
                </a:solidFill>
                <a:latin typeface="Roboto"/>
                <a:cs typeface="Roboto"/>
              </a:rPr>
              <a:t>from</a:t>
            </a:r>
            <a:r>
              <a:rPr spc="-2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pc="-111" dirty="0">
                <a:solidFill>
                  <a:srgbClr val="333333"/>
                </a:solidFill>
                <a:latin typeface="Roboto"/>
                <a:cs typeface="Roboto"/>
              </a:rPr>
              <a:t>your</a:t>
            </a:r>
            <a:r>
              <a:rPr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spc="-131" dirty="0">
                <a:solidFill>
                  <a:srgbClr val="333333"/>
                </a:solidFill>
                <a:latin typeface="Roboto"/>
                <a:cs typeface="Roboto"/>
              </a:rPr>
              <a:t>SFDC</a:t>
            </a:r>
            <a:r>
              <a:rPr spc="-2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pc="-91" dirty="0">
                <a:solidFill>
                  <a:srgbClr val="333333"/>
                </a:solidFill>
                <a:latin typeface="Roboto"/>
                <a:cs typeface="Roboto"/>
              </a:rPr>
              <a:t>databases.</a:t>
            </a:r>
            <a:endParaRPr dirty="0">
              <a:latin typeface="Roboto"/>
              <a:cs typeface="Robo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81599" y="9375438"/>
            <a:ext cx="2576207" cy="252437"/>
          </a:xfrm>
          <a:prstGeom prst="rect">
            <a:avLst/>
          </a:prstGeom>
        </p:spPr>
        <p:txBody>
          <a:bodyPr vert="horz" wrap="square" lIns="0" tIns="21523" rIns="0" bIns="0" rtlCol="0">
            <a:spAutoFit/>
          </a:bodyPr>
          <a:lstStyle/>
          <a:p>
            <a:pPr marL="16554">
              <a:spcBef>
                <a:spcPts val="169"/>
              </a:spcBef>
            </a:pPr>
            <a:r>
              <a:rPr sz="1499" spc="-79" dirty="0">
                <a:solidFill>
                  <a:srgbClr val="4A5462"/>
                </a:solidFill>
                <a:latin typeface="Roboto"/>
                <a:cs typeface="Roboto"/>
              </a:rPr>
              <a:t>Knowledge</a:t>
            </a:r>
            <a:r>
              <a:rPr sz="1499" spc="-13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99" spc="-85" dirty="0">
                <a:solidFill>
                  <a:srgbClr val="4A5462"/>
                </a:solidFill>
                <a:latin typeface="Roboto"/>
                <a:cs typeface="Roboto"/>
              </a:rPr>
              <a:t>Management</a:t>
            </a:r>
            <a:r>
              <a:rPr sz="1499" spc="-13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99" spc="-65" dirty="0">
                <a:solidFill>
                  <a:srgbClr val="4A5462"/>
                </a:solidFill>
                <a:latin typeface="Roboto"/>
                <a:cs typeface="Roboto"/>
              </a:rPr>
              <a:t>System</a:t>
            </a:r>
            <a:endParaRPr sz="1499">
              <a:latin typeface="Roboto"/>
              <a:cs typeface="Robo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6346251" y="9375438"/>
            <a:ext cx="960283" cy="252437"/>
          </a:xfrm>
          <a:prstGeom prst="rect">
            <a:avLst/>
          </a:prstGeom>
        </p:spPr>
        <p:txBody>
          <a:bodyPr vert="horz" wrap="square" lIns="0" tIns="21523" rIns="0" bIns="0" rtlCol="0">
            <a:spAutoFit/>
          </a:bodyPr>
          <a:lstStyle/>
          <a:p>
            <a:pPr marL="16554">
              <a:spcBef>
                <a:spcPts val="169"/>
              </a:spcBef>
            </a:pPr>
            <a:r>
              <a:rPr sz="1499" spc="-65" dirty="0">
                <a:solidFill>
                  <a:srgbClr val="4A5462"/>
                </a:solidFill>
                <a:latin typeface="Roboto"/>
                <a:cs typeface="Roboto"/>
              </a:rPr>
              <a:t>Confidential</a:t>
            </a:r>
            <a:endParaRPr sz="1499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5746" y="447693"/>
            <a:ext cx="9115026" cy="1383648"/>
          </a:xfrm>
          <a:prstGeom prst="rect">
            <a:avLst/>
          </a:prstGeom>
        </p:spPr>
        <p:txBody>
          <a:bodyPr vert="horz" wrap="square" lIns="0" tIns="310641" rIns="0" bIns="0" rtlCol="0">
            <a:spAutoFit/>
          </a:bodyPr>
          <a:lstStyle/>
          <a:p>
            <a:pPr algn="ctr">
              <a:spcBef>
                <a:spcPts val="1011"/>
              </a:spcBef>
            </a:pPr>
            <a:r>
              <a:rPr spc="-208" dirty="0"/>
              <a:t>Project</a:t>
            </a:r>
            <a:r>
              <a:rPr spc="-39" dirty="0"/>
              <a:t> </a:t>
            </a:r>
            <a:r>
              <a:rPr spc="-79" dirty="0"/>
              <a:t>Milestones</a:t>
            </a:r>
          </a:p>
          <a:p>
            <a:pPr algn="ctr">
              <a:spcBef>
                <a:spcPts val="587"/>
              </a:spcBef>
            </a:pPr>
            <a:r>
              <a:rPr sz="2542" b="0" spc="-169" dirty="0">
                <a:solidFill>
                  <a:srgbClr val="2562EB"/>
                </a:solidFill>
                <a:latin typeface="Roboto Medium"/>
                <a:cs typeface="Roboto Medium"/>
              </a:rPr>
              <a:t>FAISS</a:t>
            </a:r>
            <a:r>
              <a:rPr sz="2542" b="0" spc="-27" dirty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sz="2542" b="0" spc="-124" dirty="0">
                <a:solidFill>
                  <a:srgbClr val="2562EB"/>
                </a:solidFill>
                <a:latin typeface="Roboto Medium"/>
                <a:cs typeface="Roboto Medium"/>
              </a:rPr>
              <a:t>Vector</a:t>
            </a:r>
            <a:r>
              <a:rPr sz="2542" b="0" spc="-20" dirty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sz="2542" b="0" spc="-131" dirty="0">
                <a:solidFill>
                  <a:srgbClr val="2562EB"/>
                </a:solidFill>
                <a:latin typeface="Roboto Medium"/>
                <a:cs typeface="Roboto Medium"/>
              </a:rPr>
              <a:t>DB</a:t>
            </a:r>
            <a:r>
              <a:rPr sz="2542" b="0" spc="-20" dirty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sz="2542" b="0" spc="-131" dirty="0">
                <a:solidFill>
                  <a:srgbClr val="2562EB"/>
                </a:solidFill>
                <a:latin typeface="Roboto Medium"/>
                <a:cs typeface="Roboto Medium"/>
              </a:rPr>
              <a:t>&amp;</a:t>
            </a:r>
            <a:r>
              <a:rPr sz="2542" b="0" spc="-27" dirty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sz="2542" b="0" spc="-124" dirty="0">
                <a:solidFill>
                  <a:srgbClr val="2562EB"/>
                </a:solidFill>
                <a:latin typeface="Roboto Medium"/>
                <a:cs typeface="Roboto Medium"/>
              </a:rPr>
              <a:t>Cognate</a:t>
            </a:r>
            <a:r>
              <a:rPr sz="2542" b="0" spc="-20" dirty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sz="2542" b="0" spc="-117" dirty="0">
                <a:solidFill>
                  <a:srgbClr val="2562EB"/>
                </a:solidFill>
                <a:latin typeface="Roboto Medium"/>
                <a:cs typeface="Roboto Medium"/>
              </a:rPr>
              <a:t>AI</a:t>
            </a:r>
            <a:r>
              <a:rPr sz="2542" b="0" spc="-20" dirty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sz="2542" b="0" spc="-65" dirty="0">
                <a:solidFill>
                  <a:srgbClr val="2562EB"/>
                </a:solidFill>
                <a:latin typeface="Roboto Medium"/>
                <a:cs typeface="Roboto Medium"/>
              </a:rPr>
              <a:t>Integration</a:t>
            </a:r>
            <a:endParaRPr sz="2542">
              <a:latin typeface="Roboto Medium"/>
              <a:cs typeface="Roboto Medium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243339" y="7017027"/>
            <a:ext cx="8046508" cy="2483491"/>
            <a:chOff x="6934199" y="5295899"/>
            <a:chExt cx="6172200" cy="1905000"/>
          </a:xfrm>
        </p:grpSpPr>
        <p:sp>
          <p:nvSpPr>
            <p:cNvPr id="4" name="object 4"/>
            <p:cNvSpPr/>
            <p:nvPr/>
          </p:nvSpPr>
          <p:spPr>
            <a:xfrm>
              <a:off x="6991349" y="5295899"/>
              <a:ext cx="6115050" cy="1905000"/>
            </a:xfrm>
            <a:custGeom>
              <a:avLst/>
              <a:gdLst/>
              <a:ahLst/>
              <a:cxnLst/>
              <a:rect l="l" t="t" r="r" b="b"/>
              <a:pathLst>
                <a:path w="6115050" h="1905000">
                  <a:moveTo>
                    <a:pt x="0" y="1904999"/>
                  </a:moveTo>
                  <a:lnTo>
                    <a:pt x="6115049" y="1904999"/>
                  </a:lnTo>
                  <a:lnTo>
                    <a:pt x="6115049" y="0"/>
                  </a:lnTo>
                  <a:lnTo>
                    <a:pt x="0" y="0"/>
                  </a:lnTo>
                  <a:lnTo>
                    <a:pt x="0" y="1904999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34199" y="5295899"/>
              <a:ext cx="57150" cy="1905000"/>
            </a:xfrm>
            <a:custGeom>
              <a:avLst/>
              <a:gdLst/>
              <a:ahLst/>
              <a:cxnLst/>
              <a:rect l="l" t="t" r="r" b="b"/>
              <a:pathLst>
                <a:path w="57150" h="1905000">
                  <a:moveTo>
                    <a:pt x="57149" y="1904999"/>
                  </a:moveTo>
                  <a:lnTo>
                    <a:pt x="0" y="1904999"/>
                  </a:lnTo>
                  <a:lnTo>
                    <a:pt x="0" y="0"/>
                  </a:lnTo>
                  <a:lnTo>
                    <a:pt x="57149" y="0"/>
                  </a:lnTo>
                  <a:lnTo>
                    <a:pt x="57149" y="19049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19949" y="5791199"/>
              <a:ext cx="152399" cy="1523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19949" y="6105524"/>
              <a:ext cx="152399" cy="1523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19949" y="6419849"/>
              <a:ext cx="152399" cy="1523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19949" y="6734174"/>
              <a:ext cx="152399" cy="15239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9317843" y="7198845"/>
            <a:ext cx="7972003" cy="1933141"/>
          </a:xfrm>
          <a:prstGeom prst="rect">
            <a:avLst/>
          </a:prstGeom>
        </p:spPr>
        <p:txBody>
          <a:bodyPr vert="horz" wrap="square" lIns="0" tIns="16557" rIns="0" bIns="0" rtlCol="0">
            <a:spAutoFit/>
          </a:bodyPr>
          <a:lstStyle/>
          <a:p>
            <a:pPr marL="198644">
              <a:spcBef>
                <a:spcPts val="131"/>
              </a:spcBef>
            </a:pPr>
            <a:r>
              <a:rPr sz="1955" b="1" spc="-97" dirty="0">
                <a:solidFill>
                  <a:srgbClr val="2562EB"/>
                </a:solidFill>
                <a:latin typeface="Roboto"/>
                <a:cs typeface="Roboto"/>
              </a:rPr>
              <a:t>Project</a:t>
            </a:r>
            <a:r>
              <a:rPr sz="1955" b="1" spc="-45" dirty="0">
                <a:solidFill>
                  <a:srgbClr val="2562EB"/>
                </a:solidFill>
                <a:latin typeface="Roboto"/>
                <a:cs typeface="Roboto"/>
              </a:rPr>
              <a:t> </a:t>
            </a:r>
            <a:r>
              <a:rPr sz="1955" b="1" spc="-27" dirty="0">
                <a:solidFill>
                  <a:srgbClr val="2562EB"/>
                </a:solidFill>
                <a:latin typeface="Roboto"/>
                <a:cs typeface="Roboto"/>
              </a:rPr>
              <a:t>Scope</a:t>
            </a:r>
            <a:endParaRPr sz="1955">
              <a:latin typeface="Roboto"/>
              <a:cs typeface="Roboto"/>
            </a:endParaRPr>
          </a:p>
          <a:p>
            <a:pPr marL="645598" marR="4399160">
              <a:lnSpc>
                <a:spcPts val="3233"/>
              </a:lnSpc>
              <a:spcBef>
                <a:spcPts val="149"/>
              </a:spcBef>
            </a:pPr>
            <a:r>
              <a:rPr sz="1499" spc="-79" dirty="0">
                <a:solidFill>
                  <a:srgbClr val="333333"/>
                </a:solidFill>
                <a:latin typeface="Roboto"/>
                <a:cs typeface="Roboto"/>
              </a:rPr>
              <a:t>2</a:t>
            </a:r>
            <a:r>
              <a:rPr sz="1499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79" dirty="0">
                <a:solidFill>
                  <a:srgbClr val="333333"/>
                </a:solidFill>
                <a:latin typeface="Roboto"/>
                <a:cs typeface="Roboto"/>
              </a:rPr>
              <a:t>years</a:t>
            </a:r>
            <a:r>
              <a:rPr sz="1499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65" dirty="0">
                <a:solidFill>
                  <a:srgbClr val="333333"/>
                </a:solidFill>
                <a:latin typeface="Roboto"/>
                <a:cs typeface="Roboto"/>
              </a:rPr>
              <a:t>of</a:t>
            </a:r>
            <a:r>
              <a:rPr sz="1499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79" dirty="0">
                <a:solidFill>
                  <a:srgbClr val="333333"/>
                </a:solidFill>
                <a:latin typeface="Roboto"/>
                <a:cs typeface="Roboto"/>
              </a:rPr>
              <a:t>Pan-</a:t>
            </a:r>
            <a:r>
              <a:rPr sz="1499" spc="-97" dirty="0">
                <a:solidFill>
                  <a:srgbClr val="333333"/>
                </a:solidFill>
                <a:latin typeface="Roboto"/>
                <a:cs typeface="Roboto"/>
              </a:rPr>
              <a:t>HPE</a:t>
            </a:r>
            <a:r>
              <a:rPr sz="1499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91" dirty="0">
                <a:solidFill>
                  <a:srgbClr val="333333"/>
                </a:solidFill>
                <a:latin typeface="Roboto"/>
                <a:cs typeface="Roboto"/>
              </a:rPr>
              <a:t>SFDC</a:t>
            </a:r>
            <a:r>
              <a:rPr sz="1499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79" dirty="0">
                <a:solidFill>
                  <a:srgbClr val="333333"/>
                </a:solidFill>
                <a:latin typeface="Roboto"/>
                <a:cs typeface="Roboto"/>
              </a:rPr>
              <a:t>case</a:t>
            </a:r>
            <a:r>
              <a:rPr sz="1499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27" dirty="0">
                <a:solidFill>
                  <a:srgbClr val="333333"/>
                </a:solidFill>
                <a:latin typeface="Roboto"/>
                <a:cs typeface="Roboto"/>
              </a:rPr>
              <a:t>data </a:t>
            </a:r>
            <a:r>
              <a:rPr sz="1499" spc="-72" dirty="0">
                <a:solidFill>
                  <a:srgbClr val="333333"/>
                </a:solidFill>
                <a:latin typeface="Roboto"/>
                <a:cs typeface="Roboto"/>
              </a:rPr>
              <a:t>CFIs</a:t>
            </a:r>
            <a:r>
              <a:rPr sz="1499" spc="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79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499" spc="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72" dirty="0">
                <a:solidFill>
                  <a:srgbClr val="333333"/>
                </a:solidFill>
                <a:latin typeface="Roboto"/>
                <a:cs typeface="Roboto"/>
              </a:rPr>
              <a:t>other</a:t>
            </a:r>
            <a:r>
              <a:rPr sz="1499" spc="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72" dirty="0">
                <a:solidFill>
                  <a:srgbClr val="333333"/>
                </a:solidFill>
                <a:latin typeface="Roboto"/>
                <a:cs typeface="Roboto"/>
              </a:rPr>
              <a:t>engineer-</a:t>
            </a:r>
            <a:r>
              <a:rPr sz="1499" spc="-79" dirty="0">
                <a:solidFill>
                  <a:srgbClr val="333333"/>
                </a:solidFill>
                <a:latin typeface="Roboto"/>
                <a:cs typeface="Roboto"/>
              </a:rPr>
              <a:t>used</a:t>
            </a:r>
            <a:r>
              <a:rPr sz="1499" spc="2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79" dirty="0">
                <a:solidFill>
                  <a:srgbClr val="333333"/>
                </a:solidFill>
                <a:latin typeface="Roboto"/>
                <a:cs typeface="Roboto"/>
              </a:rPr>
              <a:t>sources</a:t>
            </a:r>
            <a:endParaRPr sz="1499">
              <a:latin typeface="Roboto"/>
              <a:cs typeface="Roboto"/>
            </a:endParaRPr>
          </a:p>
          <a:p>
            <a:pPr marL="645598">
              <a:spcBef>
                <a:spcPts val="1075"/>
              </a:spcBef>
            </a:pPr>
            <a:r>
              <a:rPr sz="1499" spc="-52" dirty="0">
                <a:solidFill>
                  <a:srgbClr val="333333"/>
                </a:solidFill>
                <a:latin typeface="Roboto"/>
                <a:cs typeface="Roboto"/>
              </a:rPr>
              <a:t>All</a:t>
            </a:r>
            <a:r>
              <a:rPr sz="1499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65" dirty="0">
                <a:solidFill>
                  <a:srgbClr val="333333"/>
                </a:solidFill>
                <a:latin typeface="Roboto"/>
                <a:cs typeface="Roboto"/>
              </a:rPr>
              <a:t>text</a:t>
            </a:r>
            <a:r>
              <a:rPr sz="1499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72" dirty="0">
                <a:solidFill>
                  <a:srgbClr val="333333"/>
                </a:solidFill>
                <a:latin typeface="Roboto"/>
                <a:cs typeface="Roboto"/>
              </a:rPr>
              <a:t>fields</a:t>
            </a:r>
            <a:r>
              <a:rPr sz="1499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52" dirty="0">
                <a:solidFill>
                  <a:srgbClr val="333333"/>
                </a:solidFill>
                <a:latin typeface="Roboto"/>
                <a:cs typeface="Roboto"/>
              </a:rPr>
              <a:t>(issue,</a:t>
            </a:r>
            <a:r>
              <a:rPr sz="1499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59" dirty="0">
                <a:solidFill>
                  <a:srgbClr val="333333"/>
                </a:solidFill>
                <a:latin typeface="Roboto"/>
                <a:cs typeface="Roboto"/>
              </a:rPr>
              <a:t>subject,</a:t>
            </a:r>
            <a:r>
              <a:rPr sz="1499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59" dirty="0">
                <a:solidFill>
                  <a:srgbClr val="333333"/>
                </a:solidFill>
                <a:latin typeface="Roboto"/>
                <a:cs typeface="Roboto"/>
              </a:rPr>
              <a:t>resolution,</a:t>
            </a:r>
            <a:r>
              <a:rPr sz="1499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13" dirty="0">
                <a:solidFill>
                  <a:srgbClr val="333333"/>
                </a:solidFill>
                <a:latin typeface="Roboto"/>
                <a:cs typeface="Roboto"/>
              </a:rPr>
              <a:t>notes)</a:t>
            </a:r>
            <a:endParaRPr sz="1499">
              <a:latin typeface="Roboto"/>
              <a:cs typeface="Roboto"/>
            </a:endParaRPr>
          </a:p>
          <a:p>
            <a:pPr marL="645598">
              <a:spcBef>
                <a:spcPts val="1427"/>
              </a:spcBef>
            </a:pPr>
            <a:r>
              <a:rPr sz="1499" spc="-59" dirty="0">
                <a:solidFill>
                  <a:srgbClr val="333333"/>
                </a:solidFill>
                <a:latin typeface="Roboto"/>
                <a:cs typeface="Roboto"/>
              </a:rPr>
              <a:t>Existing</a:t>
            </a:r>
            <a:r>
              <a:rPr sz="1499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117" dirty="0">
                <a:solidFill>
                  <a:srgbClr val="333333"/>
                </a:solidFill>
                <a:latin typeface="Roboto"/>
                <a:cs typeface="Roboto"/>
              </a:rPr>
              <a:t>KM</a:t>
            </a:r>
            <a:r>
              <a:rPr sz="1499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52" dirty="0">
                <a:solidFill>
                  <a:srgbClr val="333333"/>
                </a:solidFill>
                <a:latin typeface="Roboto"/>
                <a:cs typeface="Roboto"/>
              </a:rPr>
              <a:t>articles</a:t>
            </a:r>
            <a:r>
              <a:rPr sz="1499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79" dirty="0">
                <a:solidFill>
                  <a:srgbClr val="333333"/>
                </a:solidFill>
                <a:latin typeface="Roboto"/>
                <a:cs typeface="Roboto"/>
              </a:rPr>
              <a:t>already</a:t>
            </a:r>
            <a:r>
              <a:rPr sz="1499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39" dirty="0">
                <a:solidFill>
                  <a:srgbClr val="333333"/>
                </a:solidFill>
                <a:latin typeface="Roboto"/>
                <a:cs typeface="Roboto"/>
              </a:rPr>
              <a:t>in</a:t>
            </a:r>
            <a:r>
              <a:rPr sz="1499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27" dirty="0">
                <a:solidFill>
                  <a:srgbClr val="333333"/>
                </a:solidFill>
                <a:latin typeface="Roboto"/>
                <a:cs typeface="Roboto"/>
              </a:rPr>
              <a:t>Coveo</a:t>
            </a:r>
            <a:endParaRPr sz="1499">
              <a:latin typeface="Roboto"/>
              <a:cs typeface="Robo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98153" y="2248727"/>
            <a:ext cx="8046508" cy="1390754"/>
            <a:chOff x="609599" y="1638299"/>
            <a:chExt cx="6172200" cy="1066800"/>
          </a:xfrm>
        </p:grpSpPr>
        <p:sp>
          <p:nvSpPr>
            <p:cNvPr id="12" name="object 12"/>
            <p:cNvSpPr/>
            <p:nvPr/>
          </p:nvSpPr>
          <p:spPr>
            <a:xfrm>
              <a:off x="666749" y="1638299"/>
              <a:ext cx="6115050" cy="1066800"/>
            </a:xfrm>
            <a:custGeom>
              <a:avLst/>
              <a:gdLst/>
              <a:ahLst/>
              <a:cxnLst/>
              <a:rect l="l" t="t" r="r" b="b"/>
              <a:pathLst>
                <a:path w="6115050" h="1066800">
                  <a:moveTo>
                    <a:pt x="0" y="1066799"/>
                  </a:moveTo>
                  <a:lnTo>
                    <a:pt x="6115049" y="1066799"/>
                  </a:lnTo>
                  <a:lnTo>
                    <a:pt x="6115049" y="0"/>
                  </a:lnTo>
                  <a:lnTo>
                    <a:pt x="0" y="0"/>
                  </a:lnTo>
                  <a:lnTo>
                    <a:pt x="0" y="1066799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9599" y="1638299"/>
              <a:ext cx="57150" cy="1066800"/>
            </a:xfrm>
            <a:custGeom>
              <a:avLst/>
              <a:gdLst/>
              <a:ahLst/>
              <a:cxnLst/>
              <a:rect l="l" t="t" r="r" b="b"/>
              <a:pathLst>
                <a:path w="57150" h="1066800">
                  <a:moveTo>
                    <a:pt x="57149" y="1066799"/>
                  </a:moveTo>
                  <a:lnTo>
                    <a:pt x="0" y="1066799"/>
                  </a:lnTo>
                  <a:lnTo>
                    <a:pt x="0" y="0"/>
                  </a:lnTo>
                  <a:lnTo>
                    <a:pt x="57149" y="0"/>
                  </a:lnTo>
                  <a:lnTo>
                    <a:pt x="57149" y="10667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71341" y="2312080"/>
            <a:ext cx="4357697" cy="757578"/>
          </a:xfrm>
          <a:prstGeom prst="rect">
            <a:avLst/>
          </a:prstGeom>
        </p:spPr>
        <p:txBody>
          <a:bodyPr vert="horz" wrap="square" lIns="0" tIns="134936" rIns="0" bIns="0" rtlCol="0">
            <a:spAutoFit/>
          </a:bodyPr>
          <a:lstStyle/>
          <a:p>
            <a:pPr>
              <a:spcBef>
                <a:spcPts val="1063"/>
              </a:spcBef>
            </a:pPr>
            <a:r>
              <a:rPr sz="1955" b="1" spc="-104" dirty="0">
                <a:solidFill>
                  <a:srgbClr val="2562EB"/>
                </a:solidFill>
                <a:latin typeface="Roboto"/>
                <a:cs typeface="Roboto"/>
              </a:rPr>
              <a:t>Field</a:t>
            </a:r>
            <a:r>
              <a:rPr sz="1955" b="1" spc="7" dirty="0">
                <a:solidFill>
                  <a:srgbClr val="2562EB"/>
                </a:solidFill>
                <a:latin typeface="Roboto"/>
                <a:cs typeface="Roboto"/>
              </a:rPr>
              <a:t> </a:t>
            </a:r>
            <a:r>
              <a:rPr sz="1955" b="1" spc="-13" dirty="0">
                <a:solidFill>
                  <a:srgbClr val="2562EB"/>
                </a:solidFill>
                <a:latin typeface="Roboto"/>
                <a:cs typeface="Roboto"/>
              </a:rPr>
              <a:t>Finalization</a:t>
            </a:r>
            <a:endParaRPr sz="1955">
              <a:latin typeface="Roboto"/>
              <a:cs typeface="Roboto"/>
            </a:endParaRPr>
          </a:p>
          <a:p>
            <a:pPr>
              <a:spcBef>
                <a:spcPts val="749"/>
              </a:spcBef>
            </a:pPr>
            <a:r>
              <a:rPr sz="1499" spc="-72" dirty="0">
                <a:solidFill>
                  <a:srgbClr val="333333"/>
                </a:solidFill>
                <a:latin typeface="Roboto"/>
                <a:cs typeface="Roboto"/>
              </a:rPr>
              <a:t>Determine</a:t>
            </a:r>
            <a:r>
              <a:rPr sz="1499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79" dirty="0">
                <a:solidFill>
                  <a:srgbClr val="333333"/>
                </a:solidFill>
                <a:latin typeface="Roboto"/>
                <a:cs typeface="Roboto"/>
              </a:rPr>
              <a:t>which</a:t>
            </a:r>
            <a:r>
              <a:rPr sz="1499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72" dirty="0">
                <a:solidFill>
                  <a:srgbClr val="333333"/>
                </a:solidFill>
                <a:latin typeface="Roboto"/>
                <a:cs typeface="Roboto"/>
              </a:rPr>
              <a:t>fields</a:t>
            </a:r>
            <a:r>
              <a:rPr sz="1499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91" dirty="0">
                <a:solidFill>
                  <a:srgbClr val="333333"/>
                </a:solidFill>
                <a:latin typeface="Roboto"/>
                <a:cs typeface="Roboto"/>
              </a:rPr>
              <a:t>from</a:t>
            </a:r>
            <a:r>
              <a:rPr sz="1499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79" dirty="0">
                <a:solidFill>
                  <a:srgbClr val="333333"/>
                </a:solidFill>
                <a:latin typeface="Roboto"/>
                <a:cs typeface="Roboto"/>
              </a:rPr>
              <a:t>case</a:t>
            </a:r>
            <a:r>
              <a:rPr sz="1499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79" dirty="0">
                <a:solidFill>
                  <a:srgbClr val="333333"/>
                </a:solidFill>
                <a:latin typeface="Roboto"/>
                <a:cs typeface="Roboto"/>
              </a:rPr>
              <a:t>data</a:t>
            </a:r>
            <a:r>
              <a:rPr sz="1499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39" dirty="0">
                <a:solidFill>
                  <a:srgbClr val="333333"/>
                </a:solidFill>
                <a:latin typeface="Roboto"/>
                <a:cs typeface="Roboto"/>
              </a:rPr>
              <a:t>will</a:t>
            </a:r>
            <a:r>
              <a:rPr sz="1499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79" dirty="0">
                <a:solidFill>
                  <a:srgbClr val="333333"/>
                </a:solidFill>
                <a:latin typeface="Roboto"/>
                <a:cs typeface="Roboto"/>
              </a:rPr>
              <a:t>be</a:t>
            </a:r>
            <a:r>
              <a:rPr sz="1499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59" dirty="0">
                <a:solidFill>
                  <a:srgbClr val="333333"/>
                </a:solidFill>
                <a:latin typeface="Roboto"/>
                <a:cs typeface="Roboto"/>
              </a:rPr>
              <a:t>vectorized</a:t>
            </a:r>
            <a:endParaRPr sz="1499">
              <a:latin typeface="Roboto"/>
              <a:cs typeface="Robo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569357" y="2447413"/>
            <a:ext cx="7276626" cy="956144"/>
            <a:chOff x="1047750" y="1790699"/>
            <a:chExt cx="5581650" cy="733425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7750" y="2390774"/>
              <a:ext cx="116681" cy="13335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324599" y="17906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399" y="304799"/>
                  </a:moveTo>
                  <a:lnTo>
                    <a:pt x="108159" y="298239"/>
                  </a:lnTo>
                  <a:lnTo>
                    <a:pt x="67730" y="279115"/>
                  </a:lnTo>
                  <a:lnTo>
                    <a:pt x="34591" y="249082"/>
                  </a:lnTo>
                  <a:lnTo>
                    <a:pt x="11600" y="210720"/>
                  </a:lnTo>
                  <a:lnTo>
                    <a:pt x="732" y="167337"/>
                  </a:lnTo>
                  <a:lnTo>
                    <a:pt x="0" y="152399"/>
                  </a:lnTo>
                  <a:lnTo>
                    <a:pt x="183" y="144912"/>
                  </a:lnTo>
                  <a:lnTo>
                    <a:pt x="8904" y="101065"/>
                  </a:lnTo>
                  <a:lnTo>
                    <a:pt x="29995" y="61607"/>
                  </a:lnTo>
                  <a:lnTo>
                    <a:pt x="61607" y="29995"/>
                  </a:lnTo>
                  <a:lnTo>
                    <a:pt x="101065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59887" y="183"/>
                  </a:lnTo>
                  <a:lnTo>
                    <a:pt x="203732" y="8904"/>
                  </a:lnTo>
                  <a:lnTo>
                    <a:pt x="243191" y="29995"/>
                  </a:lnTo>
                  <a:lnTo>
                    <a:pt x="274803" y="61607"/>
                  </a:lnTo>
                  <a:lnTo>
                    <a:pt x="295894" y="101065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616" y="159887"/>
                  </a:lnTo>
                  <a:lnTo>
                    <a:pt x="295894" y="203733"/>
                  </a:lnTo>
                  <a:lnTo>
                    <a:pt x="274803" y="243192"/>
                  </a:lnTo>
                  <a:lnTo>
                    <a:pt x="243191" y="274803"/>
                  </a:lnTo>
                  <a:lnTo>
                    <a:pt x="203732" y="295894"/>
                  </a:lnTo>
                  <a:lnTo>
                    <a:pt x="159887" y="304616"/>
                  </a:lnTo>
                  <a:lnTo>
                    <a:pt x="152399" y="3047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864015" y="3162769"/>
            <a:ext cx="3021580" cy="498969"/>
          </a:xfrm>
          <a:prstGeom prst="rect">
            <a:avLst/>
          </a:prstGeom>
        </p:spPr>
        <p:txBody>
          <a:bodyPr vert="horz" wrap="square" lIns="0" tIns="17385" rIns="0" bIns="0" rtlCol="0">
            <a:spAutoFit/>
          </a:bodyPr>
          <a:lstStyle/>
          <a:p>
            <a:pPr>
              <a:spcBef>
                <a:spcPts val="137"/>
              </a:spcBef>
            </a:pPr>
            <a:r>
              <a:rPr sz="1564" i="1" spc="-163" dirty="0">
                <a:solidFill>
                  <a:srgbClr val="DB2525"/>
                </a:solidFill>
                <a:latin typeface="Arial"/>
                <a:cs typeface="Arial"/>
              </a:rPr>
              <a:t>AC:</a:t>
            </a:r>
            <a:r>
              <a:rPr sz="1564" i="1" spc="-79" dirty="0">
                <a:solidFill>
                  <a:srgbClr val="DB2525"/>
                </a:solidFill>
                <a:latin typeface="Arial"/>
                <a:cs typeface="Arial"/>
              </a:rPr>
              <a:t> </a:t>
            </a:r>
            <a:r>
              <a:rPr sz="1564" i="1" spc="-267" dirty="0">
                <a:solidFill>
                  <a:srgbClr val="DB2525"/>
                </a:solidFill>
                <a:latin typeface="Arial"/>
                <a:cs typeface="Arial"/>
              </a:rPr>
              <a:t>GSR</a:t>
            </a:r>
            <a:r>
              <a:rPr sz="1564" i="1" spc="-79" dirty="0">
                <a:solidFill>
                  <a:srgbClr val="DB2525"/>
                </a:solidFill>
                <a:latin typeface="Arial"/>
                <a:cs typeface="Arial"/>
              </a:rPr>
              <a:t> </a:t>
            </a:r>
            <a:r>
              <a:rPr sz="1564" i="1" spc="-72" dirty="0">
                <a:solidFill>
                  <a:srgbClr val="DB2525"/>
                </a:solidFill>
                <a:latin typeface="Arial"/>
                <a:cs typeface="Arial"/>
              </a:rPr>
              <a:t>sign-</a:t>
            </a:r>
            <a:r>
              <a:rPr sz="1564" i="1" dirty="0">
                <a:solidFill>
                  <a:srgbClr val="DB2525"/>
                </a:solidFill>
                <a:latin typeface="Arial"/>
                <a:cs typeface="Arial"/>
              </a:rPr>
              <a:t>off</a:t>
            </a:r>
            <a:r>
              <a:rPr sz="1564" i="1" spc="-79" dirty="0">
                <a:solidFill>
                  <a:srgbClr val="DB2525"/>
                </a:solidFill>
                <a:latin typeface="Arial"/>
                <a:cs typeface="Arial"/>
              </a:rPr>
              <a:t> </a:t>
            </a:r>
            <a:r>
              <a:rPr sz="1564" i="1" spc="-111" dirty="0">
                <a:solidFill>
                  <a:srgbClr val="DB2525"/>
                </a:solidFill>
                <a:latin typeface="Arial"/>
                <a:cs typeface="Arial"/>
              </a:rPr>
              <a:t>on</a:t>
            </a:r>
            <a:r>
              <a:rPr sz="1564" i="1" spc="-79" dirty="0">
                <a:solidFill>
                  <a:srgbClr val="DB2525"/>
                </a:solidFill>
                <a:latin typeface="Arial"/>
                <a:cs typeface="Arial"/>
              </a:rPr>
              <a:t> </a:t>
            </a:r>
            <a:r>
              <a:rPr sz="1564" i="1" spc="-85" dirty="0">
                <a:solidFill>
                  <a:srgbClr val="DB2525"/>
                </a:solidFill>
                <a:latin typeface="Arial"/>
                <a:cs typeface="Arial"/>
              </a:rPr>
              <a:t>the</a:t>
            </a:r>
            <a:r>
              <a:rPr sz="1564" i="1" spc="-79" dirty="0">
                <a:solidFill>
                  <a:srgbClr val="DB2525"/>
                </a:solidFill>
                <a:latin typeface="Arial"/>
                <a:cs typeface="Arial"/>
              </a:rPr>
              <a:t> </a:t>
            </a:r>
            <a:r>
              <a:rPr sz="1564" i="1" spc="-91" dirty="0">
                <a:solidFill>
                  <a:srgbClr val="DB2525"/>
                </a:solidFill>
                <a:latin typeface="Arial"/>
                <a:cs typeface="Arial"/>
              </a:rPr>
              <a:t>selected</a:t>
            </a:r>
            <a:r>
              <a:rPr sz="1564" i="1" spc="-79" dirty="0">
                <a:solidFill>
                  <a:srgbClr val="DB2525"/>
                </a:solidFill>
                <a:latin typeface="Arial"/>
                <a:cs typeface="Arial"/>
              </a:rPr>
              <a:t> </a:t>
            </a:r>
            <a:r>
              <a:rPr sz="1564" i="1" spc="-13" dirty="0">
                <a:solidFill>
                  <a:srgbClr val="DB2525"/>
                </a:solidFill>
                <a:latin typeface="Arial"/>
                <a:cs typeface="Arial"/>
              </a:rPr>
              <a:t>fields</a:t>
            </a:r>
            <a:endParaRPr sz="1564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590260" y="2477207"/>
            <a:ext cx="130797" cy="276723"/>
          </a:xfrm>
          <a:prstGeom prst="rect">
            <a:avLst/>
          </a:prstGeom>
        </p:spPr>
        <p:txBody>
          <a:bodyPr vert="horz" wrap="square" lIns="0" tIns="15729" rIns="0" bIns="0" rtlCol="0">
            <a:spAutoFit/>
          </a:bodyPr>
          <a:lstStyle/>
          <a:p>
            <a:pPr>
              <a:spcBef>
                <a:spcPts val="124"/>
              </a:spcBef>
            </a:pPr>
            <a:r>
              <a:rPr sz="1695" b="1" spc="-65" dirty="0">
                <a:solidFill>
                  <a:srgbClr val="FFFFFF"/>
                </a:solidFill>
                <a:latin typeface="Arial Nova"/>
                <a:cs typeface="Arial Nova"/>
              </a:rPr>
              <a:t>1</a:t>
            </a:r>
            <a:endParaRPr sz="1695">
              <a:latin typeface="Arial Nova"/>
              <a:cs typeface="Arial Nov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998153" y="3838160"/>
            <a:ext cx="8046508" cy="1390754"/>
            <a:chOff x="609599" y="2857499"/>
            <a:chExt cx="6172200" cy="1066800"/>
          </a:xfrm>
        </p:grpSpPr>
        <p:sp>
          <p:nvSpPr>
            <p:cNvPr id="21" name="object 21"/>
            <p:cNvSpPr/>
            <p:nvPr/>
          </p:nvSpPr>
          <p:spPr>
            <a:xfrm>
              <a:off x="666749" y="2857499"/>
              <a:ext cx="6115050" cy="1066800"/>
            </a:xfrm>
            <a:custGeom>
              <a:avLst/>
              <a:gdLst/>
              <a:ahLst/>
              <a:cxnLst/>
              <a:rect l="l" t="t" r="r" b="b"/>
              <a:pathLst>
                <a:path w="6115050" h="1066800">
                  <a:moveTo>
                    <a:pt x="0" y="1066799"/>
                  </a:moveTo>
                  <a:lnTo>
                    <a:pt x="6115049" y="1066799"/>
                  </a:lnTo>
                  <a:lnTo>
                    <a:pt x="6115049" y="0"/>
                  </a:lnTo>
                  <a:lnTo>
                    <a:pt x="0" y="0"/>
                  </a:lnTo>
                  <a:lnTo>
                    <a:pt x="0" y="1066799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09599" y="2857499"/>
              <a:ext cx="57150" cy="1066800"/>
            </a:xfrm>
            <a:custGeom>
              <a:avLst/>
              <a:gdLst/>
              <a:ahLst/>
              <a:cxnLst/>
              <a:rect l="l" t="t" r="r" b="b"/>
              <a:pathLst>
                <a:path w="57150" h="1066800">
                  <a:moveTo>
                    <a:pt x="57149" y="1066799"/>
                  </a:moveTo>
                  <a:lnTo>
                    <a:pt x="0" y="1066799"/>
                  </a:lnTo>
                  <a:lnTo>
                    <a:pt x="0" y="0"/>
                  </a:lnTo>
                  <a:lnTo>
                    <a:pt x="57149" y="0"/>
                  </a:lnTo>
                  <a:lnTo>
                    <a:pt x="57149" y="10667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271336" y="3901514"/>
            <a:ext cx="5405731" cy="757578"/>
          </a:xfrm>
          <a:prstGeom prst="rect">
            <a:avLst/>
          </a:prstGeom>
        </p:spPr>
        <p:txBody>
          <a:bodyPr vert="horz" wrap="square" lIns="0" tIns="134936" rIns="0" bIns="0" rtlCol="0">
            <a:spAutoFit/>
          </a:bodyPr>
          <a:lstStyle/>
          <a:p>
            <a:pPr>
              <a:spcBef>
                <a:spcPts val="1063"/>
              </a:spcBef>
            </a:pPr>
            <a:r>
              <a:rPr sz="1955" b="1" spc="-131" dirty="0">
                <a:solidFill>
                  <a:srgbClr val="2562EB"/>
                </a:solidFill>
                <a:latin typeface="Roboto"/>
                <a:cs typeface="Roboto"/>
              </a:rPr>
              <a:t>Test</a:t>
            </a:r>
            <a:r>
              <a:rPr sz="1955" b="1" spc="-27" dirty="0">
                <a:solidFill>
                  <a:srgbClr val="2562EB"/>
                </a:solidFill>
                <a:latin typeface="Roboto"/>
                <a:cs typeface="Roboto"/>
              </a:rPr>
              <a:t> </a:t>
            </a:r>
            <a:r>
              <a:rPr sz="1955" b="1" spc="-111" dirty="0">
                <a:solidFill>
                  <a:srgbClr val="2562EB"/>
                </a:solidFill>
                <a:latin typeface="Roboto"/>
                <a:cs typeface="Roboto"/>
              </a:rPr>
              <a:t>Data</a:t>
            </a:r>
            <a:r>
              <a:rPr sz="1955" b="1" spc="-27" dirty="0">
                <a:solidFill>
                  <a:srgbClr val="2562EB"/>
                </a:solidFill>
                <a:latin typeface="Roboto"/>
                <a:cs typeface="Roboto"/>
              </a:rPr>
              <a:t> </a:t>
            </a:r>
            <a:r>
              <a:rPr sz="1955" b="1" spc="-13" dirty="0">
                <a:solidFill>
                  <a:srgbClr val="2562EB"/>
                </a:solidFill>
                <a:latin typeface="Roboto"/>
                <a:cs typeface="Roboto"/>
              </a:rPr>
              <a:t>Creation</a:t>
            </a:r>
            <a:endParaRPr sz="1955">
              <a:latin typeface="Roboto"/>
              <a:cs typeface="Roboto"/>
            </a:endParaRPr>
          </a:p>
          <a:p>
            <a:pPr>
              <a:spcBef>
                <a:spcPts val="749"/>
              </a:spcBef>
            </a:pPr>
            <a:r>
              <a:rPr sz="1499" spc="-85" dirty="0">
                <a:solidFill>
                  <a:srgbClr val="333333"/>
                </a:solidFill>
                <a:latin typeface="Roboto"/>
                <a:cs typeface="Roboto"/>
              </a:rPr>
              <a:t>Create</a:t>
            </a:r>
            <a:r>
              <a:rPr sz="1499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65" dirty="0">
                <a:solidFill>
                  <a:srgbClr val="333333"/>
                </a:solidFill>
                <a:latin typeface="Roboto"/>
                <a:cs typeface="Roboto"/>
              </a:rPr>
              <a:t>test</a:t>
            </a:r>
            <a:r>
              <a:rPr sz="1499" spc="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79" dirty="0">
                <a:solidFill>
                  <a:srgbClr val="333333"/>
                </a:solidFill>
                <a:latin typeface="Roboto"/>
                <a:cs typeface="Roboto"/>
              </a:rPr>
              <a:t>data</a:t>
            </a:r>
            <a:r>
              <a:rPr sz="1499" spc="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59" dirty="0">
                <a:solidFill>
                  <a:srgbClr val="333333"/>
                </a:solidFill>
                <a:latin typeface="Roboto"/>
                <a:cs typeface="Roboto"/>
              </a:rPr>
              <a:t>for</a:t>
            </a:r>
            <a:r>
              <a:rPr sz="1499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79" dirty="0">
                <a:solidFill>
                  <a:srgbClr val="333333"/>
                </a:solidFill>
                <a:latin typeface="Roboto"/>
                <a:cs typeface="Roboto"/>
              </a:rPr>
              <a:t>accuracy</a:t>
            </a:r>
            <a:r>
              <a:rPr sz="1499" spc="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65" dirty="0">
                <a:solidFill>
                  <a:srgbClr val="333333"/>
                </a:solidFill>
                <a:latin typeface="Roboto"/>
                <a:cs typeface="Roboto"/>
              </a:rPr>
              <a:t>verification</a:t>
            </a:r>
            <a:r>
              <a:rPr sz="1499" spc="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39" dirty="0">
                <a:solidFill>
                  <a:srgbClr val="333333"/>
                </a:solidFill>
                <a:latin typeface="Roboto"/>
                <a:cs typeface="Roboto"/>
              </a:rPr>
              <a:t>in</a:t>
            </a:r>
            <a:r>
              <a:rPr sz="1499" spc="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65" dirty="0">
                <a:solidFill>
                  <a:srgbClr val="333333"/>
                </a:solidFill>
                <a:latin typeface="Roboto"/>
                <a:cs typeface="Roboto"/>
              </a:rPr>
              <a:t>collaboration</a:t>
            </a:r>
            <a:r>
              <a:rPr sz="1499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65" dirty="0">
                <a:solidFill>
                  <a:srgbClr val="333333"/>
                </a:solidFill>
                <a:latin typeface="Roboto"/>
                <a:cs typeface="Roboto"/>
              </a:rPr>
              <a:t>with</a:t>
            </a:r>
            <a:r>
              <a:rPr sz="1499" spc="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52" dirty="0">
                <a:solidFill>
                  <a:srgbClr val="333333"/>
                </a:solidFill>
                <a:latin typeface="Roboto"/>
                <a:cs typeface="Roboto"/>
              </a:rPr>
              <a:t>GSR/DE</a:t>
            </a:r>
            <a:endParaRPr sz="1499">
              <a:latin typeface="Roboto"/>
              <a:cs typeface="Robo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569357" y="4036846"/>
            <a:ext cx="7276626" cy="956144"/>
            <a:chOff x="1047750" y="3009899"/>
            <a:chExt cx="5581650" cy="733425"/>
          </a:xfrm>
        </p:grpSpPr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7750" y="3609974"/>
              <a:ext cx="116681" cy="13335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6324599" y="30098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399" y="304799"/>
                  </a:moveTo>
                  <a:lnTo>
                    <a:pt x="108159" y="298238"/>
                  </a:lnTo>
                  <a:lnTo>
                    <a:pt x="67730" y="279115"/>
                  </a:lnTo>
                  <a:lnTo>
                    <a:pt x="34591" y="249081"/>
                  </a:lnTo>
                  <a:lnTo>
                    <a:pt x="11600" y="210720"/>
                  </a:lnTo>
                  <a:lnTo>
                    <a:pt x="732" y="167337"/>
                  </a:lnTo>
                  <a:lnTo>
                    <a:pt x="0" y="152399"/>
                  </a:lnTo>
                  <a:lnTo>
                    <a:pt x="183" y="144912"/>
                  </a:lnTo>
                  <a:lnTo>
                    <a:pt x="8904" y="101066"/>
                  </a:lnTo>
                  <a:lnTo>
                    <a:pt x="29995" y="61607"/>
                  </a:lnTo>
                  <a:lnTo>
                    <a:pt x="61607" y="29995"/>
                  </a:lnTo>
                  <a:lnTo>
                    <a:pt x="101065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59887" y="183"/>
                  </a:lnTo>
                  <a:lnTo>
                    <a:pt x="203732" y="8904"/>
                  </a:lnTo>
                  <a:lnTo>
                    <a:pt x="243191" y="29995"/>
                  </a:lnTo>
                  <a:lnTo>
                    <a:pt x="274803" y="61607"/>
                  </a:lnTo>
                  <a:lnTo>
                    <a:pt x="295894" y="101066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616" y="159886"/>
                  </a:lnTo>
                  <a:lnTo>
                    <a:pt x="295894" y="203733"/>
                  </a:lnTo>
                  <a:lnTo>
                    <a:pt x="274803" y="243191"/>
                  </a:lnTo>
                  <a:lnTo>
                    <a:pt x="243191" y="274803"/>
                  </a:lnTo>
                  <a:lnTo>
                    <a:pt x="203732" y="295894"/>
                  </a:lnTo>
                  <a:lnTo>
                    <a:pt x="159887" y="304616"/>
                  </a:lnTo>
                  <a:lnTo>
                    <a:pt x="152399" y="3047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864020" y="4752202"/>
            <a:ext cx="2577036" cy="258262"/>
          </a:xfrm>
          <a:prstGeom prst="rect">
            <a:avLst/>
          </a:prstGeom>
        </p:spPr>
        <p:txBody>
          <a:bodyPr vert="horz" wrap="square" lIns="0" tIns="17385" rIns="0" bIns="0" rtlCol="0">
            <a:spAutoFit/>
          </a:bodyPr>
          <a:lstStyle/>
          <a:p>
            <a:pPr>
              <a:spcBef>
                <a:spcPts val="137"/>
              </a:spcBef>
            </a:pPr>
            <a:r>
              <a:rPr sz="1564" i="1" spc="-163" dirty="0">
                <a:solidFill>
                  <a:srgbClr val="DB2525"/>
                </a:solidFill>
                <a:latin typeface="Arial"/>
                <a:cs typeface="Arial"/>
              </a:rPr>
              <a:t>AC:</a:t>
            </a:r>
            <a:r>
              <a:rPr sz="1564" i="1" spc="-85" dirty="0">
                <a:solidFill>
                  <a:srgbClr val="DB2525"/>
                </a:solidFill>
                <a:latin typeface="Arial"/>
                <a:cs typeface="Arial"/>
              </a:rPr>
              <a:t> </a:t>
            </a:r>
            <a:r>
              <a:rPr sz="1564" i="1" spc="-267" dirty="0">
                <a:solidFill>
                  <a:srgbClr val="DB2525"/>
                </a:solidFill>
                <a:latin typeface="Arial"/>
                <a:cs typeface="Arial"/>
              </a:rPr>
              <a:t>GSR</a:t>
            </a:r>
            <a:r>
              <a:rPr sz="1564" i="1" spc="-79" dirty="0">
                <a:solidFill>
                  <a:srgbClr val="DB2525"/>
                </a:solidFill>
                <a:latin typeface="Arial"/>
                <a:cs typeface="Arial"/>
              </a:rPr>
              <a:t> </a:t>
            </a:r>
            <a:r>
              <a:rPr sz="1564" i="1" spc="-72" dirty="0">
                <a:solidFill>
                  <a:srgbClr val="DB2525"/>
                </a:solidFill>
                <a:latin typeface="Arial"/>
                <a:cs typeface="Arial"/>
              </a:rPr>
              <a:t>sign-</a:t>
            </a:r>
            <a:r>
              <a:rPr sz="1564" i="1" dirty="0">
                <a:solidFill>
                  <a:srgbClr val="DB2525"/>
                </a:solidFill>
                <a:latin typeface="Arial"/>
                <a:cs typeface="Arial"/>
              </a:rPr>
              <a:t>off</a:t>
            </a:r>
            <a:r>
              <a:rPr sz="1564" i="1" spc="-85" dirty="0">
                <a:solidFill>
                  <a:srgbClr val="DB2525"/>
                </a:solidFill>
                <a:latin typeface="Arial"/>
                <a:cs typeface="Arial"/>
              </a:rPr>
              <a:t> </a:t>
            </a:r>
            <a:r>
              <a:rPr sz="1564" i="1" spc="-111" dirty="0">
                <a:solidFill>
                  <a:srgbClr val="DB2525"/>
                </a:solidFill>
                <a:latin typeface="Arial"/>
                <a:cs typeface="Arial"/>
              </a:rPr>
              <a:t>on</a:t>
            </a:r>
            <a:r>
              <a:rPr sz="1564" i="1" spc="-79" dirty="0">
                <a:solidFill>
                  <a:srgbClr val="DB2525"/>
                </a:solidFill>
                <a:latin typeface="Arial"/>
                <a:cs typeface="Arial"/>
              </a:rPr>
              <a:t> </a:t>
            </a:r>
            <a:r>
              <a:rPr sz="1564" i="1" spc="-85" dirty="0">
                <a:solidFill>
                  <a:srgbClr val="DB2525"/>
                </a:solidFill>
                <a:latin typeface="Arial"/>
                <a:cs typeface="Arial"/>
              </a:rPr>
              <a:t>the </a:t>
            </a:r>
            <a:r>
              <a:rPr sz="1564" i="1" spc="-52" dirty="0">
                <a:solidFill>
                  <a:srgbClr val="DB2525"/>
                </a:solidFill>
                <a:latin typeface="Arial"/>
                <a:cs typeface="Arial"/>
              </a:rPr>
              <a:t>test</a:t>
            </a:r>
            <a:r>
              <a:rPr sz="1564" i="1" spc="-79" dirty="0">
                <a:solidFill>
                  <a:srgbClr val="DB2525"/>
                </a:solidFill>
                <a:latin typeface="Arial"/>
                <a:cs typeface="Arial"/>
              </a:rPr>
              <a:t> </a:t>
            </a:r>
            <a:r>
              <a:rPr sz="1564" i="1" spc="-52" dirty="0">
                <a:solidFill>
                  <a:srgbClr val="DB2525"/>
                </a:solidFill>
                <a:latin typeface="Arial"/>
                <a:cs typeface="Arial"/>
              </a:rPr>
              <a:t>data</a:t>
            </a:r>
            <a:endParaRPr sz="1564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590260" y="4066640"/>
            <a:ext cx="130797" cy="276723"/>
          </a:xfrm>
          <a:prstGeom prst="rect">
            <a:avLst/>
          </a:prstGeom>
        </p:spPr>
        <p:txBody>
          <a:bodyPr vert="horz" wrap="square" lIns="0" tIns="15729" rIns="0" bIns="0" rtlCol="0">
            <a:spAutoFit/>
          </a:bodyPr>
          <a:lstStyle/>
          <a:p>
            <a:pPr>
              <a:spcBef>
                <a:spcPts val="124"/>
              </a:spcBef>
            </a:pPr>
            <a:r>
              <a:rPr sz="1695" b="1" spc="-65" dirty="0">
                <a:solidFill>
                  <a:srgbClr val="FFFFFF"/>
                </a:solidFill>
                <a:latin typeface="Arial Nova"/>
                <a:cs typeface="Arial Nova"/>
              </a:rPr>
              <a:t>3</a:t>
            </a:r>
            <a:endParaRPr sz="1695">
              <a:latin typeface="Arial Nova"/>
              <a:cs typeface="Arial Nov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998153" y="5427592"/>
            <a:ext cx="8046508" cy="1390754"/>
            <a:chOff x="609599" y="4076699"/>
            <a:chExt cx="6172200" cy="1066800"/>
          </a:xfrm>
        </p:grpSpPr>
        <p:sp>
          <p:nvSpPr>
            <p:cNvPr id="30" name="object 30"/>
            <p:cNvSpPr/>
            <p:nvPr/>
          </p:nvSpPr>
          <p:spPr>
            <a:xfrm>
              <a:off x="666749" y="4076699"/>
              <a:ext cx="6115050" cy="1066800"/>
            </a:xfrm>
            <a:custGeom>
              <a:avLst/>
              <a:gdLst/>
              <a:ahLst/>
              <a:cxnLst/>
              <a:rect l="l" t="t" r="r" b="b"/>
              <a:pathLst>
                <a:path w="6115050" h="1066800">
                  <a:moveTo>
                    <a:pt x="0" y="1066799"/>
                  </a:moveTo>
                  <a:lnTo>
                    <a:pt x="6115049" y="1066799"/>
                  </a:lnTo>
                  <a:lnTo>
                    <a:pt x="6115049" y="0"/>
                  </a:lnTo>
                  <a:lnTo>
                    <a:pt x="0" y="0"/>
                  </a:lnTo>
                  <a:lnTo>
                    <a:pt x="0" y="1066799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09599" y="4076699"/>
              <a:ext cx="57150" cy="1066800"/>
            </a:xfrm>
            <a:custGeom>
              <a:avLst/>
              <a:gdLst/>
              <a:ahLst/>
              <a:cxnLst/>
              <a:rect l="l" t="t" r="r" b="b"/>
              <a:pathLst>
                <a:path w="57150" h="1066800">
                  <a:moveTo>
                    <a:pt x="57149" y="1066799"/>
                  </a:moveTo>
                  <a:lnTo>
                    <a:pt x="0" y="1066799"/>
                  </a:lnTo>
                  <a:lnTo>
                    <a:pt x="0" y="0"/>
                  </a:lnTo>
                  <a:lnTo>
                    <a:pt x="57149" y="0"/>
                  </a:lnTo>
                  <a:lnTo>
                    <a:pt x="57149" y="10667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271343" y="5490946"/>
            <a:ext cx="5567157" cy="757578"/>
          </a:xfrm>
          <a:prstGeom prst="rect">
            <a:avLst/>
          </a:prstGeom>
        </p:spPr>
        <p:txBody>
          <a:bodyPr vert="horz" wrap="square" lIns="0" tIns="134936" rIns="0" bIns="0" rtlCol="0">
            <a:spAutoFit/>
          </a:bodyPr>
          <a:lstStyle/>
          <a:p>
            <a:pPr>
              <a:spcBef>
                <a:spcPts val="1063"/>
              </a:spcBef>
            </a:pPr>
            <a:r>
              <a:rPr sz="1955" b="1" spc="-111" dirty="0">
                <a:solidFill>
                  <a:srgbClr val="2562EB"/>
                </a:solidFill>
                <a:latin typeface="Roboto"/>
                <a:cs typeface="Roboto"/>
              </a:rPr>
              <a:t>Cognate</a:t>
            </a:r>
            <a:r>
              <a:rPr sz="1955" b="1" spc="-52" dirty="0">
                <a:solidFill>
                  <a:srgbClr val="2562EB"/>
                </a:solidFill>
                <a:latin typeface="Roboto"/>
                <a:cs typeface="Roboto"/>
              </a:rPr>
              <a:t> </a:t>
            </a:r>
            <a:r>
              <a:rPr sz="1955" b="1" spc="-104" dirty="0">
                <a:solidFill>
                  <a:srgbClr val="2562EB"/>
                </a:solidFill>
                <a:latin typeface="Roboto"/>
                <a:cs typeface="Roboto"/>
              </a:rPr>
              <a:t>AI</a:t>
            </a:r>
            <a:r>
              <a:rPr sz="1955" b="1" spc="-45" dirty="0">
                <a:solidFill>
                  <a:srgbClr val="2562EB"/>
                </a:solidFill>
                <a:latin typeface="Roboto"/>
                <a:cs typeface="Roboto"/>
              </a:rPr>
              <a:t> </a:t>
            </a:r>
            <a:r>
              <a:rPr sz="1955" b="1" spc="-13" dirty="0">
                <a:solidFill>
                  <a:srgbClr val="2562EB"/>
                </a:solidFill>
                <a:latin typeface="Roboto"/>
                <a:cs typeface="Roboto"/>
              </a:rPr>
              <a:t>Integration</a:t>
            </a:r>
            <a:endParaRPr sz="1955">
              <a:latin typeface="Roboto"/>
              <a:cs typeface="Roboto"/>
            </a:endParaRPr>
          </a:p>
          <a:p>
            <a:pPr>
              <a:spcBef>
                <a:spcPts val="749"/>
              </a:spcBef>
            </a:pPr>
            <a:r>
              <a:rPr sz="1499" spc="-72" dirty="0">
                <a:solidFill>
                  <a:srgbClr val="333333"/>
                </a:solidFill>
                <a:latin typeface="Roboto"/>
                <a:cs typeface="Roboto"/>
              </a:rPr>
              <a:t>Update</a:t>
            </a:r>
            <a:r>
              <a:rPr sz="1499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79" dirty="0">
                <a:solidFill>
                  <a:srgbClr val="333333"/>
                </a:solidFill>
                <a:latin typeface="Roboto"/>
                <a:cs typeface="Roboto"/>
              </a:rPr>
              <a:t>vector</a:t>
            </a:r>
            <a:r>
              <a:rPr sz="1499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91" dirty="0">
                <a:solidFill>
                  <a:srgbClr val="333333"/>
                </a:solidFill>
                <a:latin typeface="Roboto"/>
                <a:cs typeface="Roboto"/>
              </a:rPr>
              <a:t>DB</a:t>
            </a:r>
            <a:r>
              <a:rPr sz="1499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39" dirty="0">
                <a:solidFill>
                  <a:srgbClr val="333333"/>
                </a:solidFill>
                <a:latin typeface="Roboto"/>
                <a:cs typeface="Roboto"/>
              </a:rPr>
              <a:t>in</a:t>
            </a:r>
            <a:r>
              <a:rPr sz="1499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79" dirty="0">
                <a:solidFill>
                  <a:srgbClr val="333333"/>
                </a:solidFill>
                <a:latin typeface="Roboto"/>
                <a:cs typeface="Roboto"/>
              </a:rPr>
              <a:t>Cognate</a:t>
            </a:r>
            <a:r>
              <a:rPr sz="1499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79" dirty="0">
                <a:solidFill>
                  <a:srgbClr val="333333"/>
                </a:solidFill>
                <a:latin typeface="Roboto"/>
                <a:cs typeface="Roboto"/>
              </a:rPr>
              <a:t>AI</a:t>
            </a:r>
            <a:r>
              <a:rPr sz="1499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72" dirty="0">
                <a:solidFill>
                  <a:srgbClr val="333333"/>
                </a:solidFill>
                <a:latin typeface="Roboto"/>
                <a:cs typeface="Roboto"/>
              </a:rPr>
              <a:t>while</a:t>
            </a:r>
            <a:r>
              <a:rPr sz="1499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65" dirty="0">
                <a:solidFill>
                  <a:srgbClr val="333333"/>
                </a:solidFill>
                <a:latin typeface="Roboto"/>
                <a:cs typeface="Roboto"/>
              </a:rPr>
              <a:t>maintaining</a:t>
            </a:r>
            <a:r>
              <a:rPr sz="1499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72" dirty="0">
                <a:solidFill>
                  <a:srgbClr val="333333"/>
                </a:solidFill>
                <a:latin typeface="Roboto"/>
                <a:cs typeface="Roboto"/>
              </a:rPr>
              <a:t>current</a:t>
            </a:r>
            <a:r>
              <a:rPr sz="1499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52" dirty="0">
                <a:solidFill>
                  <a:srgbClr val="333333"/>
                </a:solidFill>
                <a:latin typeface="Roboto"/>
                <a:cs typeface="Roboto"/>
              </a:rPr>
              <a:t>functionalities</a:t>
            </a:r>
            <a:endParaRPr sz="1499">
              <a:latin typeface="Roboto"/>
              <a:cs typeface="Roboto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569357" y="5626281"/>
            <a:ext cx="7276626" cy="956144"/>
            <a:chOff x="1047750" y="4229099"/>
            <a:chExt cx="5581650" cy="733425"/>
          </a:xfrm>
        </p:grpSpPr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7750" y="4829174"/>
              <a:ext cx="116681" cy="13335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324599" y="42290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399" y="304799"/>
                  </a:moveTo>
                  <a:lnTo>
                    <a:pt x="108159" y="298238"/>
                  </a:lnTo>
                  <a:lnTo>
                    <a:pt x="67730" y="279115"/>
                  </a:lnTo>
                  <a:lnTo>
                    <a:pt x="34591" y="249082"/>
                  </a:lnTo>
                  <a:lnTo>
                    <a:pt x="11600" y="210720"/>
                  </a:lnTo>
                  <a:lnTo>
                    <a:pt x="732" y="167337"/>
                  </a:lnTo>
                  <a:lnTo>
                    <a:pt x="0" y="152399"/>
                  </a:lnTo>
                  <a:lnTo>
                    <a:pt x="183" y="144912"/>
                  </a:lnTo>
                  <a:lnTo>
                    <a:pt x="8904" y="101066"/>
                  </a:lnTo>
                  <a:lnTo>
                    <a:pt x="29995" y="61607"/>
                  </a:lnTo>
                  <a:lnTo>
                    <a:pt x="61607" y="29995"/>
                  </a:lnTo>
                  <a:lnTo>
                    <a:pt x="101065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59887" y="183"/>
                  </a:lnTo>
                  <a:lnTo>
                    <a:pt x="203732" y="8904"/>
                  </a:lnTo>
                  <a:lnTo>
                    <a:pt x="243191" y="29995"/>
                  </a:lnTo>
                  <a:lnTo>
                    <a:pt x="274803" y="61607"/>
                  </a:lnTo>
                  <a:lnTo>
                    <a:pt x="295894" y="101065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616" y="159886"/>
                  </a:lnTo>
                  <a:lnTo>
                    <a:pt x="295894" y="203733"/>
                  </a:lnTo>
                  <a:lnTo>
                    <a:pt x="274803" y="243192"/>
                  </a:lnTo>
                  <a:lnTo>
                    <a:pt x="243191" y="274803"/>
                  </a:lnTo>
                  <a:lnTo>
                    <a:pt x="203732" y="295894"/>
                  </a:lnTo>
                  <a:lnTo>
                    <a:pt x="159887" y="304616"/>
                  </a:lnTo>
                  <a:lnTo>
                    <a:pt x="152399" y="3047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864021" y="6341637"/>
            <a:ext cx="4042295" cy="498969"/>
          </a:xfrm>
          <a:prstGeom prst="rect">
            <a:avLst/>
          </a:prstGeom>
        </p:spPr>
        <p:txBody>
          <a:bodyPr vert="horz" wrap="square" lIns="0" tIns="17385" rIns="0" bIns="0" rtlCol="0">
            <a:spAutoFit/>
          </a:bodyPr>
          <a:lstStyle/>
          <a:p>
            <a:pPr>
              <a:spcBef>
                <a:spcPts val="137"/>
              </a:spcBef>
            </a:pPr>
            <a:r>
              <a:rPr sz="1564" i="1" spc="-163" dirty="0">
                <a:solidFill>
                  <a:srgbClr val="DB2525"/>
                </a:solidFill>
                <a:latin typeface="Arial"/>
                <a:cs typeface="Arial"/>
              </a:rPr>
              <a:t>AC:</a:t>
            </a:r>
            <a:r>
              <a:rPr sz="1564" i="1" spc="-20" dirty="0">
                <a:solidFill>
                  <a:srgbClr val="DB2525"/>
                </a:solidFill>
                <a:latin typeface="Arial"/>
                <a:cs typeface="Arial"/>
              </a:rPr>
              <a:t> </a:t>
            </a:r>
            <a:r>
              <a:rPr sz="1564" i="1" spc="-72" dirty="0">
                <a:solidFill>
                  <a:srgbClr val="DB2525"/>
                </a:solidFill>
                <a:latin typeface="Arial"/>
                <a:cs typeface="Arial"/>
              </a:rPr>
              <a:t>Unit/fitness/regression</a:t>
            </a:r>
            <a:r>
              <a:rPr sz="1564" i="1" spc="-20" dirty="0">
                <a:solidFill>
                  <a:srgbClr val="DB2525"/>
                </a:solidFill>
                <a:latin typeface="Arial"/>
                <a:cs typeface="Arial"/>
              </a:rPr>
              <a:t> </a:t>
            </a:r>
            <a:r>
              <a:rPr sz="1564" i="1" spc="-59" dirty="0">
                <a:solidFill>
                  <a:srgbClr val="DB2525"/>
                </a:solidFill>
                <a:latin typeface="Arial"/>
                <a:cs typeface="Arial"/>
              </a:rPr>
              <a:t>tests</a:t>
            </a:r>
            <a:r>
              <a:rPr sz="1564" i="1" spc="-13" dirty="0">
                <a:solidFill>
                  <a:srgbClr val="DB2525"/>
                </a:solidFill>
                <a:latin typeface="Arial"/>
                <a:cs typeface="Arial"/>
              </a:rPr>
              <a:t> </a:t>
            </a:r>
            <a:r>
              <a:rPr sz="1564" i="1" spc="-65" dirty="0">
                <a:solidFill>
                  <a:srgbClr val="DB2525"/>
                </a:solidFill>
                <a:latin typeface="Arial"/>
                <a:cs typeface="Arial"/>
              </a:rPr>
              <a:t>with</a:t>
            </a:r>
            <a:r>
              <a:rPr sz="1564" i="1" spc="-20" dirty="0">
                <a:solidFill>
                  <a:srgbClr val="DB2525"/>
                </a:solidFill>
                <a:latin typeface="Arial"/>
                <a:cs typeface="Arial"/>
              </a:rPr>
              <a:t> </a:t>
            </a:r>
            <a:r>
              <a:rPr sz="1564" i="1" spc="-79" dirty="0">
                <a:solidFill>
                  <a:srgbClr val="DB2525"/>
                </a:solidFill>
                <a:latin typeface="Arial"/>
                <a:cs typeface="Arial"/>
              </a:rPr>
              <a:t>build</a:t>
            </a:r>
            <a:r>
              <a:rPr sz="1564" i="1" spc="-20" dirty="0">
                <a:solidFill>
                  <a:srgbClr val="DB2525"/>
                </a:solidFill>
                <a:latin typeface="Arial"/>
                <a:cs typeface="Arial"/>
              </a:rPr>
              <a:t> </a:t>
            </a:r>
            <a:r>
              <a:rPr sz="1564" i="1" spc="-52" dirty="0">
                <a:solidFill>
                  <a:srgbClr val="DB2525"/>
                </a:solidFill>
                <a:latin typeface="Arial"/>
                <a:cs typeface="Arial"/>
              </a:rPr>
              <a:t>success</a:t>
            </a:r>
            <a:endParaRPr sz="1564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590260" y="5656073"/>
            <a:ext cx="130797" cy="276723"/>
          </a:xfrm>
          <a:prstGeom prst="rect">
            <a:avLst/>
          </a:prstGeom>
        </p:spPr>
        <p:txBody>
          <a:bodyPr vert="horz" wrap="square" lIns="0" tIns="15729" rIns="0" bIns="0" rtlCol="0">
            <a:spAutoFit/>
          </a:bodyPr>
          <a:lstStyle/>
          <a:p>
            <a:pPr>
              <a:spcBef>
                <a:spcPts val="124"/>
              </a:spcBef>
            </a:pPr>
            <a:r>
              <a:rPr sz="1695" b="1" spc="-65" dirty="0">
                <a:solidFill>
                  <a:srgbClr val="FFFFFF"/>
                </a:solidFill>
                <a:latin typeface="Arial Nova"/>
                <a:cs typeface="Arial Nova"/>
              </a:rPr>
              <a:t>5</a:t>
            </a:r>
            <a:endParaRPr sz="1695">
              <a:latin typeface="Arial Nova"/>
              <a:cs typeface="Arial Nova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998153" y="7017028"/>
            <a:ext cx="8046508" cy="1390754"/>
            <a:chOff x="609599" y="5295899"/>
            <a:chExt cx="6172200" cy="1066800"/>
          </a:xfrm>
        </p:grpSpPr>
        <p:sp>
          <p:nvSpPr>
            <p:cNvPr id="39" name="object 39"/>
            <p:cNvSpPr/>
            <p:nvPr/>
          </p:nvSpPr>
          <p:spPr>
            <a:xfrm>
              <a:off x="666749" y="5295899"/>
              <a:ext cx="6115050" cy="1066800"/>
            </a:xfrm>
            <a:custGeom>
              <a:avLst/>
              <a:gdLst/>
              <a:ahLst/>
              <a:cxnLst/>
              <a:rect l="l" t="t" r="r" b="b"/>
              <a:pathLst>
                <a:path w="6115050" h="1066800">
                  <a:moveTo>
                    <a:pt x="0" y="1066799"/>
                  </a:moveTo>
                  <a:lnTo>
                    <a:pt x="6115049" y="1066799"/>
                  </a:lnTo>
                  <a:lnTo>
                    <a:pt x="6115049" y="0"/>
                  </a:lnTo>
                  <a:lnTo>
                    <a:pt x="0" y="0"/>
                  </a:lnTo>
                  <a:lnTo>
                    <a:pt x="0" y="1066799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09599" y="5295899"/>
              <a:ext cx="57150" cy="1066800"/>
            </a:xfrm>
            <a:custGeom>
              <a:avLst/>
              <a:gdLst/>
              <a:ahLst/>
              <a:cxnLst/>
              <a:rect l="l" t="t" r="r" b="b"/>
              <a:pathLst>
                <a:path w="57150" h="1066800">
                  <a:moveTo>
                    <a:pt x="57149" y="1066799"/>
                  </a:moveTo>
                  <a:lnTo>
                    <a:pt x="0" y="1066799"/>
                  </a:lnTo>
                  <a:lnTo>
                    <a:pt x="0" y="0"/>
                  </a:lnTo>
                  <a:lnTo>
                    <a:pt x="57149" y="0"/>
                  </a:lnTo>
                  <a:lnTo>
                    <a:pt x="57149" y="10667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271343" y="7080381"/>
            <a:ext cx="3378375" cy="757578"/>
          </a:xfrm>
          <a:prstGeom prst="rect">
            <a:avLst/>
          </a:prstGeom>
        </p:spPr>
        <p:txBody>
          <a:bodyPr vert="horz" wrap="square" lIns="0" tIns="134936" rIns="0" bIns="0" rtlCol="0">
            <a:spAutoFit/>
          </a:bodyPr>
          <a:lstStyle/>
          <a:p>
            <a:pPr>
              <a:spcBef>
                <a:spcPts val="1063"/>
              </a:spcBef>
            </a:pPr>
            <a:r>
              <a:rPr sz="1955" b="1" spc="-137" dirty="0">
                <a:solidFill>
                  <a:srgbClr val="2562EB"/>
                </a:solidFill>
                <a:latin typeface="Roboto"/>
                <a:cs typeface="Roboto"/>
              </a:rPr>
              <a:t>ITG/PRO</a:t>
            </a:r>
            <a:r>
              <a:rPr sz="1955" b="1" spc="32" dirty="0">
                <a:solidFill>
                  <a:srgbClr val="2562EB"/>
                </a:solidFill>
                <a:latin typeface="Roboto"/>
                <a:cs typeface="Roboto"/>
              </a:rPr>
              <a:t> </a:t>
            </a:r>
            <a:r>
              <a:rPr sz="1955" b="1" spc="-13" dirty="0">
                <a:solidFill>
                  <a:srgbClr val="2562EB"/>
                </a:solidFill>
                <a:latin typeface="Roboto"/>
                <a:cs typeface="Roboto"/>
              </a:rPr>
              <a:t>Deployment</a:t>
            </a:r>
            <a:endParaRPr sz="1955">
              <a:latin typeface="Roboto"/>
              <a:cs typeface="Roboto"/>
            </a:endParaRPr>
          </a:p>
          <a:p>
            <a:pPr>
              <a:spcBef>
                <a:spcPts val="749"/>
              </a:spcBef>
            </a:pPr>
            <a:r>
              <a:rPr sz="1499" spc="-72" dirty="0">
                <a:solidFill>
                  <a:srgbClr val="333333"/>
                </a:solidFill>
                <a:latin typeface="Roboto"/>
                <a:cs typeface="Roboto"/>
              </a:rPr>
              <a:t>Deploy</a:t>
            </a:r>
            <a:r>
              <a:rPr sz="1499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59" dirty="0">
                <a:solidFill>
                  <a:srgbClr val="333333"/>
                </a:solidFill>
                <a:latin typeface="Roboto"/>
                <a:cs typeface="Roboto"/>
              </a:rPr>
              <a:t>solution</a:t>
            </a:r>
            <a:r>
              <a:rPr sz="1499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79" dirty="0">
                <a:solidFill>
                  <a:srgbClr val="333333"/>
                </a:solidFill>
                <a:latin typeface="Roboto"/>
                <a:cs typeface="Roboto"/>
              </a:rPr>
              <a:t>to</a:t>
            </a:r>
            <a:r>
              <a:rPr sz="1499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65" dirty="0">
                <a:solidFill>
                  <a:srgbClr val="333333"/>
                </a:solidFill>
                <a:latin typeface="Roboto"/>
                <a:cs typeface="Roboto"/>
              </a:rPr>
              <a:t>production</a:t>
            </a:r>
            <a:r>
              <a:rPr sz="1499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65" dirty="0">
                <a:solidFill>
                  <a:srgbClr val="333333"/>
                </a:solidFill>
                <a:latin typeface="Roboto"/>
                <a:cs typeface="Roboto"/>
              </a:rPr>
              <a:t>environments</a:t>
            </a:r>
            <a:endParaRPr sz="1499">
              <a:latin typeface="Roboto"/>
              <a:cs typeface="Roboto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1569357" y="7215714"/>
            <a:ext cx="7276626" cy="956144"/>
            <a:chOff x="1047750" y="5448299"/>
            <a:chExt cx="5581650" cy="733425"/>
          </a:xfrm>
        </p:grpSpPr>
        <p:pic>
          <p:nvPicPr>
            <p:cNvPr id="43" name="object 4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7750" y="6048374"/>
              <a:ext cx="116681" cy="133350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6324599" y="54482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399" y="304799"/>
                  </a:moveTo>
                  <a:lnTo>
                    <a:pt x="108159" y="298238"/>
                  </a:lnTo>
                  <a:lnTo>
                    <a:pt x="67730" y="279115"/>
                  </a:lnTo>
                  <a:lnTo>
                    <a:pt x="34591" y="249082"/>
                  </a:lnTo>
                  <a:lnTo>
                    <a:pt x="11600" y="210720"/>
                  </a:lnTo>
                  <a:lnTo>
                    <a:pt x="732" y="167337"/>
                  </a:lnTo>
                  <a:lnTo>
                    <a:pt x="0" y="152399"/>
                  </a:lnTo>
                  <a:lnTo>
                    <a:pt x="183" y="144912"/>
                  </a:lnTo>
                  <a:lnTo>
                    <a:pt x="8904" y="101065"/>
                  </a:lnTo>
                  <a:lnTo>
                    <a:pt x="29995" y="61607"/>
                  </a:lnTo>
                  <a:lnTo>
                    <a:pt x="61607" y="29995"/>
                  </a:lnTo>
                  <a:lnTo>
                    <a:pt x="101065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59887" y="183"/>
                  </a:lnTo>
                  <a:lnTo>
                    <a:pt x="203732" y="8904"/>
                  </a:lnTo>
                  <a:lnTo>
                    <a:pt x="243191" y="29995"/>
                  </a:lnTo>
                  <a:lnTo>
                    <a:pt x="274803" y="61607"/>
                  </a:lnTo>
                  <a:lnTo>
                    <a:pt x="295894" y="101065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616" y="159886"/>
                  </a:lnTo>
                  <a:lnTo>
                    <a:pt x="295894" y="203733"/>
                  </a:lnTo>
                  <a:lnTo>
                    <a:pt x="274803" y="243192"/>
                  </a:lnTo>
                  <a:lnTo>
                    <a:pt x="243191" y="274803"/>
                  </a:lnTo>
                  <a:lnTo>
                    <a:pt x="203732" y="295894"/>
                  </a:lnTo>
                  <a:lnTo>
                    <a:pt x="159887" y="304616"/>
                  </a:lnTo>
                  <a:lnTo>
                    <a:pt x="152399" y="3047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1864021" y="7931073"/>
            <a:ext cx="5625105" cy="498969"/>
          </a:xfrm>
          <a:prstGeom prst="rect">
            <a:avLst/>
          </a:prstGeom>
        </p:spPr>
        <p:txBody>
          <a:bodyPr vert="horz" wrap="square" lIns="0" tIns="17385" rIns="0" bIns="0" rtlCol="0">
            <a:spAutoFit/>
          </a:bodyPr>
          <a:lstStyle/>
          <a:p>
            <a:pPr>
              <a:spcBef>
                <a:spcPts val="137"/>
              </a:spcBef>
            </a:pPr>
            <a:r>
              <a:rPr sz="1564" i="1" spc="-163" dirty="0">
                <a:solidFill>
                  <a:srgbClr val="DB2525"/>
                </a:solidFill>
                <a:latin typeface="Arial"/>
                <a:cs typeface="Arial"/>
              </a:rPr>
              <a:t>AC:</a:t>
            </a:r>
            <a:r>
              <a:rPr sz="1564" i="1" spc="-52" dirty="0">
                <a:solidFill>
                  <a:srgbClr val="DB2525"/>
                </a:solidFill>
                <a:latin typeface="Arial"/>
                <a:cs typeface="Arial"/>
              </a:rPr>
              <a:t> </a:t>
            </a:r>
            <a:r>
              <a:rPr sz="1564" i="1" spc="-156" dirty="0">
                <a:solidFill>
                  <a:srgbClr val="DB2525"/>
                </a:solidFill>
                <a:latin typeface="Arial"/>
                <a:cs typeface="Arial"/>
              </a:rPr>
              <a:t>KM</a:t>
            </a:r>
            <a:r>
              <a:rPr sz="1564" i="1" spc="-52" dirty="0">
                <a:solidFill>
                  <a:srgbClr val="DB2525"/>
                </a:solidFill>
                <a:latin typeface="Arial"/>
                <a:cs typeface="Arial"/>
              </a:rPr>
              <a:t> </a:t>
            </a:r>
            <a:r>
              <a:rPr sz="1564" i="1" spc="-117" dirty="0">
                <a:solidFill>
                  <a:srgbClr val="DB2525"/>
                </a:solidFill>
                <a:latin typeface="Arial"/>
                <a:cs typeface="Arial"/>
              </a:rPr>
              <a:t>Generation</a:t>
            </a:r>
            <a:r>
              <a:rPr sz="1564" i="1" spc="-45" dirty="0">
                <a:solidFill>
                  <a:srgbClr val="DB2525"/>
                </a:solidFill>
                <a:latin typeface="Arial"/>
                <a:cs typeface="Arial"/>
              </a:rPr>
              <a:t> </a:t>
            </a:r>
            <a:r>
              <a:rPr sz="1564" i="1" spc="-104" dirty="0">
                <a:solidFill>
                  <a:srgbClr val="DB2525"/>
                </a:solidFill>
                <a:latin typeface="Arial"/>
                <a:cs typeface="Arial"/>
              </a:rPr>
              <a:t>Agent</a:t>
            </a:r>
            <a:r>
              <a:rPr sz="1564" i="1" spc="-52" dirty="0">
                <a:solidFill>
                  <a:srgbClr val="DB2525"/>
                </a:solidFill>
                <a:latin typeface="Arial"/>
                <a:cs typeface="Arial"/>
              </a:rPr>
              <a:t> </a:t>
            </a:r>
            <a:r>
              <a:rPr sz="1564" i="1" spc="-65" dirty="0">
                <a:solidFill>
                  <a:srgbClr val="DB2525"/>
                </a:solidFill>
                <a:latin typeface="Arial"/>
                <a:cs typeface="Arial"/>
              </a:rPr>
              <a:t>calls</a:t>
            </a:r>
            <a:r>
              <a:rPr sz="1564" i="1" spc="-52" dirty="0">
                <a:solidFill>
                  <a:srgbClr val="DB2525"/>
                </a:solidFill>
                <a:latin typeface="Arial"/>
                <a:cs typeface="Arial"/>
              </a:rPr>
              <a:t> </a:t>
            </a:r>
            <a:r>
              <a:rPr sz="1564" i="1" spc="-111" dirty="0">
                <a:solidFill>
                  <a:srgbClr val="DB2525"/>
                </a:solidFill>
                <a:latin typeface="Arial"/>
                <a:cs typeface="Arial"/>
              </a:rPr>
              <a:t>updated</a:t>
            </a:r>
            <a:r>
              <a:rPr sz="1564" i="1" spc="-45" dirty="0">
                <a:solidFill>
                  <a:srgbClr val="DB2525"/>
                </a:solidFill>
                <a:latin typeface="Arial"/>
                <a:cs typeface="Arial"/>
              </a:rPr>
              <a:t> </a:t>
            </a:r>
            <a:r>
              <a:rPr sz="1564" i="1" spc="-124" dirty="0">
                <a:solidFill>
                  <a:srgbClr val="DB2525"/>
                </a:solidFill>
                <a:latin typeface="Arial"/>
                <a:cs typeface="Arial"/>
              </a:rPr>
              <a:t>vectorDB,</a:t>
            </a:r>
            <a:r>
              <a:rPr sz="1564" i="1" spc="-52" dirty="0">
                <a:solidFill>
                  <a:srgbClr val="DB2525"/>
                </a:solidFill>
                <a:latin typeface="Arial"/>
                <a:cs typeface="Arial"/>
              </a:rPr>
              <a:t> </a:t>
            </a:r>
            <a:r>
              <a:rPr sz="1564" i="1" spc="-91" dirty="0">
                <a:solidFill>
                  <a:srgbClr val="DB2525"/>
                </a:solidFill>
                <a:latin typeface="Arial"/>
                <a:cs typeface="Arial"/>
              </a:rPr>
              <a:t>replacing</a:t>
            </a:r>
            <a:r>
              <a:rPr sz="1564" i="1" spc="-52" dirty="0">
                <a:solidFill>
                  <a:srgbClr val="DB2525"/>
                </a:solidFill>
                <a:latin typeface="Arial"/>
                <a:cs typeface="Arial"/>
              </a:rPr>
              <a:t> </a:t>
            </a:r>
            <a:r>
              <a:rPr sz="1564" i="1" spc="-111" dirty="0">
                <a:solidFill>
                  <a:srgbClr val="DB2525"/>
                </a:solidFill>
                <a:latin typeface="Arial"/>
                <a:cs typeface="Arial"/>
              </a:rPr>
              <a:t>API2:</a:t>
            </a:r>
            <a:r>
              <a:rPr sz="1564" i="1" spc="-45" dirty="0">
                <a:solidFill>
                  <a:srgbClr val="DB2525"/>
                </a:solidFill>
                <a:latin typeface="Arial"/>
                <a:cs typeface="Arial"/>
              </a:rPr>
              <a:t> </a:t>
            </a:r>
            <a:r>
              <a:rPr sz="1564" i="1" spc="-39" dirty="0">
                <a:solidFill>
                  <a:srgbClr val="DB2525"/>
                </a:solidFill>
                <a:latin typeface="Arial"/>
                <a:cs typeface="Arial"/>
              </a:rPr>
              <a:t>Coveo</a:t>
            </a:r>
            <a:endParaRPr sz="1564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590260" y="7245508"/>
            <a:ext cx="130797" cy="276723"/>
          </a:xfrm>
          <a:prstGeom prst="rect">
            <a:avLst/>
          </a:prstGeom>
        </p:spPr>
        <p:txBody>
          <a:bodyPr vert="horz" wrap="square" lIns="0" tIns="15729" rIns="0" bIns="0" rtlCol="0">
            <a:spAutoFit/>
          </a:bodyPr>
          <a:lstStyle/>
          <a:p>
            <a:pPr>
              <a:spcBef>
                <a:spcPts val="124"/>
              </a:spcBef>
            </a:pPr>
            <a:r>
              <a:rPr sz="1695" b="1" spc="-65" dirty="0">
                <a:solidFill>
                  <a:srgbClr val="FFFFFF"/>
                </a:solidFill>
                <a:latin typeface="Arial Nova"/>
                <a:cs typeface="Arial Nova"/>
              </a:rPr>
              <a:t>7</a:t>
            </a:r>
            <a:endParaRPr sz="1695">
              <a:latin typeface="Arial Nova"/>
              <a:cs typeface="Arial Nova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9243339" y="2248727"/>
            <a:ext cx="8046508" cy="1390754"/>
            <a:chOff x="6934199" y="1638299"/>
            <a:chExt cx="6172200" cy="1066800"/>
          </a:xfrm>
        </p:grpSpPr>
        <p:sp>
          <p:nvSpPr>
            <p:cNvPr id="48" name="object 48"/>
            <p:cNvSpPr/>
            <p:nvPr/>
          </p:nvSpPr>
          <p:spPr>
            <a:xfrm>
              <a:off x="6991349" y="1638299"/>
              <a:ext cx="6115050" cy="1066800"/>
            </a:xfrm>
            <a:custGeom>
              <a:avLst/>
              <a:gdLst/>
              <a:ahLst/>
              <a:cxnLst/>
              <a:rect l="l" t="t" r="r" b="b"/>
              <a:pathLst>
                <a:path w="6115050" h="1066800">
                  <a:moveTo>
                    <a:pt x="0" y="1066799"/>
                  </a:moveTo>
                  <a:lnTo>
                    <a:pt x="6115049" y="1066799"/>
                  </a:lnTo>
                  <a:lnTo>
                    <a:pt x="6115049" y="0"/>
                  </a:lnTo>
                  <a:lnTo>
                    <a:pt x="0" y="0"/>
                  </a:lnTo>
                  <a:lnTo>
                    <a:pt x="0" y="1066799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934199" y="1638299"/>
              <a:ext cx="57150" cy="1066800"/>
            </a:xfrm>
            <a:custGeom>
              <a:avLst/>
              <a:gdLst/>
              <a:ahLst/>
              <a:cxnLst/>
              <a:rect l="l" t="t" r="r" b="b"/>
              <a:pathLst>
                <a:path w="57150" h="1066800">
                  <a:moveTo>
                    <a:pt x="57149" y="1066799"/>
                  </a:moveTo>
                  <a:lnTo>
                    <a:pt x="0" y="1066799"/>
                  </a:lnTo>
                  <a:lnTo>
                    <a:pt x="0" y="0"/>
                  </a:lnTo>
                  <a:lnTo>
                    <a:pt x="57149" y="0"/>
                  </a:lnTo>
                  <a:lnTo>
                    <a:pt x="57149" y="10667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9516524" y="2312080"/>
            <a:ext cx="5260032" cy="757578"/>
          </a:xfrm>
          <a:prstGeom prst="rect">
            <a:avLst/>
          </a:prstGeom>
        </p:spPr>
        <p:txBody>
          <a:bodyPr vert="horz" wrap="square" lIns="0" tIns="134936" rIns="0" bIns="0" rtlCol="0">
            <a:spAutoFit/>
          </a:bodyPr>
          <a:lstStyle/>
          <a:p>
            <a:pPr>
              <a:spcBef>
                <a:spcPts val="1063"/>
              </a:spcBef>
            </a:pPr>
            <a:r>
              <a:rPr sz="1955" b="1" spc="-85" dirty="0">
                <a:solidFill>
                  <a:srgbClr val="2562EB"/>
                </a:solidFill>
                <a:latin typeface="Roboto"/>
                <a:cs typeface="Roboto"/>
              </a:rPr>
              <a:t>Initial</a:t>
            </a:r>
            <a:r>
              <a:rPr sz="1955" b="1" spc="13" dirty="0">
                <a:solidFill>
                  <a:srgbClr val="2562EB"/>
                </a:solidFill>
                <a:latin typeface="Roboto"/>
                <a:cs typeface="Roboto"/>
              </a:rPr>
              <a:t> </a:t>
            </a:r>
            <a:r>
              <a:rPr sz="1955" b="1" spc="-13" dirty="0">
                <a:solidFill>
                  <a:srgbClr val="2562EB"/>
                </a:solidFill>
                <a:latin typeface="Roboto"/>
                <a:cs typeface="Roboto"/>
              </a:rPr>
              <a:t>Vectorization</a:t>
            </a:r>
            <a:endParaRPr sz="1955">
              <a:latin typeface="Roboto"/>
              <a:cs typeface="Roboto"/>
            </a:endParaRPr>
          </a:p>
          <a:p>
            <a:pPr>
              <a:spcBef>
                <a:spcPts val="749"/>
              </a:spcBef>
            </a:pPr>
            <a:r>
              <a:rPr sz="1499" spc="-72" dirty="0">
                <a:solidFill>
                  <a:srgbClr val="333333"/>
                </a:solidFill>
                <a:latin typeface="Roboto"/>
                <a:cs typeface="Roboto"/>
              </a:rPr>
              <a:t>Vectorize</a:t>
            </a:r>
            <a:r>
              <a:rPr sz="1499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79" dirty="0">
                <a:solidFill>
                  <a:srgbClr val="333333"/>
                </a:solidFill>
                <a:latin typeface="Roboto"/>
                <a:cs typeface="Roboto"/>
              </a:rPr>
              <a:t>2</a:t>
            </a:r>
            <a:r>
              <a:rPr sz="1499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79" dirty="0">
                <a:solidFill>
                  <a:srgbClr val="333333"/>
                </a:solidFill>
                <a:latin typeface="Roboto"/>
                <a:cs typeface="Roboto"/>
              </a:rPr>
              <a:t>years</a:t>
            </a:r>
            <a:r>
              <a:rPr sz="1499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65" dirty="0">
                <a:solidFill>
                  <a:srgbClr val="333333"/>
                </a:solidFill>
                <a:latin typeface="Roboto"/>
                <a:cs typeface="Roboto"/>
              </a:rPr>
              <a:t>of</a:t>
            </a:r>
            <a:r>
              <a:rPr sz="1499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79" dirty="0">
                <a:solidFill>
                  <a:srgbClr val="333333"/>
                </a:solidFill>
                <a:latin typeface="Roboto"/>
                <a:cs typeface="Roboto"/>
              </a:rPr>
              <a:t>Pan-</a:t>
            </a:r>
            <a:r>
              <a:rPr sz="1499" spc="-97" dirty="0">
                <a:solidFill>
                  <a:srgbClr val="333333"/>
                </a:solidFill>
                <a:latin typeface="Roboto"/>
                <a:cs typeface="Roboto"/>
              </a:rPr>
              <a:t>HPE</a:t>
            </a:r>
            <a:r>
              <a:rPr sz="1499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91" dirty="0">
                <a:solidFill>
                  <a:srgbClr val="333333"/>
                </a:solidFill>
                <a:latin typeface="Roboto"/>
                <a:cs typeface="Roboto"/>
              </a:rPr>
              <a:t>SFDC</a:t>
            </a:r>
            <a:r>
              <a:rPr sz="1499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79" dirty="0">
                <a:solidFill>
                  <a:srgbClr val="333333"/>
                </a:solidFill>
                <a:latin typeface="Roboto"/>
                <a:cs typeface="Roboto"/>
              </a:rPr>
              <a:t>case</a:t>
            </a:r>
            <a:r>
              <a:rPr sz="1499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79" dirty="0">
                <a:solidFill>
                  <a:srgbClr val="333333"/>
                </a:solidFill>
                <a:latin typeface="Roboto"/>
                <a:cs typeface="Roboto"/>
              </a:rPr>
              <a:t>data</a:t>
            </a:r>
            <a:r>
              <a:rPr sz="1499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79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499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91" dirty="0">
                <a:solidFill>
                  <a:srgbClr val="333333"/>
                </a:solidFill>
                <a:latin typeface="Roboto"/>
                <a:cs typeface="Roboto"/>
              </a:rPr>
              <a:t>save</a:t>
            </a:r>
            <a:r>
              <a:rPr sz="1499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72" dirty="0">
                <a:solidFill>
                  <a:srgbClr val="333333"/>
                </a:solidFill>
                <a:latin typeface="Roboto"/>
                <a:cs typeface="Roboto"/>
              </a:rPr>
              <a:t>as</a:t>
            </a:r>
            <a:r>
              <a:rPr sz="1499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104" dirty="0">
                <a:solidFill>
                  <a:srgbClr val="333333"/>
                </a:solidFill>
                <a:latin typeface="Roboto"/>
                <a:cs typeface="Roboto"/>
              </a:rPr>
              <a:t>FAISS</a:t>
            </a:r>
            <a:r>
              <a:rPr sz="1499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27" dirty="0">
                <a:solidFill>
                  <a:srgbClr val="333333"/>
                </a:solidFill>
                <a:latin typeface="Roboto"/>
                <a:cs typeface="Roboto"/>
              </a:rPr>
              <a:t>file</a:t>
            </a:r>
            <a:endParaRPr sz="1499">
              <a:latin typeface="Roboto"/>
              <a:cs typeface="Roboto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9814543" y="2447413"/>
            <a:ext cx="7276626" cy="956144"/>
            <a:chOff x="7372350" y="1790699"/>
            <a:chExt cx="5581650" cy="733425"/>
          </a:xfrm>
        </p:grpSpPr>
        <p:pic>
          <p:nvPicPr>
            <p:cNvPr id="52" name="object 5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72350" y="2390774"/>
              <a:ext cx="116681" cy="133350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12649199" y="17906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399" y="304799"/>
                  </a:moveTo>
                  <a:lnTo>
                    <a:pt x="108159" y="298239"/>
                  </a:lnTo>
                  <a:lnTo>
                    <a:pt x="67730" y="279115"/>
                  </a:lnTo>
                  <a:lnTo>
                    <a:pt x="34591" y="249082"/>
                  </a:lnTo>
                  <a:lnTo>
                    <a:pt x="11600" y="210720"/>
                  </a:lnTo>
                  <a:lnTo>
                    <a:pt x="731" y="167337"/>
                  </a:lnTo>
                  <a:lnTo>
                    <a:pt x="0" y="152399"/>
                  </a:lnTo>
                  <a:lnTo>
                    <a:pt x="182" y="144912"/>
                  </a:lnTo>
                  <a:lnTo>
                    <a:pt x="8904" y="101065"/>
                  </a:lnTo>
                  <a:lnTo>
                    <a:pt x="29994" y="61607"/>
                  </a:lnTo>
                  <a:lnTo>
                    <a:pt x="61607" y="29995"/>
                  </a:lnTo>
                  <a:lnTo>
                    <a:pt x="101065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59886" y="183"/>
                  </a:lnTo>
                  <a:lnTo>
                    <a:pt x="203732" y="8904"/>
                  </a:lnTo>
                  <a:lnTo>
                    <a:pt x="243192" y="29995"/>
                  </a:lnTo>
                  <a:lnTo>
                    <a:pt x="274803" y="61607"/>
                  </a:lnTo>
                  <a:lnTo>
                    <a:pt x="295894" y="101065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616" y="159887"/>
                  </a:lnTo>
                  <a:lnTo>
                    <a:pt x="295894" y="203733"/>
                  </a:lnTo>
                  <a:lnTo>
                    <a:pt x="274803" y="243192"/>
                  </a:lnTo>
                  <a:lnTo>
                    <a:pt x="243192" y="274803"/>
                  </a:lnTo>
                  <a:lnTo>
                    <a:pt x="203732" y="295894"/>
                  </a:lnTo>
                  <a:lnTo>
                    <a:pt x="159886" y="304616"/>
                  </a:lnTo>
                  <a:lnTo>
                    <a:pt x="152399" y="3047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10109208" y="3162769"/>
            <a:ext cx="4426407" cy="498969"/>
          </a:xfrm>
          <a:prstGeom prst="rect">
            <a:avLst/>
          </a:prstGeom>
        </p:spPr>
        <p:txBody>
          <a:bodyPr vert="horz" wrap="square" lIns="0" tIns="17385" rIns="0" bIns="0" rtlCol="0">
            <a:spAutoFit/>
          </a:bodyPr>
          <a:lstStyle/>
          <a:p>
            <a:pPr>
              <a:spcBef>
                <a:spcPts val="137"/>
              </a:spcBef>
            </a:pPr>
            <a:r>
              <a:rPr sz="1564" i="1" spc="-163" dirty="0">
                <a:solidFill>
                  <a:srgbClr val="DB2525"/>
                </a:solidFill>
                <a:latin typeface="Arial"/>
                <a:cs typeface="Arial"/>
              </a:rPr>
              <a:t>AC:</a:t>
            </a:r>
            <a:r>
              <a:rPr sz="1564" i="1" spc="-52" dirty="0">
                <a:solidFill>
                  <a:srgbClr val="DB2525"/>
                </a:solidFill>
                <a:latin typeface="Arial"/>
                <a:cs typeface="Arial"/>
              </a:rPr>
              <a:t> </a:t>
            </a:r>
            <a:r>
              <a:rPr sz="1564" i="1" spc="-131" dirty="0">
                <a:solidFill>
                  <a:srgbClr val="DB2525"/>
                </a:solidFill>
                <a:latin typeface="Arial"/>
                <a:cs typeface="Arial"/>
              </a:rPr>
              <a:t>Showcase</a:t>
            </a:r>
            <a:r>
              <a:rPr sz="1564" i="1" spc="-45" dirty="0">
                <a:solidFill>
                  <a:srgbClr val="DB2525"/>
                </a:solidFill>
                <a:latin typeface="Arial"/>
                <a:cs typeface="Arial"/>
              </a:rPr>
              <a:t> </a:t>
            </a:r>
            <a:r>
              <a:rPr sz="1564" i="1" spc="-104" dirty="0">
                <a:solidFill>
                  <a:srgbClr val="DB2525"/>
                </a:solidFill>
                <a:latin typeface="Arial"/>
                <a:cs typeface="Arial"/>
              </a:rPr>
              <a:t>randomly</a:t>
            </a:r>
            <a:r>
              <a:rPr sz="1564" i="1" spc="-52" dirty="0">
                <a:solidFill>
                  <a:srgbClr val="DB2525"/>
                </a:solidFill>
                <a:latin typeface="Arial"/>
                <a:cs typeface="Arial"/>
              </a:rPr>
              <a:t> </a:t>
            </a:r>
            <a:r>
              <a:rPr sz="1564" i="1" spc="-91" dirty="0">
                <a:solidFill>
                  <a:srgbClr val="DB2525"/>
                </a:solidFill>
                <a:latin typeface="Arial"/>
                <a:cs typeface="Arial"/>
              </a:rPr>
              <a:t>selected</a:t>
            </a:r>
            <a:r>
              <a:rPr sz="1564" i="1" spc="-45" dirty="0">
                <a:solidFill>
                  <a:srgbClr val="DB2525"/>
                </a:solidFill>
                <a:latin typeface="Arial"/>
                <a:cs typeface="Arial"/>
              </a:rPr>
              <a:t> </a:t>
            </a:r>
            <a:r>
              <a:rPr sz="1564" i="1" spc="-91" dirty="0">
                <a:solidFill>
                  <a:srgbClr val="DB2525"/>
                </a:solidFill>
                <a:latin typeface="Arial"/>
                <a:cs typeface="Arial"/>
              </a:rPr>
              <a:t>vectorized</a:t>
            </a:r>
            <a:r>
              <a:rPr sz="1564" i="1" spc="-52" dirty="0">
                <a:solidFill>
                  <a:srgbClr val="DB2525"/>
                </a:solidFill>
                <a:latin typeface="Arial"/>
                <a:cs typeface="Arial"/>
              </a:rPr>
              <a:t> </a:t>
            </a:r>
            <a:r>
              <a:rPr sz="1564" i="1" spc="-117" dirty="0">
                <a:solidFill>
                  <a:srgbClr val="DB2525"/>
                </a:solidFill>
                <a:latin typeface="Arial"/>
                <a:cs typeface="Arial"/>
              </a:rPr>
              <a:t>case</a:t>
            </a:r>
            <a:r>
              <a:rPr sz="1564" i="1" spc="-45" dirty="0">
                <a:solidFill>
                  <a:srgbClr val="DB2525"/>
                </a:solidFill>
                <a:latin typeface="Arial"/>
                <a:cs typeface="Arial"/>
              </a:rPr>
              <a:t> </a:t>
            </a:r>
            <a:r>
              <a:rPr sz="1564" i="1" spc="-13" dirty="0">
                <a:solidFill>
                  <a:srgbClr val="DB2525"/>
                </a:solidFill>
                <a:latin typeface="Arial"/>
                <a:cs typeface="Arial"/>
              </a:rPr>
              <a:t>details</a:t>
            </a:r>
            <a:endParaRPr sz="1564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6835448" y="2477207"/>
            <a:ext cx="130797" cy="276723"/>
          </a:xfrm>
          <a:prstGeom prst="rect">
            <a:avLst/>
          </a:prstGeom>
        </p:spPr>
        <p:txBody>
          <a:bodyPr vert="horz" wrap="square" lIns="0" tIns="15729" rIns="0" bIns="0" rtlCol="0">
            <a:spAutoFit/>
          </a:bodyPr>
          <a:lstStyle/>
          <a:p>
            <a:pPr>
              <a:spcBef>
                <a:spcPts val="124"/>
              </a:spcBef>
            </a:pPr>
            <a:r>
              <a:rPr sz="1695" b="1" spc="-65" dirty="0">
                <a:solidFill>
                  <a:srgbClr val="FFFFFF"/>
                </a:solidFill>
                <a:latin typeface="Arial Nova"/>
                <a:cs typeface="Arial Nova"/>
              </a:rPr>
              <a:t>2</a:t>
            </a:r>
            <a:endParaRPr sz="1695">
              <a:latin typeface="Arial Nova"/>
              <a:cs typeface="Arial Nova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9243339" y="3838160"/>
            <a:ext cx="8046508" cy="1390754"/>
            <a:chOff x="6934199" y="2857499"/>
            <a:chExt cx="6172200" cy="1066800"/>
          </a:xfrm>
        </p:grpSpPr>
        <p:sp>
          <p:nvSpPr>
            <p:cNvPr id="57" name="object 57"/>
            <p:cNvSpPr/>
            <p:nvPr/>
          </p:nvSpPr>
          <p:spPr>
            <a:xfrm>
              <a:off x="6991349" y="2857499"/>
              <a:ext cx="6115050" cy="1066800"/>
            </a:xfrm>
            <a:custGeom>
              <a:avLst/>
              <a:gdLst/>
              <a:ahLst/>
              <a:cxnLst/>
              <a:rect l="l" t="t" r="r" b="b"/>
              <a:pathLst>
                <a:path w="6115050" h="1066800">
                  <a:moveTo>
                    <a:pt x="0" y="1066799"/>
                  </a:moveTo>
                  <a:lnTo>
                    <a:pt x="6115049" y="1066799"/>
                  </a:lnTo>
                  <a:lnTo>
                    <a:pt x="6115049" y="0"/>
                  </a:lnTo>
                  <a:lnTo>
                    <a:pt x="0" y="0"/>
                  </a:lnTo>
                  <a:lnTo>
                    <a:pt x="0" y="1066799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934199" y="2857499"/>
              <a:ext cx="57150" cy="1066800"/>
            </a:xfrm>
            <a:custGeom>
              <a:avLst/>
              <a:gdLst/>
              <a:ahLst/>
              <a:cxnLst/>
              <a:rect l="l" t="t" r="r" b="b"/>
              <a:pathLst>
                <a:path w="57150" h="1066800">
                  <a:moveTo>
                    <a:pt x="57149" y="1066799"/>
                  </a:moveTo>
                  <a:lnTo>
                    <a:pt x="0" y="1066799"/>
                  </a:lnTo>
                  <a:lnTo>
                    <a:pt x="0" y="0"/>
                  </a:lnTo>
                  <a:lnTo>
                    <a:pt x="57149" y="0"/>
                  </a:lnTo>
                  <a:lnTo>
                    <a:pt x="57149" y="10667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9516528" y="3901514"/>
            <a:ext cx="5534045" cy="757578"/>
          </a:xfrm>
          <a:prstGeom prst="rect">
            <a:avLst/>
          </a:prstGeom>
        </p:spPr>
        <p:txBody>
          <a:bodyPr vert="horz" wrap="square" lIns="0" tIns="134936" rIns="0" bIns="0" rtlCol="0">
            <a:spAutoFit/>
          </a:bodyPr>
          <a:lstStyle/>
          <a:p>
            <a:pPr>
              <a:spcBef>
                <a:spcPts val="1063"/>
              </a:spcBef>
            </a:pPr>
            <a:r>
              <a:rPr sz="1955" b="1" spc="-111" dirty="0">
                <a:solidFill>
                  <a:srgbClr val="2562EB"/>
                </a:solidFill>
                <a:latin typeface="Roboto"/>
                <a:cs typeface="Roboto"/>
              </a:rPr>
              <a:t>Accuracy</a:t>
            </a:r>
            <a:r>
              <a:rPr sz="1955" b="1" spc="-39" dirty="0">
                <a:solidFill>
                  <a:srgbClr val="2562EB"/>
                </a:solidFill>
                <a:latin typeface="Roboto"/>
                <a:cs typeface="Roboto"/>
              </a:rPr>
              <a:t> </a:t>
            </a:r>
            <a:r>
              <a:rPr sz="1955" b="1" spc="-13" dirty="0">
                <a:solidFill>
                  <a:srgbClr val="2562EB"/>
                </a:solidFill>
                <a:latin typeface="Roboto"/>
                <a:cs typeface="Roboto"/>
              </a:rPr>
              <a:t>Measurement</a:t>
            </a:r>
            <a:endParaRPr sz="1955">
              <a:latin typeface="Roboto"/>
              <a:cs typeface="Roboto"/>
            </a:endParaRPr>
          </a:p>
          <a:p>
            <a:pPr>
              <a:spcBef>
                <a:spcPts val="749"/>
              </a:spcBef>
            </a:pPr>
            <a:r>
              <a:rPr sz="1499" spc="-91" dirty="0">
                <a:solidFill>
                  <a:srgbClr val="333333"/>
                </a:solidFill>
                <a:latin typeface="Roboto"/>
                <a:cs typeface="Roboto"/>
              </a:rPr>
              <a:t>Measure</a:t>
            </a:r>
            <a:r>
              <a:rPr sz="1499" spc="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79" dirty="0">
                <a:solidFill>
                  <a:srgbClr val="333333"/>
                </a:solidFill>
                <a:latin typeface="Roboto"/>
                <a:cs typeface="Roboto"/>
              </a:rPr>
              <a:t>accuracy</a:t>
            </a:r>
            <a:r>
              <a:rPr sz="1499" spc="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72" dirty="0">
                <a:solidFill>
                  <a:srgbClr val="333333"/>
                </a:solidFill>
                <a:latin typeface="Roboto"/>
                <a:cs typeface="Roboto"/>
              </a:rPr>
              <a:t>using</a:t>
            </a:r>
            <a:r>
              <a:rPr sz="1499" spc="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65" dirty="0">
                <a:solidFill>
                  <a:srgbClr val="333333"/>
                </a:solidFill>
                <a:latin typeface="Roboto"/>
                <a:cs typeface="Roboto"/>
              </a:rPr>
              <a:t>test</a:t>
            </a:r>
            <a:r>
              <a:rPr sz="1499" spc="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79" dirty="0">
                <a:solidFill>
                  <a:srgbClr val="333333"/>
                </a:solidFill>
                <a:latin typeface="Roboto"/>
                <a:cs typeface="Roboto"/>
              </a:rPr>
              <a:t>data</a:t>
            </a:r>
            <a:r>
              <a:rPr sz="1499" spc="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79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499" spc="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72" dirty="0">
                <a:solidFill>
                  <a:srgbClr val="333333"/>
                </a:solidFill>
                <a:latin typeface="Roboto"/>
                <a:cs typeface="Roboto"/>
              </a:rPr>
              <a:t>iterate</a:t>
            </a:r>
            <a:r>
              <a:rPr sz="1499" spc="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72" dirty="0">
                <a:solidFill>
                  <a:srgbClr val="333333"/>
                </a:solidFill>
                <a:latin typeface="Roboto"/>
                <a:cs typeface="Roboto"/>
              </a:rPr>
              <a:t>on</a:t>
            </a:r>
            <a:r>
              <a:rPr sz="1499" spc="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65" dirty="0">
                <a:solidFill>
                  <a:srgbClr val="333333"/>
                </a:solidFill>
                <a:latin typeface="Roboto"/>
                <a:cs typeface="Roboto"/>
              </a:rPr>
              <a:t>vectorization</a:t>
            </a:r>
            <a:r>
              <a:rPr sz="1499" spc="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59" dirty="0">
                <a:solidFill>
                  <a:srgbClr val="333333"/>
                </a:solidFill>
                <a:latin typeface="Roboto"/>
                <a:cs typeface="Roboto"/>
              </a:rPr>
              <a:t>approach</a:t>
            </a:r>
            <a:endParaRPr sz="1499">
              <a:latin typeface="Roboto"/>
              <a:cs typeface="Roboto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9814543" y="4036846"/>
            <a:ext cx="7276626" cy="956144"/>
            <a:chOff x="7372350" y="3009899"/>
            <a:chExt cx="5581650" cy="733425"/>
          </a:xfrm>
        </p:grpSpPr>
        <p:pic>
          <p:nvPicPr>
            <p:cNvPr id="61" name="object 6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72350" y="3609974"/>
              <a:ext cx="116681" cy="133350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12649199" y="30098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399" y="304799"/>
                  </a:moveTo>
                  <a:lnTo>
                    <a:pt x="108159" y="298238"/>
                  </a:lnTo>
                  <a:lnTo>
                    <a:pt x="67730" y="279115"/>
                  </a:lnTo>
                  <a:lnTo>
                    <a:pt x="34591" y="249081"/>
                  </a:lnTo>
                  <a:lnTo>
                    <a:pt x="11600" y="210720"/>
                  </a:lnTo>
                  <a:lnTo>
                    <a:pt x="731" y="167337"/>
                  </a:lnTo>
                  <a:lnTo>
                    <a:pt x="0" y="152399"/>
                  </a:lnTo>
                  <a:lnTo>
                    <a:pt x="182" y="144912"/>
                  </a:lnTo>
                  <a:lnTo>
                    <a:pt x="8904" y="101066"/>
                  </a:lnTo>
                  <a:lnTo>
                    <a:pt x="29994" y="61607"/>
                  </a:lnTo>
                  <a:lnTo>
                    <a:pt x="61607" y="29995"/>
                  </a:lnTo>
                  <a:lnTo>
                    <a:pt x="101065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59886" y="183"/>
                  </a:lnTo>
                  <a:lnTo>
                    <a:pt x="203732" y="8904"/>
                  </a:lnTo>
                  <a:lnTo>
                    <a:pt x="243192" y="29995"/>
                  </a:lnTo>
                  <a:lnTo>
                    <a:pt x="274803" y="61607"/>
                  </a:lnTo>
                  <a:lnTo>
                    <a:pt x="295894" y="101066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616" y="159886"/>
                  </a:lnTo>
                  <a:lnTo>
                    <a:pt x="295894" y="203733"/>
                  </a:lnTo>
                  <a:lnTo>
                    <a:pt x="274803" y="243191"/>
                  </a:lnTo>
                  <a:lnTo>
                    <a:pt x="243192" y="274803"/>
                  </a:lnTo>
                  <a:lnTo>
                    <a:pt x="203732" y="295894"/>
                  </a:lnTo>
                  <a:lnTo>
                    <a:pt x="159886" y="304616"/>
                  </a:lnTo>
                  <a:lnTo>
                    <a:pt x="152399" y="3047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10109207" y="4752202"/>
            <a:ext cx="3461158" cy="498969"/>
          </a:xfrm>
          <a:prstGeom prst="rect">
            <a:avLst/>
          </a:prstGeom>
        </p:spPr>
        <p:txBody>
          <a:bodyPr vert="horz" wrap="square" lIns="0" tIns="17385" rIns="0" bIns="0" rtlCol="0">
            <a:spAutoFit/>
          </a:bodyPr>
          <a:lstStyle/>
          <a:p>
            <a:pPr>
              <a:spcBef>
                <a:spcPts val="137"/>
              </a:spcBef>
            </a:pPr>
            <a:r>
              <a:rPr sz="1564" i="1" spc="-163" dirty="0">
                <a:solidFill>
                  <a:srgbClr val="DB2525"/>
                </a:solidFill>
                <a:latin typeface="Arial"/>
                <a:cs typeface="Arial"/>
              </a:rPr>
              <a:t>AC:</a:t>
            </a:r>
            <a:r>
              <a:rPr sz="1564" i="1" spc="-72" dirty="0">
                <a:solidFill>
                  <a:srgbClr val="DB2525"/>
                </a:solidFill>
                <a:latin typeface="Arial"/>
                <a:cs typeface="Arial"/>
              </a:rPr>
              <a:t> </a:t>
            </a:r>
            <a:r>
              <a:rPr sz="1564" i="1" spc="-267" dirty="0">
                <a:solidFill>
                  <a:srgbClr val="DB2525"/>
                </a:solidFill>
                <a:latin typeface="Arial"/>
                <a:cs typeface="Arial"/>
              </a:rPr>
              <a:t>GSR</a:t>
            </a:r>
            <a:r>
              <a:rPr sz="1564" i="1" spc="-72" dirty="0">
                <a:solidFill>
                  <a:srgbClr val="DB2525"/>
                </a:solidFill>
                <a:latin typeface="Arial"/>
                <a:cs typeface="Arial"/>
              </a:rPr>
              <a:t> sign-</a:t>
            </a:r>
            <a:r>
              <a:rPr sz="1564" i="1" dirty="0">
                <a:solidFill>
                  <a:srgbClr val="DB2525"/>
                </a:solidFill>
                <a:latin typeface="Arial"/>
                <a:cs typeface="Arial"/>
              </a:rPr>
              <a:t>off</a:t>
            </a:r>
            <a:r>
              <a:rPr sz="1564" i="1" spc="-72" dirty="0">
                <a:solidFill>
                  <a:srgbClr val="DB2525"/>
                </a:solidFill>
                <a:latin typeface="Arial"/>
                <a:cs typeface="Arial"/>
              </a:rPr>
              <a:t> </a:t>
            </a:r>
            <a:r>
              <a:rPr sz="1564" i="1" spc="-111" dirty="0">
                <a:solidFill>
                  <a:srgbClr val="DB2525"/>
                </a:solidFill>
                <a:latin typeface="Arial"/>
                <a:cs typeface="Arial"/>
              </a:rPr>
              <a:t>on</a:t>
            </a:r>
            <a:r>
              <a:rPr sz="1564" i="1" spc="-72" dirty="0">
                <a:solidFill>
                  <a:srgbClr val="DB2525"/>
                </a:solidFill>
                <a:latin typeface="Arial"/>
                <a:cs typeface="Arial"/>
              </a:rPr>
              <a:t> </a:t>
            </a:r>
            <a:r>
              <a:rPr sz="1564" i="1" spc="-104" dirty="0">
                <a:solidFill>
                  <a:srgbClr val="DB2525"/>
                </a:solidFill>
                <a:latin typeface="Arial"/>
                <a:cs typeface="Arial"/>
              </a:rPr>
              <a:t>accepted</a:t>
            </a:r>
            <a:r>
              <a:rPr sz="1564" i="1" spc="-72" dirty="0">
                <a:solidFill>
                  <a:srgbClr val="DB2525"/>
                </a:solidFill>
                <a:latin typeface="Arial"/>
                <a:cs typeface="Arial"/>
              </a:rPr>
              <a:t> </a:t>
            </a:r>
            <a:r>
              <a:rPr sz="1564" i="1" spc="-104" dirty="0">
                <a:solidFill>
                  <a:srgbClr val="DB2525"/>
                </a:solidFill>
                <a:latin typeface="Arial"/>
                <a:cs typeface="Arial"/>
              </a:rPr>
              <a:t>accuracy</a:t>
            </a:r>
            <a:r>
              <a:rPr sz="1564" i="1" spc="-65" dirty="0">
                <a:solidFill>
                  <a:srgbClr val="DB2525"/>
                </a:solidFill>
                <a:latin typeface="Arial"/>
                <a:cs typeface="Arial"/>
              </a:rPr>
              <a:t> </a:t>
            </a:r>
            <a:r>
              <a:rPr sz="1564" i="1" spc="-27" dirty="0">
                <a:solidFill>
                  <a:srgbClr val="DB2525"/>
                </a:solidFill>
                <a:latin typeface="Arial"/>
                <a:cs typeface="Arial"/>
              </a:rPr>
              <a:t>level</a:t>
            </a:r>
            <a:endParaRPr sz="1564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6835448" y="4066640"/>
            <a:ext cx="130797" cy="276723"/>
          </a:xfrm>
          <a:prstGeom prst="rect">
            <a:avLst/>
          </a:prstGeom>
        </p:spPr>
        <p:txBody>
          <a:bodyPr vert="horz" wrap="square" lIns="0" tIns="15729" rIns="0" bIns="0" rtlCol="0">
            <a:spAutoFit/>
          </a:bodyPr>
          <a:lstStyle/>
          <a:p>
            <a:pPr>
              <a:spcBef>
                <a:spcPts val="124"/>
              </a:spcBef>
            </a:pPr>
            <a:r>
              <a:rPr sz="1695" b="1" spc="-65" dirty="0">
                <a:solidFill>
                  <a:srgbClr val="FFFFFF"/>
                </a:solidFill>
                <a:latin typeface="Arial Nova"/>
                <a:cs typeface="Arial Nova"/>
              </a:rPr>
              <a:t>4</a:t>
            </a:r>
            <a:endParaRPr sz="1695">
              <a:latin typeface="Arial Nova"/>
              <a:cs typeface="Arial Nova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9243339" y="5427592"/>
            <a:ext cx="8046508" cy="1390754"/>
            <a:chOff x="6934199" y="4076699"/>
            <a:chExt cx="6172200" cy="1066800"/>
          </a:xfrm>
        </p:grpSpPr>
        <p:sp>
          <p:nvSpPr>
            <p:cNvPr id="66" name="object 66"/>
            <p:cNvSpPr/>
            <p:nvPr/>
          </p:nvSpPr>
          <p:spPr>
            <a:xfrm>
              <a:off x="6991349" y="4076699"/>
              <a:ext cx="6115050" cy="1066800"/>
            </a:xfrm>
            <a:custGeom>
              <a:avLst/>
              <a:gdLst/>
              <a:ahLst/>
              <a:cxnLst/>
              <a:rect l="l" t="t" r="r" b="b"/>
              <a:pathLst>
                <a:path w="6115050" h="1066800">
                  <a:moveTo>
                    <a:pt x="0" y="1066799"/>
                  </a:moveTo>
                  <a:lnTo>
                    <a:pt x="6115049" y="1066799"/>
                  </a:lnTo>
                  <a:lnTo>
                    <a:pt x="6115049" y="0"/>
                  </a:lnTo>
                  <a:lnTo>
                    <a:pt x="0" y="0"/>
                  </a:lnTo>
                  <a:lnTo>
                    <a:pt x="0" y="1066799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934199" y="4076699"/>
              <a:ext cx="57150" cy="1066800"/>
            </a:xfrm>
            <a:custGeom>
              <a:avLst/>
              <a:gdLst/>
              <a:ahLst/>
              <a:cxnLst/>
              <a:rect l="l" t="t" r="r" b="b"/>
              <a:pathLst>
                <a:path w="57150" h="1066800">
                  <a:moveTo>
                    <a:pt x="57149" y="1066799"/>
                  </a:moveTo>
                  <a:lnTo>
                    <a:pt x="0" y="1066799"/>
                  </a:lnTo>
                  <a:lnTo>
                    <a:pt x="0" y="0"/>
                  </a:lnTo>
                  <a:lnTo>
                    <a:pt x="57149" y="0"/>
                  </a:lnTo>
                  <a:lnTo>
                    <a:pt x="57149" y="10667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9516528" y="5490946"/>
            <a:ext cx="4858534" cy="757578"/>
          </a:xfrm>
          <a:prstGeom prst="rect">
            <a:avLst/>
          </a:prstGeom>
        </p:spPr>
        <p:txBody>
          <a:bodyPr vert="horz" wrap="square" lIns="0" tIns="134936" rIns="0" bIns="0" rtlCol="0">
            <a:spAutoFit/>
          </a:bodyPr>
          <a:lstStyle/>
          <a:p>
            <a:pPr>
              <a:spcBef>
                <a:spcPts val="1063"/>
              </a:spcBef>
            </a:pPr>
            <a:r>
              <a:rPr sz="1955" b="1" spc="-111" dirty="0">
                <a:solidFill>
                  <a:srgbClr val="2562EB"/>
                </a:solidFill>
                <a:latin typeface="Roboto"/>
                <a:cs typeface="Roboto"/>
              </a:rPr>
              <a:t>Scheduled</a:t>
            </a:r>
            <a:r>
              <a:rPr sz="1955" b="1" spc="-32" dirty="0">
                <a:solidFill>
                  <a:srgbClr val="2562EB"/>
                </a:solidFill>
                <a:latin typeface="Roboto"/>
                <a:cs typeface="Roboto"/>
              </a:rPr>
              <a:t> </a:t>
            </a:r>
            <a:r>
              <a:rPr sz="1955" b="1" spc="-97" dirty="0">
                <a:solidFill>
                  <a:srgbClr val="2562EB"/>
                </a:solidFill>
                <a:latin typeface="Roboto"/>
                <a:cs typeface="Roboto"/>
              </a:rPr>
              <a:t>Pipeline</a:t>
            </a:r>
            <a:r>
              <a:rPr sz="1955" b="1" spc="-27" dirty="0">
                <a:solidFill>
                  <a:srgbClr val="2562EB"/>
                </a:solidFill>
                <a:latin typeface="Roboto"/>
                <a:cs typeface="Roboto"/>
              </a:rPr>
              <a:t> </a:t>
            </a:r>
            <a:r>
              <a:rPr sz="1955" b="1" spc="-13" dirty="0">
                <a:solidFill>
                  <a:srgbClr val="2562EB"/>
                </a:solidFill>
                <a:latin typeface="Roboto"/>
                <a:cs typeface="Roboto"/>
              </a:rPr>
              <a:t>Creation</a:t>
            </a:r>
            <a:endParaRPr sz="1955">
              <a:latin typeface="Roboto"/>
              <a:cs typeface="Roboto"/>
            </a:endParaRPr>
          </a:p>
          <a:p>
            <a:pPr>
              <a:spcBef>
                <a:spcPts val="749"/>
              </a:spcBef>
            </a:pPr>
            <a:r>
              <a:rPr sz="1499" spc="-85" dirty="0">
                <a:solidFill>
                  <a:srgbClr val="333333"/>
                </a:solidFill>
                <a:latin typeface="Roboto"/>
                <a:cs typeface="Roboto"/>
              </a:rPr>
              <a:t>Create</a:t>
            </a:r>
            <a:r>
              <a:rPr sz="1499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79" dirty="0">
                <a:solidFill>
                  <a:srgbClr val="333333"/>
                </a:solidFill>
                <a:latin typeface="Roboto"/>
                <a:cs typeface="Roboto"/>
              </a:rPr>
              <a:t>automated</a:t>
            </a:r>
            <a:r>
              <a:rPr sz="1499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59" dirty="0">
                <a:solidFill>
                  <a:srgbClr val="333333"/>
                </a:solidFill>
                <a:latin typeface="Roboto"/>
                <a:cs typeface="Roboto"/>
              </a:rPr>
              <a:t>pipeline</a:t>
            </a:r>
            <a:r>
              <a:rPr sz="1499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59" dirty="0">
                <a:solidFill>
                  <a:srgbClr val="333333"/>
                </a:solidFill>
                <a:latin typeface="Roboto"/>
                <a:cs typeface="Roboto"/>
              </a:rPr>
              <a:t>for</a:t>
            </a:r>
            <a:r>
              <a:rPr sz="1499" spc="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72" dirty="0">
                <a:solidFill>
                  <a:srgbClr val="333333"/>
                </a:solidFill>
                <a:latin typeface="Roboto"/>
                <a:cs typeface="Roboto"/>
              </a:rPr>
              <a:t>scheduled</a:t>
            </a:r>
            <a:r>
              <a:rPr sz="1499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65" dirty="0">
                <a:solidFill>
                  <a:srgbClr val="333333"/>
                </a:solidFill>
                <a:latin typeface="Roboto"/>
                <a:cs typeface="Roboto"/>
              </a:rPr>
              <a:t>vectorization</a:t>
            </a:r>
            <a:r>
              <a:rPr sz="1499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52" dirty="0">
                <a:solidFill>
                  <a:srgbClr val="333333"/>
                </a:solidFill>
                <a:latin typeface="Roboto"/>
                <a:cs typeface="Roboto"/>
              </a:rPr>
              <a:t>updates</a:t>
            </a:r>
            <a:endParaRPr sz="1499">
              <a:latin typeface="Roboto"/>
              <a:cs typeface="Roboto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9814543" y="5626281"/>
            <a:ext cx="7276626" cy="956144"/>
            <a:chOff x="7372350" y="4229099"/>
            <a:chExt cx="5581650" cy="733425"/>
          </a:xfrm>
        </p:grpSpPr>
        <p:pic>
          <p:nvPicPr>
            <p:cNvPr id="70" name="object 7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72350" y="4829174"/>
              <a:ext cx="116681" cy="133350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12649199" y="42290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399" y="304799"/>
                  </a:moveTo>
                  <a:lnTo>
                    <a:pt x="108159" y="298238"/>
                  </a:lnTo>
                  <a:lnTo>
                    <a:pt x="67730" y="279115"/>
                  </a:lnTo>
                  <a:lnTo>
                    <a:pt x="34591" y="249082"/>
                  </a:lnTo>
                  <a:lnTo>
                    <a:pt x="11600" y="210720"/>
                  </a:lnTo>
                  <a:lnTo>
                    <a:pt x="731" y="167337"/>
                  </a:lnTo>
                  <a:lnTo>
                    <a:pt x="0" y="152399"/>
                  </a:lnTo>
                  <a:lnTo>
                    <a:pt x="182" y="144912"/>
                  </a:lnTo>
                  <a:lnTo>
                    <a:pt x="8904" y="101066"/>
                  </a:lnTo>
                  <a:lnTo>
                    <a:pt x="29994" y="61607"/>
                  </a:lnTo>
                  <a:lnTo>
                    <a:pt x="61607" y="29995"/>
                  </a:lnTo>
                  <a:lnTo>
                    <a:pt x="101065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59886" y="183"/>
                  </a:lnTo>
                  <a:lnTo>
                    <a:pt x="203732" y="8904"/>
                  </a:lnTo>
                  <a:lnTo>
                    <a:pt x="243192" y="29995"/>
                  </a:lnTo>
                  <a:lnTo>
                    <a:pt x="274803" y="61607"/>
                  </a:lnTo>
                  <a:lnTo>
                    <a:pt x="295894" y="101065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616" y="159886"/>
                  </a:lnTo>
                  <a:lnTo>
                    <a:pt x="295894" y="203733"/>
                  </a:lnTo>
                  <a:lnTo>
                    <a:pt x="274803" y="243192"/>
                  </a:lnTo>
                  <a:lnTo>
                    <a:pt x="243192" y="274803"/>
                  </a:lnTo>
                  <a:lnTo>
                    <a:pt x="203732" y="295894"/>
                  </a:lnTo>
                  <a:lnTo>
                    <a:pt x="159886" y="304616"/>
                  </a:lnTo>
                  <a:lnTo>
                    <a:pt x="152399" y="3047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10109207" y="6341637"/>
            <a:ext cx="4755883" cy="498969"/>
          </a:xfrm>
          <a:prstGeom prst="rect">
            <a:avLst/>
          </a:prstGeom>
        </p:spPr>
        <p:txBody>
          <a:bodyPr vert="horz" wrap="square" lIns="0" tIns="17385" rIns="0" bIns="0" rtlCol="0">
            <a:spAutoFit/>
          </a:bodyPr>
          <a:lstStyle/>
          <a:p>
            <a:pPr>
              <a:spcBef>
                <a:spcPts val="137"/>
              </a:spcBef>
            </a:pPr>
            <a:r>
              <a:rPr sz="1564" i="1" spc="-163" dirty="0">
                <a:solidFill>
                  <a:srgbClr val="DB2525"/>
                </a:solidFill>
                <a:latin typeface="Arial"/>
                <a:cs typeface="Arial"/>
              </a:rPr>
              <a:t>AC:</a:t>
            </a:r>
            <a:r>
              <a:rPr sz="1564" i="1" spc="-59" dirty="0">
                <a:solidFill>
                  <a:srgbClr val="DB2525"/>
                </a:solidFill>
                <a:latin typeface="Arial"/>
                <a:cs typeface="Arial"/>
              </a:rPr>
              <a:t> </a:t>
            </a:r>
            <a:r>
              <a:rPr sz="1564" i="1" spc="-124" dirty="0">
                <a:solidFill>
                  <a:srgbClr val="DB2525"/>
                </a:solidFill>
                <a:latin typeface="Arial"/>
                <a:cs typeface="Arial"/>
              </a:rPr>
              <a:t>SRE/Security</a:t>
            </a:r>
            <a:r>
              <a:rPr sz="1564" i="1" spc="-52" dirty="0">
                <a:solidFill>
                  <a:srgbClr val="DB2525"/>
                </a:solidFill>
                <a:latin typeface="Arial"/>
                <a:cs typeface="Arial"/>
              </a:rPr>
              <a:t> </a:t>
            </a:r>
            <a:r>
              <a:rPr sz="1564" i="1" spc="-72" dirty="0">
                <a:solidFill>
                  <a:srgbClr val="DB2525"/>
                </a:solidFill>
                <a:latin typeface="Arial"/>
                <a:cs typeface="Arial"/>
              </a:rPr>
              <a:t>sign-</a:t>
            </a:r>
            <a:r>
              <a:rPr sz="1564" i="1" spc="-39" dirty="0">
                <a:solidFill>
                  <a:srgbClr val="DB2525"/>
                </a:solidFill>
                <a:latin typeface="Arial"/>
                <a:cs typeface="Arial"/>
              </a:rPr>
              <a:t>off,</a:t>
            </a:r>
            <a:r>
              <a:rPr sz="1564" i="1" spc="-52" dirty="0">
                <a:solidFill>
                  <a:srgbClr val="DB2525"/>
                </a:solidFill>
                <a:latin typeface="Arial"/>
                <a:cs typeface="Arial"/>
              </a:rPr>
              <a:t> </a:t>
            </a:r>
            <a:r>
              <a:rPr sz="1564" i="1" spc="-124" dirty="0">
                <a:solidFill>
                  <a:srgbClr val="DB2525"/>
                </a:solidFill>
                <a:latin typeface="Arial"/>
                <a:cs typeface="Arial"/>
              </a:rPr>
              <a:t>demo</a:t>
            </a:r>
            <a:r>
              <a:rPr sz="1564" i="1" spc="-59" dirty="0">
                <a:solidFill>
                  <a:srgbClr val="DB2525"/>
                </a:solidFill>
                <a:latin typeface="Arial"/>
                <a:cs typeface="Arial"/>
              </a:rPr>
              <a:t> </a:t>
            </a:r>
            <a:r>
              <a:rPr sz="1564" i="1" spc="-111" dirty="0">
                <a:solidFill>
                  <a:srgbClr val="DB2525"/>
                </a:solidFill>
                <a:latin typeface="Arial"/>
                <a:cs typeface="Arial"/>
              </a:rPr>
              <a:t>update,</a:t>
            </a:r>
            <a:r>
              <a:rPr sz="1564" i="1" spc="-52" dirty="0">
                <a:solidFill>
                  <a:srgbClr val="DB2525"/>
                </a:solidFill>
                <a:latin typeface="Arial"/>
                <a:cs typeface="Arial"/>
              </a:rPr>
              <a:t> </a:t>
            </a:r>
            <a:r>
              <a:rPr sz="1564" i="1" spc="-85" dirty="0">
                <a:solidFill>
                  <a:srgbClr val="DB2525"/>
                </a:solidFill>
                <a:latin typeface="Arial"/>
                <a:cs typeface="Arial"/>
              </a:rPr>
              <a:t>Jenkins</a:t>
            </a:r>
            <a:r>
              <a:rPr sz="1564" i="1" spc="-52" dirty="0">
                <a:solidFill>
                  <a:srgbClr val="DB2525"/>
                </a:solidFill>
                <a:latin typeface="Arial"/>
                <a:cs typeface="Arial"/>
              </a:rPr>
              <a:t> </a:t>
            </a:r>
            <a:r>
              <a:rPr sz="1564" i="1" spc="-79" dirty="0">
                <a:solidFill>
                  <a:srgbClr val="DB2525"/>
                </a:solidFill>
                <a:latin typeface="Arial"/>
                <a:cs typeface="Arial"/>
              </a:rPr>
              <a:t>job</a:t>
            </a:r>
            <a:r>
              <a:rPr sz="1564" i="1" spc="-59" dirty="0">
                <a:solidFill>
                  <a:srgbClr val="DB2525"/>
                </a:solidFill>
                <a:latin typeface="Arial"/>
                <a:cs typeface="Arial"/>
              </a:rPr>
              <a:t> </a:t>
            </a:r>
            <a:r>
              <a:rPr sz="1564" i="1" spc="-32" dirty="0">
                <a:solidFill>
                  <a:srgbClr val="DB2525"/>
                </a:solidFill>
                <a:latin typeface="Arial"/>
                <a:cs typeface="Arial"/>
              </a:rPr>
              <a:t>creation</a:t>
            </a:r>
            <a:endParaRPr sz="1564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6835448" y="5656073"/>
            <a:ext cx="130797" cy="276723"/>
          </a:xfrm>
          <a:prstGeom prst="rect">
            <a:avLst/>
          </a:prstGeom>
        </p:spPr>
        <p:txBody>
          <a:bodyPr vert="horz" wrap="square" lIns="0" tIns="15729" rIns="0" bIns="0" rtlCol="0">
            <a:spAutoFit/>
          </a:bodyPr>
          <a:lstStyle/>
          <a:p>
            <a:pPr>
              <a:spcBef>
                <a:spcPts val="124"/>
              </a:spcBef>
            </a:pPr>
            <a:r>
              <a:rPr sz="1695" b="1" spc="-65" dirty="0">
                <a:solidFill>
                  <a:srgbClr val="FFFFFF"/>
                </a:solidFill>
                <a:latin typeface="Arial Nova"/>
                <a:cs typeface="Arial Nova"/>
              </a:rPr>
              <a:t>6</a:t>
            </a:r>
            <a:endParaRPr sz="1695">
              <a:latin typeface="Arial Nova"/>
              <a:cs typeface="Arial Nova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981599" y="9375438"/>
            <a:ext cx="2576207" cy="252437"/>
          </a:xfrm>
          <a:prstGeom prst="rect">
            <a:avLst/>
          </a:prstGeom>
        </p:spPr>
        <p:txBody>
          <a:bodyPr vert="horz" wrap="square" lIns="0" tIns="21523" rIns="0" bIns="0" rtlCol="0">
            <a:spAutoFit/>
          </a:bodyPr>
          <a:lstStyle/>
          <a:p>
            <a:pPr marL="16554">
              <a:spcBef>
                <a:spcPts val="169"/>
              </a:spcBef>
            </a:pPr>
            <a:r>
              <a:rPr sz="1499" spc="-79" dirty="0">
                <a:solidFill>
                  <a:srgbClr val="4A5462"/>
                </a:solidFill>
                <a:latin typeface="Roboto"/>
                <a:cs typeface="Roboto"/>
              </a:rPr>
              <a:t>Knowledge</a:t>
            </a:r>
            <a:r>
              <a:rPr sz="1499" spc="-13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99" spc="-85" dirty="0">
                <a:solidFill>
                  <a:srgbClr val="4A5462"/>
                </a:solidFill>
                <a:latin typeface="Roboto"/>
                <a:cs typeface="Roboto"/>
              </a:rPr>
              <a:t>Management</a:t>
            </a:r>
            <a:r>
              <a:rPr sz="1499" spc="-13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99" spc="-65" dirty="0">
                <a:solidFill>
                  <a:srgbClr val="4A5462"/>
                </a:solidFill>
                <a:latin typeface="Roboto"/>
                <a:cs typeface="Roboto"/>
              </a:rPr>
              <a:t>System</a:t>
            </a:r>
            <a:endParaRPr sz="1499">
              <a:latin typeface="Roboto"/>
              <a:cs typeface="Roboto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6346251" y="9375438"/>
            <a:ext cx="960283" cy="252437"/>
          </a:xfrm>
          <a:prstGeom prst="rect">
            <a:avLst/>
          </a:prstGeom>
        </p:spPr>
        <p:txBody>
          <a:bodyPr vert="horz" wrap="square" lIns="0" tIns="21523" rIns="0" bIns="0" rtlCol="0">
            <a:spAutoFit/>
          </a:bodyPr>
          <a:lstStyle/>
          <a:p>
            <a:pPr marL="16554">
              <a:spcBef>
                <a:spcPts val="169"/>
              </a:spcBef>
            </a:pPr>
            <a:r>
              <a:rPr sz="1499" spc="-65" dirty="0">
                <a:solidFill>
                  <a:srgbClr val="4A5462"/>
                </a:solidFill>
                <a:latin typeface="Roboto"/>
                <a:cs typeface="Roboto"/>
              </a:rPr>
              <a:t>Confidential</a:t>
            </a:r>
            <a:endParaRPr sz="1499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98153" y="2348067"/>
            <a:ext cx="16291696" cy="3029858"/>
            <a:chOff x="609599" y="1714499"/>
            <a:chExt cx="12496800" cy="2324100"/>
          </a:xfrm>
        </p:grpSpPr>
        <p:sp>
          <p:nvSpPr>
            <p:cNvPr id="3" name="object 3"/>
            <p:cNvSpPr/>
            <p:nvPr/>
          </p:nvSpPr>
          <p:spPr>
            <a:xfrm>
              <a:off x="666749" y="1714499"/>
              <a:ext cx="12439650" cy="2324100"/>
            </a:xfrm>
            <a:custGeom>
              <a:avLst/>
              <a:gdLst/>
              <a:ahLst/>
              <a:cxnLst/>
              <a:rect l="l" t="t" r="r" b="b"/>
              <a:pathLst>
                <a:path w="12439650" h="2324100">
                  <a:moveTo>
                    <a:pt x="0" y="2324099"/>
                  </a:moveTo>
                  <a:lnTo>
                    <a:pt x="12439649" y="2324099"/>
                  </a:lnTo>
                  <a:lnTo>
                    <a:pt x="12439649" y="0"/>
                  </a:lnTo>
                  <a:lnTo>
                    <a:pt x="0" y="0"/>
                  </a:lnTo>
                  <a:lnTo>
                    <a:pt x="0" y="2324099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09599" y="1714499"/>
              <a:ext cx="57150" cy="2324100"/>
            </a:xfrm>
            <a:custGeom>
              <a:avLst/>
              <a:gdLst/>
              <a:ahLst/>
              <a:cxnLst/>
              <a:rect l="l" t="t" r="r" b="b"/>
              <a:pathLst>
                <a:path w="57150" h="2324100">
                  <a:moveTo>
                    <a:pt x="57149" y="2324099"/>
                  </a:moveTo>
                  <a:lnTo>
                    <a:pt x="0" y="2324099"/>
                  </a:lnTo>
                  <a:lnTo>
                    <a:pt x="0" y="0"/>
                  </a:lnTo>
                  <a:lnTo>
                    <a:pt x="57149" y="0"/>
                  </a:lnTo>
                  <a:lnTo>
                    <a:pt x="57149" y="23240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998153" y="5675943"/>
            <a:ext cx="16291696" cy="2284811"/>
            <a:chOff x="609599" y="4267199"/>
            <a:chExt cx="12496800" cy="1752600"/>
          </a:xfrm>
        </p:grpSpPr>
        <p:sp>
          <p:nvSpPr>
            <p:cNvPr id="6" name="object 6"/>
            <p:cNvSpPr/>
            <p:nvPr/>
          </p:nvSpPr>
          <p:spPr>
            <a:xfrm>
              <a:off x="666749" y="4267199"/>
              <a:ext cx="12439650" cy="1752600"/>
            </a:xfrm>
            <a:custGeom>
              <a:avLst/>
              <a:gdLst/>
              <a:ahLst/>
              <a:cxnLst/>
              <a:rect l="l" t="t" r="r" b="b"/>
              <a:pathLst>
                <a:path w="12439650" h="1752600">
                  <a:moveTo>
                    <a:pt x="0" y="1752599"/>
                  </a:moveTo>
                  <a:lnTo>
                    <a:pt x="12439649" y="1752599"/>
                  </a:lnTo>
                  <a:lnTo>
                    <a:pt x="12439649" y="0"/>
                  </a:lnTo>
                  <a:lnTo>
                    <a:pt x="0" y="0"/>
                  </a:lnTo>
                  <a:lnTo>
                    <a:pt x="0" y="1752599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9599" y="4267199"/>
              <a:ext cx="57150" cy="1752600"/>
            </a:xfrm>
            <a:custGeom>
              <a:avLst/>
              <a:gdLst/>
              <a:ahLst/>
              <a:cxnLst/>
              <a:rect l="l" t="t" r="r" b="b"/>
              <a:pathLst>
                <a:path w="57150" h="1752600">
                  <a:moveTo>
                    <a:pt x="57149" y="1752599"/>
                  </a:moveTo>
                  <a:lnTo>
                    <a:pt x="0" y="1752599"/>
                  </a:lnTo>
                  <a:lnTo>
                    <a:pt x="0" y="0"/>
                  </a:lnTo>
                  <a:lnTo>
                    <a:pt x="57149" y="0"/>
                  </a:lnTo>
                  <a:lnTo>
                    <a:pt x="57149" y="17525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7749" y="4857749"/>
              <a:ext cx="214312" cy="17144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3074" y="5200649"/>
              <a:ext cx="160801" cy="17118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7749" y="5543549"/>
              <a:ext cx="171449" cy="171449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385746" y="447693"/>
            <a:ext cx="9115026" cy="1383648"/>
          </a:xfrm>
          <a:prstGeom prst="rect">
            <a:avLst/>
          </a:prstGeom>
        </p:spPr>
        <p:txBody>
          <a:bodyPr vert="horz" wrap="square" lIns="0" tIns="310641" rIns="0" bIns="0" rtlCol="0">
            <a:spAutoFit/>
          </a:bodyPr>
          <a:lstStyle/>
          <a:p>
            <a:pPr algn="ctr">
              <a:spcBef>
                <a:spcPts val="1011"/>
              </a:spcBef>
            </a:pPr>
            <a:r>
              <a:rPr spc="-235" dirty="0"/>
              <a:t>Our</a:t>
            </a:r>
            <a:r>
              <a:rPr spc="-72" dirty="0"/>
              <a:t> </a:t>
            </a:r>
            <a:r>
              <a:rPr spc="-215" dirty="0"/>
              <a:t>Dedicated</a:t>
            </a:r>
            <a:r>
              <a:rPr spc="-169" dirty="0"/>
              <a:t> </a:t>
            </a:r>
            <a:r>
              <a:rPr spc="-215" dirty="0"/>
              <a:t>Team</a:t>
            </a:r>
          </a:p>
          <a:p>
            <a:pPr algn="ctr">
              <a:spcBef>
                <a:spcPts val="587"/>
              </a:spcBef>
            </a:pPr>
            <a:r>
              <a:rPr sz="2542" b="0" spc="-97" dirty="0">
                <a:solidFill>
                  <a:srgbClr val="2562EB"/>
                </a:solidFill>
                <a:latin typeface="Roboto Medium"/>
                <a:cs typeface="Roboto Medium"/>
              </a:rPr>
              <a:t>Expertise</a:t>
            </a:r>
            <a:r>
              <a:rPr sz="2542" b="0" spc="-27" dirty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sz="2542" b="0" spc="-85" dirty="0">
                <a:solidFill>
                  <a:srgbClr val="2562EB"/>
                </a:solidFill>
                <a:latin typeface="Roboto Medium"/>
                <a:cs typeface="Roboto Medium"/>
              </a:rPr>
              <a:t>for</a:t>
            </a:r>
            <a:r>
              <a:rPr sz="2542" b="0" spc="-27" dirty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sz="2542" b="0" spc="-13" dirty="0">
                <a:solidFill>
                  <a:srgbClr val="2562EB"/>
                </a:solidFill>
                <a:latin typeface="Roboto Medium"/>
                <a:cs typeface="Roboto Medium"/>
              </a:rPr>
              <a:t>Success</a:t>
            </a:r>
            <a:endParaRPr sz="2542">
              <a:latin typeface="Roboto Medium"/>
              <a:cs typeface="Roboto Medi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70682" y="2514672"/>
            <a:ext cx="3252544" cy="350214"/>
          </a:xfrm>
          <a:prstGeom prst="rect">
            <a:avLst/>
          </a:prstGeom>
        </p:spPr>
        <p:txBody>
          <a:bodyPr vert="horz" wrap="square" lIns="0" tIns="19040" rIns="0" bIns="0" rtlCol="0">
            <a:spAutoFit/>
          </a:bodyPr>
          <a:lstStyle/>
          <a:p>
            <a:pPr>
              <a:spcBef>
                <a:spcPts val="149"/>
              </a:spcBef>
            </a:pPr>
            <a:r>
              <a:rPr sz="2151" b="1" spc="-124" dirty="0">
                <a:solidFill>
                  <a:srgbClr val="2562EB"/>
                </a:solidFill>
                <a:latin typeface="Roboto"/>
                <a:cs typeface="Roboto"/>
              </a:rPr>
              <a:t>Core</a:t>
            </a:r>
            <a:r>
              <a:rPr sz="2151" b="1" spc="-85" dirty="0">
                <a:solidFill>
                  <a:srgbClr val="2562EB"/>
                </a:solidFill>
                <a:latin typeface="Roboto"/>
                <a:cs typeface="Roboto"/>
              </a:rPr>
              <a:t> </a:t>
            </a:r>
            <a:r>
              <a:rPr sz="2151" b="1" spc="-163" dirty="0">
                <a:solidFill>
                  <a:srgbClr val="2562EB"/>
                </a:solidFill>
                <a:latin typeface="Roboto"/>
                <a:cs typeface="Roboto"/>
              </a:rPr>
              <a:t>Team</a:t>
            </a:r>
            <a:r>
              <a:rPr sz="2151" b="1" spc="-32" dirty="0">
                <a:solidFill>
                  <a:srgbClr val="2562EB"/>
                </a:solidFill>
                <a:latin typeface="Roboto"/>
                <a:cs typeface="Roboto"/>
              </a:rPr>
              <a:t> </a:t>
            </a:r>
            <a:r>
              <a:rPr sz="2151" b="1" spc="-91" dirty="0">
                <a:solidFill>
                  <a:srgbClr val="2562EB"/>
                </a:solidFill>
                <a:latin typeface="Roboto"/>
                <a:cs typeface="Roboto"/>
              </a:rPr>
              <a:t>(8-</a:t>
            </a:r>
            <a:r>
              <a:rPr sz="2151" b="1" spc="-131" dirty="0">
                <a:solidFill>
                  <a:srgbClr val="2562EB"/>
                </a:solidFill>
                <a:latin typeface="Roboto"/>
                <a:cs typeface="Roboto"/>
              </a:rPr>
              <a:t>10</a:t>
            </a:r>
            <a:r>
              <a:rPr sz="2151" b="1" spc="-27" dirty="0">
                <a:solidFill>
                  <a:srgbClr val="2562EB"/>
                </a:solidFill>
                <a:latin typeface="Roboto"/>
                <a:cs typeface="Roboto"/>
              </a:rPr>
              <a:t> </a:t>
            </a:r>
            <a:r>
              <a:rPr sz="2151" b="1" spc="-79" dirty="0">
                <a:solidFill>
                  <a:srgbClr val="2562EB"/>
                </a:solidFill>
                <a:latin typeface="Roboto"/>
                <a:cs typeface="Roboto"/>
              </a:rPr>
              <a:t>individuals)</a:t>
            </a:r>
            <a:endParaRPr sz="2151">
              <a:latin typeface="Roboto"/>
              <a:cs typeface="Roboto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69356" y="3117957"/>
            <a:ext cx="195574" cy="223512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913939" y="3103838"/>
            <a:ext cx="1539764" cy="283410"/>
          </a:xfrm>
          <a:prstGeom prst="rect">
            <a:avLst/>
          </a:prstGeom>
        </p:spPr>
        <p:txBody>
          <a:bodyPr vert="horz" wrap="square" lIns="0" tIns="22351" rIns="0" bIns="0" rtlCol="0">
            <a:spAutoFit/>
          </a:bodyPr>
          <a:lstStyle/>
          <a:p>
            <a:pPr>
              <a:spcBef>
                <a:spcPts val="176"/>
              </a:spcBef>
            </a:pPr>
            <a:r>
              <a:rPr sz="1695" spc="-72" dirty="0">
                <a:solidFill>
                  <a:srgbClr val="1D40AF"/>
                </a:solidFill>
                <a:latin typeface="Roboto Medium"/>
                <a:cs typeface="Roboto Medium"/>
              </a:rPr>
              <a:t>Project</a:t>
            </a:r>
            <a:r>
              <a:rPr sz="1695" spc="-20" dirty="0">
                <a:solidFill>
                  <a:srgbClr val="1D40AF"/>
                </a:solidFill>
                <a:latin typeface="Roboto Medium"/>
                <a:cs typeface="Roboto Medium"/>
              </a:rPr>
              <a:t> </a:t>
            </a:r>
            <a:r>
              <a:rPr sz="1695" spc="-65" dirty="0">
                <a:solidFill>
                  <a:srgbClr val="1D40AF"/>
                </a:solidFill>
                <a:latin typeface="Roboto Medium"/>
                <a:cs typeface="Roboto Medium"/>
              </a:rPr>
              <a:t>Manager:</a:t>
            </a:r>
            <a:endParaRPr sz="1695">
              <a:latin typeface="Roboto Medium"/>
              <a:cs typeface="Roboto Medium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00737" y="3076250"/>
            <a:ext cx="4548927" cy="317570"/>
          </a:xfrm>
          <a:prstGeom prst="rect">
            <a:avLst/>
          </a:prstGeom>
        </p:spPr>
        <p:txBody>
          <a:bodyPr vert="horz" wrap="square" lIns="0" tIns="16557" rIns="0" bIns="0" rtlCol="0">
            <a:spAutoFit/>
          </a:bodyPr>
          <a:lstStyle/>
          <a:p>
            <a:pPr>
              <a:spcBef>
                <a:spcPts val="131"/>
              </a:spcBef>
            </a:pPr>
            <a:r>
              <a:rPr sz="1955" spc="-97" dirty="0">
                <a:solidFill>
                  <a:srgbClr val="333333"/>
                </a:solidFill>
                <a:latin typeface="Roboto"/>
                <a:cs typeface="Roboto"/>
              </a:rPr>
              <a:t>Overall</a:t>
            </a:r>
            <a:r>
              <a:rPr sz="1955" spc="-39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97" dirty="0">
                <a:solidFill>
                  <a:srgbClr val="333333"/>
                </a:solidFill>
                <a:latin typeface="Roboto"/>
                <a:cs typeface="Roboto"/>
              </a:rPr>
              <a:t>coordination,</a:t>
            </a:r>
            <a:r>
              <a:rPr sz="1955" spc="-32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85" dirty="0">
                <a:solidFill>
                  <a:srgbClr val="333333"/>
                </a:solidFill>
                <a:latin typeface="Roboto"/>
                <a:cs typeface="Roboto"/>
              </a:rPr>
              <a:t>timeline,</a:t>
            </a:r>
            <a:r>
              <a:rPr sz="1955" spc="-39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91" dirty="0">
                <a:solidFill>
                  <a:srgbClr val="333333"/>
                </a:solidFill>
                <a:latin typeface="Roboto"/>
                <a:cs typeface="Roboto"/>
              </a:rPr>
              <a:t>communication</a:t>
            </a:r>
            <a:endParaRPr sz="1955">
              <a:latin typeface="Roboto"/>
              <a:cs typeface="Roboto"/>
            </a:endParaRPr>
          </a:p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379931" y="3131918"/>
            <a:ext cx="279392" cy="19557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9808339" y="3076250"/>
            <a:ext cx="6070477" cy="317570"/>
          </a:xfrm>
          <a:prstGeom prst="rect">
            <a:avLst/>
          </a:prstGeom>
        </p:spPr>
        <p:txBody>
          <a:bodyPr vert="horz" wrap="square" lIns="0" tIns="16557" rIns="0" bIns="0" rtlCol="0">
            <a:spAutoFit/>
          </a:bodyPr>
          <a:lstStyle/>
          <a:p>
            <a:pPr>
              <a:spcBef>
                <a:spcPts val="131"/>
              </a:spcBef>
              <a:tabLst>
                <a:tab pos="1985621" algn="l"/>
              </a:tabLst>
            </a:pPr>
            <a:r>
              <a:rPr sz="1695" spc="-72" dirty="0">
                <a:solidFill>
                  <a:srgbClr val="1D40AF"/>
                </a:solidFill>
                <a:latin typeface="Roboto Medium"/>
                <a:cs typeface="Roboto Medium"/>
              </a:rPr>
              <a:t>2-</a:t>
            </a:r>
            <a:r>
              <a:rPr sz="1695" spc="-85" dirty="0">
                <a:solidFill>
                  <a:srgbClr val="1D40AF"/>
                </a:solidFill>
                <a:latin typeface="Roboto Medium"/>
                <a:cs typeface="Roboto Medium"/>
              </a:rPr>
              <a:t>3x</a:t>
            </a:r>
            <a:r>
              <a:rPr sz="1695" spc="13" dirty="0">
                <a:solidFill>
                  <a:srgbClr val="1D40AF"/>
                </a:solidFill>
                <a:latin typeface="Roboto Medium"/>
                <a:cs typeface="Roboto Medium"/>
              </a:rPr>
              <a:t> </a:t>
            </a:r>
            <a:r>
              <a:rPr sz="1695" spc="-91" dirty="0">
                <a:solidFill>
                  <a:srgbClr val="1D40AF"/>
                </a:solidFill>
                <a:latin typeface="Roboto Medium"/>
                <a:cs typeface="Roboto Medium"/>
              </a:rPr>
              <a:t>Backend</a:t>
            </a:r>
            <a:r>
              <a:rPr sz="1695" spc="20" dirty="0">
                <a:solidFill>
                  <a:srgbClr val="1D40AF"/>
                </a:solidFill>
                <a:latin typeface="Roboto Medium"/>
                <a:cs typeface="Roboto Medium"/>
              </a:rPr>
              <a:t> </a:t>
            </a:r>
            <a:r>
              <a:rPr sz="1695" spc="-27" dirty="0">
                <a:solidFill>
                  <a:srgbClr val="1D40AF"/>
                </a:solidFill>
                <a:latin typeface="Roboto Medium"/>
                <a:cs typeface="Roboto Medium"/>
              </a:rPr>
              <a:t>Devs:</a:t>
            </a:r>
            <a:r>
              <a:rPr sz="1695" dirty="0">
                <a:solidFill>
                  <a:srgbClr val="1D40AF"/>
                </a:solidFill>
                <a:latin typeface="Roboto Medium"/>
                <a:cs typeface="Roboto Medium"/>
              </a:rPr>
              <a:t>	</a:t>
            </a:r>
            <a:r>
              <a:rPr sz="1955" spc="-111" dirty="0">
                <a:solidFill>
                  <a:srgbClr val="333333"/>
                </a:solidFill>
                <a:latin typeface="Roboto"/>
                <a:cs typeface="Roboto"/>
              </a:rPr>
              <a:t>API</a:t>
            </a:r>
            <a:r>
              <a:rPr sz="195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91" dirty="0">
                <a:solidFill>
                  <a:srgbClr val="333333"/>
                </a:solidFill>
                <a:latin typeface="Roboto"/>
                <a:cs typeface="Roboto"/>
              </a:rPr>
              <a:t>logic,</a:t>
            </a:r>
            <a:r>
              <a:rPr sz="195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17" dirty="0">
                <a:solidFill>
                  <a:srgbClr val="333333"/>
                </a:solidFill>
                <a:latin typeface="Roboto"/>
                <a:cs typeface="Roboto"/>
              </a:rPr>
              <a:t>cloud</a:t>
            </a:r>
            <a:r>
              <a:rPr sz="195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91" dirty="0">
                <a:solidFill>
                  <a:srgbClr val="333333"/>
                </a:solidFill>
                <a:latin typeface="Roboto"/>
                <a:cs typeface="Roboto"/>
              </a:rPr>
              <a:t>services,</a:t>
            </a:r>
            <a:r>
              <a:rPr sz="195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37" dirty="0">
                <a:solidFill>
                  <a:srgbClr val="333333"/>
                </a:solidFill>
                <a:latin typeface="Roboto"/>
                <a:cs typeface="Roboto"/>
              </a:rPr>
              <a:t>LLM</a:t>
            </a:r>
            <a:r>
              <a:rPr sz="195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85" dirty="0">
                <a:solidFill>
                  <a:srgbClr val="333333"/>
                </a:solidFill>
                <a:latin typeface="Roboto"/>
                <a:cs typeface="Roboto"/>
              </a:rPr>
              <a:t>integration</a:t>
            </a:r>
            <a:endParaRPr sz="1955">
              <a:latin typeface="Roboto"/>
              <a:cs typeface="Roboto"/>
            </a:endParaRPr>
          </a:p>
        </p:txBody>
      </p:sp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69359" y="3664324"/>
            <a:ext cx="251453" cy="223512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969824" y="3622617"/>
            <a:ext cx="5512520" cy="317570"/>
          </a:xfrm>
          <a:prstGeom prst="rect">
            <a:avLst/>
          </a:prstGeom>
        </p:spPr>
        <p:txBody>
          <a:bodyPr vert="horz" wrap="square" lIns="0" tIns="16557" rIns="0" bIns="0" rtlCol="0">
            <a:spAutoFit/>
          </a:bodyPr>
          <a:lstStyle/>
          <a:p>
            <a:pPr>
              <a:spcBef>
                <a:spcPts val="131"/>
              </a:spcBef>
              <a:tabLst>
                <a:tab pos="1985621" algn="l"/>
              </a:tabLst>
            </a:pPr>
            <a:r>
              <a:rPr sz="1695" spc="-85" dirty="0">
                <a:solidFill>
                  <a:srgbClr val="1D40AF"/>
                </a:solidFill>
                <a:latin typeface="Roboto Medium"/>
                <a:cs typeface="Roboto Medium"/>
              </a:rPr>
              <a:t>2x</a:t>
            </a:r>
            <a:r>
              <a:rPr sz="1695" spc="-20" dirty="0">
                <a:solidFill>
                  <a:srgbClr val="1D40AF"/>
                </a:solidFill>
                <a:latin typeface="Roboto Medium"/>
                <a:cs typeface="Roboto Medium"/>
              </a:rPr>
              <a:t> </a:t>
            </a:r>
            <a:r>
              <a:rPr sz="1695" spc="-79" dirty="0">
                <a:solidFill>
                  <a:srgbClr val="1D40AF"/>
                </a:solidFill>
                <a:latin typeface="Roboto Medium"/>
                <a:cs typeface="Roboto Medium"/>
              </a:rPr>
              <a:t>Frontend</a:t>
            </a:r>
            <a:r>
              <a:rPr sz="1695" spc="-20" dirty="0">
                <a:solidFill>
                  <a:srgbClr val="1D40AF"/>
                </a:solidFill>
                <a:latin typeface="Roboto Medium"/>
                <a:cs typeface="Roboto Medium"/>
              </a:rPr>
              <a:t> </a:t>
            </a:r>
            <a:r>
              <a:rPr sz="1695" spc="-27" dirty="0">
                <a:solidFill>
                  <a:srgbClr val="1D40AF"/>
                </a:solidFill>
                <a:latin typeface="Roboto Medium"/>
                <a:cs typeface="Roboto Medium"/>
              </a:rPr>
              <a:t>Devs:</a:t>
            </a:r>
            <a:r>
              <a:rPr sz="1695" dirty="0">
                <a:solidFill>
                  <a:srgbClr val="1D40AF"/>
                </a:solidFill>
                <a:latin typeface="Roboto Medium"/>
                <a:cs typeface="Roboto Medium"/>
              </a:rPr>
              <a:t>	</a:t>
            </a:r>
            <a:r>
              <a:rPr sz="1955" spc="-111" dirty="0">
                <a:solidFill>
                  <a:srgbClr val="333333"/>
                </a:solidFill>
                <a:latin typeface="Roboto"/>
                <a:cs typeface="Roboto"/>
              </a:rPr>
              <a:t>User</a:t>
            </a:r>
            <a:r>
              <a:rPr sz="1955" spc="-39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31" dirty="0">
                <a:solidFill>
                  <a:srgbClr val="333333"/>
                </a:solidFill>
                <a:latin typeface="Roboto"/>
                <a:cs typeface="Roboto"/>
              </a:rPr>
              <a:t>&amp;</a:t>
            </a:r>
            <a:r>
              <a:rPr sz="1955" spc="-32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31" dirty="0">
                <a:solidFill>
                  <a:srgbClr val="333333"/>
                </a:solidFill>
                <a:latin typeface="Roboto"/>
                <a:cs typeface="Roboto"/>
              </a:rPr>
              <a:t>Admin</a:t>
            </a:r>
            <a:r>
              <a:rPr sz="1955" spc="-32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72" dirty="0">
                <a:solidFill>
                  <a:srgbClr val="333333"/>
                </a:solidFill>
                <a:latin typeface="Roboto"/>
                <a:cs typeface="Roboto"/>
              </a:rPr>
              <a:t>UI,</a:t>
            </a:r>
            <a:r>
              <a:rPr sz="1955" spc="-32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04" dirty="0">
                <a:solidFill>
                  <a:srgbClr val="333333"/>
                </a:solidFill>
                <a:latin typeface="Roboto"/>
                <a:cs typeface="Roboto"/>
              </a:rPr>
              <a:t>responsive</a:t>
            </a:r>
            <a:r>
              <a:rPr sz="1955" spc="-32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79" dirty="0">
                <a:solidFill>
                  <a:srgbClr val="333333"/>
                </a:solidFill>
                <a:latin typeface="Roboto"/>
                <a:cs typeface="Roboto"/>
              </a:rPr>
              <a:t>design</a:t>
            </a:r>
            <a:endParaRPr sz="1955">
              <a:latin typeface="Roboto"/>
              <a:cs typeface="Roboto"/>
            </a:endParaRPr>
          </a:p>
        </p:txBody>
      </p:sp>
      <p:pic>
        <p:nvPicPr>
          <p:cNvPr id="20" name="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379933" y="3664324"/>
            <a:ext cx="195574" cy="223512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9724522" y="3650207"/>
            <a:ext cx="1308799" cy="283410"/>
          </a:xfrm>
          <a:prstGeom prst="rect">
            <a:avLst/>
          </a:prstGeom>
        </p:spPr>
        <p:txBody>
          <a:bodyPr vert="horz" wrap="square" lIns="0" tIns="22351" rIns="0" bIns="0" rtlCol="0">
            <a:spAutoFit/>
          </a:bodyPr>
          <a:lstStyle/>
          <a:p>
            <a:pPr>
              <a:spcBef>
                <a:spcPts val="176"/>
              </a:spcBef>
            </a:pPr>
            <a:r>
              <a:rPr sz="1695" spc="-85" dirty="0">
                <a:solidFill>
                  <a:srgbClr val="1D40AF"/>
                </a:solidFill>
                <a:latin typeface="Roboto Medium"/>
                <a:cs typeface="Roboto Medium"/>
              </a:rPr>
              <a:t>Data</a:t>
            </a:r>
            <a:r>
              <a:rPr sz="1695" spc="-13" dirty="0">
                <a:solidFill>
                  <a:srgbClr val="1D40AF"/>
                </a:solidFill>
                <a:latin typeface="Roboto Medium"/>
                <a:cs typeface="Roboto Medium"/>
              </a:rPr>
              <a:t> </a:t>
            </a:r>
            <a:r>
              <a:rPr sz="1695" spc="-65" dirty="0">
                <a:solidFill>
                  <a:srgbClr val="1D40AF"/>
                </a:solidFill>
                <a:latin typeface="Roboto Medium"/>
                <a:cs typeface="Roboto Medium"/>
              </a:rPr>
              <a:t>Engineer:</a:t>
            </a:r>
            <a:endParaRPr sz="1695">
              <a:latin typeface="Roboto Medium"/>
              <a:cs typeface="Roboto Medium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711307" y="3622617"/>
            <a:ext cx="4842806" cy="317570"/>
          </a:xfrm>
          <a:prstGeom prst="rect">
            <a:avLst/>
          </a:prstGeom>
        </p:spPr>
        <p:txBody>
          <a:bodyPr vert="horz" wrap="square" lIns="0" tIns="16557" rIns="0" bIns="0" rtlCol="0">
            <a:spAutoFit/>
          </a:bodyPr>
          <a:lstStyle/>
          <a:p>
            <a:pPr>
              <a:spcBef>
                <a:spcPts val="131"/>
              </a:spcBef>
            </a:pPr>
            <a:r>
              <a:rPr sz="1955" spc="-117" dirty="0">
                <a:solidFill>
                  <a:srgbClr val="333333"/>
                </a:solidFill>
                <a:latin typeface="Roboto"/>
                <a:cs typeface="Roboto"/>
              </a:rPr>
              <a:t>Data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91" dirty="0">
                <a:solidFill>
                  <a:srgbClr val="333333"/>
                </a:solidFill>
                <a:latin typeface="Roboto"/>
                <a:cs typeface="Roboto"/>
              </a:rPr>
              <a:t>pipelines,</a:t>
            </a:r>
            <a:r>
              <a:rPr sz="195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11" dirty="0">
                <a:solidFill>
                  <a:srgbClr val="333333"/>
                </a:solidFill>
                <a:latin typeface="Roboto"/>
                <a:cs typeface="Roboto"/>
              </a:rPr>
              <a:t>embeddings,</a:t>
            </a:r>
            <a:r>
              <a:rPr sz="195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11" dirty="0">
                <a:solidFill>
                  <a:srgbClr val="333333"/>
                </a:solidFill>
                <a:latin typeface="Roboto"/>
                <a:cs typeface="Roboto"/>
              </a:rPr>
              <a:t>vector</a:t>
            </a:r>
            <a:r>
              <a:rPr sz="195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97" dirty="0">
                <a:solidFill>
                  <a:srgbClr val="333333"/>
                </a:solidFill>
                <a:latin typeface="Roboto"/>
                <a:cs typeface="Roboto"/>
              </a:rPr>
              <a:t>management</a:t>
            </a:r>
            <a:endParaRPr sz="1955">
              <a:latin typeface="Roboto"/>
              <a:cs typeface="Roboto"/>
            </a:endParaRPr>
          </a:p>
        </p:txBody>
      </p:sp>
      <p:pic>
        <p:nvPicPr>
          <p:cNvPr id="23" name="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69363" y="4224654"/>
            <a:ext cx="223512" cy="195574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1941878" y="4168985"/>
            <a:ext cx="5702093" cy="317570"/>
          </a:xfrm>
          <a:prstGeom prst="rect">
            <a:avLst/>
          </a:prstGeom>
        </p:spPr>
        <p:txBody>
          <a:bodyPr vert="horz" wrap="square" lIns="0" tIns="16557" rIns="0" bIns="0" rtlCol="0">
            <a:spAutoFit/>
          </a:bodyPr>
          <a:lstStyle/>
          <a:p>
            <a:pPr>
              <a:spcBef>
                <a:spcPts val="131"/>
              </a:spcBef>
              <a:tabLst>
                <a:tab pos="1985621" algn="l"/>
              </a:tabLst>
            </a:pPr>
            <a:r>
              <a:rPr sz="1695" spc="-111" dirty="0">
                <a:solidFill>
                  <a:srgbClr val="1D40AF"/>
                </a:solidFill>
                <a:latin typeface="Roboto Medium"/>
                <a:cs typeface="Roboto Medium"/>
              </a:rPr>
              <a:t>DBA</a:t>
            </a:r>
            <a:r>
              <a:rPr sz="1695" spc="-39" dirty="0">
                <a:solidFill>
                  <a:srgbClr val="1D40AF"/>
                </a:solidFill>
                <a:latin typeface="Roboto Medium"/>
                <a:cs typeface="Roboto Medium"/>
              </a:rPr>
              <a:t> </a:t>
            </a:r>
            <a:r>
              <a:rPr sz="1695" dirty="0">
                <a:solidFill>
                  <a:srgbClr val="1D40AF"/>
                </a:solidFill>
                <a:latin typeface="Roboto Medium"/>
                <a:cs typeface="Roboto Medium"/>
              </a:rPr>
              <a:t>/</a:t>
            </a:r>
            <a:r>
              <a:rPr sz="1695" spc="-45" dirty="0">
                <a:solidFill>
                  <a:srgbClr val="1D40AF"/>
                </a:solidFill>
                <a:latin typeface="Roboto Medium"/>
                <a:cs typeface="Roboto Medium"/>
              </a:rPr>
              <a:t> </a:t>
            </a:r>
            <a:r>
              <a:rPr sz="1695" spc="-85" dirty="0">
                <a:solidFill>
                  <a:srgbClr val="1D40AF"/>
                </a:solidFill>
                <a:latin typeface="Roboto Medium"/>
                <a:cs typeface="Roboto Medium"/>
              </a:rPr>
              <a:t>Data</a:t>
            </a:r>
            <a:r>
              <a:rPr sz="1695" spc="-39" dirty="0">
                <a:solidFill>
                  <a:srgbClr val="1D40AF"/>
                </a:solidFill>
                <a:latin typeface="Roboto Medium"/>
                <a:cs typeface="Roboto Medium"/>
              </a:rPr>
              <a:t> </a:t>
            </a:r>
            <a:r>
              <a:rPr sz="1695" spc="-13" dirty="0">
                <a:solidFill>
                  <a:srgbClr val="1D40AF"/>
                </a:solidFill>
                <a:latin typeface="Roboto Medium"/>
                <a:cs typeface="Roboto Medium"/>
              </a:rPr>
              <a:t>Modeler:</a:t>
            </a:r>
            <a:r>
              <a:rPr sz="1695" dirty="0">
                <a:solidFill>
                  <a:srgbClr val="1D40AF"/>
                </a:solidFill>
                <a:latin typeface="Roboto Medium"/>
                <a:cs typeface="Roboto Medium"/>
              </a:rPr>
              <a:t>	</a:t>
            </a:r>
            <a:r>
              <a:rPr sz="1955" spc="-131" dirty="0">
                <a:solidFill>
                  <a:srgbClr val="333333"/>
                </a:solidFill>
                <a:latin typeface="Roboto"/>
                <a:cs typeface="Roboto"/>
              </a:rPr>
              <a:t>SQL</a:t>
            </a:r>
            <a:r>
              <a:rPr sz="1955" spc="-32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85" dirty="0">
                <a:solidFill>
                  <a:srgbClr val="333333"/>
                </a:solidFill>
                <a:latin typeface="Roboto"/>
                <a:cs typeface="Roboto"/>
              </a:rPr>
              <a:t>expertise,</a:t>
            </a:r>
            <a:r>
              <a:rPr sz="1955" spc="-32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11" dirty="0">
                <a:solidFill>
                  <a:srgbClr val="333333"/>
                </a:solidFill>
                <a:latin typeface="Roboto"/>
                <a:cs typeface="Roboto"/>
              </a:rPr>
              <a:t>database</a:t>
            </a:r>
            <a:r>
              <a:rPr sz="1955" spc="-2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79" dirty="0">
                <a:solidFill>
                  <a:srgbClr val="333333"/>
                </a:solidFill>
                <a:latin typeface="Roboto"/>
                <a:cs typeface="Roboto"/>
              </a:rPr>
              <a:t>optimization</a:t>
            </a:r>
            <a:endParaRPr sz="1955">
              <a:latin typeface="Roboto"/>
              <a:cs typeface="Roboto"/>
            </a:endParaRPr>
          </a:p>
        </p:txBody>
      </p:sp>
      <p:pic>
        <p:nvPicPr>
          <p:cNvPr id="25" name="object 2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379940" y="4224654"/>
            <a:ext cx="223512" cy="195574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9752459" y="4196574"/>
            <a:ext cx="1582812" cy="283410"/>
          </a:xfrm>
          <a:prstGeom prst="rect">
            <a:avLst/>
          </a:prstGeom>
        </p:spPr>
        <p:txBody>
          <a:bodyPr vert="horz" wrap="square" lIns="0" tIns="22351" rIns="0" bIns="0" rtlCol="0">
            <a:spAutoFit/>
          </a:bodyPr>
          <a:lstStyle/>
          <a:p>
            <a:pPr>
              <a:spcBef>
                <a:spcPts val="176"/>
              </a:spcBef>
            </a:pPr>
            <a:r>
              <a:rPr sz="1695" spc="-85" dirty="0">
                <a:solidFill>
                  <a:srgbClr val="1D40AF"/>
                </a:solidFill>
                <a:latin typeface="Roboto Medium"/>
                <a:cs typeface="Roboto Medium"/>
              </a:rPr>
              <a:t>DevOps</a:t>
            </a:r>
            <a:r>
              <a:rPr sz="1695" spc="-39" dirty="0">
                <a:solidFill>
                  <a:srgbClr val="1D40AF"/>
                </a:solidFill>
                <a:latin typeface="Roboto Medium"/>
                <a:cs typeface="Roboto Medium"/>
              </a:rPr>
              <a:t> </a:t>
            </a:r>
            <a:r>
              <a:rPr sz="1695" spc="-65" dirty="0">
                <a:solidFill>
                  <a:srgbClr val="1D40AF"/>
                </a:solidFill>
                <a:latin typeface="Roboto Medium"/>
                <a:cs typeface="Roboto Medium"/>
              </a:rPr>
              <a:t>Engineer:</a:t>
            </a:r>
            <a:endParaRPr sz="1695">
              <a:latin typeface="Roboto Medium"/>
              <a:cs typeface="Roboto Medium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739249" y="4168985"/>
            <a:ext cx="4299749" cy="317570"/>
          </a:xfrm>
          <a:prstGeom prst="rect">
            <a:avLst/>
          </a:prstGeom>
        </p:spPr>
        <p:txBody>
          <a:bodyPr vert="horz" wrap="square" lIns="0" tIns="16557" rIns="0" bIns="0" rtlCol="0">
            <a:spAutoFit/>
          </a:bodyPr>
          <a:lstStyle/>
          <a:p>
            <a:pPr>
              <a:spcBef>
                <a:spcPts val="131"/>
              </a:spcBef>
            </a:pPr>
            <a:r>
              <a:rPr sz="1955" spc="-97" dirty="0">
                <a:solidFill>
                  <a:srgbClr val="333333"/>
                </a:solidFill>
                <a:latin typeface="Roboto"/>
                <a:cs typeface="Roboto"/>
              </a:rPr>
              <a:t>Infrastructure,</a:t>
            </a:r>
            <a:r>
              <a:rPr sz="1955" spc="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11" dirty="0">
                <a:solidFill>
                  <a:srgbClr val="333333"/>
                </a:solidFill>
                <a:latin typeface="Roboto"/>
                <a:cs typeface="Roboto"/>
              </a:rPr>
              <a:t>CI/CD,</a:t>
            </a:r>
            <a:r>
              <a:rPr sz="1955" spc="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97" dirty="0">
                <a:solidFill>
                  <a:srgbClr val="333333"/>
                </a:solidFill>
                <a:latin typeface="Roboto"/>
                <a:cs typeface="Roboto"/>
              </a:rPr>
              <a:t>multi-</a:t>
            </a:r>
            <a:r>
              <a:rPr sz="1955" spc="-124" dirty="0">
                <a:solidFill>
                  <a:srgbClr val="333333"/>
                </a:solidFill>
                <a:latin typeface="Roboto"/>
                <a:cs typeface="Roboto"/>
              </a:rPr>
              <a:t>geo</a:t>
            </a:r>
            <a:r>
              <a:rPr sz="1955" spc="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91" dirty="0">
                <a:solidFill>
                  <a:srgbClr val="333333"/>
                </a:solidFill>
                <a:latin typeface="Roboto"/>
                <a:cs typeface="Roboto"/>
              </a:rPr>
              <a:t>deployment</a:t>
            </a:r>
            <a:endParaRPr sz="1955">
              <a:latin typeface="Roboto"/>
              <a:cs typeface="Roboto"/>
            </a:endParaRPr>
          </a:p>
        </p:txBody>
      </p:sp>
      <p:pic>
        <p:nvPicPr>
          <p:cNvPr id="28" name="object 2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569359" y="4755699"/>
            <a:ext cx="224909" cy="224867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1941878" y="4742942"/>
            <a:ext cx="1167240" cy="283410"/>
          </a:xfrm>
          <a:prstGeom prst="rect">
            <a:avLst/>
          </a:prstGeom>
        </p:spPr>
        <p:txBody>
          <a:bodyPr vert="horz" wrap="square" lIns="0" tIns="22351" rIns="0" bIns="0" rtlCol="0">
            <a:spAutoFit/>
          </a:bodyPr>
          <a:lstStyle/>
          <a:p>
            <a:pPr>
              <a:spcBef>
                <a:spcPts val="176"/>
              </a:spcBef>
            </a:pPr>
            <a:r>
              <a:rPr sz="1695" spc="-104" dirty="0">
                <a:solidFill>
                  <a:srgbClr val="1D40AF"/>
                </a:solidFill>
                <a:latin typeface="Roboto Medium"/>
                <a:cs typeface="Roboto Medium"/>
              </a:rPr>
              <a:t>QA</a:t>
            </a:r>
            <a:r>
              <a:rPr sz="1695" spc="-27" dirty="0">
                <a:solidFill>
                  <a:srgbClr val="1D40AF"/>
                </a:solidFill>
                <a:latin typeface="Roboto Medium"/>
                <a:cs typeface="Roboto Medium"/>
              </a:rPr>
              <a:t> </a:t>
            </a:r>
            <a:r>
              <a:rPr sz="1695" spc="-65" dirty="0">
                <a:solidFill>
                  <a:srgbClr val="1D40AF"/>
                </a:solidFill>
                <a:latin typeface="Roboto Medium"/>
                <a:cs typeface="Roboto Medium"/>
              </a:rPr>
              <a:t>Engineer:</a:t>
            </a:r>
            <a:endParaRPr sz="1695">
              <a:latin typeface="Roboto Medium"/>
              <a:cs typeface="Roboto Medium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928673" y="4715353"/>
            <a:ext cx="4145772" cy="317570"/>
          </a:xfrm>
          <a:prstGeom prst="rect">
            <a:avLst/>
          </a:prstGeom>
        </p:spPr>
        <p:txBody>
          <a:bodyPr vert="horz" wrap="square" lIns="0" tIns="16557" rIns="0" bIns="0" rtlCol="0">
            <a:spAutoFit/>
          </a:bodyPr>
          <a:lstStyle/>
          <a:p>
            <a:pPr>
              <a:spcBef>
                <a:spcPts val="131"/>
              </a:spcBef>
            </a:pPr>
            <a:r>
              <a:rPr sz="1955" spc="-104" dirty="0">
                <a:solidFill>
                  <a:srgbClr val="333333"/>
                </a:solidFill>
                <a:latin typeface="Roboto"/>
                <a:cs typeface="Roboto"/>
              </a:rPr>
              <a:t>Testing,</a:t>
            </a:r>
            <a:r>
              <a:rPr sz="1955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37" dirty="0">
                <a:solidFill>
                  <a:srgbClr val="333333"/>
                </a:solidFill>
                <a:latin typeface="Roboto"/>
                <a:cs typeface="Roboto"/>
              </a:rPr>
              <a:t>LLM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91" dirty="0">
                <a:solidFill>
                  <a:srgbClr val="333333"/>
                </a:solidFill>
                <a:latin typeface="Roboto"/>
                <a:cs typeface="Roboto"/>
              </a:rPr>
              <a:t>validation,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91" dirty="0">
                <a:solidFill>
                  <a:srgbClr val="333333"/>
                </a:solidFill>
                <a:latin typeface="Roboto"/>
                <a:cs typeface="Roboto"/>
              </a:rPr>
              <a:t>test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17" dirty="0">
                <a:solidFill>
                  <a:srgbClr val="333333"/>
                </a:solidFill>
                <a:latin typeface="Roboto"/>
                <a:cs typeface="Roboto"/>
              </a:rPr>
              <a:t>data</a:t>
            </a:r>
            <a:r>
              <a:rPr sz="1955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72" dirty="0">
                <a:solidFill>
                  <a:srgbClr val="333333"/>
                </a:solidFill>
                <a:latin typeface="Roboto"/>
                <a:cs typeface="Roboto"/>
              </a:rPr>
              <a:t>creation</a:t>
            </a:r>
            <a:endParaRPr sz="1955">
              <a:latin typeface="Roboto"/>
              <a:cs typeface="Robot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72655" y="5842551"/>
            <a:ext cx="16217191" cy="1784453"/>
          </a:xfrm>
          <a:prstGeom prst="rect">
            <a:avLst/>
          </a:prstGeom>
        </p:spPr>
        <p:txBody>
          <a:bodyPr vert="horz" wrap="square" lIns="0" tIns="19040" rIns="0" bIns="0" rtlCol="0">
            <a:spAutoFit/>
          </a:bodyPr>
          <a:lstStyle/>
          <a:p>
            <a:pPr marL="297969">
              <a:spcBef>
                <a:spcPts val="149"/>
              </a:spcBef>
            </a:pPr>
            <a:r>
              <a:rPr sz="2151" b="1" spc="-111" dirty="0">
                <a:solidFill>
                  <a:srgbClr val="2562EB"/>
                </a:solidFill>
                <a:latin typeface="Roboto"/>
                <a:cs typeface="Roboto"/>
              </a:rPr>
              <a:t>Supporting</a:t>
            </a:r>
            <a:r>
              <a:rPr sz="2151" b="1" dirty="0">
                <a:solidFill>
                  <a:srgbClr val="2562EB"/>
                </a:solidFill>
                <a:latin typeface="Roboto"/>
                <a:cs typeface="Roboto"/>
              </a:rPr>
              <a:t> </a:t>
            </a:r>
            <a:r>
              <a:rPr sz="2151" b="1" spc="-117" dirty="0">
                <a:solidFill>
                  <a:srgbClr val="2562EB"/>
                </a:solidFill>
                <a:latin typeface="Roboto"/>
                <a:cs typeface="Roboto"/>
              </a:rPr>
              <a:t>Roles</a:t>
            </a:r>
            <a:r>
              <a:rPr sz="2151" b="1" spc="7" dirty="0">
                <a:solidFill>
                  <a:srgbClr val="2562EB"/>
                </a:solidFill>
                <a:latin typeface="Roboto"/>
                <a:cs typeface="Roboto"/>
              </a:rPr>
              <a:t> </a:t>
            </a:r>
            <a:r>
              <a:rPr sz="2151" b="1" spc="-97" dirty="0">
                <a:solidFill>
                  <a:srgbClr val="2562EB"/>
                </a:solidFill>
                <a:latin typeface="Roboto"/>
                <a:cs typeface="Roboto"/>
              </a:rPr>
              <a:t>(as</a:t>
            </a:r>
            <a:r>
              <a:rPr sz="2151" b="1" spc="7" dirty="0">
                <a:solidFill>
                  <a:srgbClr val="2562EB"/>
                </a:solidFill>
                <a:latin typeface="Roboto"/>
                <a:cs typeface="Roboto"/>
              </a:rPr>
              <a:t> </a:t>
            </a:r>
            <a:r>
              <a:rPr sz="2151" b="1" spc="-13" dirty="0">
                <a:solidFill>
                  <a:srgbClr val="2562EB"/>
                </a:solidFill>
                <a:latin typeface="Roboto"/>
                <a:cs typeface="Roboto"/>
              </a:rPr>
              <a:t>needed)</a:t>
            </a:r>
            <a:endParaRPr sz="2151">
              <a:latin typeface="Roboto"/>
              <a:cs typeface="Roboto"/>
            </a:endParaRPr>
          </a:p>
          <a:p>
            <a:pPr marL="868243" marR="4427299" indent="55456">
              <a:lnSpc>
                <a:spcPct val="150000"/>
              </a:lnSpc>
              <a:spcBef>
                <a:spcPts val="645"/>
              </a:spcBef>
            </a:pPr>
            <a:r>
              <a:rPr sz="1955" spc="-111" dirty="0">
                <a:solidFill>
                  <a:srgbClr val="1D40AF"/>
                </a:solidFill>
                <a:latin typeface="Roboto Medium"/>
                <a:cs typeface="Roboto Medium"/>
              </a:rPr>
              <a:t>Subject</a:t>
            </a:r>
            <a:r>
              <a:rPr sz="1955" spc="-7" dirty="0">
                <a:solidFill>
                  <a:srgbClr val="1D40AF"/>
                </a:solidFill>
                <a:latin typeface="Roboto Medium"/>
                <a:cs typeface="Roboto Medium"/>
              </a:rPr>
              <a:t> </a:t>
            </a:r>
            <a:r>
              <a:rPr sz="1955" spc="-104" dirty="0">
                <a:solidFill>
                  <a:srgbClr val="1D40AF"/>
                </a:solidFill>
                <a:latin typeface="Roboto Medium"/>
                <a:cs typeface="Roboto Medium"/>
              </a:rPr>
              <a:t>Matter</a:t>
            </a:r>
            <a:r>
              <a:rPr sz="1955" spc="-7" dirty="0">
                <a:solidFill>
                  <a:srgbClr val="1D40AF"/>
                </a:solidFill>
                <a:latin typeface="Roboto Medium"/>
                <a:cs typeface="Roboto Medium"/>
              </a:rPr>
              <a:t> </a:t>
            </a:r>
            <a:r>
              <a:rPr sz="1955" spc="-104" dirty="0">
                <a:solidFill>
                  <a:srgbClr val="1D40AF"/>
                </a:solidFill>
                <a:latin typeface="Roboto Medium"/>
                <a:cs typeface="Roboto Medium"/>
              </a:rPr>
              <a:t>Experts</a:t>
            </a:r>
            <a:r>
              <a:rPr sz="1955" spc="-7" dirty="0">
                <a:solidFill>
                  <a:srgbClr val="1D40AF"/>
                </a:solidFill>
                <a:latin typeface="Roboto Medium"/>
                <a:cs typeface="Roboto Medium"/>
              </a:rPr>
              <a:t> </a:t>
            </a:r>
            <a:r>
              <a:rPr sz="1955" spc="-124" dirty="0">
                <a:solidFill>
                  <a:srgbClr val="1D40AF"/>
                </a:solidFill>
                <a:latin typeface="Roboto Medium"/>
                <a:cs typeface="Roboto Medium"/>
              </a:rPr>
              <a:t>(SMEs)</a:t>
            </a:r>
            <a:r>
              <a:rPr sz="1955" spc="-7" dirty="0">
                <a:solidFill>
                  <a:srgbClr val="1D40AF"/>
                </a:solidFill>
                <a:latin typeface="Roboto Medium"/>
                <a:cs typeface="Roboto Medium"/>
              </a:rPr>
              <a:t> </a:t>
            </a:r>
            <a:r>
              <a:rPr sz="1955" spc="-104" dirty="0">
                <a:solidFill>
                  <a:srgbClr val="1D40AF"/>
                </a:solidFill>
                <a:latin typeface="Roboto Medium"/>
                <a:cs typeface="Roboto Medium"/>
              </a:rPr>
              <a:t>/</a:t>
            </a:r>
            <a:r>
              <a:rPr sz="1955" spc="-7" dirty="0">
                <a:solidFill>
                  <a:srgbClr val="1D40AF"/>
                </a:solidFill>
                <a:latin typeface="Roboto Medium"/>
                <a:cs typeface="Roboto Medium"/>
              </a:rPr>
              <a:t> </a:t>
            </a:r>
            <a:r>
              <a:rPr sz="1955" spc="-137" dirty="0">
                <a:solidFill>
                  <a:srgbClr val="1D40AF"/>
                </a:solidFill>
                <a:latin typeface="Roboto Medium"/>
                <a:cs typeface="Roboto Medium"/>
              </a:rPr>
              <a:t>GSR</a:t>
            </a:r>
            <a:r>
              <a:rPr sz="1955" spc="-7" dirty="0">
                <a:solidFill>
                  <a:srgbClr val="1D40AF"/>
                </a:solidFill>
                <a:latin typeface="Roboto Medium"/>
                <a:cs typeface="Roboto Medium"/>
              </a:rPr>
              <a:t> </a:t>
            </a:r>
            <a:r>
              <a:rPr sz="1955" spc="-104" dirty="0">
                <a:solidFill>
                  <a:srgbClr val="1D40AF"/>
                </a:solidFill>
                <a:latin typeface="Roboto Medium"/>
                <a:cs typeface="Roboto Medium"/>
              </a:rPr>
              <a:t>/</a:t>
            </a:r>
            <a:r>
              <a:rPr sz="1955" spc="-7" dirty="0">
                <a:solidFill>
                  <a:srgbClr val="1D40AF"/>
                </a:solidFill>
                <a:latin typeface="Roboto Medium"/>
                <a:cs typeface="Roboto Medium"/>
              </a:rPr>
              <a:t> </a:t>
            </a:r>
            <a:r>
              <a:rPr sz="1955" spc="-117" dirty="0">
                <a:solidFill>
                  <a:srgbClr val="1D40AF"/>
                </a:solidFill>
                <a:latin typeface="Roboto Medium"/>
                <a:cs typeface="Roboto Medium"/>
              </a:rPr>
              <a:t>DE:</a:t>
            </a:r>
            <a:r>
              <a:rPr sz="1955" spc="-7" dirty="0">
                <a:solidFill>
                  <a:srgbClr val="1D40AF"/>
                </a:solidFill>
                <a:latin typeface="Roboto Medium"/>
                <a:cs typeface="Roboto Medium"/>
              </a:rPr>
              <a:t> </a:t>
            </a:r>
            <a:r>
              <a:rPr sz="1955" spc="-117" dirty="0">
                <a:solidFill>
                  <a:srgbClr val="333333"/>
                </a:solidFill>
                <a:latin typeface="Roboto"/>
                <a:cs typeface="Roboto"/>
              </a:rPr>
              <a:t>Knowledge</a:t>
            </a:r>
            <a:r>
              <a:rPr sz="195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91" dirty="0">
                <a:solidFill>
                  <a:srgbClr val="333333"/>
                </a:solidFill>
                <a:latin typeface="Roboto"/>
                <a:cs typeface="Roboto"/>
              </a:rPr>
              <a:t>validation,</a:t>
            </a:r>
            <a:r>
              <a:rPr sz="195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97" dirty="0">
                <a:solidFill>
                  <a:srgbClr val="333333"/>
                </a:solidFill>
                <a:latin typeface="Roboto"/>
                <a:cs typeface="Roboto"/>
              </a:rPr>
              <a:t>field</a:t>
            </a:r>
            <a:r>
              <a:rPr sz="195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91" dirty="0">
                <a:solidFill>
                  <a:srgbClr val="333333"/>
                </a:solidFill>
                <a:latin typeface="Roboto"/>
                <a:cs typeface="Roboto"/>
              </a:rPr>
              <a:t>finalization,</a:t>
            </a:r>
            <a:r>
              <a:rPr sz="195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91" dirty="0">
                <a:solidFill>
                  <a:srgbClr val="333333"/>
                </a:solidFill>
                <a:latin typeface="Roboto"/>
                <a:cs typeface="Roboto"/>
              </a:rPr>
              <a:t>test</a:t>
            </a:r>
            <a:r>
              <a:rPr sz="195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97" dirty="0">
                <a:solidFill>
                  <a:srgbClr val="333333"/>
                </a:solidFill>
                <a:latin typeface="Roboto"/>
                <a:cs typeface="Roboto"/>
              </a:rPr>
              <a:t>data,</a:t>
            </a:r>
            <a:r>
              <a:rPr sz="195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24" dirty="0">
                <a:solidFill>
                  <a:srgbClr val="333333"/>
                </a:solidFill>
                <a:latin typeface="Roboto"/>
                <a:cs typeface="Roboto"/>
              </a:rPr>
              <a:t>accuracy</a:t>
            </a:r>
            <a:r>
              <a:rPr sz="195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97" dirty="0">
                <a:solidFill>
                  <a:srgbClr val="333333"/>
                </a:solidFill>
                <a:latin typeface="Roboto"/>
                <a:cs typeface="Roboto"/>
              </a:rPr>
              <a:t>sign-</a:t>
            </a:r>
            <a:r>
              <a:rPr sz="1955" spc="-32" dirty="0">
                <a:solidFill>
                  <a:srgbClr val="333333"/>
                </a:solidFill>
                <a:latin typeface="Roboto"/>
                <a:cs typeface="Roboto"/>
              </a:rPr>
              <a:t>off </a:t>
            </a:r>
            <a:r>
              <a:rPr sz="1955" spc="-97" dirty="0">
                <a:solidFill>
                  <a:srgbClr val="1D40AF"/>
                </a:solidFill>
                <a:latin typeface="Roboto Medium"/>
                <a:cs typeface="Roboto Medium"/>
              </a:rPr>
              <a:t>Security</a:t>
            </a:r>
            <a:r>
              <a:rPr sz="1955" spc="-32" dirty="0">
                <a:solidFill>
                  <a:srgbClr val="1D40AF"/>
                </a:solidFill>
                <a:latin typeface="Roboto Medium"/>
                <a:cs typeface="Roboto Medium"/>
              </a:rPr>
              <a:t> </a:t>
            </a:r>
            <a:r>
              <a:rPr sz="1955" spc="-91" dirty="0">
                <a:solidFill>
                  <a:srgbClr val="1D40AF"/>
                </a:solidFill>
                <a:latin typeface="Roboto Medium"/>
                <a:cs typeface="Roboto Medium"/>
              </a:rPr>
              <a:t>Specialist:</a:t>
            </a:r>
            <a:r>
              <a:rPr sz="1955" spc="-27" dirty="0">
                <a:solidFill>
                  <a:srgbClr val="1D40AF"/>
                </a:solidFill>
                <a:latin typeface="Roboto Medium"/>
                <a:cs typeface="Roboto Medium"/>
              </a:rPr>
              <a:t> </a:t>
            </a:r>
            <a:r>
              <a:rPr sz="1955" spc="-91" dirty="0">
                <a:solidFill>
                  <a:srgbClr val="333333"/>
                </a:solidFill>
                <a:latin typeface="Roboto"/>
                <a:cs typeface="Roboto"/>
              </a:rPr>
              <a:t>Security</a:t>
            </a:r>
            <a:r>
              <a:rPr sz="1955" spc="-2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97" dirty="0">
                <a:solidFill>
                  <a:srgbClr val="333333"/>
                </a:solidFill>
                <a:latin typeface="Roboto"/>
                <a:cs typeface="Roboto"/>
              </a:rPr>
              <a:t>audits</a:t>
            </a:r>
            <a:r>
              <a:rPr sz="1955" spc="-32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31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955" spc="-2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04" dirty="0">
                <a:solidFill>
                  <a:srgbClr val="333333"/>
                </a:solidFill>
                <a:latin typeface="Roboto"/>
                <a:cs typeface="Roboto"/>
              </a:rPr>
              <a:t>alignment</a:t>
            </a:r>
            <a:r>
              <a:rPr sz="1955" spc="-2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91" dirty="0">
                <a:solidFill>
                  <a:srgbClr val="333333"/>
                </a:solidFill>
                <a:latin typeface="Roboto"/>
                <a:cs typeface="Roboto"/>
              </a:rPr>
              <a:t>with</a:t>
            </a:r>
            <a:r>
              <a:rPr sz="1955" spc="-32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04" dirty="0">
                <a:solidFill>
                  <a:srgbClr val="333333"/>
                </a:solidFill>
                <a:latin typeface="Roboto"/>
                <a:cs typeface="Roboto"/>
              </a:rPr>
              <a:t>organizational</a:t>
            </a:r>
            <a:r>
              <a:rPr sz="1955" spc="-2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requirements</a:t>
            </a:r>
            <a:endParaRPr sz="1955">
              <a:latin typeface="Roboto"/>
              <a:cs typeface="Roboto"/>
            </a:endParaRPr>
          </a:p>
          <a:p>
            <a:pPr marL="868243">
              <a:spcBef>
                <a:spcPts val="1174"/>
              </a:spcBef>
            </a:pPr>
            <a:r>
              <a:rPr sz="1955" spc="-149" dirty="0">
                <a:solidFill>
                  <a:srgbClr val="1D40AF"/>
                </a:solidFill>
                <a:latin typeface="Roboto Medium"/>
                <a:cs typeface="Roboto Medium"/>
              </a:rPr>
              <a:t>SMART</a:t>
            </a:r>
            <a:r>
              <a:rPr sz="1955" spc="-52" dirty="0">
                <a:solidFill>
                  <a:srgbClr val="1D40AF"/>
                </a:solidFill>
                <a:latin typeface="Roboto Medium"/>
                <a:cs typeface="Roboto Medium"/>
              </a:rPr>
              <a:t> </a:t>
            </a:r>
            <a:r>
              <a:rPr sz="1955" spc="-104" dirty="0">
                <a:solidFill>
                  <a:srgbClr val="1D40AF"/>
                </a:solidFill>
                <a:latin typeface="Roboto Medium"/>
                <a:cs typeface="Roboto Medium"/>
              </a:rPr>
              <a:t>involvement:</a:t>
            </a:r>
            <a:r>
              <a:rPr sz="1955" dirty="0">
                <a:solidFill>
                  <a:srgbClr val="1D40AF"/>
                </a:solidFill>
                <a:latin typeface="Roboto Medium"/>
                <a:cs typeface="Roboto Medium"/>
              </a:rPr>
              <a:t> </a:t>
            </a:r>
            <a:r>
              <a:rPr sz="1955" spc="-117" dirty="0">
                <a:solidFill>
                  <a:srgbClr val="333333"/>
                </a:solidFill>
                <a:latin typeface="Roboto"/>
                <a:cs typeface="Roboto"/>
              </a:rPr>
              <a:t>Non-</a:t>
            </a:r>
            <a:r>
              <a:rPr sz="1955" spc="-97" dirty="0">
                <a:solidFill>
                  <a:srgbClr val="333333"/>
                </a:solidFill>
                <a:latin typeface="Roboto"/>
                <a:cs typeface="Roboto"/>
              </a:rPr>
              <a:t>functional</a:t>
            </a:r>
            <a:r>
              <a:rPr sz="195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04" dirty="0">
                <a:solidFill>
                  <a:srgbClr val="333333"/>
                </a:solidFill>
                <a:latin typeface="Roboto"/>
                <a:cs typeface="Roboto"/>
              </a:rPr>
              <a:t>requirements,</a:t>
            </a:r>
            <a:r>
              <a:rPr sz="195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11" dirty="0">
                <a:solidFill>
                  <a:srgbClr val="333333"/>
                </a:solidFill>
                <a:latin typeface="Roboto"/>
                <a:cs typeface="Roboto"/>
              </a:rPr>
              <a:t>performance</a:t>
            </a:r>
            <a:r>
              <a:rPr sz="195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04" dirty="0">
                <a:solidFill>
                  <a:srgbClr val="333333"/>
                </a:solidFill>
                <a:latin typeface="Roboto"/>
                <a:cs typeface="Roboto"/>
              </a:rPr>
              <a:t>monitoring,</a:t>
            </a:r>
            <a:r>
              <a:rPr sz="195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31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95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optimization</a:t>
            </a:r>
            <a:endParaRPr sz="1955">
              <a:latin typeface="Roboto"/>
              <a:cs typeface="Roboto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81599" y="9375438"/>
            <a:ext cx="2576207" cy="252437"/>
          </a:xfrm>
          <a:prstGeom prst="rect">
            <a:avLst/>
          </a:prstGeom>
        </p:spPr>
        <p:txBody>
          <a:bodyPr vert="horz" wrap="square" lIns="0" tIns="21523" rIns="0" bIns="0" rtlCol="0">
            <a:spAutoFit/>
          </a:bodyPr>
          <a:lstStyle/>
          <a:p>
            <a:pPr marL="16554">
              <a:spcBef>
                <a:spcPts val="169"/>
              </a:spcBef>
            </a:pPr>
            <a:r>
              <a:rPr sz="1499" spc="-79" dirty="0">
                <a:solidFill>
                  <a:srgbClr val="4A5462"/>
                </a:solidFill>
                <a:latin typeface="Roboto"/>
                <a:cs typeface="Roboto"/>
              </a:rPr>
              <a:t>Knowledge</a:t>
            </a:r>
            <a:r>
              <a:rPr sz="1499" spc="-13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99" spc="-85" dirty="0">
                <a:solidFill>
                  <a:srgbClr val="4A5462"/>
                </a:solidFill>
                <a:latin typeface="Roboto"/>
                <a:cs typeface="Roboto"/>
              </a:rPr>
              <a:t>Management</a:t>
            </a:r>
            <a:r>
              <a:rPr sz="1499" spc="-13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99" spc="-65" dirty="0">
                <a:solidFill>
                  <a:srgbClr val="4A5462"/>
                </a:solidFill>
                <a:latin typeface="Roboto"/>
                <a:cs typeface="Roboto"/>
              </a:rPr>
              <a:t>System</a:t>
            </a:r>
            <a:endParaRPr sz="1499">
              <a:latin typeface="Roboto"/>
              <a:cs typeface="Roboto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6346251" y="9375438"/>
            <a:ext cx="960283" cy="252437"/>
          </a:xfrm>
          <a:prstGeom prst="rect">
            <a:avLst/>
          </a:prstGeom>
        </p:spPr>
        <p:txBody>
          <a:bodyPr vert="horz" wrap="square" lIns="0" tIns="21523" rIns="0" bIns="0" rtlCol="0">
            <a:spAutoFit/>
          </a:bodyPr>
          <a:lstStyle/>
          <a:p>
            <a:pPr marL="16554">
              <a:spcBef>
                <a:spcPts val="169"/>
              </a:spcBef>
            </a:pPr>
            <a:r>
              <a:rPr sz="1499" spc="-65" dirty="0">
                <a:solidFill>
                  <a:srgbClr val="4A5462"/>
                </a:solidFill>
                <a:latin typeface="Roboto"/>
                <a:cs typeface="Roboto"/>
              </a:rPr>
              <a:t>Confidential</a:t>
            </a:r>
            <a:endParaRPr sz="1499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98153" y="2348067"/>
            <a:ext cx="16291696" cy="3327876"/>
            <a:chOff x="609599" y="1714499"/>
            <a:chExt cx="12496800" cy="2552700"/>
          </a:xfrm>
        </p:grpSpPr>
        <p:sp>
          <p:nvSpPr>
            <p:cNvPr id="3" name="object 3"/>
            <p:cNvSpPr/>
            <p:nvPr/>
          </p:nvSpPr>
          <p:spPr>
            <a:xfrm>
              <a:off x="666749" y="1714499"/>
              <a:ext cx="12439650" cy="2552700"/>
            </a:xfrm>
            <a:custGeom>
              <a:avLst/>
              <a:gdLst/>
              <a:ahLst/>
              <a:cxnLst/>
              <a:rect l="l" t="t" r="r" b="b"/>
              <a:pathLst>
                <a:path w="12439650" h="2552700">
                  <a:moveTo>
                    <a:pt x="0" y="2552699"/>
                  </a:moveTo>
                  <a:lnTo>
                    <a:pt x="12439649" y="2552699"/>
                  </a:lnTo>
                  <a:lnTo>
                    <a:pt x="12439649" y="0"/>
                  </a:lnTo>
                  <a:lnTo>
                    <a:pt x="0" y="0"/>
                  </a:lnTo>
                  <a:lnTo>
                    <a:pt x="0" y="2552699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09599" y="1714499"/>
              <a:ext cx="57150" cy="2552700"/>
            </a:xfrm>
            <a:custGeom>
              <a:avLst/>
              <a:gdLst/>
              <a:ahLst/>
              <a:cxnLst/>
              <a:rect l="l" t="t" r="r" b="b"/>
              <a:pathLst>
                <a:path w="57150" h="2552700">
                  <a:moveTo>
                    <a:pt x="57149" y="2552699"/>
                  </a:moveTo>
                  <a:lnTo>
                    <a:pt x="0" y="2552699"/>
                  </a:lnTo>
                  <a:lnTo>
                    <a:pt x="0" y="0"/>
                  </a:lnTo>
                  <a:lnTo>
                    <a:pt x="57149" y="0"/>
                  </a:lnTo>
                  <a:lnTo>
                    <a:pt x="57149" y="25526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998153" y="5973962"/>
            <a:ext cx="16291696" cy="2433820"/>
            <a:chOff x="609599" y="4495799"/>
            <a:chExt cx="12496800" cy="1866900"/>
          </a:xfrm>
        </p:grpSpPr>
        <p:sp>
          <p:nvSpPr>
            <p:cNvPr id="6" name="object 6"/>
            <p:cNvSpPr/>
            <p:nvPr/>
          </p:nvSpPr>
          <p:spPr>
            <a:xfrm>
              <a:off x="666749" y="4495799"/>
              <a:ext cx="12439650" cy="1866900"/>
            </a:xfrm>
            <a:custGeom>
              <a:avLst/>
              <a:gdLst/>
              <a:ahLst/>
              <a:cxnLst/>
              <a:rect l="l" t="t" r="r" b="b"/>
              <a:pathLst>
                <a:path w="12439650" h="1866900">
                  <a:moveTo>
                    <a:pt x="0" y="1866899"/>
                  </a:moveTo>
                  <a:lnTo>
                    <a:pt x="12439649" y="1866899"/>
                  </a:lnTo>
                  <a:lnTo>
                    <a:pt x="12439649" y="0"/>
                  </a:lnTo>
                  <a:lnTo>
                    <a:pt x="0" y="0"/>
                  </a:lnTo>
                  <a:lnTo>
                    <a:pt x="0" y="1866899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9599" y="4495799"/>
              <a:ext cx="57150" cy="1866900"/>
            </a:xfrm>
            <a:custGeom>
              <a:avLst/>
              <a:gdLst/>
              <a:ahLst/>
              <a:cxnLst/>
              <a:rect l="l" t="t" r="r" b="b"/>
              <a:pathLst>
                <a:path w="57150" h="1866900">
                  <a:moveTo>
                    <a:pt x="57149" y="1866899"/>
                  </a:moveTo>
                  <a:lnTo>
                    <a:pt x="0" y="1866899"/>
                  </a:lnTo>
                  <a:lnTo>
                    <a:pt x="0" y="0"/>
                  </a:lnTo>
                  <a:lnTo>
                    <a:pt x="57149" y="0"/>
                  </a:lnTo>
                  <a:lnTo>
                    <a:pt x="57149" y="18668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7749" y="5106709"/>
              <a:ext cx="151056" cy="13073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7749" y="5487709"/>
              <a:ext cx="151056" cy="13073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7749" y="5868709"/>
              <a:ext cx="151056" cy="130730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385746" y="447697"/>
            <a:ext cx="9115026" cy="1380942"/>
          </a:xfrm>
          <a:prstGeom prst="rect">
            <a:avLst/>
          </a:prstGeom>
        </p:spPr>
        <p:txBody>
          <a:bodyPr vert="horz" wrap="square" lIns="0" tIns="310756" rIns="0" bIns="0" rtlCol="0">
            <a:spAutoFit/>
          </a:bodyPr>
          <a:lstStyle/>
          <a:p>
            <a:pPr algn="ctr">
              <a:spcBef>
                <a:spcPts val="860"/>
              </a:spcBef>
            </a:pPr>
            <a:r>
              <a:rPr spc="-196" dirty="0"/>
              <a:t>Realizing</a:t>
            </a:r>
            <a:r>
              <a:rPr spc="-59" dirty="0"/>
              <a:t> </a:t>
            </a:r>
            <a:r>
              <a:rPr spc="-208" dirty="0"/>
              <a:t>the</a:t>
            </a:r>
            <a:r>
              <a:rPr spc="-59" dirty="0"/>
              <a:t> </a:t>
            </a:r>
            <a:r>
              <a:rPr spc="-169" dirty="0"/>
              <a:t>Value</a:t>
            </a:r>
          </a:p>
          <a:p>
            <a:pPr algn="ctr">
              <a:spcBef>
                <a:spcPts val="521"/>
              </a:spcBef>
            </a:pPr>
            <a:r>
              <a:rPr sz="2607" b="0" spc="-144" dirty="0">
                <a:solidFill>
                  <a:srgbClr val="2562EB"/>
                </a:solidFill>
                <a:latin typeface="Roboto Medium"/>
                <a:cs typeface="Roboto Medium"/>
              </a:rPr>
              <a:t>Benefits</a:t>
            </a:r>
            <a:r>
              <a:rPr sz="2607" b="0" spc="-20" dirty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sz="2607" b="0" spc="-156" dirty="0">
                <a:solidFill>
                  <a:srgbClr val="2562EB"/>
                </a:solidFill>
                <a:latin typeface="Roboto Medium"/>
                <a:cs typeface="Roboto Medium"/>
              </a:rPr>
              <a:t>and</a:t>
            </a:r>
            <a:r>
              <a:rPr sz="2607" b="0" spc="-20" dirty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sz="2607" b="0" spc="-149" dirty="0">
                <a:solidFill>
                  <a:srgbClr val="2562EB"/>
                </a:solidFill>
                <a:latin typeface="Roboto Medium"/>
                <a:cs typeface="Roboto Medium"/>
              </a:rPr>
              <a:t>Next</a:t>
            </a:r>
            <a:r>
              <a:rPr sz="2607" b="0" spc="-20" dirty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sz="2607" b="0" spc="-27" dirty="0">
                <a:solidFill>
                  <a:srgbClr val="2562EB"/>
                </a:solidFill>
                <a:latin typeface="Roboto Medium"/>
                <a:cs typeface="Roboto Medium"/>
              </a:rPr>
              <a:t>Steps</a:t>
            </a:r>
            <a:endParaRPr sz="2607">
              <a:latin typeface="Roboto Medium"/>
              <a:cs typeface="Roboto Medium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69363" y="3117957"/>
            <a:ext cx="223512" cy="223512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370680" y="2511740"/>
            <a:ext cx="7346991" cy="1211869"/>
          </a:xfrm>
          <a:prstGeom prst="rect">
            <a:avLst/>
          </a:prstGeom>
        </p:spPr>
        <p:txBody>
          <a:bodyPr vert="horz" wrap="square" lIns="0" tIns="22351" rIns="0" bIns="0" rtlCol="0">
            <a:spAutoFit/>
          </a:bodyPr>
          <a:lstStyle/>
          <a:p>
            <a:pPr>
              <a:spcBef>
                <a:spcPts val="176"/>
              </a:spcBef>
            </a:pPr>
            <a:r>
              <a:rPr sz="2151" b="1" spc="-137" dirty="0">
                <a:solidFill>
                  <a:srgbClr val="2562EB"/>
                </a:solidFill>
                <a:latin typeface="Roboto"/>
                <a:cs typeface="Roboto"/>
              </a:rPr>
              <a:t>Key</a:t>
            </a:r>
            <a:r>
              <a:rPr sz="2151" b="1" spc="-20" dirty="0">
                <a:solidFill>
                  <a:srgbClr val="2562EB"/>
                </a:solidFill>
                <a:latin typeface="Roboto"/>
                <a:cs typeface="Roboto"/>
              </a:rPr>
              <a:t> </a:t>
            </a:r>
            <a:r>
              <a:rPr sz="2151" b="1" spc="-13" dirty="0">
                <a:solidFill>
                  <a:srgbClr val="2562EB"/>
                </a:solidFill>
                <a:latin typeface="Roboto"/>
                <a:cs typeface="Roboto"/>
              </a:rPr>
              <a:t>Benefits</a:t>
            </a:r>
            <a:endParaRPr sz="2151">
              <a:latin typeface="Roboto"/>
              <a:cs typeface="Roboto"/>
            </a:endParaRPr>
          </a:p>
          <a:p>
            <a:pPr marL="570277" marR="6621">
              <a:lnSpc>
                <a:spcPct val="116700"/>
              </a:lnSpc>
              <a:spcBef>
                <a:spcPts val="1427"/>
              </a:spcBef>
            </a:pPr>
            <a:r>
              <a:rPr sz="1955" spc="-117" dirty="0">
                <a:solidFill>
                  <a:srgbClr val="333333"/>
                </a:solidFill>
                <a:latin typeface="Roboto"/>
                <a:cs typeface="Roboto"/>
              </a:rPr>
              <a:t>Improved</a:t>
            </a:r>
            <a:r>
              <a:rPr sz="1955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04" dirty="0">
                <a:solidFill>
                  <a:srgbClr val="333333"/>
                </a:solidFill>
                <a:latin typeface="Roboto"/>
                <a:cs typeface="Roboto"/>
              </a:rPr>
              <a:t>Efficiency: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04" dirty="0">
                <a:solidFill>
                  <a:srgbClr val="333333"/>
                </a:solidFill>
                <a:latin typeface="Roboto"/>
                <a:cs typeface="Roboto"/>
              </a:rPr>
              <a:t>Faster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24" dirty="0">
                <a:solidFill>
                  <a:srgbClr val="333333"/>
                </a:solidFill>
                <a:latin typeface="Roboto"/>
                <a:cs typeface="Roboto"/>
              </a:rPr>
              <a:t>access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11" dirty="0">
                <a:solidFill>
                  <a:srgbClr val="333333"/>
                </a:solidFill>
                <a:latin typeface="Roboto"/>
                <a:cs typeface="Roboto"/>
              </a:rPr>
              <a:t>to</a:t>
            </a:r>
            <a:r>
              <a:rPr sz="1955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11" dirty="0">
                <a:solidFill>
                  <a:srgbClr val="333333"/>
                </a:solidFill>
                <a:latin typeface="Roboto"/>
                <a:cs typeface="Roboto"/>
              </a:rPr>
              <a:t>accurate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04" dirty="0">
                <a:solidFill>
                  <a:srgbClr val="333333"/>
                </a:solidFill>
                <a:latin typeface="Roboto"/>
                <a:cs typeface="Roboto"/>
              </a:rPr>
              <a:t>information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91" dirty="0">
                <a:solidFill>
                  <a:srgbClr val="333333"/>
                </a:solidFill>
                <a:latin typeface="Roboto"/>
                <a:cs typeface="Roboto"/>
              </a:rPr>
              <a:t>for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45" dirty="0">
                <a:solidFill>
                  <a:srgbClr val="333333"/>
                </a:solidFill>
                <a:latin typeface="Roboto"/>
                <a:cs typeface="Roboto"/>
              </a:rPr>
              <a:t>users </a:t>
            </a:r>
            <a:r>
              <a:rPr sz="1955" spc="-117" dirty="0">
                <a:solidFill>
                  <a:srgbClr val="333333"/>
                </a:solidFill>
                <a:latin typeface="Roboto"/>
                <a:cs typeface="Roboto"/>
              </a:rPr>
              <a:t>through</a:t>
            </a:r>
            <a:r>
              <a:rPr sz="195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11" dirty="0">
                <a:solidFill>
                  <a:srgbClr val="333333"/>
                </a:solidFill>
                <a:latin typeface="Roboto"/>
                <a:cs typeface="Roboto"/>
              </a:rPr>
              <a:t>Cognate</a:t>
            </a:r>
            <a:r>
              <a:rPr sz="195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32" dirty="0">
                <a:solidFill>
                  <a:srgbClr val="333333"/>
                </a:solidFill>
                <a:latin typeface="Roboto"/>
                <a:cs typeface="Roboto"/>
              </a:rPr>
              <a:t>AI</a:t>
            </a:r>
            <a:endParaRPr sz="1955">
              <a:latin typeface="Roboto"/>
              <a:cs typeface="Roboto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79940" y="3117957"/>
            <a:ext cx="223512" cy="223512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9752455" y="3027481"/>
            <a:ext cx="6731914" cy="694658"/>
          </a:xfrm>
          <a:prstGeom prst="rect">
            <a:avLst/>
          </a:prstGeom>
        </p:spPr>
        <p:txBody>
          <a:bodyPr vert="horz" wrap="square" lIns="0" tIns="15729" rIns="0" bIns="0" rtlCol="0">
            <a:spAutoFit/>
          </a:bodyPr>
          <a:lstStyle/>
          <a:p>
            <a:pPr marR="6621">
              <a:lnSpc>
                <a:spcPct val="116700"/>
              </a:lnSpc>
              <a:spcBef>
                <a:spcPts val="124"/>
              </a:spcBef>
            </a:pPr>
            <a:r>
              <a:rPr sz="1955" spc="-117" dirty="0">
                <a:solidFill>
                  <a:srgbClr val="333333"/>
                </a:solidFill>
                <a:latin typeface="Roboto"/>
                <a:cs typeface="Roboto"/>
              </a:rPr>
              <a:t>Enhanced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17" dirty="0">
                <a:solidFill>
                  <a:srgbClr val="333333"/>
                </a:solidFill>
                <a:latin typeface="Roboto"/>
                <a:cs typeface="Roboto"/>
              </a:rPr>
              <a:t>Customer/Employee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97" dirty="0">
                <a:solidFill>
                  <a:srgbClr val="333333"/>
                </a:solidFill>
                <a:latin typeface="Roboto"/>
                <a:cs typeface="Roboto"/>
              </a:rPr>
              <a:t>Experience: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85" dirty="0">
                <a:solidFill>
                  <a:srgbClr val="333333"/>
                </a:solidFill>
                <a:latin typeface="Roboto"/>
                <a:cs typeface="Roboto"/>
              </a:rPr>
              <a:t>Self-</a:t>
            </a:r>
            <a:r>
              <a:rPr sz="1955" spc="-91" dirty="0">
                <a:solidFill>
                  <a:srgbClr val="333333"/>
                </a:solidFill>
                <a:latin typeface="Roboto"/>
                <a:cs typeface="Roboto"/>
              </a:rPr>
              <a:t>service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72" dirty="0">
                <a:solidFill>
                  <a:srgbClr val="333333"/>
                </a:solidFill>
                <a:latin typeface="Roboto"/>
                <a:cs typeface="Roboto"/>
              </a:rPr>
              <a:t>capabilities, </a:t>
            </a:r>
            <a:r>
              <a:rPr sz="1955" spc="-124" dirty="0">
                <a:solidFill>
                  <a:srgbClr val="333333"/>
                </a:solidFill>
                <a:latin typeface="Roboto"/>
                <a:cs typeface="Roboto"/>
              </a:rPr>
              <a:t>reduced</a:t>
            </a:r>
            <a:r>
              <a:rPr sz="1955" spc="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04" dirty="0">
                <a:solidFill>
                  <a:srgbClr val="333333"/>
                </a:solidFill>
                <a:latin typeface="Roboto"/>
                <a:cs typeface="Roboto"/>
              </a:rPr>
              <a:t>wait</a:t>
            </a:r>
            <a:r>
              <a:rPr sz="1955" spc="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27" dirty="0">
                <a:solidFill>
                  <a:srgbClr val="333333"/>
                </a:solidFill>
                <a:latin typeface="Roboto"/>
                <a:cs typeface="Roboto"/>
              </a:rPr>
              <a:t>times</a:t>
            </a:r>
            <a:endParaRPr sz="1955">
              <a:latin typeface="Roboto"/>
              <a:cs typeface="Roboto"/>
            </a:endParaRPr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69363" y="4061683"/>
            <a:ext cx="223512" cy="223512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941885" y="4017339"/>
            <a:ext cx="6913209" cy="320078"/>
          </a:xfrm>
          <a:prstGeom prst="rect">
            <a:avLst/>
          </a:prstGeom>
        </p:spPr>
        <p:txBody>
          <a:bodyPr vert="horz" wrap="square" lIns="0" tIns="19040" rIns="0" bIns="0" rtlCol="0">
            <a:spAutoFit/>
          </a:bodyPr>
          <a:lstStyle/>
          <a:p>
            <a:pPr>
              <a:spcBef>
                <a:spcPts val="149"/>
              </a:spcBef>
            </a:pPr>
            <a:r>
              <a:rPr sz="1955" spc="-111" dirty="0">
                <a:solidFill>
                  <a:srgbClr val="333333"/>
                </a:solidFill>
                <a:latin typeface="Roboto"/>
                <a:cs typeface="Roboto"/>
              </a:rPr>
              <a:t>Data-Driven</a:t>
            </a:r>
            <a:r>
              <a:rPr sz="195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91" dirty="0">
                <a:solidFill>
                  <a:srgbClr val="333333"/>
                </a:solidFill>
                <a:latin typeface="Roboto"/>
                <a:cs typeface="Roboto"/>
              </a:rPr>
              <a:t>Insights:</a:t>
            </a:r>
            <a:r>
              <a:rPr sz="195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11" dirty="0">
                <a:solidFill>
                  <a:srgbClr val="333333"/>
                </a:solidFill>
                <a:latin typeface="Roboto"/>
                <a:cs typeface="Roboto"/>
              </a:rPr>
              <a:t>Understand</a:t>
            </a:r>
            <a:r>
              <a:rPr sz="195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11" dirty="0">
                <a:solidFill>
                  <a:srgbClr val="333333"/>
                </a:solidFill>
                <a:latin typeface="Roboto"/>
                <a:cs typeface="Roboto"/>
              </a:rPr>
              <a:t>knowledge</a:t>
            </a:r>
            <a:r>
              <a:rPr sz="195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24" dirty="0">
                <a:solidFill>
                  <a:srgbClr val="333333"/>
                </a:solidFill>
                <a:latin typeface="Roboto"/>
                <a:cs typeface="Roboto"/>
              </a:rPr>
              <a:t>gaps</a:t>
            </a:r>
            <a:r>
              <a:rPr sz="195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31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95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24" dirty="0">
                <a:solidFill>
                  <a:srgbClr val="333333"/>
                </a:solidFill>
                <a:latin typeface="Roboto"/>
                <a:cs typeface="Roboto"/>
              </a:rPr>
              <a:t>usage</a:t>
            </a:r>
            <a:r>
              <a:rPr sz="195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45" dirty="0">
                <a:solidFill>
                  <a:srgbClr val="333333"/>
                </a:solidFill>
                <a:latin typeface="Roboto"/>
                <a:cs typeface="Roboto"/>
              </a:rPr>
              <a:t>patterns</a:t>
            </a:r>
            <a:endParaRPr sz="1955">
              <a:latin typeface="Roboto"/>
              <a:cs typeface="Roboto"/>
            </a:endParaRPr>
          </a:p>
        </p:txBody>
      </p: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79940" y="4061683"/>
            <a:ext cx="223512" cy="223512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9752463" y="4017339"/>
            <a:ext cx="6701285" cy="320078"/>
          </a:xfrm>
          <a:prstGeom prst="rect">
            <a:avLst/>
          </a:prstGeom>
        </p:spPr>
        <p:txBody>
          <a:bodyPr vert="horz" wrap="square" lIns="0" tIns="19040" rIns="0" bIns="0" rtlCol="0">
            <a:spAutoFit/>
          </a:bodyPr>
          <a:lstStyle/>
          <a:p>
            <a:pPr>
              <a:spcBef>
                <a:spcPts val="149"/>
              </a:spcBef>
            </a:pPr>
            <a:r>
              <a:rPr sz="1955" spc="-111" dirty="0">
                <a:solidFill>
                  <a:srgbClr val="333333"/>
                </a:solidFill>
                <a:latin typeface="Roboto"/>
                <a:cs typeface="Roboto"/>
              </a:rPr>
              <a:t>Future-</a:t>
            </a:r>
            <a:r>
              <a:rPr sz="1955" spc="-104" dirty="0">
                <a:solidFill>
                  <a:srgbClr val="333333"/>
                </a:solidFill>
                <a:latin typeface="Roboto"/>
                <a:cs typeface="Roboto"/>
              </a:rPr>
              <a:t>Proof: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97" dirty="0">
                <a:solidFill>
                  <a:srgbClr val="333333"/>
                </a:solidFill>
                <a:latin typeface="Roboto"/>
                <a:cs typeface="Roboto"/>
              </a:rPr>
              <a:t>Scalable</a:t>
            </a:r>
            <a:r>
              <a:rPr sz="195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97" dirty="0">
                <a:solidFill>
                  <a:srgbClr val="333333"/>
                </a:solidFill>
                <a:latin typeface="Roboto"/>
                <a:cs typeface="Roboto"/>
              </a:rPr>
              <a:t>architecture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17" dirty="0">
                <a:solidFill>
                  <a:srgbClr val="333333"/>
                </a:solidFill>
                <a:latin typeface="Roboto"/>
                <a:cs typeface="Roboto"/>
              </a:rPr>
              <a:t>ready</a:t>
            </a:r>
            <a:r>
              <a:rPr sz="195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91" dirty="0">
                <a:solidFill>
                  <a:srgbClr val="333333"/>
                </a:solidFill>
                <a:latin typeface="Roboto"/>
                <a:cs typeface="Roboto"/>
              </a:rPr>
              <a:t>for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17" dirty="0">
                <a:solidFill>
                  <a:srgbClr val="333333"/>
                </a:solidFill>
                <a:latin typeface="Roboto"/>
                <a:cs typeface="Roboto"/>
              </a:rPr>
              <a:t>growth</a:t>
            </a:r>
            <a:r>
              <a:rPr sz="195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31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95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97" dirty="0">
                <a:solidFill>
                  <a:srgbClr val="333333"/>
                </a:solidFill>
                <a:latin typeface="Roboto"/>
                <a:cs typeface="Roboto"/>
              </a:rPr>
              <a:t>evolving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32" dirty="0">
                <a:solidFill>
                  <a:srgbClr val="333333"/>
                </a:solidFill>
                <a:latin typeface="Roboto"/>
                <a:cs typeface="Roboto"/>
              </a:rPr>
              <a:t>AI</a:t>
            </a:r>
            <a:endParaRPr sz="1955">
              <a:latin typeface="Roboto"/>
              <a:cs typeface="Roboto"/>
            </a:endParaRPr>
          </a:p>
        </p:txBody>
      </p:sp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69363" y="4657721"/>
            <a:ext cx="223512" cy="223512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941879" y="4613377"/>
            <a:ext cx="6200447" cy="320078"/>
          </a:xfrm>
          <a:prstGeom prst="rect">
            <a:avLst/>
          </a:prstGeom>
        </p:spPr>
        <p:txBody>
          <a:bodyPr vert="horz" wrap="square" lIns="0" tIns="19040" rIns="0" bIns="0" rtlCol="0">
            <a:spAutoFit/>
          </a:bodyPr>
          <a:lstStyle/>
          <a:p>
            <a:pPr>
              <a:spcBef>
                <a:spcPts val="149"/>
              </a:spcBef>
            </a:pPr>
            <a:r>
              <a:rPr sz="1955" spc="-111" dirty="0">
                <a:solidFill>
                  <a:srgbClr val="333333"/>
                </a:solidFill>
                <a:latin typeface="Roboto"/>
                <a:cs typeface="Roboto"/>
              </a:rPr>
              <a:t>Global</a:t>
            </a:r>
            <a:r>
              <a:rPr sz="195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04" dirty="0">
                <a:solidFill>
                  <a:srgbClr val="333333"/>
                </a:solidFill>
                <a:latin typeface="Roboto"/>
                <a:cs typeface="Roboto"/>
              </a:rPr>
              <a:t>Consistency:</a:t>
            </a:r>
            <a:r>
              <a:rPr sz="195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11" dirty="0">
                <a:solidFill>
                  <a:srgbClr val="333333"/>
                </a:solidFill>
                <a:latin typeface="Roboto"/>
                <a:cs typeface="Roboto"/>
              </a:rPr>
              <a:t>Unified</a:t>
            </a:r>
            <a:r>
              <a:rPr sz="195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11" dirty="0">
                <a:solidFill>
                  <a:srgbClr val="333333"/>
                </a:solidFill>
                <a:latin typeface="Roboto"/>
                <a:cs typeface="Roboto"/>
              </a:rPr>
              <a:t>knowledge</a:t>
            </a:r>
            <a:r>
              <a:rPr sz="195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24" dirty="0">
                <a:solidFill>
                  <a:srgbClr val="333333"/>
                </a:solidFill>
                <a:latin typeface="Roboto"/>
                <a:cs typeface="Roboto"/>
              </a:rPr>
              <a:t>base</a:t>
            </a:r>
            <a:r>
              <a:rPr sz="195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24" dirty="0">
                <a:solidFill>
                  <a:srgbClr val="333333"/>
                </a:solidFill>
                <a:latin typeface="Roboto"/>
                <a:cs typeface="Roboto"/>
              </a:rPr>
              <a:t>across</a:t>
            </a:r>
            <a:r>
              <a:rPr sz="195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72" dirty="0">
                <a:solidFill>
                  <a:srgbClr val="333333"/>
                </a:solidFill>
                <a:latin typeface="Roboto"/>
                <a:cs typeface="Roboto"/>
              </a:rPr>
              <a:t>all</a:t>
            </a:r>
            <a:r>
              <a:rPr sz="195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45" dirty="0">
                <a:solidFill>
                  <a:srgbClr val="333333"/>
                </a:solidFill>
                <a:latin typeface="Roboto"/>
                <a:cs typeface="Roboto"/>
              </a:rPr>
              <a:t>regions</a:t>
            </a:r>
            <a:endParaRPr sz="1955">
              <a:latin typeface="Roboto"/>
              <a:cs typeface="Roboto"/>
            </a:endParaRPr>
          </a:p>
        </p:txBody>
      </p:sp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379940" y="4657721"/>
            <a:ext cx="223512" cy="223512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9752463" y="4567243"/>
            <a:ext cx="6184719" cy="694658"/>
          </a:xfrm>
          <a:prstGeom prst="rect">
            <a:avLst/>
          </a:prstGeom>
        </p:spPr>
        <p:txBody>
          <a:bodyPr vert="horz" wrap="square" lIns="0" tIns="15729" rIns="0" bIns="0" rtlCol="0">
            <a:spAutoFit/>
          </a:bodyPr>
          <a:lstStyle/>
          <a:p>
            <a:pPr marR="6621">
              <a:lnSpc>
                <a:spcPct val="116700"/>
              </a:lnSpc>
              <a:spcBef>
                <a:spcPts val="124"/>
              </a:spcBef>
            </a:pPr>
            <a:r>
              <a:rPr sz="1955" spc="-124" dirty="0">
                <a:solidFill>
                  <a:srgbClr val="333333"/>
                </a:solidFill>
                <a:latin typeface="Roboto"/>
                <a:cs typeface="Roboto"/>
              </a:rPr>
              <a:t>Modernized</a:t>
            </a:r>
            <a:r>
              <a:rPr sz="1955" spc="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11" dirty="0">
                <a:solidFill>
                  <a:srgbClr val="333333"/>
                </a:solidFill>
                <a:latin typeface="Roboto"/>
                <a:cs typeface="Roboto"/>
              </a:rPr>
              <a:t>Search:</a:t>
            </a:r>
            <a:r>
              <a:rPr sz="1955" spc="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11" dirty="0">
                <a:solidFill>
                  <a:srgbClr val="333333"/>
                </a:solidFill>
                <a:latin typeface="Roboto"/>
                <a:cs typeface="Roboto"/>
              </a:rPr>
              <a:t>Replacement</a:t>
            </a:r>
            <a:r>
              <a:rPr sz="1955" spc="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04" dirty="0">
                <a:solidFill>
                  <a:srgbClr val="333333"/>
                </a:solidFill>
                <a:latin typeface="Roboto"/>
                <a:cs typeface="Roboto"/>
              </a:rPr>
              <a:t>of</a:t>
            </a:r>
            <a:r>
              <a:rPr sz="1955" spc="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11" dirty="0">
                <a:solidFill>
                  <a:srgbClr val="333333"/>
                </a:solidFill>
                <a:latin typeface="Roboto"/>
                <a:cs typeface="Roboto"/>
              </a:rPr>
              <a:t>legacy</a:t>
            </a:r>
            <a:r>
              <a:rPr sz="1955" spc="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31" dirty="0">
                <a:solidFill>
                  <a:srgbClr val="333333"/>
                </a:solidFill>
                <a:latin typeface="Roboto"/>
                <a:cs typeface="Roboto"/>
              </a:rPr>
              <a:t>Coveo</a:t>
            </a:r>
            <a:r>
              <a:rPr sz="1955" spc="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17" dirty="0">
                <a:solidFill>
                  <a:srgbClr val="333333"/>
                </a:solidFill>
                <a:latin typeface="Roboto"/>
                <a:cs typeface="Roboto"/>
              </a:rPr>
              <a:t>search</a:t>
            </a:r>
            <a:r>
              <a:rPr sz="1955" spc="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45" dirty="0">
                <a:solidFill>
                  <a:srgbClr val="333333"/>
                </a:solidFill>
                <a:latin typeface="Roboto"/>
                <a:cs typeface="Roboto"/>
              </a:rPr>
              <a:t>with </a:t>
            </a:r>
            <a:r>
              <a:rPr sz="1955" spc="-117" dirty="0">
                <a:solidFill>
                  <a:srgbClr val="333333"/>
                </a:solidFill>
                <a:latin typeface="Roboto"/>
                <a:cs typeface="Roboto"/>
              </a:rPr>
              <a:t>advanced</a:t>
            </a:r>
            <a:r>
              <a:rPr sz="1955" spc="-32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11" dirty="0">
                <a:solidFill>
                  <a:srgbClr val="333333"/>
                </a:solidFill>
                <a:latin typeface="Roboto"/>
                <a:cs typeface="Roboto"/>
              </a:rPr>
              <a:t>semantic</a:t>
            </a:r>
            <a:r>
              <a:rPr sz="1955" spc="-32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capabilities</a:t>
            </a:r>
            <a:endParaRPr sz="1955">
              <a:latin typeface="Roboto"/>
              <a:cs typeface="Robo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72655" y="6137640"/>
            <a:ext cx="16217191" cy="1902956"/>
          </a:xfrm>
          <a:prstGeom prst="rect">
            <a:avLst/>
          </a:prstGeom>
        </p:spPr>
        <p:txBody>
          <a:bodyPr vert="horz" wrap="square" lIns="0" tIns="22351" rIns="0" bIns="0" rtlCol="0">
            <a:spAutoFit/>
          </a:bodyPr>
          <a:lstStyle/>
          <a:p>
            <a:pPr marL="297969">
              <a:spcBef>
                <a:spcPts val="176"/>
              </a:spcBef>
            </a:pPr>
            <a:r>
              <a:rPr sz="2151" b="1" spc="-124" dirty="0">
                <a:solidFill>
                  <a:srgbClr val="2562EB"/>
                </a:solidFill>
                <a:latin typeface="Roboto"/>
                <a:cs typeface="Roboto"/>
              </a:rPr>
              <a:t>Next</a:t>
            </a:r>
            <a:r>
              <a:rPr sz="2151" b="1" spc="-7" dirty="0">
                <a:solidFill>
                  <a:srgbClr val="2562EB"/>
                </a:solidFill>
                <a:latin typeface="Roboto"/>
                <a:cs typeface="Roboto"/>
              </a:rPr>
              <a:t> </a:t>
            </a:r>
            <a:r>
              <a:rPr sz="2151" b="1" spc="-13" dirty="0">
                <a:solidFill>
                  <a:srgbClr val="2562EB"/>
                </a:solidFill>
                <a:latin typeface="Roboto"/>
                <a:cs typeface="Roboto"/>
              </a:rPr>
              <a:t>Steps</a:t>
            </a:r>
            <a:endParaRPr sz="2151">
              <a:latin typeface="Roboto"/>
              <a:cs typeface="Roboto"/>
            </a:endParaRPr>
          </a:p>
          <a:p>
            <a:pPr marL="840932" marR="6816004">
              <a:lnSpc>
                <a:spcPct val="166700"/>
              </a:lnSpc>
              <a:spcBef>
                <a:spcPts val="255"/>
              </a:spcBef>
            </a:pPr>
            <a:r>
              <a:rPr sz="1955" spc="-104" dirty="0">
                <a:solidFill>
                  <a:srgbClr val="333333"/>
                </a:solidFill>
                <a:latin typeface="Roboto"/>
                <a:cs typeface="Roboto"/>
              </a:rPr>
              <a:t>Detailed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11" dirty="0">
                <a:solidFill>
                  <a:srgbClr val="333333"/>
                </a:solidFill>
                <a:latin typeface="Roboto"/>
                <a:cs typeface="Roboto"/>
              </a:rPr>
              <a:t>requirements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97" dirty="0">
                <a:solidFill>
                  <a:srgbClr val="333333"/>
                </a:solidFill>
                <a:latin typeface="Roboto"/>
                <a:cs typeface="Roboto"/>
              </a:rPr>
              <a:t>gathering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31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95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24" dirty="0">
                <a:solidFill>
                  <a:srgbClr val="333333"/>
                </a:solidFill>
                <a:latin typeface="Roboto"/>
                <a:cs typeface="Roboto"/>
              </a:rPr>
              <a:t>scope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91" dirty="0">
                <a:solidFill>
                  <a:srgbClr val="333333"/>
                </a:solidFill>
                <a:latin typeface="Roboto"/>
                <a:cs typeface="Roboto"/>
              </a:rPr>
              <a:t>finalization,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04" dirty="0">
                <a:solidFill>
                  <a:srgbClr val="333333"/>
                </a:solidFill>
                <a:latin typeface="Roboto"/>
                <a:cs typeface="Roboto"/>
              </a:rPr>
              <a:t>focusing</a:t>
            </a:r>
            <a:r>
              <a:rPr sz="195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31" dirty="0">
                <a:solidFill>
                  <a:srgbClr val="333333"/>
                </a:solidFill>
                <a:latin typeface="Roboto"/>
                <a:cs typeface="Roboto"/>
              </a:rPr>
              <a:t>on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97" dirty="0">
                <a:solidFill>
                  <a:srgbClr val="333333"/>
                </a:solidFill>
                <a:latin typeface="Roboto"/>
                <a:cs typeface="Roboto"/>
              </a:rPr>
              <a:t>the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31" dirty="0">
                <a:solidFill>
                  <a:srgbClr val="333333"/>
                </a:solidFill>
                <a:latin typeface="Roboto"/>
                <a:cs typeface="Roboto"/>
              </a:rPr>
              <a:t>new</a:t>
            </a:r>
            <a:r>
              <a:rPr sz="195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59" dirty="0">
                <a:solidFill>
                  <a:srgbClr val="333333"/>
                </a:solidFill>
                <a:latin typeface="Roboto"/>
                <a:cs typeface="Roboto"/>
              </a:rPr>
              <a:t>questions </a:t>
            </a:r>
            <a:r>
              <a:rPr sz="1955" spc="-131" dirty="0">
                <a:solidFill>
                  <a:srgbClr val="333333"/>
                </a:solidFill>
                <a:latin typeface="Roboto"/>
                <a:cs typeface="Roboto"/>
              </a:rPr>
              <a:t>Deep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04" dirty="0">
                <a:solidFill>
                  <a:srgbClr val="333333"/>
                </a:solidFill>
                <a:latin typeface="Roboto"/>
                <a:cs typeface="Roboto"/>
              </a:rPr>
              <a:t>dive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04" dirty="0">
                <a:solidFill>
                  <a:srgbClr val="333333"/>
                </a:solidFill>
                <a:latin typeface="Roboto"/>
                <a:cs typeface="Roboto"/>
              </a:rPr>
              <a:t>into</a:t>
            </a:r>
            <a:r>
              <a:rPr sz="195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91" dirty="0">
                <a:solidFill>
                  <a:srgbClr val="333333"/>
                </a:solidFill>
                <a:latin typeface="Roboto"/>
                <a:cs typeface="Roboto"/>
              </a:rPr>
              <a:t>existing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17" dirty="0">
                <a:solidFill>
                  <a:srgbClr val="333333"/>
                </a:solidFill>
                <a:latin typeface="Roboto"/>
                <a:cs typeface="Roboto"/>
              </a:rPr>
              <a:t>data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97" dirty="0">
                <a:solidFill>
                  <a:srgbClr val="333333"/>
                </a:solidFill>
                <a:latin typeface="Roboto"/>
                <a:cs typeface="Roboto"/>
              </a:rPr>
              <a:t>(CFIs,</a:t>
            </a:r>
            <a:r>
              <a:rPr sz="195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04" dirty="0">
                <a:solidFill>
                  <a:srgbClr val="333333"/>
                </a:solidFill>
                <a:latin typeface="Roboto"/>
                <a:cs typeface="Roboto"/>
              </a:rPr>
              <a:t>other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17" dirty="0">
                <a:solidFill>
                  <a:srgbClr val="333333"/>
                </a:solidFill>
                <a:latin typeface="Roboto"/>
                <a:cs typeface="Roboto"/>
              </a:rPr>
              <a:t>sources)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31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95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11" dirty="0">
                <a:solidFill>
                  <a:srgbClr val="333333"/>
                </a:solidFill>
                <a:latin typeface="Roboto"/>
                <a:cs typeface="Roboto"/>
              </a:rPr>
              <a:t>Cognate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91" dirty="0">
                <a:solidFill>
                  <a:srgbClr val="333333"/>
                </a:solidFill>
                <a:latin typeface="Roboto"/>
                <a:cs typeface="Roboto"/>
              </a:rPr>
              <a:t>AI</a:t>
            </a:r>
            <a:r>
              <a:rPr sz="195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specifics</a:t>
            </a:r>
            <a:endParaRPr sz="1955">
              <a:latin typeface="Roboto"/>
              <a:cs typeface="Roboto"/>
            </a:endParaRPr>
          </a:p>
          <a:p>
            <a:pPr marL="840932">
              <a:spcBef>
                <a:spcPts val="1564"/>
              </a:spcBef>
            </a:pPr>
            <a:r>
              <a:rPr sz="1955" spc="-104" dirty="0">
                <a:solidFill>
                  <a:srgbClr val="333333"/>
                </a:solidFill>
                <a:latin typeface="Roboto"/>
                <a:cs typeface="Roboto"/>
              </a:rPr>
              <a:t>Kick-</a:t>
            </a:r>
            <a:r>
              <a:rPr sz="1955" spc="-85" dirty="0">
                <a:solidFill>
                  <a:srgbClr val="333333"/>
                </a:solidFill>
                <a:latin typeface="Roboto"/>
                <a:cs typeface="Roboto"/>
              </a:rPr>
              <a:t>off</a:t>
            </a:r>
            <a:r>
              <a:rPr sz="1955" spc="-2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24" dirty="0">
                <a:solidFill>
                  <a:srgbClr val="333333"/>
                </a:solidFill>
                <a:latin typeface="Roboto"/>
                <a:cs typeface="Roboto"/>
              </a:rPr>
              <a:t>Phase</a:t>
            </a:r>
            <a:r>
              <a:rPr sz="1955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91" dirty="0">
                <a:solidFill>
                  <a:srgbClr val="333333"/>
                </a:solidFill>
                <a:latin typeface="Roboto"/>
                <a:cs typeface="Roboto"/>
              </a:rPr>
              <a:t>1:</a:t>
            </a:r>
            <a:r>
              <a:rPr sz="1955" spc="-2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11" dirty="0">
                <a:solidFill>
                  <a:srgbClr val="333333"/>
                </a:solidFill>
                <a:latin typeface="Roboto"/>
                <a:cs typeface="Roboto"/>
              </a:rPr>
              <a:t>Foundation</a:t>
            </a:r>
            <a:r>
              <a:rPr sz="1955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31" dirty="0">
                <a:solidFill>
                  <a:srgbClr val="333333"/>
                </a:solidFill>
                <a:latin typeface="Roboto"/>
                <a:cs typeface="Roboto"/>
              </a:rPr>
              <a:t>&amp;</a:t>
            </a:r>
            <a:r>
              <a:rPr sz="1955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72" dirty="0">
                <a:solidFill>
                  <a:srgbClr val="333333"/>
                </a:solidFill>
                <a:latin typeface="Roboto"/>
                <a:cs typeface="Roboto"/>
              </a:rPr>
              <a:t>Initial</a:t>
            </a:r>
            <a:r>
              <a:rPr sz="1955" spc="-2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Vectorization</a:t>
            </a:r>
            <a:endParaRPr sz="1955">
              <a:latin typeface="Roboto"/>
              <a:cs typeface="Robo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81599" y="9375438"/>
            <a:ext cx="2576207" cy="252437"/>
          </a:xfrm>
          <a:prstGeom prst="rect">
            <a:avLst/>
          </a:prstGeom>
        </p:spPr>
        <p:txBody>
          <a:bodyPr vert="horz" wrap="square" lIns="0" tIns="21523" rIns="0" bIns="0" rtlCol="0">
            <a:spAutoFit/>
          </a:bodyPr>
          <a:lstStyle/>
          <a:p>
            <a:pPr marL="16554">
              <a:spcBef>
                <a:spcPts val="169"/>
              </a:spcBef>
            </a:pPr>
            <a:r>
              <a:rPr sz="1499" spc="-79" dirty="0">
                <a:solidFill>
                  <a:srgbClr val="4A5462"/>
                </a:solidFill>
                <a:latin typeface="Roboto"/>
                <a:cs typeface="Roboto"/>
              </a:rPr>
              <a:t>Knowledge</a:t>
            </a:r>
            <a:r>
              <a:rPr sz="1499" spc="-13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99" spc="-85" dirty="0">
                <a:solidFill>
                  <a:srgbClr val="4A5462"/>
                </a:solidFill>
                <a:latin typeface="Roboto"/>
                <a:cs typeface="Roboto"/>
              </a:rPr>
              <a:t>Management</a:t>
            </a:r>
            <a:r>
              <a:rPr sz="1499" spc="-13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99" spc="-65" dirty="0">
                <a:solidFill>
                  <a:srgbClr val="4A5462"/>
                </a:solidFill>
                <a:latin typeface="Roboto"/>
                <a:cs typeface="Roboto"/>
              </a:rPr>
              <a:t>System</a:t>
            </a:r>
            <a:endParaRPr sz="1499">
              <a:latin typeface="Roboto"/>
              <a:cs typeface="Robo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346251" y="9375438"/>
            <a:ext cx="960283" cy="252437"/>
          </a:xfrm>
          <a:prstGeom prst="rect">
            <a:avLst/>
          </a:prstGeom>
        </p:spPr>
        <p:txBody>
          <a:bodyPr vert="horz" wrap="square" lIns="0" tIns="21523" rIns="0" bIns="0" rtlCol="0">
            <a:spAutoFit/>
          </a:bodyPr>
          <a:lstStyle/>
          <a:p>
            <a:pPr marL="16554">
              <a:spcBef>
                <a:spcPts val="169"/>
              </a:spcBef>
            </a:pPr>
            <a:r>
              <a:rPr sz="1499" spc="-65" dirty="0">
                <a:solidFill>
                  <a:srgbClr val="4A5462"/>
                </a:solidFill>
                <a:latin typeface="Roboto"/>
                <a:cs typeface="Roboto"/>
              </a:rPr>
              <a:t>Confidential</a:t>
            </a:r>
            <a:endParaRPr sz="1499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5746" y="447696"/>
            <a:ext cx="9115026" cy="1176651"/>
          </a:xfrm>
          <a:prstGeom prst="rect">
            <a:avLst/>
          </a:prstGeom>
        </p:spPr>
        <p:txBody>
          <a:bodyPr vert="horz" wrap="square" lIns="0" tIns="219375" rIns="0" bIns="0" rtlCol="0">
            <a:spAutoFit/>
          </a:bodyPr>
          <a:lstStyle/>
          <a:p>
            <a:pPr algn="ctr">
              <a:spcBef>
                <a:spcPts val="1727"/>
              </a:spcBef>
            </a:pPr>
            <a:r>
              <a:rPr sz="3845" spc="-144" dirty="0"/>
              <a:t>Effort</a:t>
            </a:r>
            <a:r>
              <a:rPr sz="3845" spc="-52" dirty="0"/>
              <a:t> </a:t>
            </a:r>
            <a:r>
              <a:rPr sz="3845" spc="-169" dirty="0"/>
              <a:t>Estimation:</a:t>
            </a:r>
            <a:r>
              <a:rPr sz="3845" spc="-39" dirty="0"/>
              <a:t> </a:t>
            </a:r>
            <a:r>
              <a:rPr sz="3845" spc="-261" dirty="0"/>
              <a:t>FAISS</a:t>
            </a:r>
            <a:r>
              <a:rPr sz="3845" spc="-39" dirty="0"/>
              <a:t> </a:t>
            </a:r>
            <a:r>
              <a:rPr sz="3845" spc="-203" dirty="0"/>
              <a:t>Vector</a:t>
            </a:r>
            <a:r>
              <a:rPr sz="3845" spc="-39" dirty="0"/>
              <a:t> </a:t>
            </a:r>
            <a:r>
              <a:rPr sz="3845" spc="-228" dirty="0"/>
              <a:t>DB</a:t>
            </a:r>
            <a:r>
              <a:rPr sz="3845" spc="-39" dirty="0"/>
              <a:t> </a:t>
            </a:r>
            <a:r>
              <a:rPr sz="3845" spc="-97" dirty="0"/>
              <a:t>Project</a:t>
            </a:r>
            <a:endParaRPr sz="3845"/>
          </a:p>
          <a:p>
            <a:pPr algn="ctr">
              <a:spcBef>
                <a:spcPts val="763"/>
              </a:spcBef>
            </a:pPr>
            <a:r>
              <a:rPr sz="1695" b="0" spc="-79" dirty="0">
                <a:solidFill>
                  <a:srgbClr val="4A5462"/>
                </a:solidFill>
              </a:rPr>
              <a:t>Resource</a:t>
            </a:r>
            <a:r>
              <a:rPr sz="1695" b="0" dirty="0">
                <a:solidFill>
                  <a:srgbClr val="4A5462"/>
                </a:solidFill>
              </a:rPr>
              <a:t> </a:t>
            </a:r>
            <a:r>
              <a:rPr sz="1695" b="0" spc="-59" dirty="0">
                <a:solidFill>
                  <a:srgbClr val="4A5462"/>
                </a:solidFill>
              </a:rPr>
              <a:t>allocation</a:t>
            </a:r>
            <a:r>
              <a:rPr sz="1695" b="0" spc="7" dirty="0">
                <a:solidFill>
                  <a:srgbClr val="4A5462"/>
                </a:solidFill>
              </a:rPr>
              <a:t> </a:t>
            </a:r>
            <a:r>
              <a:rPr sz="1695" b="0" spc="-52" dirty="0">
                <a:solidFill>
                  <a:srgbClr val="4A5462"/>
                </a:solidFill>
              </a:rPr>
              <a:t>for</a:t>
            </a:r>
            <a:r>
              <a:rPr sz="1695" b="0" spc="7" dirty="0">
                <a:solidFill>
                  <a:srgbClr val="4A5462"/>
                </a:solidFill>
              </a:rPr>
              <a:t> </a:t>
            </a:r>
            <a:r>
              <a:rPr sz="1695" b="0" spc="-79" dirty="0">
                <a:solidFill>
                  <a:srgbClr val="4A5462"/>
                </a:solidFill>
              </a:rPr>
              <a:t>7</a:t>
            </a:r>
            <a:r>
              <a:rPr sz="1695" b="0" dirty="0">
                <a:solidFill>
                  <a:srgbClr val="4A5462"/>
                </a:solidFill>
              </a:rPr>
              <a:t> </a:t>
            </a:r>
            <a:r>
              <a:rPr sz="1695" b="0" spc="-72" dirty="0">
                <a:solidFill>
                  <a:srgbClr val="4A5462"/>
                </a:solidFill>
              </a:rPr>
              <a:t>milestone-driven</a:t>
            </a:r>
            <a:r>
              <a:rPr sz="1695" b="0" spc="7" dirty="0">
                <a:solidFill>
                  <a:srgbClr val="4A5462"/>
                </a:solidFill>
              </a:rPr>
              <a:t> </a:t>
            </a:r>
            <a:r>
              <a:rPr sz="1695" b="0" spc="-72" dirty="0">
                <a:solidFill>
                  <a:srgbClr val="4A5462"/>
                </a:solidFill>
              </a:rPr>
              <a:t>implementation</a:t>
            </a:r>
            <a:r>
              <a:rPr sz="1695" b="0" spc="7" dirty="0">
                <a:solidFill>
                  <a:srgbClr val="4A5462"/>
                </a:solidFill>
              </a:rPr>
              <a:t> </a:t>
            </a:r>
            <a:r>
              <a:rPr sz="1695" b="0" spc="-65" dirty="0">
                <a:solidFill>
                  <a:srgbClr val="4A5462"/>
                </a:solidFill>
              </a:rPr>
              <a:t>(14-</a:t>
            </a:r>
            <a:r>
              <a:rPr sz="1695" b="0" spc="-85" dirty="0">
                <a:solidFill>
                  <a:srgbClr val="4A5462"/>
                </a:solidFill>
              </a:rPr>
              <a:t>week</a:t>
            </a:r>
            <a:r>
              <a:rPr sz="1695" b="0" dirty="0">
                <a:solidFill>
                  <a:srgbClr val="4A5462"/>
                </a:solidFill>
              </a:rPr>
              <a:t> </a:t>
            </a:r>
            <a:r>
              <a:rPr sz="1695" b="0" spc="-13" dirty="0">
                <a:solidFill>
                  <a:srgbClr val="4A5462"/>
                </a:solidFill>
              </a:rPr>
              <a:t>timeline)</a:t>
            </a:r>
            <a:endParaRPr sz="1695"/>
          </a:p>
        </p:txBody>
      </p:sp>
      <p:grpSp>
        <p:nvGrpSpPr>
          <p:cNvPr id="3" name="object 3"/>
          <p:cNvGrpSpPr/>
          <p:nvPr/>
        </p:nvGrpSpPr>
        <p:grpSpPr>
          <a:xfrm>
            <a:off x="998159" y="2149387"/>
            <a:ext cx="9474515" cy="8617711"/>
            <a:chOff x="609599" y="1562099"/>
            <a:chExt cx="7267575" cy="6610350"/>
          </a:xfrm>
        </p:grpSpPr>
        <p:sp>
          <p:nvSpPr>
            <p:cNvPr id="4" name="object 4"/>
            <p:cNvSpPr/>
            <p:nvPr/>
          </p:nvSpPr>
          <p:spPr>
            <a:xfrm>
              <a:off x="666749" y="1562099"/>
              <a:ext cx="7210425" cy="6610350"/>
            </a:xfrm>
            <a:custGeom>
              <a:avLst/>
              <a:gdLst/>
              <a:ahLst/>
              <a:cxnLst/>
              <a:rect l="l" t="t" r="r" b="b"/>
              <a:pathLst>
                <a:path w="7210425" h="6610350">
                  <a:moveTo>
                    <a:pt x="0" y="6610349"/>
                  </a:moveTo>
                  <a:lnTo>
                    <a:pt x="7210424" y="6610349"/>
                  </a:lnTo>
                  <a:lnTo>
                    <a:pt x="7210424" y="0"/>
                  </a:lnTo>
                  <a:lnTo>
                    <a:pt x="0" y="0"/>
                  </a:lnTo>
                  <a:lnTo>
                    <a:pt x="0" y="6610349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599" y="1562099"/>
              <a:ext cx="57150" cy="6610350"/>
            </a:xfrm>
            <a:custGeom>
              <a:avLst/>
              <a:gdLst/>
              <a:ahLst/>
              <a:cxnLst/>
              <a:rect l="l" t="t" r="r" b="b"/>
              <a:pathLst>
                <a:path w="57150" h="6610350">
                  <a:moveTo>
                    <a:pt x="57149" y="6610349"/>
                  </a:moveTo>
                  <a:lnTo>
                    <a:pt x="0" y="6610349"/>
                  </a:lnTo>
                  <a:lnTo>
                    <a:pt x="0" y="0"/>
                  </a:lnTo>
                  <a:lnTo>
                    <a:pt x="57149" y="0"/>
                  </a:lnTo>
                  <a:lnTo>
                    <a:pt x="57149" y="661034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19137" y="2095512"/>
              <a:ext cx="6905625" cy="838200"/>
            </a:xfrm>
            <a:custGeom>
              <a:avLst/>
              <a:gdLst/>
              <a:ahLst/>
              <a:cxnLst/>
              <a:rect l="l" t="t" r="r" b="b"/>
              <a:pathLst>
                <a:path w="6905625" h="838200">
                  <a:moveTo>
                    <a:pt x="6905625" y="0"/>
                  </a:moveTo>
                  <a:lnTo>
                    <a:pt x="6905625" y="0"/>
                  </a:lnTo>
                  <a:lnTo>
                    <a:pt x="0" y="0"/>
                  </a:lnTo>
                  <a:lnTo>
                    <a:pt x="0" y="838200"/>
                  </a:lnTo>
                  <a:lnTo>
                    <a:pt x="6905625" y="838200"/>
                  </a:lnTo>
                  <a:lnTo>
                    <a:pt x="6905625" y="0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19137" y="3552837"/>
              <a:ext cx="6905625" cy="3324225"/>
            </a:xfrm>
            <a:custGeom>
              <a:avLst/>
              <a:gdLst/>
              <a:ahLst/>
              <a:cxnLst/>
              <a:rect l="l" t="t" r="r" b="b"/>
              <a:pathLst>
                <a:path w="6905625" h="3324225">
                  <a:moveTo>
                    <a:pt x="6905625" y="2705087"/>
                  </a:moveTo>
                  <a:lnTo>
                    <a:pt x="6905625" y="2705087"/>
                  </a:lnTo>
                  <a:lnTo>
                    <a:pt x="0" y="2705087"/>
                  </a:lnTo>
                  <a:lnTo>
                    <a:pt x="0" y="3324212"/>
                  </a:lnTo>
                  <a:lnTo>
                    <a:pt x="6905625" y="3324212"/>
                  </a:lnTo>
                  <a:lnTo>
                    <a:pt x="6905625" y="2705087"/>
                  </a:lnTo>
                  <a:close/>
                </a:path>
                <a:path w="6905625" h="3324225">
                  <a:moveTo>
                    <a:pt x="6905625" y="1238237"/>
                  </a:moveTo>
                  <a:lnTo>
                    <a:pt x="6905625" y="1238237"/>
                  </a:lnTo>
                  <a:lnTo>
                    <a:pt x="0" y="1238237"/>
                  </a:lnTo>
                  <a:lnTo>
                    <a:pt x="0" y="2085962"/>
                  </a:lnTo>
                  <a:lnTo>
                    <a:pt x="6905625" y="2085962"/>
                  </a:lnTo>
                  <a:lnTo>
                    <a:pt x="6905625" y="1238237"/>
                  </a:lnTo>
                  <a:close/>
                </a:path>
                <a:path w="6905625" h="3324225">
                  <a:moveTo>
                    <a:pt x="6905625" y="0"/>
                  </a:moveTo>
                  <a:lnTo>
                    <a:pt x="6905625" y="0"/>
                  </a:lnTo>
                  <a:lnTo>
                    <a:pt x="0" y="0"/>
                  </a:lnTo>
                  <a:lnTo>
                    <a:pt x="0" y="619112"/>
                  </a:lnTo>
                  <a:lnTo>
                    <a:pt x="6315075" y="619112"/>
                  </a:lnTo>
                  <a:lnTo>
                    <a:pt x="6905625" y="619125"/>
                  </a:lnTo>
                  <a:lnTo>
                    <a:pt x="6905625" y="0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9137" y="6877049"/>
              <a:ext cx="6905625" cy="610235"/>
            </a:xfrm>
            <a:custGeom>
              <a:avLst/>
              <a:gdLst/>
              <a:ahLst/>
              <a:cxnLst/>
              <a:rect l="l" t="t" r="r" b="b"/>
              <a:pathLst>
                <a:path w="6905625" h="610234">
                  <a:moveTo>
                    <a:pt x="6905625" y="0"/>
                  </a:moveTo>
                  <a:lnTo>
                    <a:pt x="6905625" y="0"/>
                  </a:lnTo>
                  <a:lnTo>
                    <a:pt x="0" y="0"/>
                  </a:lnTo>
                  <a:lnTo>
                    <a:pt x="0" y="609600"/>
                  </a:lnTo>
                  <a:lnTo>
                    <a:pt x="6315075" y="609600"/>
                  </a:lnTo>
                  <a:lnTo>
                    <a:pt x="6905625" y="609600"/>
                  </a:lnTo>
                  <a:lnTo>
                    <a:pt x="6905625" y="0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9137" y="3543312"/>
              <a:ext cx="6905625" cy="3333750"/>
            </a:xfrm>
            <a:custGeom>
              <a:avLst/>
              <a:gdLst/>
              <a:ahLst/>
              <a:cxnLst/>
              <a:rect l="l" t="t" r="r" b="b"/>
              <a:pathLst>
                <a:path w="6905625" h="3333750">
                  <a:moveTo>
                    <a:pt x="6905625" y="3324212"/>
                  </a:moveTo>
                  <a:lnTo>
                    <a:pt x="6905625" y="3324212"/>
                  </a:lnTo>
                  <a:lnTo>
                    <a:pt x="0" y="3324212"/>
                  </a:lnTo>
                  <a:lnTo>
                    <a:pt x="0" y="3333737"/>
                  </a:lnTo>
                  <a:lnTo>
                    <a:pt x="6905625" y="3333737"/>
                  </a:lnTo>
                  <a:lnTo>
                    <a:pt x="6905625" y="3324212"/>
                  </a:lnTo>
                  <a:close/>
                </a:path>
                <a:path w="6905625" h="3333750">
                  <a:moveTo>
                    <a:pt x="6905625" y="2705087"/>
                  </a:moveTo>
                  <a:lnTo>
                    <a:pt x="6905625" y="2705087"/>
                  </a:lnTo>
                  <a:lnTo>
                    <a:pt x="0" y="2705087"/>
                  </a:lnTo>
                  <a:lnTo>
                    <a:pt x="0" y="2714612"/>
                  </a:lnTo>
                  <a:lnTo>
                    <a:pt x="6905625" y="2714612"/>
                  </a:lnTo>
                  <a:lnTo>
                    <a:pt x="6905625" y="2705087"/>
                  </a:lnTo>
                  <a:close/>
                </a:path>
                <a:path w="6905625" h="3333750">
                  <a:moveTo>
                    <a:pt x="6905625" y="1238237"/>
                  </a:moveTo>
                  <a:lnTo>
                    <a:pt x="6905625" y="1238237"/>
                  </a:lnTo>
                  <a:lnTo>
                    <a:pt x="0" y="1238237"/>
                  </a:lnTo>
                  <a:lnTo>
                    <a:pt x="0" y="1247762"/>
                  </a:lnTo>
                  <a:lnTo>
                    <a:pt x="6905625" y="1247762"/>
                  </a:lnTo>
                  <a:lnTo>
                    <a:pt x="6905625" y="1238237"/>
                  </a:lnTo>
                  <a:close/>
                </a:path>
                <a:path w="6905625" h="3333750">
                  <a:moveTo>
                    <a:pt x="6905625" y="619125"/>
                  </a:moveTo>
                  <a:lnTo>
                    <a:pt x="6315075" y="619125"/>
                  </a:lnTo>
                  <a:lnTo>
                    <a:pt x="5581650" y="619112"/>
                  </a:lnTo>
                  <a:lnTo>
                    <a:pt x="0" y="619112"/>
                  </a:lnTo>
                  <a:lnTo>
                    <a:pt x="0" y="628637"/>
                  </a:lnTo>
                  <a:lnTo>
                    <a:pt x="6315075" y="628637"/>
                  </a:lnTo>
                  <a:lnTo>
                    <a:pt x="6905625" y="628650"/>
                  </a:lnTo>
                  <a:lnTo>
                    <a:pt x="6905625" y="619125"/>
                  </a:lnTo>
                  <a:close/>
                </a:path>
                <a:path w="6905625" h="3333750">
                  <a:moveTo>
                    <a:pt x="6905625" y="0"/>
                  </a:moveTo>
                  <a:lnTo>
                    <a:pt x="6905625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6905625" y="9525"/>
                  </a:lnTo>
                  <a:lnTo>
                    <a:pt x="6905625" y="0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254784" y="2315896"/>
            <a:ext cx="5303907" cy="351050"/>
          </a:xfrm>
          <a:prstGeom prst="rect">
            <a:avLst/>
          </a:prstGeom>
        </p:spPr>
        <p:txBody>
          <a:bodyPr vert="horz" wrap="square" lIns="0" tIns="19868" rIns="0" bIns="0" rtlCol="0">
            <a:spAutoFit/>
          </a:bodyPr>
          <a:lstStyle/>
          <a:p>
            <a:pPr marL="16554">
              <a:spcBef>
                <a:spcPts val="156"/>
              </a:spcBef>
            </a:pPr>
            <a:r>
              <a:rPr sz="2151" b="1" spc="-97" dirty="0">
                <a:solidFill>
                  <a:srgbClr val="2562EB"/>
                </a:solidFill>
                <a:latin typeface="Roboto"/>
                <a:cs typeface="Roboto"/>
              </a:rPr>
              <a:t>Effort</a:t>
            </a:r>
            <a:r>
              <a:rPr sz="2151" b="1" spc="-7" dirty="0">
                <a:solidFill>
                  <a:srgbClr val="2562EB"/>
                </a:solidFill>
                <a:latin typeface="Roboto"/>
                <a:cs typeface="Roboto"/>
              </a:rPr>
              <a:t> </a:t>
            </a:r>
            <a:r>
              <a:rPr sz="2151" b="1" spc="-104" dirty="0">
                <a:solidFill>
                  <a:srgbClr val="2562EB"/>
                </a:solidFill>
                <a:latin typeface="Roboto"/>
                <a:cs typeface="Roboto"/>
              </a:rPr>
              <a:t>Estimation</a:t>
            </a:r>
            <a:r>
              <a:rPr sz="2151" b="1" spc="-7" dirty="0">
                <a:solidFill>
                  <a:srgbClr val="2562EB"/>
                </a:solidFill>
                <a:latin typeface="Roboto"/>
                <a:cs typeface="Roboto"/>
              </a:rPr>
              <a:t> </a:t>
            </a:r>
            <a:r>
              <a:rPr sz="2151" b="1" spc="-124" dirty="0">
                <a:solidFill>
                  <a:srgbClr val="2562EB"/>
                </a:solidFill>
                <a:latin typeface="Roboto"/>
                <a:cs typeface="Roboto"/>
              </a:rPr>
              <a:t>By</a:t>
            </a:r>
            <a:r>
              <a:rPr sz="2151" b="1" dirty="0">
                <a:solidFill>
                  <a:srgbClr val="2562EB"/>
                </a:solidFill>
                <a:latin typeface="Roboto"/>
                <a:cs typeface="Roboto"/>
              </a:rPr>
              <a:t> </a:t>
            </a:r>
            <a:r>
              <a:rPr sz="2151" b="1" spc="-111" dirty="0">
                <a:solidFill>
                  <a:srgbClr val="2562EB"/>
                </a:solidFill>
                <a:latin typeface="Roboto"/>
                <a:cs typeface="Roboto"/>
              </a:rPr>
              <a:t>Milestone</a:t>
            </a:r>
            <a:r>
              <a:rPr sz="2151" b="1" spc="-7" dirty="0">
                <a:solidFill>
                  <a:srgbClr val="2562EB"/>
                </a:solidFill>
                <a:latin typeface="Roboto"/>
                <a:cs typeface="Roboto"/>
              </a:rPr>
              <a:t> </a:t>
            </a:r>
            <a:r>
              <a:rPr sz="2151" b="1" spc="-111" dirty="0">
                <a:solidFill>
                  <a:srgbClr val="2562EB"/>
                </a:solidFill>
                <a:latin typeface="Roboto"/>
                <a:cs typeface="Roboto"/>
              </a:rPr>
              <a:t>(Person-</a:t>
            </a:r>
            <a:r>
              <a:rPr sz="2151" b="1" spc="-72" dirty="0">
                <a:solidFill>
                  <a:srgbClr val="2562EB"/>
                </a:solidFill>
                <a:latin typeface="Roboto"/>
                <a:cs typeface="Roboto"/>
              </a:rPr>
              <a:t>Weeks)</a:t>
            </a:r>
            <a:endParaRPr sz="2151">
              <a:latin typeface="Roboto"/>
              <a:cs typeface="Robo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70681" y="3033839"/>
            <a:ext cx="900679" cy="594371"/>
          </a:xfrm>
          <a:prstGeom prst="rect">
            <a:avLst/>
          </a:prstGeom>
        </p:spPr>
        <p:txBody>
          <a:bodyPr vert="horz" wrap="square" lIns="0" tIns="14900" rIns="0" bIns="0" rtlCol="0">
            <a:spAutoFit/>
          </a:bodyPr>
          <a:lstStyle/>
          <a:p>
            <a:pPr marR="6621">
              <a:lnSpc>
                <a:spcPct val="115399"/>
              </a:lnSpc>
              <a:spcBef>
                <a:spcPts val="117"/>
              </a:spcBef>
            </a:pPr>
            <a:r>
              <a:rPr sz="1695" b="1" spc="-72" dirty="0">
                <a:solidFill>
                  <a:srgbClr val="333333"/>
                </a:solidFill>
                <a:latin typeface="Roboto"/>
                <a:cs typeface="Roboto"/>
              </a:rPr>
              <a:t>Role</a:t>
            </a:r>
            <a:r>
              <a:rPr sz="1695" b="1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b="1" spc="-65" dirty="0">
                <a:solidFill>
                  <a:srgbClr val="333333"/>
                </a:solidFill>
                <a:latin typeface="Roboto"/>
                <a:cs typeface="Roboto"/>
              </a:rPr>
              <a:t>/ </a:t>
            </a:r>
            <a:r>
              <a:rPr sz="1695" b="1" spc="-85" dirty="0">
                <a:solidFill>
                  <a:srgbClr val="333333"/>
                </a:solidFill>
                <a:latin typeface="Roboto"/>
                <a:cs typeface="Roboto"/>
              </a:rPr>
              <a:t>Milestone</a:t>
            </a:r>
            <a:endParaRPr sz="1695">
              <a:latin typeface="Roboto"/>
              <a:cs typeface="Robo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59726" y="3033840"/>
            <a:ext cx="2440443" cy="594371"/>
          </a:xfrm>
          <a:prstGeom prst="rect">
            <a:avLst/>
          </a:prstGeom>
        </p:spPr>
        <p:txBody>
          <a:bodyPr vert="horz" wrap="square" lIns="0" tIns="14900" rIns="0" bIns="0" rtlCol="0">
            <a:spAutoFit/>
          </a:bodyPr>
          <a:lstStyle/>
          <a:p>
            <a:pPr marR="6621" indent="300449">
              <a:lnSpc>
                <a:spcPct val="115399"/>
              </a:lnSpc>
              <a:spcBef>
                <a:spcPts val="117"/>
              </a:spcBef>
              <a:tabLst>
                <a:tab pos="1233256" algn="l"/>
                <a:tab pos="1577573" algn="l"/>
              </a:tabLst>
            </a:pPr>
            <a:r>
              <a:rPr sz="1695" b="1" spc="-13" dirty="0">
                <a:solidFill>
                  <a:srgbClr val="333333"/>
                </a:solidFill>
                <a:latin typeface="Roboto"/>
                <a:cs typeface="Roboto"/>
              </a:rPr>
              <a:t>Field</a:t>
            </a:r>
            <a:r>
              <a:rPr sz="1695" b="1" dirty="0">
                <a:solidFill>
                  <a:srgbClr val="333333"/>
                </a:solidFill>
                <a:latin typeface="Roboto"/>
                <a:cs typeface="Roboto"/>
              </a:rPr>
              <a:t>		</a:t>
            </a:r>
            <a:r>
              <a:rPr sz="1695" b="1" spc="-13" dirty="0">
                <a:solidFill>
                  <a:srgbClr val="333333"/>
                </a:solidFill>
                <a:latin typeface="Roboto"/>
                <a:cs typeface="Roboto"/>
              </a:rPr>
              <a:t>Initial Finalization</a:t>
            </a:r>
            <a:r>
              <a:rPr sz="1695" b="1" dirty="0">
                <a:solidFill>
                  <a:srgbClr val="333333"/>
                </a:solidFill>
                <a:latin typeface="Roboto"/>
                <a:cs typeface="Roboto"/>
              </a:rPr>
              <a:t>	</a:t>
            </a:r>
            <a:r>
              <a:rPr sz="1695" b="1" spc="-79" dirty="0">
                <a:solidFill>
                  <a:srgbClr val="333333"/>
                </a:solidFill>
                <a:latin typeface="Roboto"/>
                <a:cs typeface="Roboto"/>
              </a:rPr>
              <a:t>Vectorization</a:t>
            </a:r>
            <a:endParaRPr sz="1695">
              <a:latin typeface="Roboto"/>
              <a:cs typeface="Robo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74046" y="2884835"/>
            <a:ext cx="993396" cy="914266"/>
          </a:xfrm>
          <a:prstGeom prst="rect">
            <a:avLst/>
          </a:prstGeom>
        </p:spPr>
        <p:txBody>
          <a:bodyPr vert="horz" wrap="square" lIns="0" tIns="14900" rIns="0" bIns="0" rtlCol="0">
            <a:spAutoFit/>
          </a:bodyPr>
          <a:lstStyle/>
          <a:p>
            <a:pPr marL="114222" marR="120843" algn="ctr">
              <a:lnSpc>
                <a:spcPct val="115399"/>
              </a:lnSpc>
              <a:spcBef>
                <a:spcPts val="117"/>
              </a:spcBef>
            </a:pPr>
            <a:r>
              <a:rPr sz="1695" b="1" spc="-85" dirty="0">
                <a:solidFill>
                  <a:srgbClr val="333333"/>
                </a:solidFill>
                <a:latin typeface="Roboto"/>
                <a:cs typeface="Roboto"/>
              </a:rPr>
              <a:t>Cognate </a:t>
            </a:r>
            <a:r>
              <a:rPr sz="1695" b="1" spc="-32" dirty="0">
                <a:solidFill>
                  <a:srgbClr val="333333"/>
                </a:solidFill>
                <a:latin typeface="Roboto"/>
                <a:cs typeface="Roboto"/>
              </a:rPr>
              <a:t>AI</a:t>
            </a:r>
            <a:endParaRPr sz="1695">
              <a:latin typeface="Roboto"/>
              <a:cs typeface="Roboto"/>
            </a:endParaRPr>
          </a:p>
          <a:p>
            <a:pPr marR="6621" algn="ctr">
              <a:spcBef>
                <a:spcPts val="313"/>
              </a:spcBef>
            </a:pPr>
            <a:r>
              <a:rPr sz="1695" b="1" spc="-72" dirty="0">
                <a:solidFill>
                  <a:srgbClr val="333333"/>
                </a:solidFill>
                <a:latin typeface="Roboto"/>
                <a:cs typeface="Roboto"/>
              </a:rPr>
              <a:t>Integration</a:t>
            </a:r>
            <a:endParaRPr sz="1695">
              <a:latin typeface="Roboto"/>
              <a:cs typeface="Robo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649438" y="3033840"/>
            <a:ext cx="1632481" cy="594371"/>
          </a:xfrm>
          <a:prstGeom prst="rect">
            <a:avLst/>
          </a:prstGeom>
        </p:spPr>
        <p:txBody>
          <a:bodyPr vert="horz" wrap="square" lIns="0" tIns="14900" rIns="0" bIns="0" rtlCol="0">
            <a:spAutoFit/>
          </a:bodyPr>
          <a:lstStyle/>
          <a:p>
            <a:pPr marR="6621" indent="16554">
              <a:lnSpc>
                <a:spcPct val="115399"/>
              </a:lnSpc>
              <a:spcBef>
                <a:spcPts val="117"/>
              </a:spcBef>
              <a:tabLst>
                <a:tab pos="955979" algn="l"/>
                <a:tab pos="1101652" algn="l"/>
              </a:tabLst>
            </a:pPr>
            <a:r>
              <a:rPr sz="1695" b="1" spc="-13" dirty="0">
                <a:solidFill>
                  <a:srgbClr val="333333"/>
                </a:solidFill>
                <a:latin typeface="Roboto"/>
                <a:cs typeface="Roboto"/>
              </a:rPr>
              <a:t>Pipeline</a:t>
            </a:r>
            <a:r>
              <a:rPr sz="1695" b="1" dirty="0">
                <a:solidFill>
                  <a:srgbClr val="333333"/>
                </a:solidFill>
                <a:latin typeface="Roboto"/>
                <a:cs typeface="Roboto"/>
              </a:rPr>
              <a:t>		</a:t>
            </a:r>
            <a:r>
              <a:rPr sz="1695" b="1" spc="-91" dirty="0">
                <a:solidFill>
                  <a:srgbClr val="333333"/>
                </a:solidFill>
                <a:latin typeface="Roboto"/>
                <a:cs typeface="Roboto"/>
              </a:rPr>
              <a:t>ITG/P </a:t>
            </a:r>
            <a:r>
              <a:rPr sz="1695" b="1" spc="-13" dirty="0">
                <a:solidFill>
                  <a:srgbClr val="333333"/>
                </a:solidFill>
                <a:latin typeface="Roboto"/>
                <a:cs typeface="Roboto"/>
              </a:rPr>
              <a:t>Creation</a:t>
            </a:r>
            <a:r>
              <a:rPr sz="1695" b="1" dirty="0">
                <a:solidFill>
                  <a:srgbClr val="333333"/>
                </a:solidFill>
                <a:latin typeface="Roboto"/>
                <a:cs typeface="Roboto"/>
              </a:rPr>
              <a:t>	</a:t>
            </a:r>
            <a:r>
              <a:rPr sz="1695" b="1" spc="-27" dirty="0">
                <a:solidFill>
                  <a:srgbClr val="333333"/>
                </a:solidFill>
                <a:latin typeface="Roboto"/>
                <a:cs typeface="Roboto"/>
              </a:rPr>
              <a:t>Deploy</a:t>
            </a:r>
            <a:endParaRPr sz="1695">
              <a:latin typeface="Roboto"/>
              <a:cs typeface="Robo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54121" y="3977576"/>
            <a:ext cx="821207" cy="594371"/>
          </a:xfrm>
          <a:prstGeom prst="rect">
            <a:avLst/>
          </a:prstGeom>
        </p:spPr>
        <p:txBody>
          <a:bodyPr vert="horz" wrap="square" lIns="0" tIns="14900" rIns="0" bIns="0" rtlCol="0">
            <a:spAutoFit/>
          </a:bodyPr>
          <a:lstStyle/>
          <a:p>
            <a:pPr marL="16554" marR="6621">
              <a:lnSpc>
                <a:spcPct val="115399"/>
              </a:lnSpc>
              <a:spcBef>
                <a:spcPts val="117"/>
              </a:spcBef>
            </a:pPr>
            <a:r>
              <a:rPr sz="1695" spc="-13" dirty="0">
                <a:solidFill>
                  <a:srgbClr val="333333"/>
                </a:solidFill>
                <a:latin typeface="Roboto Medium"/>
                <a:cs typeface="Roboto Medium"/>
              </a:rPr>
              <a:t>Project </a:t>
            </a:r>
            <a:r>
              <a:rPr sz="1695" spc="-91" dirty="0">
                <a:solidFill>
                  <a:srgbClr val="333333"/>
                </a:solidFill>
                <a:latin typeface="Roboto Medium"/>
                <a:cs typeface="Roboto Medium"/>
              </a:rPr>
              <a:t>Manager</a:t>
            </a:r>
            <a:endParaRPr sz="1695">
              <a:latin typeface="Roboto Medium"/>
              <a:cs typeface="Roboto Mediu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04949" y="4159361"/>
            <a:ext cx="144870" cy="283410"/>
          </a:xfrm>
          <a:prstGeom prst="rect">
            <a:avLst/>
          </a:prstGeom>
        </p:spPr>
        <p:txBody>
          <a:bodyPr vert="horz" wrap="square" lIns="0" tIns="22351" rIns="0" bIns="0" rtlCol="0">
            <a:spAutoFit/>
          </a:bodyPr>
          <a:lstStyle/>
          <a:p>
            <a:pPr marL="16554">
              <a:spcBef>
                <a:spcPts val="176"/>
              </a:spcBef>
            </a:pPr>
            <a:r>
              <a:rPr sz="1695" spc="-65" dirty="0">
                <a:solidFill>
                  <a:srgbClr val="333333"/>
                </a:solidFill>
                <a:latin typeface="Roboto"/>
                <a:cs typeface="Roboto"/>
              </a:rPr>
              <a:t>1</a:t>
            </a:r>
            <a:endParaRPr sz="1695">
              <a:latin typeface="Roboto"/>
              <a:cs typeface="Robo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33886" y="4159360"/>
            <a:ext cx="309608" cy="283410"/>
          </a:xfrm>
          <a:prstGeom prst="rect">
            <a:avLst/>
          </a:prstGeom>
        </p:spPr>
        <p:txBody>
          <a:bodyPr vert="horz" wrap="square" lIns="0" tIns="22351" rIns="0" bIns="0" rtlCol="0">
            <a:spAutoFit/>
          </a:bodyPr>
          <a:lstStyle/>
          <a:p>
            <a:pPr marL="16554">
              <a:spcBef>
                <a:spcPts val="176"/>
              </a:spcBef>
            </a:pPr>
            <a:r>
              <a:rPr sz="1695" spc="-39" dirty="0">
                <a:solidFill>
                  <a:srgbClr val="333333"/>
                </a:solidFill>
                <a:latin typeface="Roboto"/>
                <a:cs typeface="Roboto"/>
              </a:rPr>
              <a:t>0.5</a:t>
            </a:r>
            <a:endParaRPr sz="1695">
              <a:latin typeface="Roboto"/>
              <a:cs typeface="Robo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81747" y="2917616"/>
            <a:ext cx="2210306" cy="1550039"/>
          </a:xfrm>
          <a:prstGeom prst="rect">
            <a:avLst/>
          </a:prstGeom>
        </p:spPr>
        <p:txBody>
          <a:bodyPr vert="horz" wrap="square" lIns="0" tIns="22351" rIns="0" bIns="0" rtlCol="0">
            <a:spAutoFit/>
          </a:bodyPr>
          <a:lstStyle/>
          <a:p>
            <a:pPr marL="182918">
              <a:lnSpc>
                <a:spcPts val="1603"/>
              </a:lnSpc>
              <a:spcBef>
                <a:spcPts val="176"/>
              </a:spcBef>
            </a:pPr>
            <a:r>
              <a:rPr sz="1695" b="1" spc="-27" dirty="0">
                <a:solidFill>
                  <a:srgbClr val="333333"/>
                </a:solidFill>
                <a:latin typeface="Roboto"/>
                <a:cs typeface="Roboto"/>
              </a:rPr>
              <a:t>Test</a:t>
            </a:r>
            <a:endParaRPr sz="1695">
              <a:latin typeface="Roboto"/>
              <a:cs typeface="Roboto"/>
            </a:endParaRPr>
          </a:p>
          <a:p>
            <a:pPr marL="1158764">
              <a:lnSpc>
                <a:spcPts val="1174"/>
              </a:lnSpc>
            </a:pPr>
            <a:r>
              <a:rPr sz="1695" b="1" spc="-13" dirty="0">
                <a:solidFill>
                  <a:srgbClr val="333333"/>
                </a:solidFill>
                <a:latin typeface="Roboto"/>
                <a:cs typeface="Roboto"/>
              </a:rPr>
              <a:t>Accuracy</a:t>
            </a:r>
            <a:endParaRPr sz="1695">
              <a:latin typeface="Roboto"/>
              <a:cs typeface="Roboto"/>
            </a:endParaRPr>
          </a:p>
          <a:p>
            <a:pPr marL="173815">
              <a:lnSpc>
                <a:spcPts val="1174"/>
              </a:lnSpc>
            </a:pPr>
            <a:r>
              <a:rPr sz="1695" b="1" spc="-27" dirty="0">
                <a:solidFill>
                  <a:srgbClr val="333333"/>
                </a:solidFill>
                <a:latin typeface="Roboto"/>
                <a:cs typeface="Roboto"/>
              </a:rPr>
              <a:t>Data</a:t>
            </a:r>
            <a:endParaRPr sz="1695">
              <a:latin typeface="Roboto"/>
              <a:cs typeface="Roboto"/>
            </a:endParaRPr>
          </a:p>
          <a:p>
            <a:pPr marL="955979">
              <a:lnSpc>
                <a:spcPts val="1174"/>
              </a:lnSpc>
            </a:pPr>
            <a:r>
              <a:rPr sz="1695" b="1" spc="-79" dirty="0">
                <a:solidFill>
                  <a:srgbClr val="333333"/>
                </a:solidFill>
                <a:latin typeface="Roboto"/>
                <a:cs typeface="Roboto"/>
              </a:rPr>
              <a:t>Measurement</a:t>
            </a:r>
            <a:endParaRPr sz="1695">
              <a:latin typeface="Roboto"/>
              <a:cs typeface="Roboto"/>
            </a:endParaRPr>
          </a:p>
          <a:p>
            <a:pPr>
              <a:lnSpc>
                <a:spcPts val="1603"/>
              </a:lnSpc>
            </a:pPr>
            <a:r>
              <a:rPr sz="1695" b="1" spc="-13" dirty="0">
                <a:solidFill>
                  <a:srgbClr val="333333"/>
                </a:solidFill>
                <a:latin typeface="Roboto"/>
                <a:cs typeface="Roboto"/>
              </a:rPr>
              <a:t>Creation</a:t>
            </a:r>
            <a:endParaRPr sz="1695">
              <a:latin typeface="Roboto"/>
              <a:cs typeface="Roboto"/>
            </a:endParaRPr>
          </a:p>
          <a:p>
            <a:pPr>
              <a:spcBef>
                <a:spcPts val="1167"/>
              </a:spcBef>
            </a:pPr>
            <a:endParaRPr sz="1564">
              <a:latin typeface="Roboto"/>
              <a:cs typeface="Roboto"/>
            </a:endParaRPr>
          </a:p>
          <a:p>
            <a:pPr marL="322799">
              <a:spcBef>
                <a:spcPts val="7"/>
              </a:spcBef>
              <a:tabLst>
                <a:tab pos="1436038" algn="l"/>
              </a:tabLst>
            </a:pPr>
            <a:r>
              <a:rPr sz="1695" spc="-65" dirty="0">
                <a:solidFill>
                  <a:srgbClr val="333333"/>
                </a:solidFill>
                <a:latin typeface="Roboto"/>
                <a:cs typeface="Roboto"/>
              </a:rPr>
              <a:t>1</a:t>
            </a:r>
            <a:r>
              <a:rPr sz="1695" dirty="0">
                <a:solidFill>
                  <a:srgbClr val="333333"/>
                </a:solidFill>
                <a:latin typeface="Roboto"/>
                <a:cs typeface="Roboto"/>
              </a:rPr>
              <a:t>	</a:t>
            </a:r>
            <a:r>
              <a:rPr sz="1695" spc="-32" dirty="0">
                <a:solidFill>
                  <a:srgbClr val="333333"/>
                </a:solidFill>
                <a:latin typeface="Roboto"/>
                <a:cs typeface="Roboto"/>
              </a:rPr>
              <a:t>0.5</a:t>
            </a:r>
            <a:endParaRPr sz="1695">
              <a:latin typeface="Roboto"/>
              <a:cs typeface="Robo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889970" y="4159361"/>
            <a:ext cx="144870" cy="283410"/>
          </a:xfrm>
          <a:prstGeom prst="rect">
            <a:avLst/>
          </a:prstGeom>
        </p:spPr>
        <p:txBody>
          <a:bodyPr vert="horz" wrap="square" lIns="0" tIns="22351" rIns="0" bIns="0" rtlCol="0">
            <a:spAutoFit/>
          </a:bodyPr>
          <a:lstStyle/>
          <a:p>
            <a:pPr marL="16554">
              <a:spcBef>
                <a:spcPts val="176"/>
              </a:spcBef>
            </a:pPr>
            <a:r>
              <a:rPr sz="1695" spc="-65" dirty="0">
                <a:solidFill>
                  <a:srgbClr val="333333"/>
                </a:solidFill>
                <a:latin typeface="Roboto"/>
                <a:cs typeface="Roboto"/>
              </a:rPr>
              <a:t>1</a:t>
            </a:r>
            <a:endParaRPr sz="1695">
              <a:latin typeface="Roboto"/>
              <a:cs typeface="Robo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955934" y="4159361"/>
            <a:ext cx="144870" cy="283410"/>
          </a:xfrm>
          <a:prstGeom prst="rect">
            <a:avLst/>
          </a:prstGeom>
        </p:spPr>
        <p:txBody>
          <a:bodyPr vert="horz" wrap="square" lIns="0" tIns="22351" rIns="0" bIns="0" rtlCol="0">
            <a:spAutoFit/>
          </a:bodyPr>
          <a:lstStyle/>
          <a:p>
            <a:pPr marL="16554">
              <a:spcBef>
                <a:spcPts val="176"/>
              </a:spcBef>
            </a:pPr>
            <a:r>
              <a:rPr sz="1695" spc="-65" dirty="0">
                <a:solidFill>
                  <a:srgbClr val="333333"/>
                </a:solidFill>
                <a:latin typeface="Roboto"/>
                <a:cs typeface="Roboto"/>
              </a:rPr>
              <a:t>1</a:t>
            </a:r>
            <a:endParaRPr sz="1695">
              <a:latin typeface="Roboto"/>
              <a:cs typeface="Robo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068263" y="4159361"/>
            <a:ext cx="144870" cy="283410"/>
          </a:xfrm>
          <a:prstGeom prst="rect">
            <a:avLst/>
          </a:prstGeom>
        </p:spPr>
        <p:txBody>
          <a:bodyPr vert="horz" wrap="square" lIns="0" tIns="22351" rIns="0" bIns="0" rtlCol="0">
            <a:spAutoFit/>
          </a:bodyPr>
          <a:lstStyle/>
          <a:p>
            <a:pPr marL="16554">
              <a:spcBef>
                <a:spcPts val="176"/>
              </a:spcBef>
            </a:pPr>
            <a:r>
              <a:rPr sz="1695" spc="-65" dirty="0">
                <a:solidFill>
                  <a:srgbClr val="333333"/>
                </a:solidFill>
                <a:latin typeface="Roboto"/>
                <a:cs typeface="Roboto"/>
              </a:rPr>
              <a:t>1</a:t>
            </a:r>
            <a:endParaRPr sz="1695">
              <a:latin typeface="Roboto"/>
              <a:cs typeface="Robo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54121" y="4784711"/>
            <a:ext cx="812930" cy="594371"/>
          </a:xfrm>
          <a:prstGeom prst="rect">
            <a:avLst/>
          </a:prstGeom>
        </p:spPr>
        <p:txBody>
          <a:bodyPr vert="horz" wrap="square" lIns="0" tIns="14900" rIns="0" bIns="0" rtlCol="0">
            <a:spAutoFit/>
          </a:bodyPr>
          <a:lstStyle/>
          <a:p>
            <a:pPr marL="16554" marR="6621">
              <a:lnSpc>
                <a:spcPct val="115399"/>
              </a:lnSpc>
              <a:spcBef>
                <a:spcPts val="117"/>
              </a:spcBef>
            </a:pPr>
            <a:r>
              <a:rPr sz="1695" spc="-79" dirty="0">
                <a:solidFill>
                  <a:srgbClr val="333333"/>
                </a:solidFill>
                <a:latin typeface="Roboto Medium"/>
                <a:cs typeface="Roboto Medium"/>
              </a:rPr>
              <a:t>Data/ML </a:t>
            </a:r>
            <a:r>
              <a:rPr sz="1695" spc="-85" dirty="0">
                <a:solidFill>
                  <a:srgbClr val="333333"/>
                </a:solidFill>
                <a:latin typeface="Roboto Medium"/>
                <a:cs typeface="Roboto Medium"/>
              </a:rPr>
              <a:t>Engineer</a:t>
            </a:r>
            <a:endParaRPr sz="1695">
              <a:latin typeface="Roboto Medium"/>
              <a:cs typeface="Roboto Medium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04949" y="4966497"/>
            <a:ext cx="144870" cy="283410"/>
          </a:xfrm>
          <a:prstGeom prst="rect">
            <a:avLst/>
          </a:prstGeom>
        </p:spPr>
        <p:txBody>
          <a:bodyPr vert="horz" wrap="square" lIns="0" tIns="22351" rIns="0" bIns="0" rtlCol="0">
            <a:spAutoFit/>
          </a:bodyPr>
          <a:lstStyle/>
          <a:p>
            <a:pPr marL="16554">
              <a:spcBef>
                <a:spcPts val="176"/>
              </a:spcBef>
            </a:pPr>
            <a:r>
              <a:rPr sz="1695" spc="-65" dirty="0">
                <a:solidFill>
                  <a:srgbClr val="333333"/>
                </a:solidFill>
                <a:latin typeface="Roboto"/>
                <a:cs typeface="Roboto"/>
              </a:rPr>
              <a:t>2</a:t>
            </a:r>
            <a:endParaRPr sz="1695">
              <a:latin typeface="Roboto"/>
              <a:cs typeface="Robo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215957" y="4966497"/>
            <a:ext cx="144870" cy="283410"/>
          </a:xfrm>
          <a:prstGeom prst="rect">
            <a:avLst/>
          </a:prstGeom>
        </p:spPr>
        <p:txBody>
          <a:bodyPr vert="horz" wrap="square" lIns="0" tIns="22351" rIns="0" bIns="0" rtlCol="0">
            <a:spAutoFit/>
          </a:bodyPr>
          <a:lstStyle/>
          <a:p>
            <a:pPr marL="16554">
              <a:spcBef>
                <a:spcPts val="176"/>
              </a:spcBef>
            </a:pPr>
            <a:r>
              <a:rPr sz="1695" spc="-65" dirty="0">
                <a:solidFill>
                  <a:srgbClr val="333333"/>
                </a:solidFill>
                <a:latin typeface="Roboto"/>
                <a:cs typeface="Roboto"/>
              </a:rPr>
              <a:t>4</a:t>
            </a:r>
            <a:endParaRPr sz="1695">
              <a:latin typeface="Roboto"/>
              <a:cs typeface="Robo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388245" y="4966497"/>
            <a:ext cx="144870" cy="283410"/>
          </a:xfrm>
          <a:prstGeom prst="rect">
            <a:avLst/>
          </a:prstGeom>
        </p:spPr>
        <p:txBody>
          <a:bodyPr vert="horz" wrap="square" lIns="0" tIns="22351" rIns="0" bIns="0" rtlCol="0">
            <a:spAutoFit/>
          </a:bodyPr>
          <a:lstStyle/>
          <a:p>
            <a:pPr marL="16554">
              <a:spcBef>
                <a:spcPts val="176"/>
              </a:spcBef>
            </a:pPr>
            <a:r>
              <a:rPr sz="1695" spc="-65" dirty="0">
                <a:solidFill>
                  <a:srgbClr val="333333"/>
                </a:solidFill>
                <a:latin typeface="Roboto"/>
                <a:cs typeface="Roboto"/>
              </a:rPr>
              <a:t>2</a:t>
            </a:r>
            <a:endParaRPr sz="1695">
              <a:latin typeface="Roboto"/>
              <a:cs typeface="Robo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584395" y="4966497"/>
            <a:ext cx="144870" cy="283410"/>
          </a:xfrm>
          <a:prstGeom prst="rect">
            <a:avLst/>
          </a:prstGeom>
        </p:spPr>
        <p:txBody>
          <a:bodyPr vert="horz" wrap="square" lIns="0" tIns="22351" rIns="0" bIns="0" rtlCol="0">
            <a:spAutoFit/>
          </a:bodyPr>
          <a:lstStyle/>
          <a:p>
            <a:pPr marL="16554">
              <a:spcBef>
                <a:spcPts val="176"/>
              </a:spcBef>
            </a:pPr>
            <a:r>
              <a:rPr sz="1695" spc="-65" dirty="0">
                <a:solidFill>
                  <a:srgbClr val="333333"/>
                </a:solidFill>
                <a:latin typeface="Roboto"/>
                <a:cs typeface="Roboto"/>
              </a:rPr>
              <a:t>4</a:t>
            </a:r>
            <a:endParaRPr sz="1695">
              <a:latin typeface="Roboto"/>
              <a:cs typeface="Robo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889970" y="4966497"/>
            <a:ext cx="144870" cy="283410"/>
          </a:xfrm>
          <a:prstGeom prst="rect">
            <a:avLst/>
          </a:prstGeom>
        </p:spPr>
        <p:txBody>
          <a:bodyPr vert="horz" wrap="square" lIns="0" tIns="22351" rIns="0" bIns="0" rtlCol="0">
            <a:spAutoFit/>
          </a:bodyPr>
          <a:lstStyle/>
          <a:p>
            <a:pPr marL="16554">
              <a:spcBef>
                <a:spcPts val="176"/>
              </a:spcBef>
            </a:pPr>
            <a:r>
              <a:rPr sz="1695" spc="-65" dirty="0">
                <a:solidFill>
                  <a:srgbClr val="333333"/>
                </a:solidFill>
                <a:latin typeface="Roboto"/>
                <a:cs typeface="Roboto"/>
              </a:rPr>
              <a:t>4</a:t>
            </a:r>
            <a:endParaRPr sz="1695">
              <a:latin typeface="Roboto"/>
              <a:cs typeface="Robo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955934" y="4966497"/>
            <a:ext cx="144870" cy="283410"/>
          </a:xfrm>
          <a:prstGeom prst="rect">
            <a:avLst/>
          </a:prstGeom>
        </p:spPr>
        <p:txBody>
          <a:bodyPr vert="horz" wrap="square" lIns="0" tIns="22351" rIns="0" bIns="0" rtlCol="0">
            <a:spAutoFit/>
          </a:bodyPr>
          <a:lstStyle/>
          <a:p>
            <a:pPr marL="16554">
              <a:spcBef>
                <a:spcPts val="176"/>
              </a:spcBef>
            </a:pPr>
            <a:r>
              <a:rPr sz="1695" spc="-65" dirty="0">
                <a:solidFill>
                  <a:srgbClr val="333333"/>
                </a:solidFill>
                <a:latin typeface="Roboto"/>
                <a:cs typeface="Roboto"/>
              </a:rPr>
              <a:t>2</a:t>
            </a:r>
            <a:endParaRPr sz="1695">
              <a:latin typeface="Roboto"/>
              <a:cs typeface="Robo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068263" y="4966497"/>
            <a:ext cx="144870" cy="283410"/>
          </a:xfrm>
          <a:prstGeom prst="rect">
            <a:avLst/>
          </a:prstGeom>
        </p:spPr>
        <p:txBody>
          <a:bodyPr vert="horz" wrap="square" lIns="0" tIns="22351" rIns="0" bIns="0" rtlCol="0">
            <a:spAutoFit/>
          </a:bodyPr>
          <a:lstStyle/>
          <a:p>
            <a:pPr marL="16554">
              <a:spcBef>
                <a:spcPts val="176"/>
              </a:spcBef>
            </a:pPr>
            <a:r>
              <a:rPr sz="1695" spc="-65" dirty="0">
                <a:solidFill>
                  <a:srgbClr val="333333"/>
                </a:solidFill>
                <a:latin typeface="Roboto"/>
                <a:cs typeface="Roboto"/>
              </a:rPr>
              <a:t>1</a:t>
            </a:r>
            <a:endParaRPr sz="1695">
              <a:latin typeface="Roboto"/>
              <a:cs typeface="Robot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54120" y="5591844"/>
            <a:ext cx="923858" cy="594371"/>
          </a:xfrm>
          <a:prstGeom prst="rect">
            <a:avLst/>
          </a:prstGeom>
        </p:spPr>
        <p:txBody>
          <a:bodyPr vert="horz" wrap="square" lIns="0" tIns="14900" rIns="0" bIns="0" rtlCol="0">
            <a:spAutoFit/>
          </a:bodyPr>
          <a:lstStyle/>
          <a:p>
            <a:pPr marL="16554" marR="6621">
              <a:lnSpc>
                <a:spcPct val="115399"/>
              </a:lnSpc>
              <a:spcBef>
                <a:spcPts val="117"/>
              </a:spcBef>
            </a:pPr>
            <a:r>
              <a:rPr sz="1695" spc="-13" dirty="0">
                <a:solidFill>
                  <a:srgbClr val="333333"/>
                </a:solidFill>
                <a:latin typeface="Roboto Medium"/>
                <a:cs typeface="Roboto Medium"/>
              </a:rPr>
              <a:t>Backend </a:t>
            </a:r>
            <a:r>
              <a:rPr sz="1695" spc="-85" dirty="0">
                <a:solidFill>
                  <a:srgbClr val="333333"/>
                </a:solidFill>
                <a:latin typeface="Roboto Medium"/>
                <a:cs typeface="Roboto Medium"/>
              </a:rPr>
              <a:t>Developer</a:t>
            </a:r>
            <a:endParaRPr sz="1695">
              <a:latin typeface="Roboto Medium"/>
              <a:cs typeface="Roboto Medium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904949" y="5773631"/>
            <a:ext cx="144870" cy="283410"/>
          </a:xfrm>
          <a:prstGeom prst="rect">
            <a:avLst/>
          </a:prstGeom>
        </p:spPr>
        <p:txBody>
          <a:bodyPr vert="horz" wrap="square" lIns="0" tIns="22351" rIns="0" bIns="0" rtlCol="0">
            <a:spAutoFit/>
          </a:bodyPr>
          <a:lstStyle/>
          <a:p>
            <a:pPr marL="16554">
              <a:spcBef>
                <a:spcPts val="176"/>
              </a:spcBef>
            </a:pPr>
            <a:r>
              <a:rPr sz="1695" spc="-65" dirty="0">
                <a:solidFill>
                  <a:srgbClr val="333333"/>
                </a:solidFill>
                <a:latin typeface="Roboto"/>
                <a:cs typeface="Roboto"/>
              </a:rPr>
              <a:t>1</a:t>
            </a:r>
            <a:endParaRPr sz="1695">
              <a:latin typeface="Roboto"/>
              <a:cs typeface="Roboto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15957" y="5773631"/>
            <a:ext cx="144870" cy="283410"/>
          </a:xfrm>
          <a:prstGeom prst="rect">
            <a:avLst/>
          </a:prstGeom>
        </p:spPr>
        <p:txBody>
          <a:bodyPr vert="horz" wrap="square" lIns="0" tIns="22351" rIns="0" bIns="0" rtlCol="0">
            <a:spAutoFit/>
          </a:bodyPr>
          <a:lstStyle/>
          <a:p>
            <a:pPr marL="16554">
              <a:spcBef>
                <a:spcPts val="176"/>
              </a:spcBef>
            </a:pPr>
            <a:r>
              <a:rPr sz="1695" spc="-65" dirty="0">
                <a:solidFill>
                  <a:srgbClr val="333333"/>
                </a:solidFill>
                <a:latin typeface="Roboto"/>
                <a:cs typeface="Roboto"/>
              </a:rPr>
              <a:t>2</a:t>
            </a:r>
            <a:endParaRPr sz="1695">
              <a:latin typeface="Roboto"/>
              <a:cs typeface="Roboto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388245" y="5773631"/>
            <a:ext cx="144870" cy="283410"/>
          </a:xfrm>
          <a:prstGeom prst="rect">
            <a:avLst/>
          </a:prstGeom>
        </p:spPr>
        <p:txBody>
          <a:bodyPr vert="horz" wrap="square" lIns="0" tIns="22351" rIns="0" bIns="0" rtlCol="0">
            <a:spAutoFit/>
          </a:bodyPr>
          <a:lstStyle/>
          <a:p>
            <a:pPr marL="16554">
              <a:spcBef>
                <a:spcPts val="176"/>
              </a:spcBef>
            </a:pPr>
            <a:r>
              <a:rPr sz="1695" spc="-65" dirty="0">
                <a:solidFill>
                  <a:srgbClr val="333333"/>
                </a:solidFill>
                <a:latin typeface="Roboto"/>
                <a:cs typeface="Roboto"/>
              </a:rPr>
              <a:t>1</a:t>
            </a:r>
            <a:endParaRPr sz="1695">
              <a:latin typeface="Roboto"/>
              <a:cs typeface="Roboto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584395" y="5773631"/>
            <a:ext cx="144870" cy="283410"/>
          </a:xfrm>
          <a:prstGeom prst="rect">
            <a:avLst/>
          </a:prstGeom>
        </p:spPr>
        <p:txBody>
          <a:bodyPr vert="horz" wrap="square" lIns="0" tIns="22351" rIns="0" bIns="0" rtlCol="0">
            <a:spAutoFit/>
          </a:bodyPr>
          <a:lstStyle/>
          <a:p>
            <a:pPr marL="16554">
              <a:spcBef>
                <a:spcPts val="176"/>
              </a:spcBef>
            </a:pPr>
            <a:r>
              <a:rPr sz="1695" spc="-65" dirty="0">
                <a:solidFill>
                  <a:srgbClr val="333333"/>
                </a:solidFill>
                <a:latin typeface="Roboto"/>
                <a:cs typeface="Roboto"/>
              </a:rPr>
              <a:t>2</a:t>
            </a:r>
            <a:endParaRPr sz="1695">
              <a:latin typeface="Roboto"/>
              <a:cs typeface="Robo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889970" y="5773631"/>
            <a:ext cx="144870" cy="283410"/>
          </a:xfrm>
          <a:prstGeom prst="rect">
            <a:avLst/>
          </a:prstGeom>
        </p:spPr>
        <p:txBody>
          <a:bodyPr vert="horz" wrap="square" lIns="0" tIns="22351" rIns="0" bIns="0" rtlCol="0">
            <a:spAutoFit/>
          </a:bodyPr>
          <a:lstStyle/>
          <a:p>
            <a:pPr marL="16554">
              <a:spcBef>
                <a:spcPts val="176"/>
              </a:spcBef>
            </a:pPr>
            <a:r>
              <a:rPr sz="1695" spc="-65" dirty="0">
                <a:solidFill>
                  <a:srgbClr val="333333"/>
                </a:solidFill>
                <a:latin typeface="Roboto"/>
                <a:cs typeface="Roboto"/>
              </a:rPr>
              <a:t>4</a:t>
            </a:r>
            <a:endParaRPr sz="1695">
              <a:latin typeface="Roboto"/>
              <a:cs typeface="Robo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955934" y="5773631"/>
            <a:ext cx="144870" cy="283410"/>
          </a:xfrm>
          <a:prstGeom prst="rect">
            <a:avLst/>
          </a:prstGeom>
        </p:spPr>
        <p:txBody>
          <a:bodyPr vert="horz" wrap="square" lIns="0" tIns="22351" rIns="0" bIns="0" rtlCol="0">
            <a:spAutoFit/>
          </a:bodyPr>
          <a:lstStyle/>
          <a:p>
            <a:pPr marL="16554">
              <a:spcBef>
                <a:spcPts val="176"/>
              </a:spcBef>
            </a:pPr>
            <a:r>
              <a:rPr sz="1695" spc="-65" dirty="0">
                <a:solidFill>
                  <a:srgbClr val="333333"/>
                </a:solidFill>
                <a:latin typeface="Roboto"/>
                <a:cs typeface="Roboto"/>
              </a:rPr>
              <a:t>2</a:t>
            </a:r>
            <a:endParaRPr sz="1695">
              <a:latin typeface="Roboto"/>
              <a:cs typeface="Robo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068263" y="5773631"/>
            <a:ext cx="144870" cy="283410"/>
          </a:xfrm>
          <a:prstGeom prst="rect">
            <a:avLst/>
          </a:prstGeom>
        </p:spPr>
        <p:txBody>
          <a:bodyPr vert="horz" wrap="square" lIns="0" tIns="22351" rIns="0" bIns="0" rtlCol="0">
            <a:spAutoFit/>
          </a:bodyPr>
          <a:lstStyle/>
          <a:p>
            <a:pPr marL="16554">
              <a:spcBef>
                <a:spcPts val="176"/>
              </a:spcBef>
            </a:pPr>
            <a:r>
              <a:rPr sz="1695" spc="-65" dirty="0">
                <a:solidFill>
                  <a:srgbClr val="333333"/>
                </a:solidFill>
                <a:latin typeface="Roboto"/>
                <a:cs typeface="Roboto"/>
              </a:rPr>
              <a:t>2</a:t>
            </a:r>
            <a:endParaRPr sz="1695">
              <a:latin typeface="Roboto"/>
              <a:cs typeface="Roboto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354121" y="6431715"/>
            <a:ext cx="547194" cy="283410"/>
          </a:xfrm>
          <a:prstGeom prst="rect">
            <a:avLst/>
          </a:prstGeom>
        </p:spPr>
        <p:txBody>
          <a:bodyPr vert="horz" wrap="square" lIns="0" tIns="22351" rIns="0" bIns="0" rtlCol="0">
            <a:spAutoFit/>
          </a:bodyPr>
          <a:lstStyle/>
          <a:p>
            <a:pPr marL="16554">
              <a:spcBef>
                <a:spcPts val="176"/>
              </a:spcBef>
            </a:pPr>
            <a:r>
              <a:rPr sz="1695" spc="-111" dirty="0">
                <a:solidFill>
                  <a:srgbClr val="333333"/>
                </a:solidFill>
                <a:latin typeface="Roboto Medium"/>
                <a:cs typeface="Roboto Medium"/>
              </a:rPr>
              <a:t>DBA</a:t>
            </a:r>
            <a:r>
              <a:rPr sz="1695" spc="-7" dirty="0">
                <a:solidFill>
                  <a:srgbClr val="333333"/>
                </a:solidFill>
                <a:latin typeface="Roboto Medium"/>
                <a:cs typeface="Roboto Medium"/>
              </a:rPr>
              <a:t> </a:t>
            </a:r>
            <a:r>
              <a:rPr sz="1695" spc="-65" dirty="0">
                <a:solidFill>
                  <a:srgbClr val="333333"/>
                </a:solidFill>
                <a:latin typeface="Roboto Medium"/>
                <a:cs typeface="Roboto Medium"/>
              </a:rPr>
              <a:t>/</a:t>
            </a:r>
            <a:endParaRPr sz="1695">
              <a:latin typeface="Roboto Medium"/>
              <a:cs typeface="Roboto Medium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354121" y="7834886"/>
            <a:ext cx="812930" cy="283410"/>
          </a:xfrm>
          <a:prstGeom prst="rect">
            <a:avLst/>
          </a:prstGeom>
        </p:spPr>
        <p:txBody>
          <a:bodyPr vert="horz" wrap="square" lIns="0" tIns="22351" rIns="0" bIns="0" rtlCol="0">
            <a:spAutoFit/>
          </a:bodyPr>
          <a:lstStyle/>
          <a:p>
            <a:pPr marL="16554">
              <a:spcBef>
                <a:spcPts val="176"/>
              </a:spcBef>
            </a:pPr>
            <a:r>
              <a:rPr sz="1695" spc="-72" dirty="0">
                <a:solidFill>
                  <a:srgbClr val="333333"/>
                </a:solidFill>
                <a:latin typeface="Roboto Medium"/>
                <a:cs typeface="Roboto Medium"/>
              </a:rPr>
              <a:t>Engineer</a:t>
            </a:r>
            <a:endParaRPr sz="1695">
              <a:latin typeface="Roboto Medium"/>
              <a:cs typeface="Roboto Medium"/>
            </a:endParaRPr>
          </a:p>
        </p:txBody>
      </p:sp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1271339" y="6816314"/>
          <a:ext cx="9003477" cy="1749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1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2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22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6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80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95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128859">
                <a:tc>
                  <a:txBody>
                    <a:bodyPr/>
                    <a:lstStyle/>
                    <a:p>
                      <a:pPr marL="75565">
                        <a:lnSpc>
                          <a:spcPts val="1170"/>
                        </a:lnSpc>
                        <a:tabLst>
                          <a:tab pos="1265555" algn="l"/>
                        </a:tabLst>
                      </a:pPr>
                      <a:r>
                        <a:rPr sz="1900" b="0" spc="-20" dirty="0">
                          <a:solidFill>
                            <a:srgbClr val="333333"/>
                          </a:solidFill>
                          <a:latin typeface="Roboto Medium"/>
                          <a:cs typeface="Roboto Medium"/>
                        </a:rPr>
                        <a:t>Data</a:t>
                      </a:r>
                      <a:r>
                        <a:rPr sz="1900" b="0" dirty="0">
                          <a:solidFill>
                            <a:srgbClr val="333333"/>
                          </a:solidFill>
                          <a:latin typeface="Roboto Medium"/>
                          <a:cs typeface="Roboto Medium"/>
                        </a:rPr>
                        <a:t>	</a:t>
                      </a:r>
                      <a:r>
                        <a:rPr sz="1900" spc="-50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2</a:t>
                      </a:r>
                      <a:endParaRPr sz="1900">
                        <a:latin typeface="Roboto"/>
                        <a:cs typeface="Roboto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b="0" spc="-10" dirty="0">
                          <a:solidFill>
                            <a:srgbClr val="333333"/>
                          </a:solidFill>
                          <a:latin typeface="Roboto Medium"/>
                          <a:cs typeface="Roboto Medium"/>
                        </a:rPr>
                        <a:t>Modeler</a:t>
                      </a:r>
                      <a:endParaRPr sz="1900">
                        <a:latin typeface="Roboto Medium"/>
                        <a:cs typeface="Roboto Medium"/>
                      </a:endParaRPr>
                    </a:p>
                  </a:txBody>
                  <a:tcPr marL="0" marR="0" marT="0" marB="0">
                    <a:lnB w="9525">
                      <a:solidFill>
                        <a:srgbClr val="E4E7EB"/>
                      </a:solidFill>
                      <a:prstDash val="solid"/>
                    </a:lnB>
                    <a:solidFill>
                      <a:srgbClr val="F9FAFA"/>
                    </a:solidFill>
                  </a:tcPr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ts val="1170"/>
                        </a:lnSpc>
                      </a:pPr>
                      <a:r>
                        <a:rPr sz="1900" spc="-50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1</a:t>
                      </a:r>
                      <a:endParaRPr sz="190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B w="9525">
                      <a:solidFill>
                        <a:srgbClr val="E4E7EB"/>
                      </a:solidFill>
                      <a:prstDash val="solid"/>
                    </a:lnB>
                    <a:solidFill>
                      <a:srgbClr val="F9FAFA"/>
                    </a:solidFill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ts val="1170"/>
                        </a:lnSpc>
                      </a:pPr>
                      <a:r>
                        <a:rPr sz="1900" spc="-50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1</a:t>
                      </a:r>
                      <a:endParaRPr sz="190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B w="9525">
                      <a:solidFill>
                        <a:srgbClr val="E4E7EB"/>
                      </a:solidFill>
                      <a:prstDash val="solid"/>
                    </a:lnB>
                    <a:solidFill>
                      <a:srgbClr val="F9FAFA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1170"/>
                        </a:lnSpc>
                      </a:pPr>
                      <a:r>
                        <a:rPr sz="1900" spc="-25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0.5</a:t>
                      </a:r>
                      <a:endParaRPr sz="190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B w="9525">
                      <a:solidFill>
                        <a:srgbClr val="E4E7EB"/>
                      </a:solidFill>
                      <a:prstDash val="solid"/>
                    </a:lnB>
                    <a:solidFill>
                      <a:srgbClr val="F9FAFA"/>
                    </a:solidFill>
                  </a:tcPr>
                </a:tc>
                <a:tc>
                  <a:txBody>
                    <a:bodyPr/>
                    <a:lstStyle/>
                    <a:p>
                      <a:pPr marL="60325" algn="ctr">
                        <a:lnSpc>
                          <a:spcPts val="1170"/>
                        </a:lnSpc>
                      </a:pPr>
                      <a:r>
                        <a:rPr sz="1900" spc="-25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0.5</a:t>
                      </a:r>
                      <a:endParaRPr sz="190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B w="9525">
                      <a:solidFill>
                        <a:srgbClr val="E4E7EB"/>
                      </a:solidFill>
                      <a:prstDash val="solid"/>
                    </a:lnB>
                    <a:solidFill>
                      <a:srgbClr val="F9FAFA"/>
                    </a:solidFill>
                  </a:tcPr>
                </a:tc>
                <a:tc>
                  <a:txBody>
                    <a:bodyPr/>
                    <a:lstStyle/>
                    <a:p>
                      <a:pPr marL="334010">
                        <a:lnSpc>
                          <a:spcPts val="1170"/>
                        </a:lnSpc>
                      </a:pPr>
                      <a:r>
                        <a:rPr sz="1900" spc="-50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1</a:t>
                      </a:r>
                      <a:endParaRPr sz="190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B w="9525">
                      <a:solidFill>
                        <a:srgbClr val="E4E7EB"/>
                      </a:solidFill>
                      <a:prstDash val="solid"/>
                    </a:lnB>
                    <a:solidFill>
                      <a:srgbClr val="F9FAFA"/>
                    </a:solidFill>
                  </a:tcPr>
                </a:tc>
                <a:tc>
                  <a:txBody>
                    <a:bodyPr/>
                    <a:lstStyle/>
                    <a:p>
                      <a:pPr marR="51435" algn="r">
                        <a:lnSpc>
                          <a:spcPts val="1170"/>
                        </a:lnSpc>
                      </a:pPr>
                      <a:r>
                        <a:rPr sz="1900" spc="-50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0</a:t>
                      </a:r>
                      <a:endParaRPr sz="1900">
                        <a:latin typeface="Roboto"/>
                        <a:cs typeface="Roboto"/>
                      </a:endParaRPr>
                    </a:p>
                  </a:txBody>
                  <a:tcPr marL="0" marR="0" marT="0" marB="0">
                    <a:lnB w="9525">
                      <a:solidFill>
                        <a:srgbClr val="E4E7EB"/>
                      </a:solidFill>
                      <a:prstDash val="solid"/>
                    </a:lnB>
                    <a:solidFill>
                      <a:srgbClr val="F9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271">
                <a:tc>
                  <a:txBody>
                    <a:bodyPr/>
                    <a:lstStyle/>
                    <a:p>
                      <a:pPr marL="75565">
                        <a:lnSpc>
                          <a:spcPts val="1230"/>
                        </a:lnSpc>
                        <a:spcBef>
                          <a:spcPts val="610"/>
                        </a:spcBef>
                      </a:pPr>
                      <a:r>
                        <a:rPr sz="1900" b="0" spc="-10" dirty="0">
                          <a:solidFill>
                            <a:srgbClr val="333333"/>
                          </a:solidFill>
                          <a:latin typeface="Roboto Medium"/>
                          <a:cs typeface="Roboto Medium"/>
                        </a:rPr>
                        <a:t>DevOps</a:t>
                      </a:r>
                      <a:endParaRPr sz="1900">
                        <a:latin typeface="Roboto Medium"/>
                        <a:cs typeface="Roboto Medium"/>
                      </a:endParaRPr>
                    </a:p>
                    <a:p>
                      <a:pPr marR="452120" algn="r">
                        <a:lnSpc>
                          <a:spcPts val="1125"/>
                        </a:lnSpc>
                      </a:pPr>
                      <a:r>
                        <a:rPr sz="1900" spc="-50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0</a:t>
                      </a:r>
                      <a:endParaRPr sz="1900">
                        <a:latin typeface="Roboto"/>
                        <a:cs typeface="Roboto"/>
                      </a:endParaRPr>
                    </a:p>
                  </a:txBody>
                  <a:tcPr marL="0" marR="0" marT="100996" marB="0">
                    <a:lnT w="9525">
                      <a:solidFill>
                        <a:srgbClr val="E4E7EB"/>
                      </a:solidFill>
                      <a:prstDash val="solid"/>
                    </a:lnT>
                    <a:solidFill>
                      <a:srgbClr val="F7FA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52705" algn="ctr">
                        <a:lnSpc>
                          <a:spcPts val="1455"/>
                        </a:lnSpc>
                      </a:pPr>
                      <a:r>
                        <a:rPr sz="1900" spc="-50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0</a:t>
                      </a:r>
                      <a:endParaRPr sz="1900">
                        <a:latin typeface="Roboto"/>
                        <a:cs typeface="Roboto"/>
                      </a:endParaRPr>
                    </a:p>
                  </a:txBody>
                  <a:tcPr marL="0" marR="0" marT="21523" marB="0">
                    <a:lnT w="9525">
                      <a:solidFill>
                        <a:srgbClr val="E4E7EB"/>
                      </a:solidFill>
                      <a:prstDash val="solid"/>
                    </a:lnT>
                    <a:solidFill>
                      <a:srgbClr val="F7FA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22225" algn="ctr">
                        <a:lnSpc>
                          <a:spcPts val="1455"/>
                        </a:lnSpc>
                      </a:pPr>
                      <a:r>
                        <a:rPr sz="1900" spc="-50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0</a:t>
                      </a:r>
                      <a:endParaRPr sz="1900">
                        <a:latin typeface="Roboto"/>
                        <a:cs typeface="Roboto"/>
                      </a:endParaRPr>
                    </a:p>
                  </a:txBody>
                  <a:tcPr marL="0" marR="0" marT="21523" marB="0">
                    <a:lnT w="9525">
                      <a:solidFill>
                        <a:srgbClr val="E4E7EB"/>
                      </a:solidFill>
                      <a:prstDash val="solid"/>
                    </a:lnT>
                    <a:solidFill>
                      <a:srgbClr val="F7FA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2540" algn="ctr">
                        <a:lnSpc>
                          <a:spcPts val="1455"/>
                        </a:lnSpc>
                      </a:pPr>
                      <a:r>
                        <a:rPr sz="1900" spc="-50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0</a:t>
                      </a:r>
                      <a:endParaRPr sz="1900">
                        <a:latin typeface="Roboto"/>
                        <a:cs typeface="Roboto"/>
                      </a:endParaRPr>
                    </a:p>
                  </a:txBody>
                  <a:tcPr marL="0" marR="0" marT="21523" marB="0">
                    <a:lnT w="9525">
                      <a:solidFill>
                        <a:srgbClr val="E4E7EB"/>
                      </a:solidFill>
                      <a:prstDash val="solid"/>
                    </a:lnT>
                    <a:solidFill>
                      <a:srgbClr val="F7FA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0325" algn="ctr">
                        <a:lnSpc>
                          <a:spcPts val="1455"/>
                        </a:lnSpc>
                      </a:pPr>
                      <a:r>
                        <a:rPr sz="1900" spc="-50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1</a:t>
                      </a:r>
                      <a:endParaRPr sz="1900">
                        <a:latin typeface="Roboto"/>
                        <a:cs typeface="Roboto"/>
                      </a:endParaRPr>
                    </a:p>
                  </a:txBody>
                  <a:tcPr marL="0" marR="0" marT="21523" marB="0">
                    <a:lnT w="9525">
                      <a:solidFill>
                        <a:srgbClr val="E4E7EB"/>
                      </a:solidFill>
                      <a:prstDash val="solid"/>
                    </a:lnT>
                    <a:solidFill>
                      <a:srgbClr val="F7FA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34010">
                        <a:lnSpc>
                          <a:spcPts val="1455"/>
                        </a:lnSpc>
                      </a:pPr>
                      <a:r>
                        <a:rPr sz="1900" spc="-50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3</a:t>
                      </a:r>
                      <a:endParaRPr sz="1900">
                        <a:latin typeface="Roboto"/>
                        <a:cs typeface="Roboto"/>
                      </a:endParaRPr>
                    </a:p>
                  </a:txBody>
                  <a:tcPr marL="0" marR="0" marT="21523" marB="0">
                    <a:lnT w="9525">
                      <a:solidFill>
                        <a:srgbClr val="E4E7EB"/>
                      </a:solidFill>
                      <a:prstDash val="solid"/>
                    </a:lnT>
                    <a:solidFill>
                      <a:srgbClr val="F7FA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51435" algn="r">
                        <a:lnSpc>
                          <a:spcPts val="1455"/>
                        </a:lnSpc>
                      </a:pPr>
                      <a:r>
                        <a:rPr sz="1900" spc="-50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2</a:t>
                      </a:r>
                      <a:endParaRPr sz="1900">
                        <a:latin typeface="Roboto"/>
                        <a:cs typeface="Roboto"/>
                      </a:endParaRPr>
                    </a:p>
                  </a:txBody>
                  <a:tcPr marL="0" marR="0" marT="21523" marB="0">
                    <a:lnT w="9525">
                      <a:solidFill>
                        <a:srgbClr val="E4E7EB"/>
                      </a:solidFill>
                      <a:prstDash val="solid"/>
                    </a:lnT>
                    <a:solidFill>
                      <a:srgbClr val="F7FA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" name="object 41"/>
          <p:cNvSpPr txBox="1"/>
          <p:nvPr/>
        </p:nvSpPr>
        <p:spPr>
          <a:xfrm>
            <a:off x="1354121" y="8311270"/>
            <a:ext cx="812930" cy="615324"/>
          </a:xfrm>
          <a:prstGeom prst="rect">
            <a:avLst/>
          </a:prstGeom>
        </p:spPr>
        <p:txBody>
          <a:bodyPr vert="horz" wrap="square" lIns="0" tIns="54637" rIns="0" bIns="0" rtlCol="0">
            <a:spAutoFit/>
          </a:bodyPr>
          <a:lstStyle/>
          <a:p>
            <a:pPr marL="16554">
              <a:spcBef>
                <a:spcPts val="431"/>
              </a:spcBef>
            </a:pPr>
            <a:r>
              <a:rPr sz="1695" spc="-32" dirty="0">
                <a:solidFill>
                  <a:srgbClr val="333333"/>
                </a:solidFill>
                <a:latin typeface="Roboto Medium"/>
                <a:cs typeface="Roboto Medium"/>
              </a:rPr>
              <a:t>QA</a:t>
            </a:r>
            <a:endParaRPr sz="1695">
              <a:latin typeface="Roboto Medium"/>
              <a:cs typeface="Roboto Medium"/>
            </a:endParaRPr>
          </a:p>
          <a:p>
            <a:pPr marL="16554">
              <a:spcBef>
                <a:spcPts val="313"/>
              </a:spcBef>
            </a:pPr>
            <a:r>
              <a:rPr sz="1695" spc="-72" dirty="0">
                <a:solidFill>
                  <a:srgbClr val="333333"/>
                </a:solidFill>
                <a:latin typeface="Roboto Medium"/>
                <a:cs typeface="Roboto Medium"/>
              </a:rPr>
              <a:t>Engineer</a:t>
            </a:r>
            <a:endParaRPr sz="1695">
              <a:latin typeface="Roboto Medium"/>
              <a:cs typeface="Roboto Medium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904949" y="8493052"/>
            <a:ext cx="144870" cy="283410"/>
          </a:xfrm>
          <a:prstGeom prst="rect">
            <a:avLst/>
          </a:prstGeom>
        </p:spPr>
        <p:txBody>
          <a:bodyPr vert="horz" wrap="square" lIns="0" tIns="22351" rIns="0" bIns="0" rtlCol="0">
            <a:spAutoFit/>
          </a:bodyPr>
          <a:lstStyle/>
          <a:p>
            <a:pPr marL="16554">
              <a:spcBef>
                <a:spcPts val="176"/>
              </a:spcBef>
            </a:pPr>
            <a:r>
              <a:rPr sz="1695" spc="-65" dirty="0">
                <a:solidFill>
                  <a:srgbClr val="333333"/>
                </a:solidFill>
                <a:latin typeface="Roboto"/>
                <a:cs typeface="Roboto"/>
              </a:rPr>
              <a:t>0</a:t>
            </a:r>
            <a:endParaRPr sz="1695">
              <a:latin typeface="Roboto"/>
              <a:cs typeface="Robo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133886" y="8493051"/>
            <a:ext cx="309608" cy="283410"/>
          </a:xfrm>
          <a:prstGeom prst="rect">
            <a:avLst/>
          </a:prstGeom>
        </p:spPr>
        <p:txBody>
          <a:bodyPr vert="horz" wrap="square" lIns="0" tIns="22351" rIns="0" bIns="0" rtlCol="0">
            <a:spAutoFit/>
          </a:bodyPr>
          <a:lstStyle/>
          <a:p>
            <a:pPr marL="16554">
              <a:spcBef>
                <a:spcPts val="176"/>
              </a:spcBef>
            </a:pPr>
            <a:r>
              <a:rPr sz="1695" spc="-39" dirty="0">
                <a:solidFill>
                  <a:srgbClr val="333333"/>
                </a:solidFill>
                <a:latin typeface="Roboto"/>
                <a:cs typeface="Roboto"/>
              </a:rPr>
              <a:t>0.5</a:t>
            </a:r>
            <a:endParaRPr sz="1695">
              <a:latin typeface="Roboto"/>
              <a:cs typeface="Robot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388245" y="8493052"/>
            <a:ext cx="144870" cy="283410"/>
          </a:xfrm>
          <a:prstGeom prst="rect">
            <a:avLst/>
          </a:prstGeom>
        </p:spPr>
        <p:txBody>
          <a:bodyPr vert="horz" wrap="square" lIns="0" tIns="22351" rIns="0" bIns="0" rtlCol="0">
            <a:spAutoFit/>
          </a:bodyPr>
          <a:lstStyle/>
          <a:p>
            <a:pPr marL="16554">
              <a:spcBef>
                <a:spcPts val="176"/>
              </a:spcBef>
            </a:pPr>
            <a:r>
              <a:rPr sz="1695" spc="-65" dirty="0">
                <a:solidFill>
                  <a:srgbClr val="333333"/>
                </a:solidFill>
                <a:latin typeface="Roboto"/>
                <a:cs typeface="Roboto"/>
              </a:rPr>
              <a:t>1</a:t>
            </a:r>
            <a:endParaRPr sz="1695">
              <a:latin typeface="Roboto"/>
              <a:cs typeface="Roboto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584395" y="8493052"/>
            <a:ext cx="144870" cy="283410"/>
          </a:xfrm>
          <a:prstGeom prst="rect">
            <a:avLst/>
          </a:prstGeom>
        </p:spPr>
        <p:txBody>
          <a:bodyPr vert="horz" wrap="square" lIns="0" tIns="22351" rIns="0" bIns="0" rtlCol="0">
            <a:spAutoFit/>
          </a:bodyPr>
          <a:lstStyle/>
          <a:p>
            <a:pPr marL="16554">
              <a:spcBef>
                <a:spcPts val="176"/>
              </a:spcBef>
            </a:pPr>
            <a:r>
              <a:rPr sz="1695" spc="-65" dirty="0">
                <a:solidFill>
                  <a:srgbClr val="333333"/>
                </a:solidFill>
                <a:latin typeface="Roboto"/>
                <a:cs typeface="Roboto"/>
              </a:rPr>
              <a:t>2</a:t>
            </a:r>
            <a:endParaRPr sz="1695">
              <a:latin typeface="Roboto"/>
              <a:cs typeface="Robo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889970" y="8493052"/>
            <a:ext cx="144870" cy="283410"/>
          </a:xfrm>
          <a:prstGeom prst="rect">
            <a:avLst/>
          </a:prstGeom>
        </p:spPr>
        <p:txBody>
          <a:bodyPr vert="horz" wrap="square" lIns="0" tIns="22351" rIns="0" bIns="0" rtlCol="0">
            <a:spAutoFit/>
          </a:bodyPr>
          <a:lstStyle/>
          <a:p>
            <a:pPr marL="16554">
              <a:spcBef>
                <a:spcPts val="176"/>
              </a:spcBef>
            </a:pPr>
            <a:r>
              <a:rPr sz="1695" spc="-65" dirty="0">
                <a:solidFill>
                  <a:srgbClr val="333333"/>
                </a:solidFill>
                <a:latin typeface="Roboto"/>
                <a:cs typeface="Roboto"/>
              </a:rPr>
              <a:t>1</a:t>
            </a:r>
            <a:endParaRPr sz="1695">
              <a:latin typeface="Roboto"/>
              <a:cs typeface="Robo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955934" y="8493052"/>
            <a:ext cx="144870" cy="283410"/>
          </a:xfrm>
          <a:prstGeom prst="rect">
            <a:avLst/>
          </a:prstGeom>
        </p:spPr>
        <p:txBody>
          <a:bodyPr vert="horz" wrap="square" lIns="0" tIns="22351" rIns="0" bIns="0" rtlCol="0">
            <a:spAutoFit/>
          </a:bodyPr>
          <a:lstStyle/>
          <a:p>
            <a:pPr marL="16554">
              <a:spcBef>
                <a:spcPts val="176"/>
              </a:spcBef>
            </a:pPr>
            <a:r>
              <a:rPr sz="1695" spc="-65" dirty="0">
                <a:solidFill>
                  <a:srgbClr val="333333"/>
                </a:solidFill>
                <a:latin typeface="Roboto"/>
                <a:cs typeface="Roboto"/>
              </a:rPr>
              <a:t>1</a:t>
            </a:r>
            <a:endParaRPr sz="1695">
              <a:latin typeface="Roboto"/>
              <a:cs typeface="Robot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0068263" y="8493052"/>
            <a:ext cx="144870" cy="283410"/>
          </a:xfrm>
          <a:prstGeom prst="rect">
            <a:avLst/>
          </a:prstGeom>
        </p:spPr>
        <p:txBody>
          <a:bodyPr vert="horz" wrap="square" lIns="0" tIns="22351" rIns="0" bIns="0" rtlCol="0">
            <a:spAutoFit/>
          </a:bodyPr>
          <a:lstStyle/>
          <a:p>
            <a:pPr marL="16554">
              <a:spcBef>
                <a:spcPts val="176"/>
              </a:spcBef>
            </a:pPr>
            <a:r>
              <a:rPr sz="1695" spc="-65" dirty="0">
                <a:solidFill>
                  <a:srgbClr val="333333"/>
                </a:solidFill>
                <a:latin typeface="Roboto"/>
                <a:cs typeface="Roboto"/>
              </a:rPr>
              <a:t>2</a:t>
            </a:r>
            <a:endParaRPr sz="1695">
              <a:latin typeface="Roboto"/>
              <a:cs typeface="Robo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370678" y="9118400"/>
            <a:ext cx="894056" cy="594371"/>
          </a:xfrm>
          <a:prstGeom prst="rect">
            <a:avLst/>
          </a:prstGeom>
        </p:spPr>
        <p:txBody>
          <a:bodyPr vert="horz" wrap="square" lIns="0" tIns="14900" rIns="0" bIns="0" rtlCol="0">
            <a:spAutoFit/>
          </a:bodyPr>
          <a:lstStyle/>
          <a:p>
            <a:pPr marR="6621">
              <a:lnSpc>
                <a:spcPct val="115399"/>
              </a:lnSpc>
              <a:spcBef>
                <a:spcPts val="117"/>
              </a:spcBef>
            </a:pPr>
            <a:r>
              <a:rPr sz="1695" spc="-97" dirty="0">
                <a:solidFill>
                  <a:srgbClr val="333333"/>
                </a:solidFill>
                <a:latin typeface="Roboto Medium"/>
                <a:cs typeface="Roboto Medium"/>
              </a:rPr>
              <a:t>Total</a:t>
            </a:r>
            <a:r>
              <a:rPr sz="1695" spc="7" dirty="0">
                <a:solidFill>
                  <a:srgbClr val="333333"/>
                </a:solidFill>
                <a:latin typeface="Roboto Medium"/>
                <a:cs typeface="Roboto Medium"/>
              </a:rPr>
              <a:t> </a:t>
            </a:r>
            <a:r>
              <a:rPr sz="1695" spc="-32" dirty="0">
                <a:solidFill>
                  <a:srgbClr val="333333"/>
                </a:solidFill>
                <a:latin typeface="Roboto Medium"/>
                <a:cs typeface="Roboto Medium"/>
              </a:rPr>
              <a:t>Per </a:t>
            </a:r>
            <a:r>
              <a:rPr sz="1695" spc="-85" dirty="0">
                <a:solidFill>
                  <a:srgbClr val="333333"/>
                </a:solidFill>
                <a:latin typeface="Roboto Medium"/>
                <a:cs typeface="Roboto Medium"/>
              </a:rPr>
              <a:t>Milestone</a:t>
            </a:r>
            <a:endParaRPr sz="1695">
              <a:latin typeface="Roboto Medium"/>
              <a:cs typeface="Roboto Medium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920335" y="9300185"/>
            <a:ext cx="130797" cy="283410"/>
          </a:xfrm>
          <a:prstGeom prst="rect">
            <a:avLst/>
          </a:prstGeom>
        </p:spPr>
        <p:txBody>
          <a:bodyPr vert="horz" wrap="square" lIns="0" tIns="22351" rIns="0" bIns="0" rtlCol="0">
            <a:spAutoFit/>
          </a:bodyPr>
          <a:lstStyle/>
          <a:p>
            <a:pPr>
              <a:spcBef>
                <a:spcPts val="176"/>
              </a:spcBef>
            </a:pPr>
            <a:r>
              <a:rPr sz="1695" b="1" spc="-65" dirty="0">
                <a:solidFill>
                  <a:srgbClr val="333333"/>
                </a:solidFill>
                <a:latin typeface="Roboto"/>
                <a:cs typeface="Roboto"/>
              </a:rPr>
              <a:t>6</a:t>
            </a:r>
            <a:endParaRPr sz="1695">
              <a:latin typeface="Roboto"/>
              <a:cs typeface="Roboto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231348" y="9300185"/>
            <a:ext cx="130797" cy="283410"/>
          </a:xfrm>
          <a:prstGeom prst="rect">
            <a:avLst/>
          </a:prstGeom>
        </p:spPr>
        <p:txBody>
          <a:bodyPr vert="horz" wrap="square" lIns="0" tIns="22351" rIns="0" bIns="0" rtlCol="0">
            <a:spAutoFit/>
          </a:bodyPr>
          <a:lstStyle/>
          <a:p>
            <a:pPr>
              <a:spcBef>
                <a:spcPts val="176"/>
              </a:spcBef>
            </a:pPr>
            <a:r>
              <a:rPr sz="1695" b="1" spc="-65" dirty="0">
                <a:solidFill>
                  <a:srgbClr val="333333"/>
                </a:solidFill>
                <a:latin typeface="Roboto"/>
                <a:cs typeface="Roboto"/>
              </a:rPr>
              <a:t>8</a:t>
            </a:r>
            <a:endParaRPr sz="1695">
              <a:latin typeface="Roboto"/>
              <a:cs typeface="Roboto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403633" y="9300185"/>
            <a:ext cx="130797" cy="283410"/>
          </a:xfrm>
          <a:prstGeom prst="rect">
            <a:avLst/>
          </a:prstGeom>
        </p:spPr>
        <p:txBody>
          <a:bodyPr vert="horz" wrap="square" lIns="0" tIns="22351" rIns="0" bIns="0" rtlCol="0">
            <a:spAutoFit/>
          </a:bodyPr>
          <a:lstStyle/>
          <a:p>
            <a:pPr>
              <a:spcBef>
                <a:spcPts val="176"/>
              </a:spcBef>
            </a:pPr>
            <a:r>
              <a:rPr sz="1695" b="1" spc="-65" dirty="0">
                <a:solidFill>
                  <a:srgbClr val="333333"/>
                </a:solidFill>
                <a:latin typeface="Roboto"/>
                <a:cs typeface="Roboto"/>
              </a:rPr>
              <a:t>6</a:t>
            </a:r>
            <a:endParaRPr sz="1695">
              <a:latin typeface="Roboto"/>
              <a:cs typeface="Robo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599783" y="9300185"/>
            <a:ext cx="130797" cy="283410"/>
          </a:xfrm>
          <a:prstGeom prst="rect">
            <a:avLst/>
          </a:prstGeom>
        </p:spPr>
        <p:txBody>
          <a:bodyPr vert="horz" wrap="square" lIns="0" tIns="22351" rIns="0" bIns="0" rtlCol="0">
            <a:spAutoFit/>
          </a:bodyPr>
          <a:lstStyle/>
          <a:p>
            <a:pPr>
              <a:spcBef>
                <a:spcPts val="176"/>
              </a:spcBef>
            </a:pPr>
            <a:r>
              <a:rPr sz="1695" b="1" spc="-65" dirty="0">
                <a:solidFill>
                  <a:srgbClr val="333333"/>
                </a:solidFill>
                <a:latin typeface="Roboto"/>
                <a:cs typeface="Roboto"/>
              </a:rPr>
              <a:t>9</a:t>
            </a:r>
            <a:endParaRPr sz="1695">
              <a:latin typeface="Roboto"/>
              <a:cs typeface="Robo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762565" y="9300188"/>
            <a:ext cx="416398" cy="283410"/>
          </a:xfrm>
          <a:prstGeom prst="rect">
            <a:avLst/>
          </a:prstGeom>
        </p:spPr>
        <p:txBody>
          <a:bodyPr vert="horz" wrap="square" lIns="0" tIns="22351" rIns="0" bIns="0" rtlCol="0">
            <a:spAutoFit/>
          </a:bodyPr>
          <a:lstStyle/>
          <a:p>
            <a:pPr>
              <a:spcBef>
                <a:spcPts val="176"/>
              </a:spcBef>
            </a:pPr>
            <a:r>
              <a:rPr sz="1695" b="1" spc="-52" dirty="0">
                <a:solidFill>
                  <a:srgbClr val="333333"/>
                </a:solidFill>
                <a:latin typeface="Roboto"/>
                <a:cs typeface="Roboto"/>
              </a:rPr>
              <a:t>11.5</a:t>
            </a:r>
            <a:endParaRPr sz="1695">
              <a:latin typeface="Roboto"/>
              <a:cs typeface="Roboto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914277" y="9300186"/>
            <a:ext cx="245038" cy="283410"/>
          </a:xfrm>
          <a:prstGeom prst="rect">
            <a:avLst/>
          </a:prstGeom>
        </p:spPr>
        <p:txBody>
          <a:bodyPr vert="horz" wrap="square" lIns="0" tIns="22351" rIns="0" bIns="0" rtlCol="0">
            <a:spAutoFit/>
          </a:bodyPr>
          <a:lstStyle/>
          <a:p>
            <a:pPr>
              <a:spcBef>
                <a:spcPts val="176"/>
              </a:spcBef>
            </a:pPr>
            <a:r>
              <a:rPr sz="1695" b="1" spc="-45" dirty="0">
                <a:solidFill>
                  <a:srgbClr val="333333"/>
                </a:solidFill>
                <a:latin typeface="Roboto"/>
                <a:cs typeface="Roboto"/>
              </a:rPr>
              <a:t>10</a:t>
            </a:r>
            <a:endParaRPr sz="1695">
              <a:latin typeface="Roboto"/>
              <a:cs typeface="Roboto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0083654" y="9300185"/>
            <a:ext cx="130797" cy="283410"/>
          </a:xfrm>
          <a:prstGeom prst="rect">
            <a:avLst/>
          </a:prstGeom>
        </p:spPr>
        <p:txBody>
          <a:bodyPr vert="horz" wrap="square" lIns="0" tIns="22351" rIns="0" bIns="0" rtlCol="0">
            <a:spAutoFit/>
          </a:bodyPr>
          <a:lstStyle/>
          <a:p>
            <a:pPr>
              <a:spcBef>
                <a:spcPts val="176"/>
              </a:spcBef>
            </a:pPr>
            <a:r>
              <a:rPr sz="1695" b="1" spc="-65" dirty="0">
                <a:solidFill>
                  <a:srgbClr val="333333"/>
                </a:solidFill>
                <a:latin typeface="Roboto"/>
                <a:cs typeface="Roboto"/>
              </a:rPr>
              <a:t>8</a:t>
            </a:r>
            <a:endParaRPr sz="1695">
              <a:latin typeface="Roboto"/>
              <a:cs typeface="Roboto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254780" y="10154994"/>
            <a:ext cx="8747681" cy="490410"/>
          </a:xfrm>
          <a:prstGeom prst="rect">
            <a:avLst/>
          </a:prstGeom>
        </p:spPr>
        <p:txBody>
          <a:bodyPr vert="horz" wrap="square" lIns="0" tIns="6623" rIns="0" bIns="0" rtlCol="0">
            <a:spAutoFit/>
          </a:bodyPr>
          <a:lstStyle/>
          <a:p>
            <a:pPr marL="16554" marR="6621">
              <a:lnSpc>
                <a:spcPct val="104200"/>
              </a:lnSpc>
              <a:spcBef>
                <a:spcPts val="52"/>
              </a:spcBef>
            </a:pPr>
            <a:r>
              <a:rPr sz="1564" i="1" spc="-39" dirty="0">
                <a:solidFill>
                  <a:srgbClr val="4A5462"/>
                </a:solidFill>
                <a:latin typeface="Arial"/>
                <a:cs typeface="Arial"/>
              </a:rPr>
              <a:t>*</a:t>
            </a:r>
            <a:r>
              <a:rPr sz="1564" i="1" spc="-65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564" i="1" spc="-97" dirty="0">
                <a:solidFill>
                  <a:srgbClr val="4A5462"/>
                </a:solidFill>
                <a:latin typeface="Arial"/>
                <a:cs typeface="Arial"/>
              </a:rPr>
              <a:t>Estimates</a:t>
            </a:r>
            <a:r>
              <a:rPr sz="1564" i="1" spc="-65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564" i="1" spc="-124" dirty="0">
                <a:solidFill>
                  <a:srgbClr val="4A5462"/>
                </a:solidFill>
                <a:latin typeface="Arial"/>
                <a:cs typeface="Arial"/>
              </a:rPr>
              <a:t>based</a:t>
            </a:r>
            <a:r>
              <a:rPr sz="1564" i="1" spc="-59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564" i="1" spc="-111" dirty="0">
                <a:solidFill>
                  <a:srgbClr val="4A5462"/>
                </a:solidFill>
                <a:latin typeface="Arial"/>
                <a:cs typeface="Arial"/>
              </a:rPr>
              <a:t>on</a:t>
            </a:r>
            <a:r>
              <a:rPr sz="1564" i="1" spc="-65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564" i="1" spc="-104" dirty="0">
                <a:solidFill>
                  <a:srgbClr val="4A5462"/>
                </a:solidFill>
                <a:latin typeface="Arial"/>
                <a:cs typeface="Arial"/>
              </a:rPr>
              <a:t>core</a:t>
            </a:r>
            <a:r>
              <a:rPr sz="1564" i="1" spc="-59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564" i="1" spc="-97" dirty="0">
                <a:solidFill>
                  <a:srgbClr val="4A5462"/>
                </a:solidFill>
                <a:latin typeface="Arial"/>
                <a:cs typeface="Arial"/>
              </a:rPr>
              <a:t>team</a:t>
            </a:r>
            <a:r>
              <a:rPr sz="1564" i="1" spc="-65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564" i="1" spc="-27" dirty="0">
                <a:solidFill>
                  <a:srgbClr val="4A5462"/>
                </a:solidFill>
                <a:latin typeface="Arial"/>
                <a:cs typeface="Arial"/>
              </a:rPr>
              <a:t>of</a:t>
            </a:r>
            <a:r>
              <a:rPr sz="1564" i="1" spc="-65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564" i="1" spc="-124" dirty="0">
                <a:solidFill>
                  <a:srgbClr val="4A5462"/>
                </a:solidFill>
                <a:latin typeface="Arial"/>
                <a:cs typeface="Arial"/>
              </a:rPr>
              <a:t>6</a:t>
            </a:r>
            <a:r>
              <a:rPr sz="1564" i="1" spc="-59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564" i="1" spc="-85" dirty="0">
                <a:solidFill>
                  <a:srgbClr val="4A5462"/>
                </a:solidFill>
                <a:latin typeface="Arial"/>
                <a:cs typeface="Arial"/>
              </a:rPr>
              <a:t>individuals</a:t>
            </a:r>
            <a:r>
              <a:rPr sz="1564" i="1" spc="-65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564" i="1" spc="-124" dirty="0">
                <a:solidFill>
                  <a:srgbClr val="4A5462"/>
                </a:solidFill>
                <a:latin typeface="Arial"/>
                <a:cs typeface="Arial"/>
              </a:rPr>
              <a:t>over</a:t>
            </a:r>
            <a:r>
              <a:rPr sz="1564" i="1" spc="-59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564" i="1" spc="-131" dirty="0">
                <a:solidFill>
                  <a:srgbClr val="4A5462"/>
                </a:solidFill>
                <a:latin typeface="Arial"/>
                <a:cs typeface="Arial"/>
              </a:rPr>
              <a:t>a</a:t>
            </a:r>
            <a:r>
              <a:rPr sz="1564" i="1" spc="-65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564" i="1" spc="-131" dirty="0">
                <a:solidFill>
                  <a:srgbClr val="4A5462"/>
                </a:solidFill>
                <a:latin typeface="Arial"/>
                <a:cs typeface="Arial"/>
              </a:rPr>
              <a:t>14-</a:t>
            </a:r>
            <a:r>
              <a:rPr sz="1564" i="1" spc="-137" dirty="0">
                <a:solidFill>
                  <a:srgbClr val="4A5462"/>
                </a:solidFill>
                <a:latin typeface="Arial"/>
                <a:cs typeface="Arial"/>
              </a:rPr>
              <a:t>week</a:t>
            </a:r>
            <a:r>
              <a:rPr sz="1564" i="1" spc="-65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564" i="1" spc="-111" dirty="0">
                <a:solidFill>
                  <a:srgbClr val="4A5462"/>
                </a:solidFill>
                <a:latin typeface="Arial"/>
                <a:cs typeface="Arial"/>
              </a:rPr>
              <a:t>period,</a:t>
            </a:r>
            <a:r>
              <a:rPr sz="1564" i="1" spc="-59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564" i="1" spc="-85" dirty="0">
                <a:solidFill>
                  <a:srgbClr val="4A5462"/>
                </a:solidFill>
                <a:latin typeface="Arial"/>
                <a:cs typeface="Arial"/>
              </a:rPr>
              <a:t>structured</a:t>
            </a:r>
            <a:r>
              <a:rPr sz="1564" i="1" spc="-65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564" i="1" spc="-137" dirty="0">
                <a:solidFill>
                  <a:srgbClr val="4A5462"/>
                </a:solidFill>
                <a:latin typeface="Arial"/>
                <a:cs typeface="Arial"/>
              </a:rPr>
              <a:t>by</a:t>
            </a:r>
            <a:r>
              <a:rPr sz="1564" i="1" spc="-59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564" i="1" spc="-149" dirty="0">
                <a:solidFill>
                  <a:srgbClr val="4A5462"/>
                </a:solidFill>
                <a:latin typeface="Arial"/>
                <a:cs typeface="Arial"/>
              </a:rPr>
              <a:t>key</a:t>
            </a:r>
            <a:r>
              <a:rPr sz="1564" i="1" spc="-65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564" i="1" spc="-91" dirty="0">
                <a:solidFill>
                  <a:srgbClr val="4A5462"/>
                </a:solidFill>
                <a:latin typeface="Arial"/>
                <a:cs typeface="Arial"/>
              </a:rPr>
              <a:t>milestones</a:t>
            </a:r>
            <a:r>
              <a:rPr sz="1564" i="1" spc="-59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564" i="1" spc="-65" dirty="0">
                <a:solidFill>
                  <a:srgbClr val="4A5462"/>
                </a:solidFill>
                <a:latin typeface="Arial"/>
                <a:cs typeface="Arial"/>
              </a:rPr>
              <a:t>with </a:t>
            </a:r>
            <a:r>
              <a:rPr sz="1564" i="1" spc="-13" dirty="0">
                <a:solidFill>
                  <a:srgbClr val="4A5462"/>
                </a:solidFill>
                <a:latin typeface="Arial"/>
                <a:cs typeface="Arial"/>
              </a:rPr>
              <a:t>specific </a:t>
            </a:r>
            <a:r>
              <a:rPr sz="1564" i="1" spc="-111" dirty="0">
                <a:solidFill>
                  <a:srgbClr val="4A5462"/>
                </a:solidFill>
                <a:latin typeface="Arial"/>
                <a:cs typeface="Arial"/>
              </a:rPr>
              <a:t>acceptance</a:t>
            </a:r>
            <a:r>
              <a:rPr sz="1564" i="1" spc="13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564" i="1" spc="-13" dirty="0">
                <a:solidFill>
                  <a:srgbClr val="4A5462"/>
                </a:solidFill>
                <a:latin typeface="Arial"/>
                <a:cs typeface="Arial"/>
              </a:rPr>
              <a:t>criteria.</a:t>
            </a:r>
            <a:endParaRPr sz="1564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10770692" y="2149387"/>
            <a:ext cx="6519161" cy="3129197"/>
            <a:chOff x="8105774" y="1562099"/>
            <a:chExt cx="5000625" cy="2400300"/>
          </a:xfrm>
        </p:grpSpPr>
        <p:sp>
          <p:nvSpPr>
            <p:cNvPr id="59" name="object 59"/>
            <p:cNvSpPr/>
            <p:nvPr/>
          </p:nvSpPr>
          <p:spPr>
            <a:xfrm>
              <a:off x="8162924" y="1562099"/>
              <a:ext cx="4943475" cy="2400300"/>
            </a:xfrm>
            <a:custGeom>
              <a:avLst/>
              <a:gdLst/>
              <a:ahLst/>
              <a:cxnLst/>
              <a:rect l="l" t="t" r="r" b="b"/>
              <a:pathLst>
                <a:path w="4943475" h="2400300">
                  <a:moveTo>
                    <a:pt x="0" y="2400299"/>
                  </a:moveTo>
                  <a:lnTo>
                    <a:pt x="4943474" y="2400299"/>
                  </a:lnTo>
                  <a:lnTo>
                    <a:pt x="4943474" y="0"/>
                  </a:lnTo>
                  <a:lnTo>
                    <a:pt x="0" y="0"/>
                  </a:lnTo>
                  <a:lnTo>
                    <a:pt x="0" y="2400299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105774" y="1562099"/>
              <a:ext cx="57150" cy="2400300"/>
            </a:xfrm>
            <a:custGeom>
              <a:avLst/>
              <a:gdLst/>
              <a:ahLst/>
              <a:cxnLst/>
              <a:rect l="l" t="t" r="r" b="b"/>
              <a:pathLst>
                <a:path w="57150" h="2400300">
                  <a:moveTo>
                    <a:pt x="57149" y="2400299"/>
                  </a:moveTo>
                  <a:lnTo>
                    <a:pt x="0" y="2400299"/>
                  </a:lnTo>
                  <a:lnTo>
                    <a:pt x="0" y="0"/>
                  </a:lnTo>
                  <a:lnTo>
                    <a:pt x="57149" y="0"/>
                  </a:lnTo>
                  <a:lnTo>
                    <a:pt x="57149" y="24002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15324" y="2105024"/>
              <a:ext cx="152399" cy="152399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15324" y="2676524"/>
              <a:ext cx="152399" cy="152399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15324" y="2981324"/>
              <a:ext cx="152399" cy="152399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15324" y="3286124"/>
              <a:ext cx="152399" cy="152399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15324" y="3590924"/>
              <a:ext cx="152399" cy="152399"/>
            </a:xfrm>
            <a:prstGeom prst="rect">
              <a:avLst/>
            </a:prstGeom>
          </p:spPr>
        </p:pic>
      </p:grpSp>
      <p:grpSp>
        <p:nvGrpSpPr>
          <p:cNvPr id="66" name="object 66"/>
          <p:cNvGrpSpPr/>
          <p:nvPr/>
        </p:nvGrpSpPr>
        <p:grpSpPr>
          <a:xfrm>
            <a:off x="10770692" y="5576604"/>
            <a:ext cx="6519161" cy="5115990"/>
            <a:chOff x="8105774" y="4190999"/>
            <a:chExt cx="5000625" cy="3924300"/>
          </a:xfrm>
        </p:grpSpPr>
        <p:sp>
          <p:nvSpPr>
            <p:cNvPr id="67" name="object 67"/>
            <p:cNvSpPr/>
            <p:nvPr/>
          </p:nvSpPr>
          <p:spPr>
            <a:xfrm>
              <a:off x="8162924" y="4190999"/>
              <a:ext cx="4943475" cy="3924300"/>
            </a:xfrm>
            <a:custGeom>
              <a:avLst/>
              <a:gdLst/>
              <a:ahLst/>
              <a:cxnLst/>
              <a:rect l="l" t="t" r="r" b="b"/>
              <a:pathLst>
                <a:path w="4943475" h="3924300">
                  <a:moveTo>
                    <a:pt x="0" y="3924299"/>
                  </a:moveTo>
                  <a:lnTo>
                    <a:pt x="4943474" y="3924299"/>
                  </a:lnTo>
                  <a:lnTo>
                    <a:pt x="4943474" y="0"/>
                  </a:lnTo>
                  <a:lnTo>
                    <a:pt x="0" y="0"/>
                  </a:lnTo>
                  <a:lnTo>
                    <a:pt x="0" y="3924299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8105774" y="4190999"/>
              <a:ext cx="57150" cy="3924300"/>
            </a:xfrm>
            <a:custGeom>
              <a:avLst/>
              <a:gdLst/>
              <a:ahLst/>
              <a:cxnLst/>
              <a:rect l="l" t="t" r="r" b="b"/>
              <a:pathLst>
                <a:path w="57150" h="3924300">
                  <a:moveTo>
                    <a:pt x="57149" y="3924299"/>
                  </a:moveTo>
                  <a:lnTo>
                    <a:pt x="0" y="3924299"/>
                  </a:lnTo>
                  <a:lnTo>
                    <a:pt x="0" y="0"/>
                  </a:lnTo>
                  <a:lnTo>
                    <a:pt x="57149" y="0"/>
                  </a:lnTo>
                  <a:lnTo>
                    <a:pt x="57149" y="39242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15324" y="4733924"/>
              <a:ext cx="133349" cy="152399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15324" y="5572124"/>
              <a:ext cx="133349" cy="152399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15324" y="6410324"/>
              <a:ext cx="133349" cy="152399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15324" y="7248524"/>
              <a:ext cx="133349" cy="152399"/>
            </a:xfrm>
            <a:prstGeom prst="rect">
              <a:avLst/>
            </a:prstGeom>
          </p:spPr>
        </p:pic>
      </p:grpSp>
      <p:sp>
        <p:nvSpPr>
          <p:cNvPr id="73" name="object 73"/>
          <p:cNvSpPr txBox="1"/>
          <p:nvPr/>
        </p:nvSpPr>
        <p:spPr>
          <a:xfrm>
            <a:off x="10845196" y="2315896"/>
            <a:ext cx="6444658" cy="2704130"/>
          </a:xfrm>
          <a:prstGeom prst="rect">
            <a:avLst/>
          </a:prstGeom>
        </p:spPr>
        <p:txBody>
          <a:bodyPr vert="horz" wrap="square" lIns="0" tIns="19868" rIns="0" bIns="0" rtlCol="0">
            <a:spAutoFit/>
          </a:bodyPr>
          <a:lstStyle/>
          <a:p>
            <a:pPr marL="200301">
              <a:spcBef>
                <a:spcPts val="156"/>
              </a:spcBef>
            </a:pPr>
            <a:r>
              <a:rPr sz="2151" b="1" spc="-137" dirty="0">
                <a:solidFill>
                  <a:srgbClr val="2562EB"/>
                </a:solidFill>
                <a:latin typeface="Roboto"/>
                <a:cs typeface="Roboto"/>
              </a:rPr>
              <a:t>Key</a:t>
            </a:r>
            <a:r>
              <a:rPr sz="2151" b="1" spc="-20" dirty="0">
                <a:solidFill>
                  <a:srgbClr val="2562EB"/>
                </a:solidFill>
                <a:latin typeface="Roboto"/>
                <a:cs typeface="Roboto"/>
              </a:rPr>
              <a:t> </a:t>
            </a:r>
            <a:r>
              <a:rPr sz="2151" b="1" spc="-13" dirty="0">
                <a:solidFill>
                  <a:srgbClr val="2562EB"/>
                </a:solidFill>
                <a:latin typeface="Roboto"/>
                <a:cs typeface="Roboto"/>
              </a:rPr>
              <a:t>Assumptions</a:t>
            </a:r>
            <a:endParaRPr sz="2151">
              <a:latin typeface="Roboto"/>
              <a:cs typeface="Roboto"/>
            </a:endParaRPr>
          </a:p>
          <a:p>
            <a:pPr marL="547930" marR="1080963">
              <a:lnSpc>
                <a:spcPct val="115399"/>
              </a:lnSpc>
              <a:spcBef>
                <a:spcPts val="1082"/>
              </a:spcBef>
            </a:pPr>
            <a:r>
              <a:rPr sz="1695" spc="-79" dirty="0">
                <a:solidFill>
                  <a:srgbClr val="333333"/>
                </a:solidFill>
                <a:latin typeface="Roboto"/>
                <a:cs typeface="Roboto"/>
              </a:rPr>
              <a:t>Core</a:t>
            </a:r>
            <a:r>
              <a:rPr sz="169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79" dirty="0">
                <a:solidFill>
                  <a:srgbClr val="333333"/>
                </a:solidFill>
                <a:latin typeface="Roboto"/>
                <a:cs typeface="Roboto"/>
              </a:rPr>
              <a:t>team</a:t>
            </a:r>
            <a:r>
              <a:rPr sz="169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65" dirty="0">
                <a:solidFill>
                  <a:srgbClr val="333333"/>
                </a:solidFill>
                <a:latin typeface="Roboto"/>
                <a:cs typeface="Roboto"/>
              </a:rPr>
              <a:t>of</a:t>
            </a:r>
            <a:r>
              <a:rPr sz="169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79" dirty="0">
                <a:solidFill>
                  <a:srgbClr val="333333"/>
                </a:solidFill>
                <a:latin typeface="Roboto"/>
                <a:cs typeface="Roboto"/>
              </a:rPr>
              <a:t>6</a:t>
            </a:r>
            <a:r>
              <a:rPr sz="169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65" dirty="0">
                <a:solidFill>
                  <a:srgbClr val="333333"/>
                </a:solidFill>
                <a:latin typeface="Roboto"/>
                <a:cs typeface="Roboto"/>
              </a:rPr>
              <a:t>specialists</a:t>
            </a:r>
            <a:r>
              <a:rPr sz="169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72" dirty="0">
                <a:solidFill>
                  <a:srgbClr val="333333"/>
                </a:solidFill>
                <a:latin typeface="Roboto"/>
                <a:cs typeface="Roboto"/>
              </a:rPr>
              <a:t>focused</a:t>
            </a:r>
            <a:r>
              <a:rPr sz="169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85" dirty="0">
                <a:solidFill>
                  <a:srgbClr val="333333"/>
                </a:solidFill>
                <a:latin typeface="Roboto"/>
                <a:cs typeface="Roboto"/>
              </a:rPr>
              <a:t>on</a:t>
            </a:r>
            <a:r>
              <a:rPr sz="169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111" dirty="0">
                <a:solidFill>
                  <a:srgbClr val="333333"/>
                </a:solidFill>
                <a:latin typeface="Roboto"/>
                <a:cs typeface="Roboto"/>
              </a:rPr>
              <a:t>FAISS</a:t>
            </a:r>
            <a:r>
              <a:rPr sz="169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79" dirty="0">
                <a:solidFill>
                  <a:srgbClr val="333333"/>
                </a:solidFill>
                <a:latin typeface="Roboto"/>
                <a:cs typeface="Roboto"/>
              </a:rPr>
              <a:t>vector</a:t>
            </a:r>
            <a:r>
              <a:rPr sz="169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32" dirty="0">
                <a:solidFill>
                  <a:srgbClr val="333333"/>
                </a:solidFill>
                <a:latin typeface="Roboto"/>
                <a:cs typeface="Roboto"/>
              </a:rPr>
              <a:t>DB </a:t>
            </a:r>
            <a:r>
              <a:rPr sz="1695" spc="-13" dirty="0">
                <a:solidFill>
                  <a:srgbClr val="333333"/>
                </a:solidFill>
                <a:latin typeface="Roboto"/>
                <a:cs typeface="Roboto"/>
              </a:rPr>
              <a:t>integration</a:t>
            </a:r>
            <a:endParaRPr sz="1695">
              <a:latin typeface="Roboto"/>
              <a:cs typeface="Roboto"/>
            </a:endParaRPr>
          </a:p>
          <a:p>
            <a:pPr marL="547930" marR="758162">
              <a:lnSpc>
                <a:spcPct val="153800"/>
              </a:lnSpc>
              <a:spcBef>
                <a:spcPts val="391"/>
              </a:spcBef>
            </a:pPr>
            <a:r>
              <a:rPr sz="1695" spc="-72" dirty="0">
                <a:solidFill>
                  <a:srgbClr val="333333"/>
                </a:solidFill>
                <a:latin typeface="Roboto"/>
                <a:cs typeface="Roboto"/>
              </a:rPr>
              <a:t>Timely</a:t>
            </a:r>
            <a:r>
              <a:rPr sz="169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91" dirty="0">
                <a:solidFill>
                  <a:srgbClr val="333333"/>
                </a:solidFill>
                <a:latin typeface="Roboto"/>
                <a:cs typeface="Roboto"/>
              </a:rPr>
              <a:t>GSR/DE</a:t>
            </a:r>
            <a:r>
              <a:rPr sz="169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65" dirty="0">
                <a:solidFill>
                  <a:srgbClr val="333333"/>
                </a:solidFill>
                <a:latin typeface="Roboto"/>
                <a:cs typeface="Roboto"/>
              </a:rPr>
              <a:t>sign-offs</a:t>
            </a:r>
            <a:r>
              <a:rPr sz="169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52" dirty="0">
                <a:solidFill>
                  <a:srgbClr val="333333"/>
                </a:solidFill>
                <a:latin typeface="Roboto"/>
                <a:cs typeface="Roboto"/>
              </a:rPr>
              <a:t>for</a:t>
            </a:r>
            <a:r>
              <a:rPr sz="169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59" dirty="0">
                <a:solidFill>
                  <a:srgbClr val="333333"/>
                </a:solidFill>
                <a:latin typeface="Roboto"/>
                <a:cs typeface="Roboto"/>
              </a:rPr>
              <a:t>fields,</a:t>
            </a:r>
            <a:r>
              <a:rPr sz="169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59" dirty="0">
                <a:solidFill>
                  <a:srgbClr val="333333"/>
                </a:solidFill>
                <a:latin typeface="Roboto"/>
                <a:cs typeface="Roboto"/>
              </a:rPr>
              <a:t>test</a:t>
            </a:r>
            <a:r>
              <a:rPr sz="169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65" dirty="0">
                <a:solidFill>
                  <a:srgbClr val="333333"/>
                </a:solidFill>
                <a:latin typeface="Roboto"/>
                <a:cs typeface="Roboto"/>
              </a:rPr>
              <a:t>data,</a:t>
            </a:r>
            <a:r>
              <a:rPr sz="169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79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69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72" dirty="0">
                <a:solidFill>
                  <a:srgbClr val="333333"/>
                </a:solidFill>
                <a:latin typeface="Roboto"/>
                <a:cs typeface="Roboto"/>
              </a:rPr>
              <a:t>accuracy Cognate</a:t>
            </a:r>
            <a:r>
              <a:rPr sz="1695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65" dirty="0">
                <a:solidFill>
                  <a:srgbClr val="333333"/>
                </a:solidFill>
                <a:latin typeface="Roboto"/>
                <a:cs typeface="Roboto"/>
              </a:rPr>
              <a:t>AI</a:t>
            </a:r>
            <a:r>
              <a:rPr sz="169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72" dirty="0">
                <a:solidFill>
                  <a:srgbClr val="333333"/>
                </a:solidFill>
                <a:latin typeface="Roboto"/>
                <a:cs typeface="Roboto"/>
              </a:rPr>
              <a:t>environment</a:t>
            </a:r>
            <a:r>
              <a:rPr sz="169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79" dirty="0">
                <a:solidFill>
                  <a:srgbClr val="333333"/>
                </a:solidFill>
                <a:latin typeface="Roboto"/>
                <a:cs typeface="Roboto"/>
              </a:rPr>
              <a:t>ready</a:t>
            </a:r>
            <a:r>
              <a:rPr sz="169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52" dirty="0">
                <a:solidFill>
                  <a:srgbClr val="333333"/>
                </a:solidFill>
                <a:latin typeface="Roboto"/>
                <a:cs typeface="Roboto"/>
              </a:rPr>
              <a:t>for</a:t>
            </a:r>
            <a:r>
              <a:rPr sz="169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79" dirty="0">
                <a:solidFill>
                  <a:srgbClr val="333333"/>
                </a:solidFill>
                <a:latin typeface="Roboto"/>
                <a:cs typeface="Roboto"/>
              </a:rPr>
              <a:t>vector</a:t>
            </a:r>
            <a:r>
              <a:rPr sz="169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97" dirty="0">
                <a:solidFill>
                  <a:srgbClr val="333333"/>
                </a:solidFill>
                <a:latin typeface="Roboto"/>
                <a:cs typeface="Roboto"/>
              </a:rPr>
              <a:t>DB</a:t>
            </a:r>
            <a:r>
              <a:rPr sz="1695" spc="-13" dirty="0">
                <a:solidFill>
                  <a:srgbClr val="333333"/>
                </a:solidFill>
                <a:latin typeface="Roboto"/>
                <a:cs typeface="Roboto"/>
              </a:rPr>
              <a:t> integration </a:t>
            </a:r>
            <a:r>
              <a:rPr sz="1695" spc="-91" dirty="0">
                <a:solidFill>
                  <a:srgbClr val="333333"/>
                </a:solidFill>
                <a:latin typeface="Roboto"/>
                <a:cs typeface="Roboto"/>
              </a:rPr>
              <a:t>SRE</a:t>
            </a:r>
            <a:r>
              <a:rPr sz="169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79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69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59" dirty="0">
                <a:solidFill>
                  <a:srgbClr val="333333"/>
                </a:solidFill>
                <a:latin typeface="Roboto"/>
                <a:cs typeface="Roboto"/>
              </a:rPr>
              <a:t>Security</a:t>
            </a:r>
            <a:r>
              <a:rPr sz="169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85" dirty="0">
                <a:solidFill>
                  <a:srgbClr val="333333"/>
                </a:solidFill>
                <a:latin typeface="Roboto"/>
                <a:cs typeface="Roboto"/>
              </a:rPr>
              <a:t>resources</a:t>
            </a:r>
            <a:r>
              <a:rPr sz="169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65" dirty="0">
                <a:solidFill>
                  <a:srgbClr val="333333"/>
                </a:solidFill>
                <a:latin typeface="Roboto"/>
                <a:cs typeface="Roboto"/>
              </a:rPr>
              <a:t>available</a:t>
            </a:r>
            <a:r>
              <a:rPr sz="169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52" dirty="0">
                <a:solidFill>
                  <a:srgbClr val="333333"/>
                </a:solidFill>
                <a:latin typeface="Roboto"/>
                <a:cs typeface="Roboto"/>
              </a:rPr>
              <a:t>for</a:t>
            </a:r>
            <a:r>
              <a:rPr sz="169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13" dirty="0">
                <a:solidFill>
                  <a:srgbClr val="333333"/>
                </a:solidFill>
                <a:latin typeface="Roboto"/>
                <a:cs typeface="Roboto"/>
              </a:rPr>
              <a:t>approvals </a:t>
            </a:r>
            <a:r>
              <a:rPr sz="1695" spc="-104" dirty="0">
                <a:solidFill>
                  <a:srgbClr val="333333"/>
                </a:solidFill>
                <a:latin typeface="Roboto"/>
                <a:cs typeface="Roboto"/>
              </a:rPr>
              <a:t>SMART</a:t>
            </a:r>
            <a:r>
              <a:rPr sz="1695" spc="-59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72" dirty="0">
                <a:solidFill>
                  <a:srgbClr val="333333"/>
                </a:solidFill>
                <a:latin typeface="Roboto"/>
                <a:cs typeface="Roboto"/>
              </a:rPr>
              <a:t>involvement</a:t>
            </a:r>
            <a:r>
              <a:rPr sz="1695" spc="-2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52" dirty="0">
                <a:solidFill>
                  <a:srgbClr val="333333"/>
                </a:solidFill>
                <a:latin typeface="Roboto"/>
                <a:cs typeface="Roboto"/>
              </a:rPr>
              <a:t>for</a:t>
            </a:r>
            <a:r>
              <a:rPr sz="1695" spc="-2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91" dirty="0">
                <a:solidFill>
                  <a:srgbClr val="333333"/>
                </a:solidFill>
                <a:latin typeface="Roboto"/>
                <a:cs typeface="Roboto"/>
              </a:rPr>
              <a:t>NFR</a:t>
            </a:r>
            <a:r>
              <a:rPr sz="1695" spc="-2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65" dirty="0">
                <a:solidFill>
                  <a:srgbClr val="333333"/>
                </a:solidFill>
                <a:latin typeface="Roboto"/>
                <a:cs typeface="Roboto"/>
              </a:rPr>
              <a:t>alignment</a:t>
            </a:r>
            <a:r>
              <a:rPr sz="1695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79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695" spc="-2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13" dirty="0">
                <a:solidFill>
                  <a:srgbClr val="333333"/>
                </a:solidFill>
                <a:latin typeface="Roboto"/>
                <a:cs typeface="Roboto"/>
              </a:rPr>
              <a:t>monitoring</a:t>
            </a:r>
            <a:endParaRPr sz="1695">
              <a:latin typeface="Roboto"/>
              <a:cs typeface="Roboto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0845196" y="5743116"/>
            <a:ext cx="6444658" cy="4750716"/>
          </a:xfrm>
          <a:prstGeom prst="rect">
            <a:avLst/>
          </a:prstGeom>
        </p:spPr>
        <p:txBody>
          <a:bodyPr vert="horz" wrap="square" lIns="0" tIns="19868" rIns="0" bIns="0" rtlCol="0">
            <a:spAutoFit/>
          </a:bodyPr>
          <a:lstStyle/>
          <a:p>
            <a:pPr marL="200301">
              <a:spcBef>
                <a:spcPts val="156"/>
              </a:spcBef>
            </a:pPr>
            <a:r>
              <a:rPr sz="2151" b="1" spc="-111" dirty="0">
                <a:solidFill>
                  <a:srgbClr val="2562EB"/>
                </a:solidFill>
                <a:latin typeface="Roboto"/>
                <a:cs typeface="Roboto"/>
              </a:rPr>
              <a:t>Milestone</a:t>
            </a:r>
            <a:r>
              <a:rPr sz="2151" b="1" spc="-32" dirty="0">
                <a:solidFill>
                  <a:srgbClr val="2562EB"/>
                </a:solidFill>
                <a:latin typeface="Roboto"/>
                <a:cs typeface="Roboto"/>
              </a:rPr>
              <a:t> </a:t>
            </a:r>
            <a:r>
              <a:rPr sz="2151" b="1" spc="-13" dirty="0">
                <a:solidFill>
                  <a:srgbClr val="2562EB"/>
                </a:solidFill>
                <a:latin typeface="Roboto"/>
                <a:cs typeface="Roboto"/>
              </a:rPr>
              <a:t>Distribution</a:t>
            </a:r>
            <a:endParaRPr sz="2151">
              <a:latin typeface="Roboto"/>
              <a:cs typeface="Roboto"/>
            </a:endParaRPr>
          </a:p>
          <a:p>
            <a:pPr marL="523098">
              <a:spcBef>
                <a:spcPts val="1395"/>
              </a:spcBef>
            </a:pPr>
            <a:r>
              <a:rPr sz="1695" spc="-79" dirty="0">
                <a:solidFill>
                  <a:srgbClr val="333333"/>
                </a:solidFill>
                <a:latin typeface="Roboto Medium"/>
                <a:cs typeface="Roboto Medium"/>
              </a:rPr>
              <a:t>Milestone</a:t>
            </a:r>
            <a:r>
              <a:rPr sz="1695" spc="-27" dirty="0">
                <a:solidFill>
                  <a:srgbClr val="333333"/>
                </a:solidFill>
                <a:latin typeface="Roboto Medium"/>
                <a:cs typeface="Roboto Medium"/>
              </a:rPr>
              <a:t> </a:t>
            </a:r>
            <a:r>
              <a:rPr sz="1695" spc="-91" dirty="0">
                <a:solidFill>
                  <a:srgbClr val="333333"/>
                </a:solidFill>
                <a:latin typeface="Roboto Medium"/>
                <a:cs typeface="Roboto Medium"/>
              </a:rPr>
              <a:t>1</a:t>
            </a:r>
            <a:r>
              <a:rPr sz="1695" spc="-27" dirty="0">
                <a:solidFill>
                  <a:srgbClr val="333333"/>
                </a:solidFill>
                <a:latin typeface="Roboto Medium"/>
                <a:cs typeface="Roboto Medium"/>
              </a:rPr>
              <a:t> </a:t>
            </a:r>
            <a:r>
              <a:rPr sz="1695" spc="-79" dirty="0">
                <a:solidFill>
                  <a:srgbClr val="333333"/>
                </a:solidFill>
                <a:latin typeface="Roboto Medium"/>
                <a:cs typeface="Roboto Medium"/>
              </a:rPr>
              <a:t>&amp;</a:t>
            </a:r>
            <a:r>
              <a:rPr sz="1695" spc="-27" dirty="0">
                <a:solidFill>
                  <a:srgbClr val="333333"/>
                </a:solidFill>
                <a:latin typeface="Roboto Medium"/>
                <a:cs typeface="Roboto Medium"/>
              </a:rPr>
              <a:t> </a:t>
            </a:r>
            <a:r>
              <a:rPr sz="1695" spc="-65" dirty="0">
                <a:solidFill>
                  <a:srgbClr val="333333"/>
                </a:solidFill>
                <a:latin typeface="Roboto Medium"/>
                <a:cs typeface="Roboto Medium"/>
              </a:rPr>
              <a:t>2</a:t>
            </a:r>
            <a:endParaRPr sz="1695">
              <a:latin typeface="Roboto Medium"/>
              <a:cs typeface="Roboto Medium"/>
            </a:endParaRPr>
          </a:p>
          <a:p>
            <a:pPr marL="523098">
              <a:spcBef>
                <a:spcPts val="313"/>
              </a:spcBef>
            </a:pPr>
            <a:r>
              <a:rPr sz="1695" spc="-52" dirty="0">
                <a:solidFill>
                  <a:srgbClr val="333333"/>
                </a:solidFill>
                <a:latin typeface="Roboto"/>
                <a:cs typeface="Roboto"/>
              </a:rPr>
              <a:t>Field</a:t>
            </a:r>
            <a:r>
              <a:rPr sz="1695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65" dirty="0">
                <a:solidFill>
                  <a:srgbClr val="333333"/>
                </a:solidFill>
                <a:latin typeface="Roboto"/>
                <a:cs typeface="Roboto"/>
              </a:rPr>
              <a:t>finalization</a:t>
            </a:r>
            <a:r>
              <a:rPr sz="169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104" dirty="0">
                <a:solidFill>
                  <a:srgbClr val="333333"/>
                </a:solidFill>
                <a:latin typeface="Roboto"/>
                <a:cs typeface="Roboto"/>
              </a:rPr>
              <a:t>&amp;</a:t>
            </a:r>
            <a:r>
              <a:rPr sz="1695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45" dirty="0">
                <a:solidFill>
                  <a:srgbClr val="333333"/>
                </a:solidFill>
                <a:latin typeface="Roboto"/>
                <a:cs typeface="Roboto"/>
              </a:rPr>
              <a:t>Initial</a:t>
            </a:r>
            <a:r>
              <a:rPr sz="1695" spc="-13" dirty="0">
                <a:solidFill>
                  <a:srgbClr val="333333"/>
                </a:solidFill>
                <a:latin typeface="Roboto"/>
                <a:cs typeface="Roboto"/>
              </a:rPr>
              <a:t> vectorization</a:t>
            </a:r>
            <a:endParaRPr sz="1695">
              <a:latin typeface="Roboto"/>
              <a:cs typeface="Roboto"/>
            </a:endParaRPr>
          </a:p>
          <a:p>
            <a:pPr marL="523098">
              <a:spcBef>
                <a:spcPts val="704"/>
              </a:spcBef>
            </a:pPr>
            <a:r>
              <a:rPr sz="1695" spc="-91" dirty="0">
                <a:solidFill>
                  <a:srgbClr val="2562EB"/>
                </a:solidFill>
                <a:latin typeface="Roboto Medium"/>
                <a:cs typeface="Roboto Medium"/>
              </a:rPr>
              <a:t>14</a:t>
            </a:r>
            <a:r>
              <a:rPr sz="1695" spc="20" dirty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sz="1695" spc="-79" dirty="0">
                <a:solidFill>
                  <a:srgbClr val="2562EB"/>
                </a:solidFill>
                <a:latin typeface="Roboto Medium"/>
                <a:cs typeface="Roboto Medium"/>
              </a:rPr>
              <a:t>Person-</a:t>
            </a:r>
            <a:r>
              <a:rPr sz="1695" spc="-104" dirty="0">
                <a:solidFill>
                  <a:srgbClr val="2562EB"/>
                </a:solidFill>
                <a:latin typeface="Roboto Medium"/>
                <a:cs typeface="Roboto Medium"/>
              </a:rPr>
              <a:t>Weeks</a:t>
            </a:r>
            <a:r>
              <a:rPr sz="1695" spc="27" dirty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sz="1695" spc="-13" dirty="0">
                <a:solidFill>
                  <a:srgbClr val="2562EB"/>
                </a:solidFill>
                <a:latin typeface="Roboto Medium"/>
                <a:cs typeface="Roboto Medium"/>
              </a:rPr>
              <a:t>(24%)</a:t>
            </a:r>
            <a:endParaRPr sz="1695">
              <a:latin typeface="Roboto Medium"/>
              <a:cs typeface="Roboto Medium"/>
            </a:endParaRPr>
          </a:p>
          <a:p>
            <a:pPr marL="523098">
              <a:spcBef>
                <a:spcPts val="1486"/>
              </a:spcBef>
            </a:pPr>
            <a:r>
              <a:rPr sz="1695" spc="-79" dirty="0">
                <a:solidFill>
                  <a:srgbClr val="333333"/>
                </a:solidFill>
                <a:latin typeface="Roboto Medium"/>
                <a:cs typeface="Roboto Medium"/>
              </a:rPr>
              <a:t>Milestone</a:t>
            </a:r>
            <a:r>
              <a:rPr sz="1695" spc="-27" dirty="0">
                <a:solidFill>
                  <a:srgbClr val="333333"/>
                </a:solidFill>
                <a:latin typeface="Roboto Medium"/>
                <a:cs typeface="Roboto Medium"/>
              </a:rPr>
              <a:t> </a:t>
            </a:r>
            <a:r>
              <a:rPr sz="1695" spc="-91" dirty="0">
                <a:solidFill>
                  <a:srgbClr val="333333"/>
                </a:solidFill>
                <a:latin typeface="Roboto Medium"/>
                <a:cs typeface="Roboto Medium"/>
              </a:rPr>
              <a:t>3</a:t>
            </a:r>
            <a:r>
              <a:rPr sz="1695" spc="-27" dirty="0">
                <a:solidFill>
                  <a:srgbClr val="333333"/>
                </a:solidFill>
                <a:latin typeface="Roboto Medium"/>
                <a:cs typeface="Roboto Medium"/>
              </a:rPr>
              <a:t> </a:t>
            </a:r>
            <a:r>
              <a:rPr sz="1695" spc="-79" dirty="0">
                <a:solidFill>
                  <a:srgbClr val="333333"/>
                </a:solidFill>
                <a:latin typeface="Roboto Medium"/>
                <a:cs typeface="Roboto Medium"/>
              </a:rPr>
              <a:t>&amp;</a:t>
            </a:r>
            <a:r>
              <a:rPr sz="1695" spc="-27" dirty="0">
                <a:solidFill>
                  <a:srgbClr val="333333"/>
                </a:solidFill>
                <a:latin typeface="Roboto Medium"/>
                <a:cs typeface="Roboto Medium"/>
              </a:rPr>
              <a:t> </a:t>
            </a:r>
            <a:r>
              <a:rPr sz="1695" spc="-65" dirty="0">
                <a:solidFill>
                  <a:srgbClr val="333333"/>
                </a:solidFill>
                <a:latin typeface="Roboto Medium"/>
                <a:cs typeface="Roboto Medium"/>
              </a:rPr>
              <a:t>4</a:t>
            </a:r>
            <a:endParaRPr sz="1695">
              <a:latin typeface="Roboto Medium"/>
              <a:cs typeface="Roboto Medium"/>
            </a:endParaRPr>
          </a:p>
          <a:p>
            <a:pPr marL="523098">
              <a:spcBef>
                <a:spcPts val="313"/>
              </a:spcBef>
            </a:pPr>
            <a:r>
              <a:rPr sz="1695" spc="-97" dirty="0">
                <a:solidFill>
                  <a:srgbClr val="333333"/>
                </a:solidFill>
                <a:latin typeface="Roboto"/>
                <a:cs typeface="Roboto"/>
              </a:rPr>
              <a:t>Test</a:t>
            </a:r>
            <a:r>
              <a:rPr sz="169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72" dirty="0">
                <a:solidFill>
                  <a:srgbClr val="333333"/>
                </a:solidFill>
                <a:latin typeface="Roboto"/>
                <a:cs typeface="Roboto"/>
              </a:rPr>
              <a:t>data</a:t>
            </a:r>
            <a:r>
              <a:rPr sz="1695" spc="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65" dirty="0">
                <a:solidFill>
                  <a:srgbClr val="333333"/>
                </a:solidFill>
                <a:latin typeface="Roboto"/>
                <a:cs typeface="Roboto"/>
              </a:rPr>
              <a:t>creation</a:t>
            </a:r>
            <a:r>
              <a:rPr sz="169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104" dirty="0">
                <a:solidFill>
                  <a:srgbClr val="333333"/>
                </a:solidFill>
                <a:latin typeface="Roboto"/>
                <a:cs typeface="Roboto"/>
              </a:rPr>
              <a:t>&amp;</a:t>
            </a:r>
            <a:r>
              <a:rPr sz="1695" spc="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85" dirty="0">
                <a:solidFill>
                  <a:srgbClr val="333333"/>
                </a:solidFill>
                <a:latin typeface="Roboto"/>
                <a:cs typeface="Roboto"/>
              </a:rPr>
              <a:t>Accuracy</a:t>
            </a:r>
            <a:r>
              <a:rPr sz="169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13" dirty="0">
                <a:solidFill>
                  <a:srgbClr val="333333"/>
                </a:solidFill>
                <a:latin typeface="Roboto"/>
                <a:cs typeface="Roboto"/>
              </a:rPr>
              <a:t>measurement</a:t>
            </a:r>
            <a:endParaRPr sz="1695">
              <a:latin typeface="Roboto"/>
              <a:cs typeface="Roboto"/>
            </a:endParaRPr>
          </a:p>
          <a:p>
            <a:pPr marL="523098">
              <a:spcBef>
                <a:spcPts val="704"/>
              </a:spcBef>
            </a:pPr>
            <a:r>
              <a:rPr sz="1695" spc="-91" dirty="0">
                <a:solidFill>
                  <a:srgbClr val="2562EB"/>
                </a:solidFill>
                <a:latin typeface="Roboto Medium"/>
                <a:cs typeface="Roboto Medium"/>
              </a:rPr>
              <a:t>15</a:t>
            </a:r>
            <a:r>
              <a:rPr sz="1695" spc="20" dirty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sz="1695" spc="-79" dirty="0">
                <a:solidFill>
                  <a:srgbClr val="2562EB"/>
                </a:solidFill>
                <a:latin typeface="Roboto Medium"/>
                <a:cs typeface="Roboto Medium"/>
              </a:rPr>
              <a:t>Person-</a:t>
            </a:r>
            <a:r>
              <a:rPr sz="1695" spc="-104" dirty="0">
                <a:solidFill>
                  <a:srgbClr val="2562EB"/>
                </a:solidFill>
                <a:latin typeface="Roboto Medium"/>
                <a:cs typeface="Roboto Medium"/>
              </a:rPr>
              <a:t>Weeks</a:t>
            </a:r>
            <a:r>
              <a:rPr sz="1695" spc="27" dirty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sz="1695" spc="-13" dirty="0">
                <a:solidFill>
                  <a:srgbClr val="2562EB"/>
                </a:solidFill>
                <a:latin typeface="Roboto Medium"/>
                <a:cs typeface="Roboto Medium"/>
              </a:rPr>
              <a:t>(25.5%)</a:t>
            </a:r>
            <a:endParaRPr sz="1695">
              <a:latin typeface="Roboto Medium"/>
              <a:cs typeface="Roboto Medium"/>
            </a:endParaRPr>
          </a:p>
          <a:p>
            <a:pPr marL="523098">
              <a:spcBef>
                <a:spcPts val="1486"/>
              </a:spcBef>
            </a:pPr>
            <a:r>
              <a:rPr sz="1695" spc="-79" dirty="0">
                <a:solidFill>
                  <a:srgbClr val="333333"/>
                </a:solidFill>
                <a:latin typeface="Roboto Medium"/>
                <a:cs typeface="Roboto Medium"/>
              </a:rPr>
              <a:t>Milestone</a:t>
            </a:r>
            <a:r>
              <a:rPr sz="1695" spc="-7" dirty="0">
                <a:solidFill>
                  <a:srgbClr val="333333"/>
                </a:solidFill>
                <a:latin typeface="Roboto Medium"/>
                <a:cs typeface="Roboto Medium"/>
              </a:rPr>
              <a:t> </a:t>
            </a:r>
            <a:r>
              <a:rPr sz="1695" spc="-65" dirty="0">
                <a:solidFill>
                  <a:srgbClr val="333333"/>
                </a:solidFill>
                <a:latin typeface="Roboto Medium"/>
                <a:cs typeface="Roboto Medium"/>
              </a:rPr>
              <a:t>5</a:t>
            </a:r>
            <a:endParaRPr sz="1695">
              <a:latin typeface="Roboto Medium"/>
              <a:cs typeface="Roboto Medium"/>
            </a:endParaRPr>
          </a:p>
          <a:p>
            <a:pPr marL="523098">
              <a:spcBef>
                <a:spcPts val="313"/>
              </a:spcBef>
            </a:pPr>
            <a:r>
              <a:rPr sz="1695" spc="-72" dirty="0">
                <a:solidFill>
                  <a:srgbClr val="333333"/>
                </a:solidFill>
                <a:latin typeface="Roboto"/>
                <a:cs typeface="Roboto"/>
              </a:rPr>
              <a:t>Cognate</a:t>
            </a:r>
            <a:r>
              <a:rPr sz="1695" spc="-39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65" dirty="0">
                <a:solidFill>
                  <a:srgbClr val="333333"/>
                </a:solidFill>
                <a:latin typeface="Roboto"/>
                <a:cs typeface="Roboto"/>
              </a:rPr>
              <a:t>AI</a:t>
            </a:r>
            <a:r>
              <a:rPr sz="1695" spc="-32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13" dirty="0">
                <a:solidFill>
                  <a:srgbClr val="333333"/>
                </a:solidFill>
                <a:latin typeface="Roboto"/>
                <a:cs typeface="Roboto"/>
              </a:rPr>
              <a:t>integration</a:t>
            </a:r>
            <a:endParaRPr sz="1695">
              <a:latin typeface="Roboto"/>
              <a:cs typeface="Roboto"/>
            </a:endParaRPr>
          </a:p>
          <a:p>
            <a:pPr marL="523098">
              <a:spcBef>
                <a:spcPts val="704"/>
              </a:spcBef>
            </a:pPr>
            <a:r>
              <a:rPr sz="1695" spc="-85" dirty="0">
                <a:solidFill>
                  <a:srgbClr val="2562EB"/>
                </a:solidFill>
                <a:latin typeface="Roboto Medium"/>
                <a:cs typeface="Roboto Medium"/>
              </a:rPr>
              <a:t>11.5</a:t>
            </a:r>
            <a:r>
              <a:rPr sz="1695" spc="32" dirty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sz="1695" spc="-79" dirty="0">
                <a:solidFill>
                  <a:srgbClr val="2562EB"/>
                </a:solidFill>
                <a:latin typeface="Roboto Medium"/>
                <a:cs typeface="Roboto Medium"/>
              </a:rPr>
              <a:t>Person-</a:t>
            </a:r>
            <a:r>
              <a:rPr sz="1695" spc="-104" dirty="0">
                <a:solidFill>
                  <a:srgbClr val="2562EB"/>
                </a:solidFill>
                <a:latin typeface="Roboto Medium"/>
                <a:cs typeface="Roboto Medium"/>
              </a:rPr>
              <a:t>Weeks</a:t>
            </a:r>
            <a:r>
              <a:rPr sz="1695" spc="39" dirty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sz="1695" spc="-13" dirty="0">
                <a:solidFill>
                  <a:srgbClr val="2562EB"/>
                </a:solidFill>
                <a:latin typeface="Roboto Medium"/>
                <a:cs typeface="Roboto Medium"/>
              </a:rPr>
              <a:t>(19.5%)</a:t>
            </a:r>
            <a:endParaRPr sz="1695">
              <a:latin typeface="Roboto Medium"/>
              <a:cs typeface="Roboto Medium"/>
            </a:endParaRPr>
          </a:p>
          <a:p>
            <a:pPr marL="523098">
              <a:spcBef>
                <a:spcPts val="1486"/>
              </a:spcBef>
            </a:pPr>
            <a:r>
              <a:rPr sz="1695" spc="-79" dirty="0">
                <a:solidFill>
                  <a:srgbClr val="333333"/>
                </a:solidFill>
                <a:latin typeface="Roboto Medium"/>
                <a:cs typeface="Roboto Medium"/>
              </a:rPr>
              <a:t>Milestone</a:t>
            </a:r>
            <a:r>
              <a:rPr sz="1695" spc="-27" dirty="0">
                <a:solidFill>
                  <a:srgbClr val="333333"/>
                </a:solidFill>
                <a:latin typeface="Roboto Medium"/>
                <a:cs typeface="Roboto Medium"/>
              </a:rPr>
              <a:t> </a:t>
            </a:r>
            <a:r>
              <a:rPr sz="1695" spc="-91" dirty="0">
                <a:solidFill>
                  <a:srgbClr val="333333"/>
                </a:solidFill>
                <a:latin typeface="Roboto Medium"/>
                <a:cs typeface="Roboto Medium"/>
              </a:rPr>
              <a:t>6</a:t>
            </a:r>
            <a:r>
              <a:rPr sz="1695" spc="-27" dirty="0">
                <a:solidFill>
                  <a:srgbClr val="333333"/>
                </a:solidFill>
                <a:latin typeface="Roboto Medium"/>
                <a:cs typeface="Roboto Medium"/>
              </a:rPr>
              <a:t> </a:t>
            </a:r>
            <a:r>
              <a:rPr sz="1695" spc="-79" dirty="0">
                <a:solidFill>
                  <a:srgbClr val="333333"/>
                </a:solidFill>
                <a:latin typeface="Roboto Medium"/>
                <a:cs typeface="Roboto Medium"/>
              </a:rPr>
              <a:t>&amp;</a:t>
            </a:r>
            <a:r>
              <a:rPr sz="1695" spc="-27" dirty="0">
                <a:solidFill>
                  <a:srgbClr val="333333"/>
                </a:solidFill>
                <a:latin typeface="Roboto Medium"/>
                <a:cs typeface="Roboto Medium"/>
              </a:rPr>
              <a:t> </a:t>
            </a:r>
            <a:r>
              <a:rPr sz="1695" spc="-65" dirty="0">
                <a:solidFill>
                  <a:srgbClr val="333333"/>
                </a:solidFill>
                <a:latin typeface="Roboto Medium"/>
                <a:cs typeface="Roboto Medium"/>
              </a:rPr>
              <a:t>7</a:t>
            </a:r>
            <a:endParaRPr sz="1695">
              <a:latin typeface="Roboto Medium"/>
              <a:cs typeface="Roboto Medium"/>
            </a:endParaRPr>
          </a:p>
          <a:p>
            <a:pPr marL="523098">
              <a:spcBef>
                <a:spcPts val="313"/>
              </a:spcBef>
            </a:pPr>
            <a:r>
              <a:rPr sz="1695" spc="-59" dirty="0">
                <a:solidFill>
                  <a:srgbClr val="333333"/>
                </a:solidFill>
                <a:latin typeface="Roboto"/>
                <a:cs typeface="Roboto"/>
              </a:rPr>
              <a:t>Pipeline</a:t>
            </a:r>
            <a:r>
              <a:rPr sz="169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65" dirty="0">
                <a:solidFill>
                  <a:srgbClr val="333333"/>
                </a:solidFill>
                <a:latin typeface="Roboto"/>
                <a:cs typeface="Roboto"/>
              </a:rPr>
              <a:t>creation</a:t>
            </a:r>
            <a:r>
              <a:rPr sz="169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104" dirty="0">
                <a:solidFill>
                  <a:srgbClr val="333333"/>
                </a:solidFill>
                <a:latin typeface="Roboto"/>
                <a:cs typeface="Roboto"/>
              </a:rPr>
              <a:t>&amp;</a:t>
            </a:r>
            <a:r>
              <a:rPr sz="169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97" dirty="0">
                <a:solidFill>
                  <a:srgbClr val="333333"/>
                </a:solidFill>
                <a:latin typeface="Roboto"/>
                <a:cs typeface="Roboto"/>
              </a:rPr>
              <a:t>ITG/PRO</a:t>
            </a:r>
            <a:r>
              <a:rPr sz="169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13" dirty="0">
                <a:solidFill>
                  <a:srgbClr val="333333"/>
                </a:solidFill>
                <a:latin typeface="Roboto"/>
                <a:cs typeface="Roboto"/>
              </a:rPr>
              <a:t>deployment</a:t>
            </a:r>
            <a:endParaRPr sz="1695">
              <a:latin typeface="Roboto"/>
              <a:cs typeface="Roboto"/>
            </a:endParaRPr>
          </a:p>
          <a:p>
            <a:pPr marL="523098">
              <a:spcBef>
                <a:spcPts val="704"/>
              </a:spcBef>
            </a:pPr>
            <a:r>
              <a:rPr sz="1695" spc="-91" dirty="0">
                <a:solidFill>
                  <a:srgbClr val="2562EB"/>
                </a:solidFill>
                <a:latin typeface="Roboto Medium"/>
                <a:cs typeface="Roboto Medium"/>
              </a:rPr>
              <a:t>18</a:t>
            </a:r>
            <a:r>
              <a:rPr sz="1695" spc="20" dirty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sz="1695" spc="-79" dirty="0">
                <a:solidFill>
                  <a:srgbClr val="2562EB"/>
                </a:solidFill>
                <a:latin typeface="Roboto Medium"/>
                <a:cs typeface="Roboto Medium"/>
              </a:rPr>
              <a:t>Person-</a:t>
            </a:r>
            <a:r>
              <a:rPr sz="1695" spc="-104" dirty="0">
                <a:solidFill>
                  <a:srgbClr val="2562EB"/>
                </a:solidFill>
                <a:latin typeface="Roboto Medium"/>
                <a:cs typeface="Roboto Medium"/>
              </a:rPr>
              <a:t>Weeks</a:t>
            </a:r>
            <a:r>
              <a:rPr sz="1695" spc="27" dirty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sz="1695" spc="-13" dirty="0">
                <a:solidFill>
                  <a:srgbClr val="2562EB"/>
                </a:solidFill>
                <a:latin typeface="Roboto Medium"/>
                <a:cs typeface="Roboto Medium"/>
              </a:rPr>
              <a:t>(31%)</a:t>
            </a:r>
            <a:endParaRPr sz="1695">
              <a:latin typeface="Roboto Medium"/>
              <a:cs typeface="Roboto Medium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981594" y="10806652"/>
            <a:ext cx="2452033" cy="249930"/>
          </a:xfrm>
          <a:prstGeom prst="rect">
            <a:avLst/>
          </a:prstGeom>
        </p:spPr>
        <p:txBody>
          <a:bodyPr vert="horz" wrap="square" lIns="0" tIns="19040" rIns="0" bIns="0" rtlCol="0">
            <a:spAutoFit/>
          </a:bodyPr>
          <a:lstStyle/>
          <a:p>
            <a:pPr marL="16554">
              <a:spcBef>
                <a:spcPts val="149"/>
              </a:spcBef>
            </a:pPr>
            <a:r>
              <a:rPr sz="1499" spc="-104" dirty="0">
                <a:solidFill>
                  <a:srgbClr val="4A5462"/>
                </a:solidFill>
                <a:latin typeface="Roboto"/>
                <a:cs typeface="Roboto"/>
              </a:rPr>
              <a:t>FAISS</a:t>
            </a:r>
            <a:r>
              <a:rPr sz="1499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99" spc="-85" dirty="0">
                <a:solidFill>
                  <a:srgbClr val="4A5462"/>
                </a:solidFill>
                <a:latin typeface="Roboto"/>
                <a:cs typeface="Roboto"/>
              </a:rPr>
              <a:t>Vector</a:t>
            </a:r>
            <a:r>
              <a:rPr sz="1499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99" spc="-91" dirty="0">
                <a:solidFill>
                  <a:srgbClr val="4A5462"/>
                </a:solidFill>
                <a:latin typeface="Roboto"/>
                <a:cs typeface="Roboto"/>
              </a:rPr>
              <a:t>DB</a:t>
            </a:r>
            <a:r>
              <a:rPr sz="1499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99" spc="-59" dirty="0">
                <a:solidFill>
                  <a:srgbClr val="4A5462"/>
                </a:solidFill>
                <a:latin typeface="Roboto"/>
                <a:cs typeface="Roboto"/>
              </a:rPr>
              <a:t>for</a:t>
            </a:r>
            <a:r>
              <a:rPr sz="1499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99" spc="-79" dirty="0">
                <a:solidFill>
                  <a:srgbClr val="4A5462"/>
                </a:solidFill>
                <a:latin typeface="Roboto"/>
                <a:cs typeface="Roboto"/>
              </a:rPr>
              <a:t>Cognate</a:t>
            </a:r>
            <a:r>
              <a:rPr sz="1499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99" spc="-32" dirty="0">
                <a:solidFill>
                  <a:srgbClr val="4A5462"/>
                </a:solidFill>
                <a:latin typeface="Roboto"/>
                <a:cs typeface="Roboto"/>
              </a:rPr>
              <a:t>AI</a:t>
            </a:r>
            <a:endParaRPr sz="1499">
              <a:latin typeface="Roboto"/>
              <a:cs typeface="Roboto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6346250" y="10806652"/>
            <a:ext cx="960283" cy="249930"/>
          </a:xfrm>
          <a:prstGeom prst="rect">
            <a:avLst/>
          </a:prstGeom>
        </p:spPr>
        <p:txBody>
          <a:bodyPr vert="horz" wrap="square" lIns="0" tIns="19040" rIns="0" bIns="0" rtlCol="0">
            <a:spAutoFit/>
          </a:bodyPr>
          <a:lstStyle/>
          <a:p>
            <a:pPr marL="16554">
              <a:spcBef>
                <a:spcPts val="149"/>
              </a:spcBef>
            </a:pPr>
            <a:r>
              <a:rPr sz="1499" spc="-65" dirty="0">
                <a:solidFill>
                  <a:srgbClr val="4A5462"/>
                </a:solidFill>
                <a:latin typeface="Roboto"/>
                <a:cs typeface="Roboto"/>
              </a:rPr>
              <a:t>Confidential</a:t>
            </a:r>
            <a:endParaRPr sz="1499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5746" y="447693"/>
            <a:ext cx="9115026" cy="1280174"/>
          </a:xfrm>
          <a:prstGeom prst="rect">
            <a:avLst/>
          </a:prstGeom>
        </p:spPr>
        <p:txBody>
          <a:bodyPr vert="horz" wrap="square" lIns="0" tIns="210962" rIns="0" bIns="0" rtlCol="0">
            <a:spAutoFit/>
          </a:bodyPr>
          <a:lstStyle/>
          <a:p>
            <a:pPr algn="ctr">
              <a:spcBef>
                <a:spcPts val="906"/>
              </a:spcBef>
            </a:pPr>
            <a:r>
              <a:rPr spc="-203" dirty="0"/>
              <a:t>Project</a:t>
            </a:r>
            <a:r>
              <a:rPr spc="-176" dirty="0"/>
              <a:t> </a:t>
            </a:r>
            <a:r>
              <a:rPr spc="-39" dirty="0"/>
              <a:t>Timeline</a:t>
            </a:r>
          </a:p>
          <a:p>
            <a:pPr algn="ctr">
              <a:spcBef>
                <a:spcPts val="521"/>
              </a:spcBef>
            </a:pPr>
            <a:r>
              <a:rPr sz="2607" b="0" spc="-196" dirty="0">
                <a:solidFill>
                  <a:srgbClr val="2562EB"/>
                </a:solidFill>
                <a:latin typeface="Roboto Medium"/>
                <a:cs typeface="Roboto Medium"/>
              </a:rPr>
              <a:t>FAISS</a:t>
            </a:r>
            <a:r>
              <a:rPr sz="2607" b="0" spc="-39" dirty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sz="2607" b="0" spc="-163" dirty="0">
                <a:solidFill>
                  <a:srgbClr val="2562EB"/>
                </a:solidFill>
                <a:latin typeface="Roboto Medium"/>
                <a:cs typeface="Roboto Medium"/>
              </a:rPr>
              <a:t>Vector</a:t>
            </a:r>
            <a:r>
              <a:rPr sz="2607" b="0" spc="-32" dirty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sz="2607" b="0" spc="-189" dirty="0">
                <a:solidFill>
                  <a:srgbClr val="2562EB"/>
                </a:solidFill>
                <a:latin typeface="Roboto Medium"/>
                <a:cs typeface="Roboto Medium"/>
              </a:rPr>
              <a:t>DB</a:t>
            </a:r>
            <a:r>
              <a:rPr sz="2607" b="0" spc="-39" dirty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sz="2607" b="0" spc="-176" dirty="0">
                <a:solidFill>
                  <a:srgbClr val="2562EB"/>
                </a:solidFill>
                <a:latin typeface="Roboto Medium"/>
                <a:cs typeface="Roboto Medium"/>
              </a:rPr>
              <a:t>&amp;</a:t>
            </a:r>
            <a:r>
              <a:rPr sz="2607" b="0" spc="-32" dirty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sz="2607" b="0" spc="-156" dirty="0">
                <a:solidFill>
                  <a:srgbClr val="2562EB"/>
                </a:solidFill>
                <a:latin typeface="Roboto Medium"/>
                <a:cs typeface="Roboto Medium"/>
              </a:rPr>
              <a:t>Cognate</a:t>
            </a:r>
            <a:r>
              <a:rPr sz="2607" b="0" spc="-32" dirty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sz="2607" b="0" spc="-144" dirty="0">
                <a:solidFill>
                  <a:srgbClr val="2562EB"/>
                </a:solidFill>
                <a:latin typeface="Roboto Medium"/>
                <a:cs typeface="Roboto Medium"/>
              </a:rPr>
              <a:t>AI</a:t>
            </a:r>
            <a:r>
              <a:rPr sz="2607" b="0" spc="-39" dirty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sz="2607" b="0" spc="-131" dirty="0">
                <a:solidFill>
                  <a:srgbClr val="2562EB"/>
                </a:solidFill>
                <a:latin typeface="Roboto Medium"/>
                <a:cs typeface="Roboto Medium"/>
              </a:rPr>
              <a:t>Integration</a:t>
            </a:r>
            <a:r>
              <a:rPr sz="2607" b="0" spc="-32" dirty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sz="2607" b="0" spc="-97" dirty="0">
                <a:solidFill>
                  <a:srgbClr val="2562EB"/>
                </a:solidFill>
                <a:latin typeface="Roboto Medium"/>
                <a:cs typeface="Roboto Medium"/>
              </a:rPr>
              <a:t>Milestones</a:t>
            </a:r>
            <a:endParaRPr sz="2607">
              <a:latin typeface="Roboto Medium"/>
              <a:cs typeface="Roboto Medium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98158" y="1950707"/>
            <a:ext cx="5029068" cy="9486932"/>
            <a:chOff x="609599" y="1409699"/>
            <a:chExt cx="3857625" cy="7277100"/>
          </a:xfrm>
        </p:grpSpPr>
        <p:sp>
          <p:nvSpPr>
            <p:cNvPr id="4" name="object 4"/>
            <p:cNvSpPr/>
            <p:nvPr/>
          </p:nvSpPr>
          <p:spPr>
            <a:xfrm>
              <a:off x="666749" y="1409699"/>
              <a:ext cx="3800475" cy="7277100"/>
            </a:xfrm>
            <a:custGeom>
              <a:avLst/>
              <a:gdLst/>
              <a:ahLst/>
              <a:cxnLst/>
              <a:rect l="l" t="t" r="r" b="b"/>
              <a:pathLst>
                <a:path w="3800475" h="7277100">
                  <a:moveTo>
                    <a:pt x="0" y="7277099"/>
                  </a:moveTo>
                  <a:lnTo>
                    <a:pt x="3800474" y="7277099"/>
                  </a:lnTo>
                  <a:lnTo>
                    <a:pt x="3800474" y="0"/>
                  </a:lnTo>
                  <a:lnTo>
                    <a:pt x="0" y="0"/>
                  </a:lnTo>
                  <a:lnTo>
                    <a:pt x="0" y="7277099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599" y="1409699"/>
              <a:ext cx="57150" cy="7277100"/>
            </a:xfrm>
            <a:custGeom>
              <a:avLst/>
              <a:gdLst/>
              <a:ahLst/>
              <a:cxnLst/>
              <a:rect l="l" t="t" r="r" b="b"/>
              <a:pathLst>
                <a:path w="57150" h="7277100">
                  <a:moveTo>
                    <a:pt x="57149" y="7277099"/>
                  </a:moveTo>
                  <a:lnTo>
                    <a:pt x="0" y="7277099"/>
                  </a:lnTo>
                  <a:lnTo>
                    <a:pt x="0" y="0"/>
                  </a:lnTo>
                  <a:lnTo>
                    <a:pt x="57149" y="0"/>
                  </a:lnTo>
                  <a:lnTo>
                    <a:pt x="57149" y="72770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1549" y="3305174"/>
              <a:ext cx="133349" cy="1523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1549" y="3876674"/>
              <a:ext cx="133349" cy="1523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1549" y="4448174"/>
              <a:ext cx="133349" cy="1523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1549" y="5019674"/>
              <a:ext cx="133349" cy="1523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1549" y="5591174"/>
              <a:ext cx="133349" cy="15239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1549" y="6162674"/>
              <a:ext cx="133349" cy="15239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1549" y="6734174"/>
              <a:ext cx="133349" cy="15239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57249" y="76580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399" y="152399"/>
                  </a:moveTo>
                  <a:lnTo>
                    <a:pt x="0" y="152399"/>
                  </a:lnTo>
                  <a:lnTo>
                    <a:pt x="0" y="0"/>
                  </a:lnTo>
                  <a:lnTo>
                    <a:pt x="152399" y="0"/>
                  </a:lnTo>
                  <a:lnTo>
                    <a:pt x="152399" y="1523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57249" y="79628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399" y="152399"/>
                  </a:moveTo>
                  <a:lnTo>
                    <a:pt x="0" y="152399"/>
                  </a:lnTo>
                  <a:lnTo>
                    <a:pt x="0" y="0"/>
                  </a:lnTo>
                  <a:lnTo>
                    <a:pt x="152399" y="0"/>
                  </a:lnTo>
                  <a:lnTo>
                    <a:pt x="152399" y="152399"/>
                  </a:lnTo>
                  <a:close/>
                </a:path>
              </a:pathLst>
            </a:custGeom>
            <a:solidFill>
              <a:srgbClr val="BEDA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57249" y="826769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399" y="152399"/>
                  </a:moveTo>
                  <a:lnTo>
                    <a:pt x="0" y="152399"/>
                  </a:lnTo>
                  <a:lnTo>
                    <a:pt x="0" y="0"/>
                  </a:lnTo>
                  <a:lnTo>
                    <a:pt x="152399" y="0"/>
                  </a:lnTo>
                  <a:lnTo>
                    <a:pt x="152399" y="152399"/>
                  </a:lnTo>
                  <a:close/>
                </a:path>
              </a:pathLst>
            </a:custGeom>
            <a:solidFill>
              <a:srgbClr val="60A5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998158" y="2121047"/>
            <a:ext cx="5029068" cy="9345809"/>
          </a:xfrm>
          <a:prstGeom prst="rect">
            <a:avLst/>
          </a:prstGeom>
        </p:spPr>
        <p:txBody>
          <a:bodyPr vert="horz" wrap="square" lIns="0" tIns="15729" rIns="0" bIns="0" rtlCol="0">
            <a:spAutoFit/>
          </a:bodyPr>
          <a:lstStyle/>
          <a:p>
            <a:pPr marL="272308">
              <a:spcBef>
                <a:spcPts val="124"/>
              </a:spcBef>
            </a:pPr>
            <a:r>
              <a:rPr sz="2151" b="1" spc="-111" dirty="0">
                <a:solidFill>
                  <a:srgbClr val="2562EB"/>
                </a:solidFill>
                <a:latin typeface="Roboto"/>
                <a:cs typeface="Roboto"/>
              </a:rPr>
              <a:t>Project</a:t>
            </a:r>
            <a:r>
              <a:rPr sz="2151" b="1" spc="13" dirty="0">
                <a:solidFill>
                  <a:srgbClr val="2562EB"/>
                </a:solidFill>
                <a:latin typeface="Roboto"/>
                <a:cs typeface="Roboto"/>
              </a:rPr>
              <a:t> </a:t>
            </a:r>
            <a:r>
              <a:rPr sz="2151" b="1" spc="-13" dirty="0">
                <a:solidFill>
                  <a:srgbClr val="2562EB"/>
                </a:solidFill>
                <a:latin typeface="Roboto"/>
                <a:cs typeface="Roboto"/>
              </a:rPr>
              <a:t>Overview</a:t>
            </a:r>
            <a:endParaRPr sz="2151">
              <a:latin typeface="Roboto"/>
              <a:cs typeface="Roboto"/>
            </a:endParaRPr>
          </a:p>
          <a:p>
            <a:pPr marL="272308" marR="1092549">
              <a:lnSpc>
                <a:spcPct val="134600"/>
              </a:lnSpc>
              <a:spcBef>
                <a:spcPts val="1082"/>
              </a:spcBef>
            </a:pPr>
            <a:r>
              <a:rPr sz="1695" b="1" spc="-79" dirty="0">
                <a:solidFill>
                  <a:srgbClr val="333333"/>
                </a:solidFill>
                <a:latin typeface="Roboto"/>
                <a:cs typeface="Roboto"/>
              </a:rPr>
              <a:t>Duration:</a:t>
            </a:r>
            <a:r>
              <a:rPr sz="1695" b="1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79" dirty="0">
                <a:solidFill>
                  <a:srgbClr val="333333"/>
                </a:solidFill>
                <a:latin typeface="Roboto"/>
                <a:cs typeface="Roboto"/>
              </a:rPr>
              <a:t>14</a:t>
            </a:r>
            <a:r>
              <a:rPr sz="1695" spc="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97" dirty="0">
                <a:solidFill>
                  <a:srgbClr val="333333"/>
                </a:solidFill>
                <a:latin typeface="Roboto"/>
                <a:cs typeface="Roboto"/>
              </a:rPr>
              <a:t>Weeks</a:t>
            </a:r>
            <a:r>
              <a:rPr sz="1695" spc="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65" dirty="0">
                <a:solidFill>
                  <a:srgbClr val="333333"/>
                </a:solidFill>
                <a:latin typeface="Roboto"/>
                <a:cs typeface="Roboto"/>
              </a:rPr>
              <a:t>(3.5</a:t>
            </a:r>
            <a:r>
              <a:rPr sz="1695" spc="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13" dirty="0">
                <a:solidFill>
                  <a:srgbClr val="333333"/>
                </a:solidFill>
                <a:latin typeface="Roboto"/>
                <a:cs typeface="Roboto"/>
              </a:rPr>
              <a:t>Months) </a:t>
            </a:r>
            <a:r>
              <a:rPr sz="1695" b="1" spc="-79" dirty="0">
                <a:solidFill>
                  <a:srgbClr val="333333"/>
                </a:solidFill>
                <a:latin typeface="Roboto"/>
                <a:cs typeface="Roboto"/>
              </a:rPr>
              <a:t>Primary</a:t>
            </a:r>
            <a:r>
              <a:rPr sz="1695" b="1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b="1" spc="-72" dirty="0">
                <a:solidFill>
                  <a:srgbClr val="333333"/>
                </a:solidFill>
                <a:latin typeface="Roboto"/>
                <a:cs typeface="Roboto"/>
              </a:rPr>
              <a:t>Scope:</a:t>
            </a:r>
            <a:r>
              <a:rPr sz="1695" b="1" spc="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111" dirty="0">
                <a:solidFill>
                  <a:srgbClr val="333333"/>
                </a:solidFill>
                <a:latin typeface="Roboto"/>
                <a:cs typeface="Roboto"/>
              </a:rPr>
              <a:t>FAISS</a:t>
            </a:r>
            <a:r>
              <a:rPr sz="1695" spc="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85" dirty="0">
                <a:solidFill>
                  <a:srgbClr val="333333"/>
                </a:solidFill>
                <a:latin typeface="Roboto"/>
                <a:cs typeface="Roboto"/>
              </a:rPr>
              <a:t>Vector</a:t>
            </a:r>
            <a:r>
              <a:rPr sz="1695" spc="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97" dirty="0">
                <a:solidFill>
                  <a:srgbClr val="333333"/>
                </a:solidFill>
                <a:latin typeface="Roboto"/>
                <a:cs typeface="Roboto"/>
              </a:rPr>
              <a:t>DB</a:t>
            </a:r>
            <a:r>
              <a:rPr sz="1695" spc="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65" dirty="0">
                <a:solidFill>
                  <a:srgbClr val="333333"/>
                </a:solidFill>
                <a:latin typeface="Roboto"/>
                <a:cs typeface="Roboto"/>
              </a:rPr>
              <a:t>Creation</a:t>
            </a:r>
            <a:endParaRPr sz="1695">
              <a:latin typeface="Roboto"/>
              <a:cs typeface="Roboto"/>
            </a:endParaRPr>
          </a:p>
          <a:p>
            <a:pPr marL="272308">
              <a:spcBef>
                <a:spcPts val="704"/>
              </a:spcBef>
            </a:pPr>
            <a:r>
              <a:rPr sz="1695" b="1" spc="-65" dirty="0">
                <a:solidFill>
                  <a:srgbClr val="333333"/>
                </a:solidFill>
                <a:latin typeface="Roboto"/>
                <a:cs typeface="Roboto"/>
              </a:rPr>
              <a:t>Integration:</a:t>
            </a:r>
            <a:r>
              <a:rPr sz="1695" b="1" spc="-2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72" dirty="0">
                <a:solidFill>
                  <a:srgbClr val="333333"/>
                </a:solidFill>
                <a:latin typeface="Roboto"/>
                <a:cs typeface="Roboto"/>
              </a:rPr>
              <a:t>Cognate</a:t>
            </a:r>
            <a:r>
              <a:rPr sz="1695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65" dirty="0">
                <a:solidFill>
                  <a:srgbClr val="333333"/>
                </a:solidFill>
                <a:latin typeface="Roboto"/>
                <a:cs typeface="Roboto"/>
              </a:rPr>
              <a:t>AI</a:t>
            </a:r>
            <a:r>
              <a:rPr sz="1695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65" dirty="0">
                <a:solidFill>
                  <a:srgbClr val="333333"/>
                </a:solidFill>
                <a:latin typeface="Roboto"/>
                <a:cs typeface="Roboto"/>
              </a:rPr>
              <a:t>(Replace</a:t>
            </a:r>
            <a:r>
              <a:rPr sz="1695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91" dirty="0">
                <a:solidFill>
                  <a:srgbClr val="333333"/>
                </a:solidFill>
                <a:latin typeface="Roboto"/>
                <a:cs typeface="Roboto"/>
              </a:rPr>
              <a:t>Coveo</a:t>
            </a:r>
            <a:r>
              <a:rPr sz="169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27" dirty="0">
                <a:solidFill>
                  <a:srgbClr val="333333"/>
                </a:solidFill>
                <a:latin typeface="Roboto"/>
                <a:cs typeface="Roboto"/>
              </a:rPr>
              <a:t>API2)</a:t>
            </a:r>
            <a:endParaRPr sz="1695">
              <a:latin typeface="Roboto"/>
              <a:cs typeface="Roboto"/>
            </a:endParaRPr>
          </a:p>
          <a:p>
            <a:pPr marL="793752" marR="1966587" indent="-521444">
              <a:lnSpc>
                <a:spcPct val="153800"/>
              </a:lnSpc>
              <a:spcBef>
                <a:spcPts val="1564"/>
              </a:spcBef>
            </a:pPr>
            <a:r>
              <a:rPr sz="1695" b="1" spc="-79" dirty="0">
                <a:solidFill>
                  <a:srgbClr val="333333"/>
                </a:solidFill>
                <a:latin typeface="Roboto"/>
                <a:cs typeface="Roboto"/>
              </a:rPr>
              <a:t>7</a:t>
            </a:r>
            <a:r>
              <a:rPr sz="1695" b="1" spc="-2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b="1" spc="-97" dirty="0">
                <a:solidFill>
                  <a:srgbClr val="333333"/>
                </a:solidFill>
                <a:latin typeface="Roboto"/>
                <a:cs typeface="Roboto"/>
              </a:rPr>
              <a:t>Key</a:t>
            </a:r>
            <a:r>
              <a:rPr sz="1695" b="1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b="1" spc="-72" dirty="0">
                <a:solidFill>
                  <a:srgbClr val="333333"/>
                </a:solidFill>
                <a:latin typeface="Roboto"/>
                <a:cs typeface="Roboto"/>
              </a:rPr>
              <a:t>Milestones</a:t>
            </a:r>
            <a:r>
              <a:rPr sz="1695" b="1" spc="-2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b="1" spc="-72" dirty="0">
                <a:solidFill>
                  <a:srgbClr val="333333"/>
                </a:solidFill>
                <a:latin typeface="Roboto"/>
                <a:cs typeface="Roboto"/>
              </a:rPr>
              <a:t>with</a:t>
            </a:r>
            <a:r>
              <a:rPr sz="1695" b="1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b="1" spc="-32" dirty="0">
                <a:solidFill>
                  <a:srgbClr val="333333"/>
                </a:solidFill>
                <a:latin typeface="Roboto"/>
                <a:cs typeface="Roboto"/>
              </a:rPr>
              <a:t>AC: </a:t>
            </a:r>
            <a:r>
              <a:rPr sz="1695" spc="-104" dirty="0">
                <a:solidFill>
                  <a:srgbClr val="333333"/>
                </a:solidFill>
                <a:latin typeface="Roboto Medium"/>
                <a:cs typeface="Roboto Medium"/>
              </a:rPr>
              <a:t>Week</a:t>
            </a:r>
            <a:r>
              <a:rPr sz="1695" spc="-20" dirty="0">
                <a:solidFill>
                  <a:srgbClr val="333333"/>
                </a:solidFill>
                <a:latin typeface="Roboto Medium"/>
                <a:cs typeface="Roboto Medium"/>
              </a:rPr>
              <a:t> </a:t>
            </a:r>
            <a:r>
              <a:rPr sz="1695" spc="-59" dirty="0">
                <a:solidFill>
                  <a:srgbClr val="333333"/>
                </a:solidFill>
                <a:latin typeface="Roboto Medium"/>
                <a:cs typeface="Roboto Medium"/>
              </a:rPr>
              <a:t>2:</a:t>
            </a:r>
            <a:r>
              <a:rPr sz="1695" spc="-13" dirty="0">
                <a:solidFill>
                  <a:srgbClr val="333333"/>
                </a:solidFill>
                <a:latin typeface="Roboto Medium"/>
                <a:cs typeface="Roboto Medium"/>
              </a:rPr>
              <a:t> </a:t>
            </a:r>
            <a:r>
              <a:rPr sz="1695" spc="-72" dirty="0">
                <a:solidFill>
                  <a:srgbClr val="333333"/>
                </a:solidFill>
                <a:latin typeface="Roboto Medium"/>
                <a:cs typeface="Roboto Medium"/>
              </a:rPr>
              <a:t>Field</a:t>
            </a:r>
            <a:r>
              <a:rPr sz="1695" spc="-13" dirty="0">
                <a:solidFill>
                  <a:srgbClr val="333333"/>
                </a:solidFill>
                <a:latin typeface="Roboto Medium"/>
                <a:cs typeface="Roboto Medium"/>
              </a:rPr>
              <a:t> </a:t>
            </a:r>
            <a:r>
              <a:rPr sz="1695" spc="-65" dirty="0">
                <a:solidFill>
                  <a:srgbClr val="333333"/>
                </a:solidFill>
                <a:latin typeface="Roboto Medium"/>
                <a:cs typeface="Roboto Medium"/>
              </a:rPr>
              <a:t>Finalization</a:t>
            </a:r>
            <a:endParaRPr sz="1695">
              <a:latin typeface="Roboto Medium"/>
              <a:cs typeface="Roboto Medium"/>
            </a:endParaRPr>
          </a:p>
          <a:p>
            <a:pPr marL="768920">
              <a:spcBef>
                <a:spcPts val="899"/>
              </a:spcBef>
            </a:pPr>
            <a:r>
              <a:rPr sz="1108" i="1" spc="-124" dirty="0">
                <a:solidFill>
                  <a:srgbClr val="4A5462"/>
                </a:solidFill>
                <a:latin typeface="Arial"/>
                <a:cs typeface="Arial"/>
              </a:rPr>
              <a:t>AC:</a:t>
            </a:r>
            <a:r>
              <a:rPr sz="1108" i="1" spc="-20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108" i="1" spc="-196" dirty="0">
                <a:solidFill>
                  <a:srgbClr val="4A5462"/>
                </a:solidFill>
                <a:latin typeface="Arial"/>
                <a:cs typeface="Arial"/>
              </a:rPr>
              <a:t>GSR</a:t>
            </a:r>
            <a:r>
              <a:rPr sz="1108" i="1" spc="-20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108" i="1" spc="-65" dirty="0">
                <a:solidFill>
                  <a:srgbClr val="4A5462"/>
                </a:solidFill>
                <a:latin typeface="Arial"/>
                <a:cs typeface="Arial"/>
              </a:rPr>
              <a:t>sign-</a:t>
            </a:r>
            <a:r>
              <a:rPr sz="1108" i="1" spc="-13" dirty="0">
                <a:solidFill>
                  <a:srgbClr val="4A5462"/>
                </a:solidFill>
                <a:latin typeface="Arial"/>
                <a:cs typeface="Arial"/>
              </a:rPr>
              <a:t>off</a:t>
            </a:r>
            <a:r>
              <a:rPr sz="1108" i="1" spc="-20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108" i="1" spc="-72" dirty="0">
                <a:solidFill>
                  <a:srgbClr val="4A5462"/>
                </a:solidFill>
                <a:latin typeface="Arial"/>
                <a:cs typeface="Arial"/>
              </a:rPr>
              <a:t>on</a:t>
            </a:r>
            <a:r>
              <a:rPr sz="1108" i="1" spc="-13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108" i="1" spc="-59" dirty="0">
                <a:solidFill>
                  <a:srgbClr val="4A5462"/>
                </a:solidFill>
                <a:latin typeface="Arial"/>
                <a:cs typeface="Arial"/>
              </a:rPr>
              <a:t>vectorization</a:t>
            </a:r>
            <a:r>
              <a:rPr sz="1108" i="1" spc="-20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108" i="1" spc="-13" dirty="0">
                <a:solidFill>
                  <a:srgbClr val="4A5462"/>
                </a:solidFill>
                <a:latin typeface="Arial"/>
                <a:cs typeface="Arial"/>
              </a:rPr>
              <a:t>fields</a:t>
            </a:r>
            <a:endParaRPr sz="1108">
              <a:latin typeface="Arial"/>
              <a:cs typeface="Arial"/>
            </a:endParaRPr>
          </a:p>
          <a:p>
            <a:pPr>
              <a:spcBef>
                <a:spcPts val="476"/>
              </a:spcBef>
            </a:pPr>
            <a:endParaRPr sz="978">
              <a:latin typeface="Arial"/>
              <a:cs typeface="Arial"/>
            </a:endParaRPr>
          </a:p>
          <a:p>
            <a:pPr marL="793752">
              <a:spcBef>
                <a:spcPts val="7"/>
              </a:spcBef>
            </a:pPr>
            <a:r>
              <a:rPr sz="1695" spc="-104" dirty="0">
                <a:solidFill>
                  <a:srgbClr val="333333"/>
                </a:solidFill>
                <a:latin typeface="Roboto Medium"/>
                <a:cs typeface="Roboto Medium"/>
              </a:rPr>
              <a:t>Week</a:t>
            </a:r>
            <a:r>
              <a:rPr sz="1695" spc="-32" dirty="0">
                <a:solidFill>
                  <a:srgbClr val="333333"/>
                </a:solidFill>
                <a:latin typeface="Roboto Medium"/>
                <a:cs typeface="Roboto Medium"/>
              </a:rPr>
              <a:t> </a:t>
            </a:r>
            <a:r>
              <a:rPr sz="1695" spc="-59" dirty="0">
                <a:solidFill>
                  <a:srgbClr val="333333"/>
                </a:solidFill>
                <a:latin typeface="Roboto Medium"/>
                <a:cs typeface="Roboto Medium"/>
              </a:rPr>
              <a:t>4:</a:t>
            </a:r>
            <a:r>
              <a:rPr sz="1695" spc="-27" dirty="0">
                <a:solidFill>
                  <a:srgbClr val="333333"/>
                </a:solidFill>
                <a:latin typeface="Roboto Medium"/>
                <a:cs typeface="Roboto Medium"/>
              </a:rPr>
              <a:t> </a:t>
            </a:r>
            <a:r>
              <a:rPr sz="1695" spc="-52" dirty="0">
                <a:solidFill>
                  <a:srgbClr val="333333"/>
                </a:solidFill>
                <a:latin typeface="Roboto Medium"/>
                <a:cs typeface="Roboto Medium"/>
              </a:rPr>
              <a:t>Initial</a:t>
            </a:r>
            <a:r>
              <a:rPr sz="1695" spc="-27" dirty="0">
                <a:solidFill>
                  <a:srgbClr val="333333"/>
                </a:solidFill>
                <a:latin typeface="Roboto Medium"/>
                <a:cs typeface="Roboto Medium"/>
              </a:rPr>
              <a:t> </a:t>
            </a:r>
            <a:r>
              <a:rPr sz="1695" spc="-13" dirty="0">
                <a:solidFill>
                  <a:srgbClr val="333333"/>
                </a:solidFill>
                <a:latin typeface="Roboto Medium"/>
                <a:cs typeface="Roboto Medium"/>
              </a:rPr>
              <a:t>Vectorization</a:t>
            </a:r>
            <a:endParaRPr sz="1695">
              <a:latin typeface="Roboto Medium"/>
              <a:cs typeface="Roboto Medium"/>
            </a:endParaRPr>
          </a:p>
          <a:p>
            <a:pPr marL="768920">
              <a:spcBef>
                <a:spcPts val="899"/>
              </a:spcBef>
            </a:pPr>
            <a:r>
              <a:rPr sz="1108" i="1" spc="-124" dirty="0">
                <a:solidFill>
                  <a:srgbClr val="4A5462"/>
                </a:solidFill>
                <a:latin typeface="Arial"/>
                <a:cs typeface="Arial"/>
              </a:rPr>
              <a:t>AC:</a:t>
            </a:r>
            <a:r>
              <a:rPr sz="1108" i="1" spc="-20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108" i="1" spc="-85" dirty="0">
                <a:solidFill>
                  <a:srgbClr val="4A5462"/>
                </a:solidFill>
                <a:latin typeface="Arial"/>
                <a:cs typeface="Arial"/>
              </a:rPr>
              <a:t>Showcase</a:t>
            </a:r>
            <a:r>
              <a:rPr sz="1108" i="1" spc="-20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108" i="1" spc="-79" dirty="0">
                <a:solidFill>
                  <a:srgbClr val="4A5462"/>
                </a:solidFill>
                <a:latin typeface="Arial"/>
                <a:cs typeface="Arial"/>
              </a:rPr>
              <a:t>random</a:t>
            </a:r>
            <a:r>
              <a:rPr sz="1108" i="1" spc="-20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108" i="1" spc="-79" dirty="0">
                <a:solidFill>
                  <a:srgbClr val="4A5462"/>
                </a:solidFill>
                <a:latin typeface="Arial"/>
                <a:cs typeface="Arial"/>
              </a:rPr>
              <a:t>case</a:t>
            </a:r>
            <a:r>
              <a:rPr sz="1108" i="1" spc="-20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108" i="1" spc="-52" dirty="0">
                <a:solidFill>
                  <a:srgbClr val="4A5462"/>
                </a:solidFill>
                <a:latin typeface="Arial"/>
                <a:cs typeface="Arial"/>
              </a:rPr>
              <a:t>details</a:t>
            </a:r>
            <a:r>
              <a:rPr sz="1108" i="1" spc="-20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108" i="1" spc="-13" dirty="0">
                <a:solidFill>
                  <a:srgbClr val="4A5462"/>
                </a:solidFill>
                <a:latin typeface="Arial"/>
                <a:cs typeface="Arial"/>
              </a:rPr>
              <a:t>vectorization</a:t>
            </a:r>
            <a:endParaRPr sz="1108">
              <a:latin typeface="Arial"/>
              <a:cs typeface="Arial"/>
            </a:endParaRPr>
          </a:p>
          <a:p>
            <a:pPr>
              <a:spcBef>
                <a:spcPts val="476"/>
              </a:spcBef>
            </a:pPr>
            <a:endParaRPr sz="978">
              <a:latin typeface="Arial"/>
              <a:cs typeface="Arial"/>
            </a:endParaRPr>
          </a:p>
          <a:p>
            <a:pPr marL="793752"/>
            <a:r>
              <a:rPr sz="1695" spc="-104" dirty="0">
                <a:solidFill>
                  <a:srgbClr val="333333"/>
                </a:solidFill>
                <a:latin typeface="Roboto Medium"/>
                <a:cs typeface="Roboto Medium"/>
              </a:rPr>
              <a:t>Week</a:t>
            </a:r>
            <a:r>
              <a:rPr sz="1695" spc="-13" dirty="0">
                <a:solidFill>
                  <a:srgbClr val="333333"/>
                </a:solidFill>
                <a:latin typeface="Roboto Medium"/>
                <a:cs typeface="Roboto Medium"/>
              </a:rPr>
              <a:t> </a:t>
            </a:r>
            <a:r>
              <a:rPr sz="1695" spc="-72" dirty="0">
                <a:solidFill>
                  <a:srgbClr val="333333"/>
                </a:solidFill>
                <a:latin typeface="Roboto Medium"/>
                <a:cs typeface="Roboto Medium"/>
              </a:rPr>
              <a:t>6:</a:t>
            </a:r>
            <a:r>
              <a:rPr sz="1695" spc="-39" dirty="0">
                <a:solidFill>
                  <a:srgbClr val="333333"/>
                </a:solidFill>
                <a:latin typeface="Roboto Medium"/>
                <a:cs typeface="Roboto Medium"/>
              </a:rPr>
              <a:t> </a:t>
            </a:r>
            <a:r>
              <a:rPr sz="1695" spc="-97" dirty="0">
                <a:solidFill>
                  <a:srgbClr val="333333"/>
                </a:solidFill>
                <a:latin typeface="Roboto Medium"/>
                <a:cs typeface="Roboto Medium"/>
              </a:rPr>
              <a:t>Test</a:t>
            </a:r>
            <a:r>
              <a:rPr sz="1695" spc="-7" dirty="0">
                <a:solidFill>
                  <a:srgbClr val="333333"/>
                </a:solidFill>
                <a:latin typeface="Roboto Medium"/>
                <a:cs typeface="Roboto Medium"/>
              </a:rPr>
              <a:t> </a:t>
            </a:r>
            <a:r>
              <a:rPr sz="1695" spc="-85" dirty="0">
                <a:solidFill>
                  <a:srgbClr val="333333"/>
                </a:solidFill>
                <a:latin typeface="Roboto Medium"/>
                <a:cs typeface="Roboto Medium"/>
              </a:rPr>
              <a:t>Data</a:t>
            </a:r>
            <a:r>
              <a:rPr sz="1695" spc="-7" dirty="0">
                <a:solidFill>
                  <a:srgbClr val="333333"/>
                </a:solidFill>
                <a:latin typeface="Roboto Medium"/>
                <a:cs typeface="Roboto Medium"/>
              </a:rPr>
              <a:t> </a:t>
            </a:r>
            <a:r>
              <a:rPr sz="1695" spc="-13" dirty="0">
                <a:solidFill>
                  <a:srgbClr val="333333"/>
                </a:solidFill>
                <a:latin typeface="Roboto Medium"/>
                <a:cs typeface="Roboto Medium"/>
              </a:rPr>
              <a:t>Creation</a:t>
            </a:r>
            <a:endParaRPr sz="1695">
              <a:latin typeface="Roboto Medium"/>
              <a:cs typeface="Roboto Medium"/>
            </a:endParaRPr>
          </a:p>
          <a:p>
            <a:pPr marL="768920">
              <a:spcBef>
                <a:spcPts val="899"/>
              </a:spcBef>
            </a:pPr>
            <a:r>
              <a:rPr sz="1108" i="1" spc="-124" dirty="0">
                <a:solidFill>
                  <a:srgbClr val="4A5462"/>
                </a:solidFill>
                <a:latin typeface="Arial"/>
                <a:cs typeface="Arial"/>
              </a:rPr>
              <a:t>AC:</a:t>
            </a:r>
            <a:r>
              <a:rPr sz="1108" i="1" spc="-39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108" i="1" spc="-196" dirty="0">
                <a:solidFill>
                  <a:srgbClr val="4A5462"/>
                </a:solidFill>
                <a:latin typeface="Arial"/>
                <a:cs typeface="Arial"/>
              </a:rPr>
              <a:t>GSR</a:t>
            </a:r>
            <a:r>
              <a:rPr sz="1108" i="1" spc="-39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108" i="1" spc="-65" dirty="0">
                <a:solidFill>
                  <a:srgbClr val="4A5462"/>
                </a:solidFill>
                <a:latin typeface="Arial"/>
                <a:cs typeface="Arial"/>
              </a:rPr>
              <a:t>sign-</a:t>
            </a:r>
            <a:r>
              <a:rPr sz="1108" i="1" spc="-13" dirty="0">
                <a:solidFill>
                  <a:srgbClr val="4A5462"/>
                </a:solidFill>
                <a:latin typeface="Arial"/>
                <a:cs typeface="Arial"/>
              </a:rPr>
              <a:t>off</a:t>
            </a:r>
            <a:r>
              <a:rPr sz="1108" i="1" spc="-39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108" i="1" spc="-72" dirty="0">
                <a:solidFill>
                  <a:srgbClr val="4A5462"/>
                </a:solidFill>
                <a:latin typeface="Arial"/>
                <a:cs typeface="Arial"/>
              </a:rPr>
              <a:t>on</a:t>
            </a:r>
            <a:r>
              <a:rPr sz="1108" i="1" spc="-32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108" i="1" spc="-45" dirty="0">
                <a:solidFill>
                  <a:srgbClr val="4A5462"/>
                </a:solidFill>
                <a:latin typeface="Arial"/>
                <a:cs typeface="Arial"/>
              </a:rPr>
              <a:t>test</a:t>
            </a:r>
            <a:r>
              <a:rPr sz="1108" i="1" spc="-39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108" i="1" spc="-27" dirty="0">
                <a:solidFill>
                  <a:srgbClr val="4A5462"/>
                </a:solidFill>
                <a:latin typeface="Arial"/>
                <a:cs typeface="Arial"/>
              </a:rPr>
              <a:t>data</a:t>
            </a:r>
            <a:endParaRPr sz="1108">
              <a:latin typeface="Arial"/>
              <a:cs typeface="Arial"/>
            </a:endParaRPr>
          </a:p>
          <a:p>
            <a:pPr>
              <a:spcBef>
                <a:spcPts val="476"/>
              </a:spcBef>
            </a:pPr>
            <a:endParaRPr sz="978">
              <a:latin typeface="Arial"/>
              <a:cs typeface="Arial"/>
            </a:endParaRPr>
          </a:p>
          <a:p>
            <a:pPr marL="793752">
              <a:spcBef>
                <a:spcPts val="7"/>
              </a:spcBef>
            </a:pPr>
            <a:r>
              <a:rPr sz="1695" spc="-104" dirty="0">
                <a:solidFill>
                  <a:srgbClr val="333333"/>
                </a:solidFill>
                <a:latin typeface="Roboto Medium"/>
                <a:cs typeface="Roboto Medium"/>
              </a:rPr>
              <a:t>Week</a:t>
            </a:r>
            <a:r>
              <a:rPr sz="1695" spc="-27" dirty="0">
                <a:solidFill>
                  <a:srgbClr val="333333"/>
                </a:solidFill>
                <a:latin typeface="Roboto Medium"/>
                <a:cs typeface="Roboto Medium"/>
              </a:rPr>
              <a:t> </a:t>
            </a:r>
            <a:r>
              <a:rPr sz="1695" spc="-59" dirty="0">
                <a:solidFill>
                  <a:srgbClr val="333333"/>
                </a:solidFill>
                <a:latin typeface="Roboto Medium"/>
                <a:cs typeface="Roboto Medium"/>
              </a:rPr>
              <a:t>8:</a:t>
            </a:r>
            <a:r>
              <a:rPr sz="1695" spc="-27" dirty="0">
                <a:solidFill>
                  <a:srgbClr val="333333"/>
                </a:solidFill>
                <a:latin typeface="Roboto Medium"/>
                <a:cs typeface="Roboto Medium"/>
              </a:rPr>
              <a:t> </a:t>
            </a:r>
            <a:r>
              <a:rPr sz="1695" spc="-79" dirty="0">
                <a:solidFill>
                  <a:srgbClr val="333333"/>
                </a:solidFill>
                <a:latin typeface="Roboto Medium"/>
                <a:cs typeface="Roboto Medium"/>
              </a:rPr>
              <a:t>Accuracy</a:t>
            </a:r>
            <a:r>
              <a:rPr sz="1695" spc="-27" dirty="0">
                <a:solidFill>
                  <a:srgbClr val="333333"/>
                </a:solidFill>
                <a:latin typeface="Roboto Medium"/>
                <a:cs typeface="Roboto Medium"/>
              </a:rPr>
              <a:t> </a:t>
            </a:r>
            <a:r>
              <a:rPr sz="1695" spc="-13" dirty="0">
                <a:solidFill>
                  <a:srgbClr val="333333"/>
                </a:solidFill>
                <a:latin typeface="Roboto Medium"/>
                <a:cs typeface="Roboto Medium"/>
              </a:rPr>
              <a:t>Measurement</a:t>
            </a:r>
            <a:endParaRPr sz="1695">
              <a:latin typeface="Roboto Medium"/>
              <a:cs typeface="Roboto Medium"/>
            </a:endParaRPr>
          </a:p>
          <a:p>
            <a:pPr marL="768920">
              <a:spcBef>
                <a:spcPts val="899"/>
              </a:spcBef>
            </a:pPr>
            <a:r>
              <a:rPr sz="1108" i="1" spc="-124" dirty="0">
                <a:solidFill>
                  <a:srgbClr val="4A5462"/>
                </a:solidFill>
                <a:latin typeface="Arial"/>
                <a:cs typeface="Arial"/>
              </a:rPr>
              <a:t>AC:</a:t>
            </a:r>
            <a:r>
              <a:rPr sz="1108" i="1" spc="-27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108" i="1" spc="-196" dirty="0">
                <a:solidFill>
                  <a:srgbClr val="4A5462"/>
                </a:solidFill>
                <a:latin typeface="Arial"/>
                <a:cs typeface="Arial"/>
              </a:rPr>
              <a:t>GSR</a:t>
            </a:r>
            <a:r>
              <a:rPr sz="1108" i="1" spc="-27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108" i="1" spc="-65" dirty="0">
                <a:solidFill>
                  <a:srgbClr val="4A5462"/>
                </a:solidFill>
                <a:latin typeface="Arial"/>
                <a:cs typeface="Arial"/>
              </a:rPr>
              <a:t>sign-</a:t>
            </a:r>
            <a:r>
              <a:rPr sz="1108" i="1" spc="-13" dirty="0">
                <a:solidFill>
                  <a:srgbClr val="4A5462"/>
                </a:solidFill>
                <a:latin typeface="Arial"/>
                <a:cs typeface="Arial"/>
              </a:rPr>
              <a:t>off</a:t>
            </a:r>
            <a:r>
              <a:rPr sz="1108" i="1" spc="-27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108" i="1" spc="-72" dirty="0">
                <a:solidFill>
                  <a:srgbClr val="4A5462"/>
                </a:solidFill>
                <a:latin typeface="Arial"/>
                <a:cs typeface="Arial"/>
              </a:rPr>
              <a:t>on</a:t>
            </a:r>
            <a:r>
              <a:rPr sz="1108" i="1" spc="-27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108" i="1" spc="-72" dirty="0">
                <a:solidFill>
                  <a:srgbClr val="4A5462"/>
                </a:solidFill>
                <a:latin typeface="Arial"/>
                <a:cs typeface="Arial"/>
              </a:rPr>
              <a:t>accepted</a:t>
            </a:r>
            <a:r>
              <a:rPr sz="1108" i="1" spc="-27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108" i="1" spc="-72" dirty="0">
                <a:solidFill>
                  <a:srgbClr val="4A5462"/>
                </a:solidFill>
                <a:latin typeface="Arial"/>
                <a:cs typeface="Arial"/>
              </a:rPr>
              <a:t>accuracy</a:t>
            </a:r>
            <a:r>
              <a:rPr sz="1108" i="1" spc="-27" dirty="0">
                <a:solidFill>
                  <a:srgbClr val="4A5462"/>
                </a:solidFill>
                <a:latin typeface="Arial"/>
                <a:cs typeface="Arial"/>
              </a:rPr>
              <a:t> level</a:t>
            </a:r>
            <a:endParaRPr sz="1108">
              <a:latin typeface="Arial"/>
              <a:cs typeface="Arial"/>
            </a:endParaRPr>
          </a:p>
          <a:p>
            <a:pPr>
              <a:spcBef>
                <a:spcPts val="476"/>
              </a:spcBef>
            </a:pPr>
            <a:endParaRPr sz="978">
              <a:latin typeface="Arial"/>
              <a:cs typeface="Arial"/>
            </a:endParaRPr>
          </a:p>
          <a:p>
            <a:pPr marL="793752"/>
            <a:r>
              <a:rPr sz="1695" spc="-104" dirty="0">
                <a:solidFill>
                  <a:srgbClr val="333333"/>
                </a:solidFill>
                <a:latin typeface="Roboto Medium"/>
                <a:cs typeface="Roboto Medium"/>
              </a:rPr>
              <a:t>Week</a:t>
            </a:r>
            <a:r>
              <a:rPr sz="1695" spc="-20" dirty="0">
                <a:solidFill>
                  <a:srgbClr val="333333"/>
                </a:solidFill>
                <a:latin typeface="Roboto Medium"/>
                <a:cs typeface="Roboto Medium"/>
              </a:rPr>
              <a:t> </a:t>
            </a:r>
            <a:r>
              <a:rPr sz="1695" spc="-72" dirty="0">
                <a:solidFill>
                  <a:srgbClr val="333333"/>
                </a:solidFill>
                <a:latin typeface="Roboto Medium"/>
                <a:cs typeface="Roboto Medium"/>
              </a:rPr>
              <a:t>10:</a:t>
            </a:r>
            <a:r>
              <a:rPr sz="1695" spc="-20" dirty="0">
                <a:solidFill>
                  <a:srgbClr val="333333"/>
                </a:solidFill>
                <a:latin typeface="Roboto Medium"/>
                <a:cs typeface="Roboto Medium"/>
              </a:rPr>
              <a:t> </a:t>
            </a:r>
            <a:r>
              <a:rPr sz="1695" spc="-79" dirty="0">
                <a:solidFill>
                  <a:srgbClr val="333333"/>
                </a:solidFill>
                <a:latin typeface="Roboto Medium"/>
                <a:cs typeface="Roboto Medium"/>
              </a:rPr>
              <a:t>Cognate</a:t>
            </a:r>
            <a:r>
              <a:rPr sz="1695" spc="-20" dirty="0">
                <a:solidFill>
                  <a:srgbClr val="333333"/>
                </a:solidFill>
                <a:latin typeface="Roboto Medium"/>
                <a:cs typeface="Roboto Medium"/>
              </a:rPr>
              <a:t> </a:t>
            </a:r>
            <a:r>
              <a:rPr sz="1695" spc="-79" dirty="0">
                <a:solidFill>
                  <a:srgbClr val="333333"/>
                </a:solidFill>
                <a:latin typeface="Roboto Medium"/>
                <a:cs typeface="Roboto Medium"/>
              </a:rPr>
              <a:t>AI</a:t>
            </a:r>
            <a:r>
              <a:rPr sz="1695" spc="-20" dirty="0">
                <a:solidFill>
                  <a:srgbClr val="333333"/>
                </a:solidFill>
                <a:latin typeface="Roboto Medium"/>
                <a:cs typeface="Roboto Medium"/>
              </a:rPr>
              <a:t> </a:t>
            </a:r>
            <a:r>
              <a:rPr sz="1695" spc="-13" dirty="0">
                <a:solidFill>
                  <a:srgbClr val="333333"/>
                </a:solidFill>
                <a:latin typeface="Roboto Medium"/>
                <a:cs typeface="Roboto Medium"/>
              </a:rPr>
              <a:t>Integration</a:t>
            </a:r>
            <a:endParaRPr sz="1695">
              <a:latin typeface="Roboto Medium"/>
              <a:cs typeface="Roboto Medium"/>
            </a:endParaRPr>
          </a:p>
          <a:p>
            <a:pPr marL="768920">
              <a:spcBef>
                <a:spcPts val="899"/>
              </a:spcBef>
            </a:pPr>
            <a:r>
              <a:rPr sz="1108" i="1" spc="-124" dirty="0">
                <a:solidFill>
                  <a:srgbClr val="4A5462"/>
                </a:solidFill>
                <a:latin typeface="Arial"/>
                <a:cs typeface="Arial"/>
              </a:rPr>
              <a:t>AC:</a:t>
            </a:r>
            <a:r>
              <a:rPr sz="1108" i="1" spc="32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108" i="1" spc="-52" dirty="0">
                <a:solidFill>
                  <a:srgbClr val="4A5462"/>
                </a:solidFill>
                <a:latin typeface="Arial"/>
                <a:cs typeface="Arial"/>
              </a:rPr>
              <a:t>Unit/fitness/regression</a:t>
            </a:r>
            <a:r>
              <a:rPr sz="1108" i="1" spc="39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108" i="1" spc="-45" dirty="0">
                <a:solidFill>
                  <a:srgbClr val="4A5462"/>
                </a:solidFill>
                <a:latin typeface="Arial"/>
                <a:cs typeface="Arial"/>
              </a:rPr>
              <a:t>tests</a:t>
            </a:r>
            <a:r>
              <a:rPr sz="1108" i="1" spc="39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108" i="1" spc="-13" dirty="0">
                <a:solidFill>
                  <a:srgbClr val="4A5462"/>
                </a:solidFill>
                <a:latin typeface="Arial"/>
                <a:cs typeface="Arial"/>
              </a:rPr>
              <a:t>success</a:t>
            </a:r>
            <a:endParaRPr sz="1108">
              <a:latin typeface="Arial"/>
              <a:cs typeface="Arial"/>
            </a:endParaRPr>
          </a:p>
          <a:p>
            <a:pPr>
              <a:spcBef>
                <a:spcPts val="483"/>
              </a:spcBef>
            </a:pPr>
            <a:endParaRPr sz="978">
              <a:latin typeface="Arial"/>
              <a:cs typeface="Arial"/>
            </a:endParaRPr>
          </a:p>
          <a:p>
            <a:pPr marL="793752"/>
            <a:r>
              <a:rPr sz="1695" spc="-104" dirty="0">
                <a:solidFill>
                  <a:srgbClr val="333333"/>
                </a:solidFill>
                <a:latin typeface="Roboto Medium"/>
                <a:cs typeface="Roboto Medium"/>
              </a:rPr>
              <a:t>Week</a:t>
            </a:r>
            <a:r>
              <a:rPr sz="1695" spc="7" dirty="0">
                <a:solidFill>
                  <a:srgbClr val="333333"/>
                </a:solidFill>
                <a:latin typeface="Roboto Medium"/>
                <a:cs typeface="Roboto Medium"/>
              </a:rPr>
              <a:t> </a:t>
            </a:r>
            <a:r>
              <a:rPr sz="1695" spc="-72" dirty="0">
                <a:solidFill>
                  <a:srgbClr val="333333"/>
                </a:solidFill>
                <a:latin typeface="Roboto Medium"/>
                <a:cs typeface="Roboto Medium"/>
              </a:rPr>
              <a:t>12:</a:t>
            </a:r>
            <a:r>
              <a:rPr sz="1695" spc="13" dirty="0">
                <a:solidFill>
                  <a:srgbClr val="333333"/>
                </a:solidFill>
                <a:latin typeface="Roboto Medium"/>
                <a:cs typeface="Roboto Medium"/>
              </a:rPr>
              <a:t> </a:t>
            </a:r>
            <a:r>
              <a:rPr sz="1695" spc="-79" dirty="0">
                <a:solidFill>
                  <a:srgbClr val="333333"/>
                </a:solidFill>
                <a:latin typeface="Roboto Medium"/>
                <a:cs typeface="Roboto Medium"/>
              </a:rPr>
              <a:t>Pipeline</a:t>
            </a:r>
            <a:r>
              <a:rPr sz="1695" spc="7" dirty="0">
                <a:solidFill>
                  <a:srgbClr val="333333"/>
                </a:solidFill>
                <a:latin typeface="Roboto Medium"/>
                <a:cs typeface="Roboto Medium"/>
              </a:rPr>
              <a:t> </a:t>
            </a:r>
            <a:r>
              <a:rPr sz="1695" spc="-13" dirty="0">
                <a:solidFill>
                  <a:srgbClr val="333333"/>
                </a:solidFill>
                <a:latin typeface="Roboto Medium"/>
                <a:cs typeface="Roboto Medium"/>
              </a:rPr>
              <a:t>Creation</a:t>
            </a:r>
            <a:endParaRPr sz="1695">
              <a:latin typeface="Roboto Medium"/>
              <a:cs typeface="Roboto Medium"/>
            </a:endParaRPr>
          </a:p>
          <a:p>
            <a:pPr marL="768920">
              <a:spcBef>
                <a:spcPts val="899"/>
              </a:spcBef>
            </a:pPr>
            <a:r>
              <a:rPr sz="1108" i="1" spc="-124" dirty="0">
                <a:solidFill>
                  <a:srgbClr val="4A5462"/>
                </a:solidFill>
                <a:latin typeface="Arial"/>
                <a:cs typeface="Arial"/>
              </a:rPr>
              <a:t>AC:</a:t>
            </a:r>
            <a:r>
              <a:rPr sz="1108" i="1" spc="-20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108" i="1" spc="-91" dirty="0">
                <a:solidFill>
                  <a:srgbClr val="4A5462"/>
                </a:solidFill>
                <a:latin typeface="Arial"/>
                <a:cs typeface="Arial"/>
              </a:rPr>
              <a:t>SRE/Security</a:t>
            </a:r>
            <a:r>
              <a:rPr sz="1108" i="1" spc="-13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108" i="1" spc="-45" dirty="0">
                <a:solidFill>
                  <a:srgbClr val="4A5462"/>
                </a:solidFill>
                <a:latin typeface="Arial"/>
                <a:cs typeface="Arial"/>
              </a:rPr>
              <a:t>signoff,</a:t>
            </a:r>
            <a:r>
              <a:rPr sz="1108" i="1" spc="-13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108" i="1" spc="-79" dirty="0">
                <a:solidFill>
                  <a:srgbClr val="4A5462"/>
                </a:solidFill>
                <a:latin typeface="Arial"/>
                <a:cs typeface="Arial"/>
              </a:rPr>
              <a:t>demo</a:t>
            </a:r>
            <a:r>
              <a:rPr sz="1108" i="1" spc="-13" dirty="0">
                <a:solidFill>
                  <a:srgbClr val="4A5462"/>
                </a:solidFill>
                <a:latin typeface="Arial"/>
                <a:cs typeface="Arial"/>
              </a:rPr>
              <a:t> update</a:t>
            </a:r>
            <a:endParaRPr sz="1108">
              <a:latin typeface="Arial"/>
              <a:cs typeface="Arial"/>
            </a:endParaRPr>
          </a:p>
          <a:p>
            <a:pPr>
              <a:spcBef>
                <a:spcPts val="476"/>
              </a:spcBef>
            </a:pPr>
            <a:endParaRPr sz="978">
              <a:latin typeface="Arial"/>
              <a:cs typeface="Arial"/>
            </a:endParaRPr>
          </a:p>
          <a:p>
            <a:pPr marL="793752"/>
            <a:r>
              <a:rPr sz="1695" spc="-104" dirty="0">
                <a:solidFill>
                  <a:srgbClr val="333333"/>
                </a:solidFill>
                <a:latin typeface="Roboto Medium"/>
                <a:cs typeface="Roboto Medium"/>
              </a:rPr>
              <a:t>Week</a:t>
            </a:r>
            <a:r>
              <a:rPr sz="1695" spc="-27" dirty="0">
                <a:solidFill>
                  <a:srgbClr val="333333"/>
                </a:solidFill>
                <a:latin typeface="Roboto Medium"/>
                <a:cs typeface="Roboto Medium"/>
              </a:rPr>
              <a:t> </a:t>
            </a:r>
            <a:r>
              <a:rPr sz="1695" spc="-72" dirty="0">
                <a:solidFill>
                  <a:srgbClr val="333333"/>
                </a:solidFill>
                <a:latin typeface="Roboto Medium"/>
                <a:cs typeface="Roboto Medium"/>
              </a:rPr>
              <a:t>14:</a:t>
            </a:r>
            <a:r>
              <a:rPr sz="1695" spc="-20" dirty="0">
                <a:solidFill>
                  <a:srgbClr val="333333"/>
                </a:solidFill>
                <a:latin typeface="Roboto Medium"/>
                <a:cs typeface="Roboto Medium"/>
              </a:rPr>
              <a:t> </a:t>
            </a:r>
            <a:r>
              <a:rPr sz="1695" spc="-85" dirty="0">
                <a:solidFill>
                  <a:srgbClr val="333333"/>
                </a:solidFill>
                <a:latin typeface="Roboto Medium"/>
                <a:cs typeface="Roboto Medium"/>
              </a:rPr>
              <a:t>ITG/PRO</a:t>
            </a:r>
            <a:r>
              <a:rPr sz="1695" spc="-20" dirty="0">
                <a:solidFill>
                  <a:srgbClr val="333333"/>
                </a:solidFill>
                <a:latin typeface="Roboto Medium"/>
                <a:cs typeface="Roboto Medium"/>
              </a:rPr>
              <a:t> </a:t>
            </a:r>
            <a:r>
              <a:rPr sz="1695" spc="-13" dirty="0">
                <a:solidFill>
                  <a:srgbClr val="333333"/>
                </a:solidFill>
                <a:latin typeface="Roboto Medium"/>
                <a:cs typeface="Roboto Medium"/>
              </a:rPr>
              <a:t>Deployment</a:t>
            </a:r>
            <a:endParaRPr sz="1695">
              <a:latin typeface="Roboto Medium"/>
              <a:cs typeface="Roboto Medium"/>
            </a:endParaRPr>
          </a:p>
          <a:p>
            <a:pPr marL="768920">
              <a:spcBef>
                <a:spcPts val="899"/>
              </a:spcBef>
            </a:pPr>
            <a:r>
              <a:rPr sz="1108" i="1" spc="-124" dirty="0">
                <a:solidFill>
                  <a:srgbClr val="4A5462"/>
                </a:solidFill>
                <a:latin typeface="Arial"/>
                <a:cs typeface="Arial"/>
              </a:rPr>
              <a:t>AC:</a:t>
            </a:r>
            <a:r>
              <a:rPr sz="1108" i="1" spc="-27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108" i="1" spc="-104" dirty="0">
                <a:solidFill>
                  <a:srgbClr val="4A5462"/>
                </a:solidFill>
                <a:latin typeface="Arial"/>
                <a:cs typeface="Arial"/>
              </a:rPr>
              <a:t>KM</a:t>
            </a:r>
            <a:r>
              <a:rPr sz="1108" i="1" spc="-27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108" i="1" spc="-85" dirty="0">
                <a:solidFill>
                  <a:srgbClr val="4A5462"/>
                </a:solidFill>
                <a:latin typeface="Arial"/>
                <a:cs typeface="Arial"/>
              </a:rPr>
              <a:t>Generation</a:t>
            </a:r>
            <a:r>
              <a:rPr sz="1108" i="1" spc="-27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108" i="1" spc="-72" dirty="0">
                <a:solidFill>
                  <a:srgbClr val="4A5462"/>
                </a:solidFill>
                <a:latin typeface="Arial"/>
                <a:cs typeface="Arial"/>
              </a:rPr>
              <a:t>Agent</a:t>
            </a:r>
            <a:r>
              <a:rPr sz="1108" i="1" spc="-27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108" i="1" spc="-59" dirty="0">
                <a:solidFill>
                  <a:srgbClr val="4A5462"/>
                </a:solidFill>
                <a:latin typeface="Arial"/>
                <a:cs typeface="Arial"/>
              </a:rPr>
              <a:t>using</a:t>
            </a:r>
            <a:r>
              <a:rPr sz="1108" i="1" spc="-27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108" i="1" spc="-72" dirty="0">
                <a:solidFill>
                  <a:srgbClr val="4A5462"/>
                </a:solidFill>
                <a:latin typeface="Arial"/>
                <a:cs typeface="Arial"/>
              </a:rPr>
              <a:t>updated</a:t>
            </a:r>
            <a:r>
              <a:rPr sz="1108" i="1" spc="-27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108" i="1" spc="-13" dirty="0">
                <a:solidFill>
                  <a:srgbClr val="4A5462"/>
                </a:solidFill>
                <a:latin typeface="Arial"/>
                <a:cs typeface="Arial"/>
              </a:rPr>
              <a:t>vectorDB</a:t>
            </a:r>
            <a:endParaRPr sz="1108">
              <a:latin typeface="Arial"/>
              <a:cs typeface="Arial"/>
            </a:endParaRPr>
          </a:p>
          <a:p>
            <a:pPr marL="619939" marR="2922566" indent="-347628">
              <a:lnSpc>
                <a:spcPct val="153800"/>
              </a:lnSpc>
              <a:spcBef>
                <a:spcPts val="899"/>
              </a:spcBef>
            </a:pPr>
            <a:r>
              <a:rPr sz="1695" b="1" spc="-85" dirty="0">
                <a:solidFill>
                  <a:srgbClr val="333333"/>
                </a:solidFill>
                <a:latin typeface="Roboto"/>
                <a:cs typeface="Roboto"/>
              </a:rPr>
              <a:t>Phase</a:t>
            </a:r>
            <a:r>
              <a:rPr sz="1695" b="1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b="1" spc="-13" dirty="0">
                <a:solidFill>
                  <a:srgbClr val="333333"/>
                </a:solidFill>
                <a:latin typeface="Roboto"/>
                <a:cs typeface="Roboto"/>
              </a:rPr>
              <a:t>Legend: </a:t>
            </a:r>
            <a:r>
              <a:rPr sz="1695" spc="-65" dirty="0">
                <a:solidFill>
                  <a:srgbClr val="333333"/>
                </a:solidFill>
                <a:latin typeface="Roboto"/>
                <a:cs typeface="Roboto"/>
              </a:rPr>
              <a:t>Analysis</a:t>
            </a:r>
            <a:r>
              <a:rPr sz="1695" spc="-32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104" dirty="0">
                <a:solidFill>
                  <a:srgbClr val="333333"/>
                </a:solidFill>
                <a:latin typeface="Roboto"/>
                <a:cs typeface="Roboto"/>
              </a:rPr>
              <a:t>&amp;</a:t>
            </a:r>
            <a:r>
              <a:rPr sz="1695" spc="-2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79" dirty="0">
                <a:solidFill>
                  <a:srgbClr val="333333"/>
                </a:solidFill>
                <a:latin typeface="Roboto"/>
                <a:cs typeface="Roboto"/>
              </a:rPr>
              <a:t>Setup</a:t>
            </a:r>
            <a:endParaRPr sz="1695">
              <a:latin typeface="Roboto"/>
              <a:cs typeface="Roboto"/>
            </a:endParaRPr>
          </a:p>
          <a:p>
            <a:pPr marL="619939" marR="2166058">
              <a:lnSpc>
                <a:spcPct val="153800"/>
              </a:lnSpc>
              <a:spcBef>
                <a:spcPts val="7"/>
              </a:spcBef>
            </a:pPr>
            <a:r>
              <a:rPr sz="1695" spc="-79" dirty="0">
                <a:solidFill>
                  <a:srgbClr val="333333"/>
                </a:solidFill>
                <a:latin typeface="Roboto"/>
                <a:cs typeface="Roboto"/>
              </a:rPr>
              <a:t>Development</a:t>
            </a:r>
            <a:r>
              <a:rPr sz="169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104" dirty="0">
                <a:solidFill>
                  <a:srgbClr val="333333"/>
                </a:solidFill>
                <a:latin typeface="Roboto"/>
                <a:cs typeface="Roboto"/>
              </a:rPr>
              <a:t>&amp;</a:t>
            </a:r>
            <a:r>
              <a:rPr sz="1695" spc="-4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13" dirty="0">
                <a:solidFill>
                  <a:srgbClr val="333333"/>
                </a:solidFill>
                <a:latin typeface="Roboto"/>
                <a:cs typeface="Roboto"/>
              </a:rPr>
              <a:t>Testing </a:t>
            </a:r>
            <a:r>
              <a:rPr sz="1695" spc="-65" dirty="0">
                <a:solidFill>
                  <a:srgbClr val="333333"/>
                </a:solidFill>
                <a:latin typeface="Roboto"/>
                <a:cs typeface="Roboto"/>
              </a:rPr>
              <a:t>Integration</a:t>
            </a:r>
            <a:r>
              <a:rPr sz="169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104" dirty="0">
                <a:solidFill>
                  <a:srgbClr val="333333"/>
                </a:solidFill>
                <a:latin typeface="Roboto"/>
                <a:cs typeface="Roboto"/>
              </a:rPr>
              <a:t>&amp;</a:t>
            </a:r>
            <a:r>
              <a:rPr sz="169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79" dirty="0">
                <a:solidFill>
                  <a:srgbClr val="333333"/>
                </a:solidFill>
                <a:latin typeface="Roboto"/>
                <a:cs typeface="Roboto"/>
              </a:rPr>
              <a:t>Deployment</a:t>
            </a:r>
            <a:endParaRPr sz="1695">
              <a:latin typeface="Roboto"/>
              <a:cs typeface="Roboto"/>
            </a:endParaRPr>
          </a:p>
          <a:p>
            <a:pPr>
              <a:lnSpc>
                <a:spcPts val="1720"/>
              </a:lnSpc>
            </a:pPr>
            <a:r>
              <a:rPr sz="1499" spc="-79" dirty="0">
                <a:solidFill>
                  <a:srgbClr val="4A5462"/>
                </a:solidFill>
                <a:latin typeface="Roboto"/>
                <a:cs typeface="Roboto"/>
              </a:rPr>
              <a:t>Knowledge</a:t>
            </a:r>
            <a:r>
              <a:rPr sz="1499" spc="-13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99" spc="-85" dirty="0">
                <a:solidFill>
                  <a:srgbClr val="4A5462"/>
                </a:solidFill>
                <a:latin typeface="Roboto"/>
                <a:cs typeface="Roboto"/>
              </a:rPr>
              <a:t>Management</a:t>
            </a:r>
            <a:r>
              <a:rPr sz="1499" spc="-13" dirty="0">
                <a:solidFill>
                  <a:srgbClr val="4A5462"/>
                </a:solidFill>
                <a:latin typeface="Roboto"/>
                <a:cs typeface="Roboto"/>
              </a:rPr>
              <a:t> System</a:t>
            </a:r>
            <a:endParaRPr sz="1499">
              <a:latin typeface="Roboto"/>
              <a:cs typeface="Robo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424584" y="1950707"/>
            <a:ext cx="10865269" cy="6308065"/>
            <a:chOff x="4772024" y="1409699"/>
            <a:chExt cx="8334375" cy="4838700"/>
          </a:xfrm>
        </p:grpSpPr>
        <p:sp>
          <p:nvSpPr>
            <p:cNvPr id="18" name="object 18"/>
            <p:cNvSpPr/>
            <p:nvPr/>
          </p:nvSpPr>
          <p:spPr>
            <a:xfrm>
              <a:off x="4776786" y="1414462"/>
              <a:ext cx="8324850" cy="4829175"/>
            </a:xfrm>
            <a:custGeom>
              <a:avLst/>
              <a:gdLst/>
              <a:ahLst/>
              <a:cxnLst/>
              <a:rect l="l" t="t" r="r" b="b"/>
              <a:pathLst>
                <a:path w="8324850" h="4829175">
                  <a:moveTo>
                    <a:pt x="0" y="475773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62100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8253412" y="0"/>
                  </a:lnTo>
                  <a:lnTo>
                    <a:pt x="8258101" y="0"/>
                  </a:lnTo>
                  <a:lnTo>
                    <a:pt x="8262746" y="457"/>
                  </a:lnTo>
                  <a:lnTo>
                    <a:pt x="8300608" y="17606"/>
                  </a:lnTo>
                  <a:lnTo>
                    <a:pt x="8303925" y="20923"/>
                  </a:lnTo>
                  <a:lnTo>
                    <a:pt x="8307242" y="24240"/>
                  </a:lnTo>
                  <a:lnTo>
                    <a:pt x="8323476" y="57500"/>
                  </a:lnTo>
                  <a:lnTo>
                    <a:pt x="8324391" y="62101"/>
                  </a:lnTo>
                  <a:lnTo>
                    <a:pt x="8324848" y="66746"/>
                  </a:lnTo>
                  <a:lnTo>
                    <a:pt x="8324849" y="71437"/>
                  </a:lnTo>
                  <a:lnTo>
                    <a:pt x="8324849" y="4757737"/>
                  </a:lnTo>
                  <a:lnTo>
                    <a:pt x="8324848" y="4762427"/>
                  </a:lnTo>
                  <a:lnTo>
                    <a:pt x="8324391" y="4767073"/>
                  </a:lnTo>
                  <a:lnTo>
                    <a:pt x="8323476" y="4771673"/>
                  </a:lnTo>
                  <a:lnTo>
                    <a:pt x="8322561" y="4776273"/>
                  </a:lnTo>
                  <a:lnTo>
                    <a:pt x="8321205" y="4780740"/>
                  </a:lnTo>
                  <a:lnTo>
                    <a:pt x="8319410" y="4785074"/>
                  </a:lnTo>
                  <a:lnTo>
                    <a:pt x="8317615" y="4789408"/>
                  </a:lnTo>
                  <a:lnTo>
                    <a:pt x="8315415" y="4793525"/>
                  </a:lnTo>
                  <a:lnTo>
                    <a:pt x="8312809" y="4797424"/>
                  </a:lnTo>
                  <a:lnTo>
                    <a:pt x="8310203" y="4801325"/>
                  </a:lnTo>
                  <a:lnTo>
                    <a:pt x="8293099" y="4817134"/>
                  </a:lnTo>
                  <a:lnTo>
                    <a:pt x="8289199" y="4819740"/>
                  </a:lnTo>
                  <a:lnTo>
                    <a:pt x="8285082" y="4821941"/>
                  </a:lnTo>
                  <a:lnTo>
                    <a:pt x="8280748" y="4823736"/>
                  </a:lnTo>
                  <a:lnTo>
                    <a:pt x="8276415" y="4825531"/>
                  </a:lnTo>
                  <a:lnTo>
                    <a:pt x="8271948" y="4826886"/>
                  </a:lnTo>
                  <a:lnTo>
                    <a:pt x="8267347" y="4827801"/>
                  </a:lnTo>
                  <a:lnTo>
                    <a:pt x="8262746" y="4828717"/>
                  </a:lnTo>
                  <a:lnTo>
                    <a:pt x="8258101" y="4829174"/>
                  </a:lnTo>
                  <a:lnTo>
                    <a:pt x="8253412" y="4829174"/>
                  </a:lnTo>
                  <a:lnTo>
                    <a:pt x="71437" y="4829174"/>
                  </a:lnTo>
                  <a:lnTo>
                    <a:pt x="66746" y="4829174"/>
                  </a:lnTo>
                  <a:lnTo>
                    <a:pt x="62100" y="4828717"/>
                  </a:lnTo>
                  <a:lnTo>
                    <a:pt x="57500" y="4827801"/>
                  </a:lnTo>
                  <a:lnTo>
                    <a:pt x="52899" y="4826886"/>
                  </a:lnTo>
                  <a:lnTo>
                    <a:pt x="48432" y="4825531"/>
                  </a:lnTo>
                  <a:lnTo>
                    <a:pt x="44099" y="4823736"/>
                  </a:lnTo>
                  <a:lnTo>
                    <a:pt x="39765" y="4821941"/>
                  </a:lnTo>
                  <a:lnTo>
                    <a:pt x="35648" y="4819740"/>
                  </a:lnTo>
                  <a:lnTo>
                    <a:pt x="31748" y="4817134"/>
                  </a:lnTo>
                  <a:lnTo>
                    <a:pt x="27848" y="4814528"/>
                  </a:lnTo>
                  <a:lnTo>
                    <a:pt x="12038" y="4797424"/>
                  </a:lnTo>
                  <a:lnTo>
                    <a:pt x="9432" y="4793525"/>
                  </a:lnTo>
                  <a:lnTo>
                    <a:pt x="0" y="4762427"/>
                  </a:lnTo>
                  <a:lnTo>
                    <a:pt x="0" y="475773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372337" y="2305049"/>
              <a:ext cx="790575" cy="285750"/>
            </a:xfrm>
            <a:custGeom>
              <a:avLst/>
              <a:gdLst/>
              <a:ahLst/>
              <a:cxnLst/>
              <a:rect l="l" t="t" r="r" b="b"/>
              <a:pathLst>
                <a:path w="790575" h="285750">
                  <a:moveTo>
                    <a:pt x="790575" y="0"/>
                  </a:moveTo>
                  <a:lnTo>
                    <a:pt x="390525" y="0"/>
                  </a:lnTo>
                  <a:lnTo>
                    <a:pt x="0" y="0"/>
                  </a:lnTo>
                  <a:lnTo>
                    <a:pt x="0" y="285750"/>
                  </a:lnTo>
                  <a:lnTo>
                    <a:pt x="390525" y="285750"/>
                  </a:lnTo>
                  <a:lnTo>
                    <a:pt x="790575" y="285750"/>
                  </a:lnTo>
                  <a:lnTo>
                    <a:pt x="790575" y="0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9814532" y="3490471"/>
            <a:ext cx="1030649" cy="372524"/>
          </a:xfrm>
          <a:custGeom>
            <a:avLst/>
            <a:gdLst/>
            <a:ahLst/>
            <a:cxnLst/>
            <a:rect l="l" t="t" r="r" b="b"/>
            <a:pathLst>
              <a:path w="790575" h="285750">
                <a:moveTo>
                  <a:pt x="790575" y="0"/>
                </a:moveTo>
                <a:lnTo>
                  <a:pt x="390525" y="0"/>
                </a:lnTo>
                <a:lnTo>
                  <a:pt x="0" y="0"/>
                </a:lnTo>
                <a:lnTo>
                  <a:pt x="0" y="285750"/>
                </a:lnTo>
                <a:lnTo>
                  <a:pt x="390525" y="285750"/>
                </a:lnTo>
                <a:lnTo>
                  <a:pt x="790575" y="285750"/>
                </a:lnTo>
                <a:lnTo>
                  <a:pt x="790575" y="0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828462" y="3171553"/>
            <a:ext cx="1874208" cy="217415"/>
          </a:xfrm>
          <a:prstGeom prst="rect">
            <a:avLst/>
          </a:prstGeom>
        </p:spPr>
        <p:txBody>
          <a:bodyPr vert="horz" wrap="square" lIns="0" tIns="16557" rIns="0" bIns="0" rtlCol="0">
            <a:spAutoFit/>
          </a:bodyPr>
          <a:lstStyle/>
          <a:p>
            <a:pPr marL="16554">
              <a:spcBef>
                <a:spcPts val="131"/>
              </a:spcBef>
            </a:pPr>
            <a:r>
              <a:rPr sz="1304" spc="-59" dirty="0">
                <a:solidFill>
                  <a:srgbClr val="333333"/>
                </a:solidFill>
                <a:latin typeface="Roboto"/>
                <a:cs typeface="Roboto"/>
              </a:rPr>
              <a:t>Field</a:t>
            </a:r>
            <a:r>
              <a:rPr sz="1304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4" spc="-65" dirty="0">
                <a:solidFill>
                  <a:srgbClr val="333333"/>
                </a:solidFill>
                <a:latin typeface="Roboto"/>
                <a:cs typeface="Roboto"/>
              </a:rPr>
              <a:t>Analysis</a:t>
            </a:r>
            <a:r>
              <a:rPr sz="1304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4" spc="-91" dirty="0">
                <a:solidFill>
                  <a:srgbClr val="333333"/>
                </a:solidFill>
                <a:latin typeface="Roboto"/>
                <a:cs typeface="Roboto"/>
              </a:rPr>
              <a:t>&amp;</a:t>
            </a:r>
            <a:r>
              <a:rPr sz="1304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4" spc="-52" dirty="0">
                <a:solidFill>
                  <a:srgbClr val="333333"/>
                </a:solidFill>
                <a:latin typeface="Roboto"/>
                <a:cs typeface="Roboto"/>
              </a:rPr>
              <a:t>Finalization</a:t>
            </a:r>
            <a:endParaRPr sz="1304">
              <a:latin typeface="Roboto"/>
              <a:cs typeface="Roboto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6635673" y="3490475"/>
          <a:ext cx="10430659" cy="40886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09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3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9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5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30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06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30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15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91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1696">
                <a:tc>
                  <a:txBody>
                    <a:bodyPr/>
                    <a:lstStyle/>
                    <a:p>
                      <a:pPr marR="88138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00" spc="-60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Data</a:t>
                      </a:r>
                      <a:r>
                        <a:rPr sz="1300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300" spc="-55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Extraction</a:t>
                      </a:r>
                      <a:r>
                        <a:rPr sz="1300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300" spc="-70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&amp;</a:t>
                      </a:r>
                      <a:r>
                        <a:rPr sz="1300" spc="5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300" spc="-10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Preparation</a:t>
                      </a:r>
                      <a:endParaRPr sz="1300">
                        <a:latin typeface="Roboto"/>
                        <a:cs typeface="Roboto"/>
                      </a:endParaRPr>
                    </a:p>
                  </a:txBody>
                  <a:tcPr marL="0" marR="0" marT="63743" marB="0">
                    <a:lnT w="9525">
                      <a:solidFill>
                        <a:srgbClr val="F2F4F5"/>
                      </a:solidFill>
                      <a:prstDash val="solid"/>
                    </a:lnT>
                    <a:lnB w="9525">
                      <a:solidFill>
                        <a:srgbClr val="F2F4F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2F4F5"/>
                      </a:solidFill>
                      <a:prstDash val="solid"/>
                    </a:lnT>
                    <a:lnB w="9525">
                      <a:solidFill>
                        <a:srgbClr val="F2F4F5"/>
                      </a:solidFill>
                      <a:prstDash val="solid"/>
                    </a:lnB>
                    <a:solidFill>
                      <a:srgbClr val="DAE9FE"/>
                    </a:solidFill>
                  </a:tcPr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2F4F5"/>
                      </a:solidFill>
                      <a:prstDash val="solid"/>
                    </a:lnT>
                    <a:lnB w="9525">
                      <a:solidFill>
                        <a:srgbClr val="F2F4F5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696">
                <a:tc>
                  <a:txBody>
                    <a:bodyPr/>
                    <a:lstStyle/>
                    <a:p>
                      <a:pPr marR="882015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00" spc="-35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Initial</a:t>
                      </a:r>
                      <a:r>
                        <a:rPr sz="1300" spc="-25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300" spc="-75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FAISS</a:t>
                      </a:r>
                      <a:r>
                        <a:rPr sz="1300" spc="-20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300" spc="-10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Vectorization</a:t>
                      </a:r>
                      <a:endParaRPr sz="1300">
                        <a:latin typeface="Roboto"/>
                        <a:cs typeface="Roboto"/>
                      </a:endParaRPr>
                    </a:p>
                  </a:txBody>
                  <a:tcPr marL="0" marR="0" marT="63743" marB="0">
                    <a:lnT w="9525">
                      <a:solidFill>
                        <a:srgbClr val="F2F4F5"/>
                      </a:solidFill>
                      <a:prstDash val="solid"/>
                    </a:lnT>
                    <a:lnB w="9525">
                      <a:solidFill>
                        <a:srgbClr val="F2F4F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2F4F5"/>
                      </a:solidFill>
                      <a:prstDash val="solid"/>
                    </a:lnT>
                    <a:lnB w="9525">
                      <a:solidFill>
                        <a:srgbClr val="F2F4F5"/>
                      </a:solidFill>
                      <a:prstDash val="solid"/>
                    </a:lnB>
                    <a:solidFill>
                      <a:srgbClr val="DAE9FE"/>
                    </a:solidFill>
                  </a:tcPr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2F4F5"/>
                      </a:solidFill>
                      <a:prstDash val="solid"/>
                    </a:lnT>
                    <a:lnB w="9525">
                      <a:solidFill>
                        <a:srgbClr val="F2F4F5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696">
                <a:tc gridSpan="2">
                  <a:txBody>
                    <a:bodyPr/>
                    <a:lstStyle/>
                    <a:p>
                      <a:pPr marL="123698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00" spc="-70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Test</a:t>
                      </a:r>
                      <a:r>
                        <a:rPr sz="1300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300" spc="-60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Data</a:t>
                      </a:r>
                      <a:r>
                        <a:rPr sz="1300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300" spc="-10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Preparation</a:t>
                      </a:r>
                      <a:endParaRPr sz="1300">
                        <a:latin typeface="Roboto"/>
                        <a:cs typeface="Roboto"/>
                      </a:endParaRPr>
                    </a:p>
                  </a:txBody>
                  <a:tcPr marL="0" marR="0" marT="63743" marB="0">
                    <a:lnT w="9525">
                      <a:solidFill>
                        <a:srgbClr val="F2F4F5"/>
                      </a:solidFill>
                      <a:prstDash val="solid"/>
                    </a:lnT>
                    <a:lnB w="9525">
                      <a:solidFill>
                        <a:srgbClr val="F2F4F5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2F4F5"/>
                      </a:solidFill>
                      <a:prstDash val="solid"/>
                    </a:lnT>
                    <a:lnB w="9525">
                      <a:solidFill>
                        <a:srgbClr val="F2F4F5"/>
                      </a:solidFill>
                      <a:prstDash val="solid"/>
                    </a:lnB>
                    <a:solidFill>
                      <a:srgbClr val="93C4F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2F4F5"/>
                      </a:solidFill>
                      <a:prstDash val="solid"/>
                    </a:lnT>
                    <a:lnB w="9525">
                      <a:solidFill>
                        <a:srgbClr val="F2F4F5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696">
                <a:tc gridSpan="4">
                  <a:txBody>
                    <a:bodyPr/>
                    <a:lstStyle/>
                    <a:p>
                      <a:pPr marL="122809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00" spc="-60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Vector</a:t>
                      </a:r>
                      <a:r>
                        <a:rPr sz="1300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300" spc="-60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Search</a:t>
                      </a:r>
                      <a:r>
                        <a:rPr sz="1300" spc="-20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300" spc="-10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Testing</a:t>
                      </a:r>
                      <a:endParaRPr sz="1300">
                        <a:latin typeface="Roboto"/>
                        <a:cs typeface="Roboto"/>
                      </a:endParaRPr>
                    </a:p>
                  </a:txBody>
                  <a:tcPr marL="0" marR="0" marT="63743" marB="0">
                    <a:lnT w="9525">
                      <a:solidFill>
                        <a:srgbClr val="F2F4F5"/>
                      </a:solidFill>
                      <a:prstDash val="solid"/>
                    </a:lnT>
                    <a:lnB w="9525">
                      <a:solidFill>
                        <a:srgbClr val="F2F4F5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2F4F5"/>
                      </a:solidFill>
                      <a:prstDash val="solid"/>
                    </a:lnT>
                    <a:lnB w="9525">
                      <a:solidFill>
                        <a:srgbClr val="F2F4F5"/>
                      </a:solidFill>
                      <a:prstDash val="solid"/>
                    </a:lnB>
                    <a:solidFill>
                      <a:srgbClr val="93C4FD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2F4F5"/>
                      </a:solidFill>
                      <a:prstDash val="solid"/>
                    </a:lnT>
                    <a:lnB w="9525">
                      <a:solidFill>
                        <a:srgbClr val="F2F4F5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696">
                <a:tc gridSpan="3">
                  <a:txBody>
                    <a:bodyPr/>
                    <a:lstStyle/>
                    <a:p>
                      <a:pPr marL="58737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00" spc="-60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Accuracy</a:t>
                      </a:r>
                      <a:r>
                        <a:rPr sz="1300" spc="5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300" spc="-65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Measurement</a:t>
                      </a:r>
                      <a:r>
                        <a:rPr sz="1300" spc="5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300" spc="-70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&amp;</a:t>
                      </a:r>
                      <a:r>
                        <a:rPr sz="1300" spc="5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300" spc="-10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Iteration</a:t>
                      </a:r>
                      <a:endParaRPr sz="1300">
                        <a:latin typeface="Roboto"/>
                        <a:cs typeface="Roboto"/>
                      </a:endParaRPr>
                    </a:p>
                  </a:txBody>
                  <a:tcPr marL="0" marR="0" marT="63743" marB="0">
                    <a:lnT w="9525">
                      <a:solidFill>
                        <a:srgbClr val="F2F4F5"/>
                      </a:solidFill>
                      <a:prstDash val="solid"/>
                    </a:lnT>
                    <a:lnB w="9525">
                      <a:solidFill>
                        <a:srgbClr val="F2F4F5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2F4F5"/>
                      </a:solidFill>
                      <a:prstDash val="solid"/>
                    </a:lnT>
                    <a:lnB w="9525">
                      <a:solidFill>
                        <a:srgbClr val="F2F4F5"/>
                      </a:solidFill>
                      <a:prstDash val="solid"/>
                    </a:lnB>
                    <a:solidFill>
                      <a:srgbClr val="93C4F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2F4F5"/>
                      </a:solidFill>
                      <a:prstDash val="solid"/>
                    </a:lnT>
                    <a:lnB w="9525">
                      <a:solidFill>
                        <a:srgbClr val="F2F4F5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696">
                <a:tc gridSpan="4">
                  <a:txBody>
                    <a:bodyPr/>
                    <a:lstStyle/>
                    <a:p>
                      <a:pPr marL="108077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00" spc="-60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Cognate</a:t>
                      </a:r>
                      <a:r>
                        <a:rPr sz="1300" spc="-10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300" spc="-55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AI</a:t>
                      </a:r>
                      <a:r>
                        <a:rPr sz="1300" spc="-10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 Development</a:t>
                      </a:r>
                      <a:endParaRPr sz="1300">
                        <a:latin typeface="Roboto"/>
                        <a:cs typeface="Roboto"/>
                      </a:endParaRPr>
                    </a:p>
                  </a:txBody>
                  <a:tcPr marL="0" marR="0" marT="63743" marB="0">
                    <a:lnT w="9525">
                      <a:solidFill>
                        <a:srgbClr val="F2F4F5"/>
                      </a:solidFill>
                      <a:prstDash val="solid"/>
                    </a:lnT>
                    <a:lnB w="9525">
                      <a:solidFill>
                        <a:srgbClr val="F2F4F5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2F4F5"/>
                      </a:solidFill>
                      <a:prstDash val="solid"/>
                    </a:lnT>
                    <a:lnB w="9525">
                      <a:solidFill>
                        <a:srgbClr val="F2F4F5"/>
                      </a:solidFill>
                      <a:prstDash val="solid"/>
                    </a:lnB>
                    <a:solidFill>
                      <a:srgbClr val="60A5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2F4F5"/>
                      </a:solidFill>
                      <a:prstDash val="solid"/>
                    </a:lnT>
                    <a:lnB w="9525">
                      <a:solidFill>
                        <a:srgbClr val="F2F4F5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696">
                <a:tc gridSpan="5">
                  <a:txBody>
                    <a:bodyPr/>
                    <a:lstStyle/>
                    <a:p>
                      <a:pPr marL="75374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00" spc="-55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Integration</a:t>
                      </a:r>
                      <a:r>
                        <a:rPr sz="1300" spc="-10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300" spc="-60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Testing</a:t>
                      </a:r>
                      <a:r>
                        <a:rPr sz="1300" spc="10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300" spc="-70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&amp;</a:t>
                      </a:r>
                      <a:r>
                        <a:rPr sz="1300" spc="15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300" spc="-10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Validation</a:t>
                      </a:r>
                      <a:endParaRPr sz="1300">
                        <a:latin typeface="Roboto"/>
                        <a:cs typeface="Roboto"/>
                      </a:endParaRPr>
                    </a:p>
                  </a:txBody>
                  <a:tcPr marL="0" marR="0" marT="63743" marB="0">
                    <a:lnT w="9525">
                      <a:solidFill>
                        <a:srgbClr val="F2F4F5"/>
                      </a:solidFill>
                      <a:prstDash val="solid"/>
                    </a:lnT>
                    <a:lnB w="9525">
                      <a:solidFill>
                        <a:srgbClr val="F2F4F5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2F4F5"/>
                      </a:solidFill>
                      <a:prstDash val="solid"/>
                    </a:lnT>
                    <a:lnB w="9525">
                      <a:solidFill>
                        <a:srgbClr val="F2F4F5"/>
                      </a:solidFill>
                      <a:prstDash val="solid"/>
                    </a:lnB>
                    <a:solidFill>
                      <a:srgbClr val="60A5FA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2F4F5"/>
                      </a:solidFill>
                      <a:prstDash val="solid"/>
                    </a:lnT>
                    <a:lnB w="9525">
                      <a:solidFill>
                        <a:srgbClr val="F2F4F5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696">
                <a:tc gridSpan="5">
                  <a:txBody>
                    <a:bodyPr/>
                    <a:lstStyle/>
                    <a:p>
                      <a:pPr marL="81470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00" spc="-60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Jenkins</a:t>
                      </a:r>
                      <a:r>
                        <a:rPr sz="1300" spc="15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300" spc="-45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Pipeline</a:t>
                      </a:r>
                      <a:r>
                        <a:rPr sz="1300" spc="20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300" spc="-10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Development</a:t>
                      </a:r>
                      <a:endParaRPr sz="1300">
                        <a:latin typeface="Roboto"/>
                        <a:cs typeface="Roboto"/>
                      </a:endParaRPr>
                    </a:p>
                  </a:txBody>
                  <a:tcPr marL="0" marR="0" marT="63743" marB="0">
                    <a:lnT w="9525">
                      <a:solidFill>
                        <a:srgbClr val="F2F4F5"/>
                      </a:solidFill>
                      <a:prstDash val="solid"/>
                    </a:lnT>
                    <a:lnB w="9525">
                      <a:solidFill>
                        <a:srgbClr val="F2F4F5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2F4F5"/>
                      </a:solidFill>
                      <a:prstDash val="solid"/>
                    </a:lnT>
                    <a:lnB w="9525">
                      <a:solidFill>
                        <a:srgbClr val="F2F4F5"/>
                      </a:solidFill>
                      <a:prstDash val="solid"/>
                    </a:lnB>
                    <a:solidFill>
                      <a:srgbClr val="60A5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2F4F5"/>
                      </a:solidFill>
                      <a:prstDash val="solid"/>
                    </a:lnT>
                    <a:lnB w="9525">
                      <a:solidFill>
                        <a:srgbClr val="F2F4F5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696">
                <a:tc gridSpan="6">
                  <a:txBody>
                    <a:bodyPr/>
                    <a:lstStyle/>
                    <a:p>
                      <a:pPr marL="121031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00" spc="-70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SRE</a:t>
                      </a:r>
                      <a:r>
                        <a:rPr sz="1300" spc="-10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300" spc="-70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&amp;</a:t>
                      </a:r>
                      <a:r>
                        <a:rPr sz="1300" spc="-10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300" spc="-50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Security</a:t>
                      </a:r>
                      <a:r>
                        <a:rPr sz="1300" spc="-5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300" spc="-10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Review</a:t>
                      </a:r>
                      <a:endParaRPr sz="1300">
                        <a:latin typeface="Roboto"/>
                        <a:cs typeface="Roboto"/>
                      </a:endParaRPr>
                    </a:p>
                  </a:txBody>
                  <a:tcPr marL="0" marR="0" marT="63743" marB="0">
                    <a:lnT w="9525">
                      <a:solidFill>
                        <a:srgbClr val="F2F4F5"/>
                      </a:solidFill>
                      <a:prstDash val="solid"/>
                    </a:lnT>
                    <a:lnB w="9525">
                      <a:solidFill>
                        <a:srgbClr val="F2F4F5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2F4F5"/>
                      </a:solidFill>
                      <a:prstDash val="solid"/>
                    </a:lnT>
                    <a:lnB w="9525">
                      <a:solidFill>
                        <a:srgbClr val="F2F4F5"/>
                      </a:solidFill>
                      <a:prstDash val="solid"/>
                    </a:lnB>
                    <a:solidFill>
                      <a:srgbClr val="60A5FA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2F4F5"/>
                      </a:solidFill>
                      <a:prstDash val="solid"/>
                    </a:lnT>
                    <a:lnB w="9525">
                      <a:solidFill>
                        <a:srgbClr val="F2F4F5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696">
                <a:tc gridSpan="7">
                  <a:txBody>
                    <a:bodyPr/>
                    <a:lstStyle/>
                    <a:p>
                      <a:pPr marL="86233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00" spc="-75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ITG</a:t>
                      </a:r>
                      <a:r>
                        <a:rPr sz="1300" spc="20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300" spc="-60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Environment</a:t>
                      </a:r>
                      <a:r>
                        <a:rPr sz="1300" spc="25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300" spc="-10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Deployment</a:t>
                      </a:r>
                      <a:endParaRPr sz="1300">
                        <a:latin typeface="Roboto"/>
                        <a:cs typeface="Roboto"/>
                      </a:endParaRPr>
                    </a:p>
                  </a:txBody>
                  <a:tcPr marL="0" marR="0" marT="63743" marB="0">
                    <a:lnT w="9525">
                      <a:solidFill>
                        <a:srgbClr val="F2F4F5"/>
                      </a:solidFill>
                      <a:prstDash val="solid"/>
                    </a:lnT>
                    <a:lnB w="9525">
                      <a:solidFill>
                        <a:srgbClr val="F2F4F5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2F4F5"/>
                      </a:solidFill>
                      <a:prstDash val="solid"/>
                    </a:lnT>
                    <a:lnB w="9525">
                      <a:solidFill>
                        <a:srgbClr val="F2F4F5"/>
                      </a:solidFill>
                      <a:prstDash val="solid"/>
                    </a:lnB>
                    <a:solidFill>
                      <a:srgbClr val="60A5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696">
                <a:tc gridSpan="8">
                  <a:txBody>
                    <a:bodyPr/>
                    <a:lstStyle/>
                    <a:p>
                      <a:pPr marL="114744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300" spc="-55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Production</a:t>
                      </a:r>
                      <a:r>
                        <a:rPr sz="1300" spc="5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300" spc="-10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Deployment</a:t>
                      </a:r>
                      <a:endParaRPr sz="1300">
                        <a:latin typeface="Roboto"/>
                        <a:cs typeface="Roboto"/>
                      </a:endParaRPr>
                    </a:p>
                  </a:txBody>
                  <a:tcPr marL="0" marR="0" marT="63743" marB="0">
                    <a:lnT w="9525">
                      <a:solidFill>
                        <a:srgbClr val="F2F4F5"/>
                      </a:solidFill>
                      <a:prstDash val="solid"/>
                    </a:lnT>
                    <a:lnB w="9525">
                      <a:solidFill>
                        <a:srgbClr val="F2F4F5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F2F4F5"/>
                      </a:solidFill>
                      <a:prstDash val="solid"/>
                    </a:lnT>
                    <a:lnB w="9525">
                      <a:solidFill>
                        <a:srgbClr val="F2F4F5"/>
                      </a:solidFill>
                      <a:prstDash val="solid"/>
                    </a:lnB>
                    <a:solidFill>
                      <a:srgbClr val="60A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3" name="object 23"/>
          <p:cNvSpPr txBox="1"/>
          <p:nvPr/>
        </p:nvSpPr>
        <p:spPr>
          <a:xfrm>
            <a:off x="8049070" y="7775635"/>
            <a:ext cx="7620176" cy="249930"/>
          </a:xfrm>
          <a:prstGeom prst="rect">
            <a:avLst/>
          </a:prstGeom>
        </p:spPr>
        <p:txBody>
          <a:bodyPr vert="horz" wrap="square" lIns="0" tIns="19040" rIns="0" bIns="0" rtlCol="0">
            <a:spAutoFit/>
          </a:bodyPr>
          <a:lstStyle/>
          <a:p>
            <a:pPr marL="16554">
              <a:spcBef>
                <a:spcPts val="149"/>
              </a:spcBef>
            </a:pPr>
            <a:r>
              <a:rPr sz="1499" spc="-117" dirty="0">
                <a:solidFill>
                  <a:srgbClr val="6A7280"/>
                </a:solidFill>
                <a:latin typeface="Roboto"/>
                <a:cs typeface="Roboto"/>
              </a:rPr>
              <a:t>KM</a:t>
            </a:r>
            <a:r>
              <a:rPr sz="1499" spc="7" dirty="0">
                <a:solidFill>
                  <a:srgbClr val="6A7280"/>
                </a:solidFill>
                <a:latin typeface="Roboto"/>
                <a:cs typeface="Roboto"/>
              </a:rPr>
              <a:t> </a:t>
            </a:r>
            <a:r>
              <a:rPr sz="1499" spc="-72" dirty="0">
                <a:solidFill>
                  <a:srgbClr val="6A7280"/>
                </a:solidFill>
                <a:latin typeface="Roboto"/>
                <a:cs typeface="Roboto"/>
              </a:rPr>
              <a:t>Generation</a:t>
            </a:r>
            <a:r>
              <a:rPr sz="1499" spc="7" dirty="0">
                <a:solidFill>
                  <a:srgbClr val="6A7280"/>
                </a:solidFill>
                <a:latin typeface="Roboto"/>
                <a:cs typeface="Roboto"/>
              </a:rPr>
              <a:t> </a:t>
            </a:r>
            <a:r>
              <a:rPr sz="1499" spc="-85" dirty="0">
                <a:solidFill>
                  <a:srgbClr val="6A7280"/>
                </a:solidFill>
                <a:latin typeface="Roboto"/>
                <a:cs typeface="Roboto"/>
              </a:rPr>
              <a:t>Agent</a:t>
            </a:r>
            <a:r>
              <a:rPr sz="1499" spc="7" dirty="0">
                <a:solidFill>
                  <a:srgbClr val="6A7280"/>
                </a:solidFill>
                <a:latin typeface="Roboto"/>
                <a:cs typeface="Roboto"/>
              </a:rPr>
              <a:t> </a:t>
            </a:r>
            <a:r>
              <a:rPr sz="1499" spc="-65" dirty="0">
                <a:solidFill>
                  <a:srgbClr val="6A7280"/>
                </a:solidFill>
                <a:latin typeface="Roboto"/>
                <a:cs typeface="Roboto"/>
              </a:rPr>
              <a:t>integration</a:t>
            </a:r>
            <a:r>
              <a:rPr sz="1499" spc="7" dirty="0">
                <a:solidFill>
                  <a:srgbClr val="6A7280"/>
                </a:solidFill>
                <a:latin typeface="Roboto"/>
                <a:cs typeface="Roboto"/>
              </a:rPr>
              <a:t> </a:t>
            </a:r>
            <a:r>
              <a:rPr sz="1499" spc="-65" dirty="0">
                <a:solidFill>
                  <a:srgbClr val="6A7280"/>
                </a:solidFill>
                <a:latin typeface="Roboto"/>
                <a:cs typeface="Roboto"/>
              </a:rPr>
              <a:t>with</a:t>
            </a:r>
            <a:r>
              <a:rPr sz="1499" spc="7" dirty="0">
                <a:solidFill>
                  <a:srgbClr val="6A7280"/>
                </a:solidFill>
                <a:latin typeface="Roboto"/>
                <a:cs typeface="Roboto"/>
              </a:rPr>
              <a:t> </a:t>
            </a:r>
            <a:r>
              <a:rPr sz="1499" spc="-72" dirty="0">
                <a:solidFill>
                  <a:srgbClr val="6A7280"/>
                </a:solidFill>
                <a:latin typeface="Roboto"/>
                <a:cs typeface="Roboto"/>
              </a:rPr>
              <a:t>updated</a:t>
            </a:r>
            <a:r>
              <a:rPr sz="1499" spc="7" dirty="0">
                <a:solidFill>
                  <a:srgbClr val="6A7280"/>
                </a:solidFill>
                <a:latin typeface="Roboto"/>
                <a:cs typeface="Roboto"/>
              </a:rPr>
              <a:t> </a:t>
            </a:r>
            <a:r>
              <a:rPr sz="1499" spc="-72" dirty="0">
                <a:solidFill>
                  <a:srgbClr val="6A7280"/>
                </a:solidFill>
                <a:latin typeface="Roboto"/>
                <a:cs typeface="Roboto"/>
              </a:rPr>
              <a:t>vectorDB,</a:t>
            </a:r>
            <a:r>
              <a:rPr sz="1499" spc="7" dirty="0">
                <a:solidFill>
                  <a:srgbClr val="6A7280"/>
                </a:solidFill>
                <a:latin typeface="Roboto"/>
                <a:cs typeface="Roboto"/>
              </a:rPr>
              <a:t> </a:t>
            </a:r>
            <a:r>
              <a:rPr sz="1499" spc="-65" dirty="0">
                <a:solidFill>
                  <a:srgbClr val="6A7280"/>
                </a:solidFill>
                <a:latin typeface="Roboto"/>
                <a:cs typeface="Roboto"/>
              </a:rPr>
              <a:t>replacing</a:t>
            </a:r>
            <a:r>
              <a:rPr sz="1499" spc="7" dirty="0">
                <a:solidFill>
                  <a:srgbClr val="6A7280"/>
                </a:solidFill>
                <a:latin typeface="Roboto"/>
                <a:cs typeface="Roboto"/>
              </a:rPr>
              <a:t> </a:t>
            </a:r>
            <a:r>
              <a:rPr sz="1499" spc="-79" dirty="0">
                <a:solidFill>
                  <a:srgbClr val="6A7280"/>
                </a:solidFill>
                <a:latin typeface="Roboto"/>
                <a:cs typeface="Roboto"/>
              </a:rPr>
              <a:t>API2:</a:t>
            </a:r>
            <a:r>
              <a:rPr sz="1499" spc="7" dirty="0">
                <a:solidFill>
                  <a:srgbClr val="6A7280"/>
                </a:solidFill>
                <a:latin typeface="Roboto"/>
                <a:cs typeface="Roboto"/>
              </a:rPr>
              <a:t> </a:t>
            </a:r>
            <a:r>
              <a:rPr sz="1499" spc="-97" dirty="0">
                <a:solidFill>
                  <a:srgbClr val="6A7280"/>
                </a:solidFill>
                <a:latin typeface="Roboto"/>
                <a:cs typeface="Roboto"/>
              </a:rPr>
              <a:t>Coveo</a:t>
            </a:r>
            <a:r>
              <a:rPr sz="1499" spc="7" dirty="0">
                <a:solidFill>
                  <a:srgbClr val="6A7280"/>
                </a:solidFill>
                <a:latin typeface="Roboto"/>
                <a:cs typeface="Roboto"/>
              </a:rPr>
              <a:t> </a:t>
            </a:r>
            <a:r>
              <a:rPr sz="1499" spc="-79" dirty="0">
                <a:solidFill>
                  <a:srgbClr val="6A7280"/>
                </a:solidFill>
                <a:latin typeface="Roboto"/>
                <a:cs typeface="Roboto"/>
              </a:rPr>
              <a:t>case</a:t>
            </a:r>
            <a:r>
              <a:rPr sz="1499" spc="7" dirty="0">
                <a:solidFill>
                  <a:srgbClr val="6A7280"/>
                </a:solidFill>
                <a:latin typeface="Roboto"/>
                <a:cs typeface="Roboto"/>
              </a:rPr>
              <a:t> </a:t>
            </a:r>
            <a:r>
              <a:rPr sz="1499" spc="-59" dirty="0">
                <a:solidFill>
                  <a:srgbClr val="6A7280"/>
                </a:solidFill>
                <a:latin typeface="Roboto"/>
                <a:cs typeface="Roboto"/>
              </a:rPr>
              <a:t>lexical</a:t>
            </a:r>
            <a:r>
              <a:rPr sz="1499" spc="7" dirty="0">
                <a:solidFill>
                  <a:srgbClr val="6A7280"/>
                </a:solidFill>
                <a:latin typeface="Roboto"/>
                <a:cs typeface="Roboto"/>
              </a:rPr>
              <a:t> </a:t>
            </a:r>
            <a:r>
              <a:rPr sz="1499" spc="-32" dirty="0">
                <a:solidFill>
                  <a:srgbClr val="6A7280"/>
                </a:solidFill>
                <a:latin typeface="Roboto"/>
                <a:cs typeface="Roboto"/>
              </a:rPr>
              <a:t>search</a:t>
            </a:r>
            <a:endParaRPr sz="1499">
              <a:latin typeface="Roboto"/>
              <a:cs typeface="Roboto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9808338" y="2161805"/>
          <a:ext cx="7246825" cy="16033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7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7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7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2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07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7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070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070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2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070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070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1274747">
                <a:tc gridSpan="14">
                  <a:txBody>
                    <a:bodyPr/>
                    <a:lstStyle/>
                    <a:p>
                      <a:pPr marR="793115" algn="ctr">
                        <a:lnSpc>
                          <a:spcPts val="1230"/>
                        </a:lnSpc>
                        <a:spcBef>
                          <a:spcPts val="50"/>
                        </a:spcBef>
                      </a:pPr>
                      <a:r>
                        <a:rPr sz="1900" b="1" spc="-60" dirty="0">
                          <a:solidFill>
                            <a:srgbClr val="1D40AF"/>
                          </a:solidFill>
                          <a:latin typeface="Roboto"/>
                          <a:cs typeface="Roboto"/>
                        </a:rPr>
                        <a:t>Development</a:t>
                      </a:r>
                      <a:r>
                        <a:rPr sz="1900" b="1" spc="-15" dirty="0">
                          <a:solidFill>
                            <a:srgbClr val="1D40A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900" b="1" spc="-50" dirty="0">
                          <a:solidFill>
                            <a:srgbClr val="1D40AF"/>
                          </a:solidFill>
                          <a:latin typeface="Roboto"/>
                          <a:cs typeface="Roboto"/>
                        </a:rPr>
                        <a:t>&amp;</a:t>
                      </a:r>
                      <a:endParaRPr sz="1900">
                        <a:latin typeface="Roboto"/>
                        <a:cs typeface="Roboto"/>
                      </a:endParaRPr>
                    </a:p>
                    <a:p>
                      <a:pPr marR="99695" algn="ctr">
                        <a:lnSpc>
                          <a:spcPts val="900"/>
                        </a:lnSpc>
                        <a:tabLst>
                          <a:tab pos="3285490" algn="l"/>
                        </a:tabLst>
                      </a:pPr>
                      <a:r>
                        <a:rPr sz="1900" b="1" spc="-55" dirty="0">
                          <a:solidFill>
                            <a:srgbClr val="1D40AF"/>
                          </a:solidFill>
                          <a:latin typeface="Roboto"/>
                          <a:cs typeface="Roboto"/>
                        </a:rPr>
                        <a:t>Analysis</a:t>
                      </a:r>
                      <a:r>
                        <a:rPr sz="1900" b="1" spc="-25" dirty="0">
                          <a:solidFill>
                            <a:srgbClr val="1D40A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900" b="1" spc="-70" dirty="0">
                          <a:solidFill>
                            <a:srgbClr val="1D40AF"/>
                          </a:solidFill>
                          <a:latin typeface="Roboto"/>
                          <a:cs typeface="Roboto"/>
                        </a:rPr>
                        <a:t>&amp;</a:t>
                      </a:r>
                      <a:r>
                        <a:rPr sz="1900" b="1" spc="-20" dirty="0">
                          <a:solidFill>
                            <a:srgbClr val="1D40AF"/>
                          </a:solidFill>
                          <a:latin typeface="Roboto"/>
                          <a:cs typeface="Roboto"/>
                        </a:rPr>
                        <a:t> Setup</a:t>
                      </a:r>
                      <a:r>
                        <a:rPr sz="1900" b="1" dirty="0">
                          <a:solidFill>
                            <a:srgbClr val="1D40AF"/>
                          </a:solidFill>
                          <a:latin typeface="Roboto"/>
                          <a:cs typeface="Roboto"/>
                        </a:rPr>
                        <a:t>	</a:t>
                      </a:r>
                      <a:r>
                        <a:rPr sz="1900" b="1" spc="-50" dirty="0">
                          <a:solidFill>
                            <a:srgbClr val="1D40AF"/>
                          </a:solidFill>
                          <a:latin typeface="Roboto"/>
                          <a:cs typeface="Roboto"/>
                        </a:rPr>
                        <a:t>Integration</a:t>
                      </a:r>
                      <a:r>
                        <a:rPr sz="1900" b="1" spc="-25" dirty="0">
                          <a:solidFill>
                            <a:srgbClr val="1D40A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900" b="1" spc="-70" dirty="0">
                          <a:solidFill>
                            <a:srgbClr val="1D40AF"/>
                          </a:solidFill>
                          <a:latin typeface="Roboto"/>
                          <a:cs typeface="Roboto"/>
                        </a:rPr>
                        <a:t>&amp;</a:t>
                      </a:r>
                      <a:r>
                        <a:rPr sz="1900" b="1" spc="-20" dirty="0">
                          <a:solidFill>
                            <a:srgbClr val="1D40A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900" b="1" spc="-10" dirty="0">
                          <a:solidFill>
                            <a:srgbClr val="1D40AF"/>
                          </a:solidFill>
                          <a:latin typeface="Roboto"/>
                          <a:cs typeface="Roboto"/>
                        </a:rPr>
                        <a:t>Deployment</a:t>
                      </a:r>
                      <a:endParaRPr sz="1900">
                        <a:latin typeface="Roboto"/>
                        <a:cs typeface="Roboto"/>
                      </a:endParaRPr>
                    </a:p>
                    <a:p>
                      <a:pPr marL="522605">
                        <a:lnSpc>
                          <a:spcPts val="950"/>
                        </a:lnSpc>
                        <a:tabLst>
                          <a:tab pos="1318260" algn="l"/>
                          <a:tab pos="2126615" algn="l"/>
                          <a:tab pos="2908935" algn="l"/>
                          <a:tab pos="3704590" algn="l"/>
                          <a:tab pos="4500245" algn="l"/>
                          <a:tab pos="5295900" algn="l"/>
                        </a:tabLst>
                      </a:pPr>
                      <a:r>
                        <a:rPr sz="1900" spc="-75" baseline="-37037" dirty="0">
                          <a:solidFill>
                            <a:srgbClr val="DB2525"/>
                          </a:solidFill>
                          <a:latin typeface="Liberation Sans"/>
                          <a:cs typeface="Liberation Sans"/>
                        </a:rPr>
                        <a:t>▼</a:t>
                      </a:r>
                      <a:r>
                        <a:rPr sz="1900" baseline="-37037" dirty="0">
                          <a:solidFill>
                            <a:srgbClr val="DB2525"/>
                          </a:solidFill>
                          <a:latin typeface="Liberation Sans"/>
                          <a:cs typeface="Liberation Sans"/>
                        </a:rPr>
                        <a:t>	</a:t>
                      </a:r>
                      <a:r>
                        <a:rPr sz="1900" spc="-75" baseline="-37037" dirty="0">
                          <a:solidFill>
                            <a:srgbClr val="DB2525"/>
                          </a:solidFill>
                          <a:latin typeface="Liberation Sans"/>
                          <a:cs typeface="Liberation Sans"/>
                        </a:rPr>
                        <a:t>▼</a:t>
                      </a:r>
                      <a:r>
                        <a:rPr sz="1900" baseline="-37037" dirty="0">
                          <a:solidFill>
                            <a:srgbClr val="DB2525"/>
                          </a:solidFill>
                          <a:latin typeface="Liberation Sans"/>
                          <a:cs typeface="Liberation Sans"/>
                        </a:rPr>
                        <a:t>	</a:t>
                      </a:r>
                      <a:r>
                        <a:rPr sz="1900" b="1" spc="-10" dirty="0">
                          <a:solidFill>
                            <a:srgbClr val="1D40AF"/>
                          </a:solidFill>
                          <a:latin typeface="Roboto"/>
                          <a:cs typeface="Roboto"/>
                        </a:rPr>
                        <a:t>Testing</a:t>
                      </a:r>
                      <a:r>
                        <a:rPr sz="1900" b="1" dirty="0">
                          <a:solidFill>
                            <a:srgbClr val="1D40AF"/>
                          </a:solidFill>
                          <a:latin typeface="Roboto"/>
                          <a:cs typeface="Roboto"/>
                        </a:rPr>
                        <a:t>	</a:t>
                      </a:r>
                      <a:r>
                        <a:rPr sz="1900" spc="-75" baseline="-37037" dirty="0">
                          <a:solidFill>
                            <a:srgbClr val="DB2525"/>
                          </a:solidFill>
                          <a:latin typeface="Liberation Sans"/>
                          <a:cs typeface="Liberation Sans"/>
                        </a:rPr>
                        <a:t>▼</a:t>
                      </a:r>
                      <a:r>
                        <a:rPr sz="1900" baseline="-37037" dirty="0">
                          <a:solidFill>
                            <a:srgbClr val="DB2525"/>
                          </a:solidFill>
                          <a:latin typeface="Liberation Sans"/>
                          <a:cs typeface="Liberation Sans"/>
                        </a:rPr>
                        <a:t>	</a:t>
                      </a:r>
                      <a:r>
                        <a:rPr sz="1900" spc="-75" baseline="-37037" dirty="0">
                          <a:solidFill>
                            <a:srgbClr val="DB2525"/>
                          </a:solidFill>
                          <a:latin typeface="Liberation Sans"/>
                          <a:cs typeface="Liberation Sans"/>
                        </a:rPr>
                        <a:t>▼</a:t>
                      </a:r>
                      <a:r>
                        <a:rPr sz="1900" baseline="-37037" dirty="0">
                          <a:solidFill>
                            <a:srgbClr val="DB2525"/>
                          </a:solidFill>
                          <a:latin typeface="Liberation Sans"/>
                          <a:cs typeface="Liberation Sans"/>
                        </a:rPr>
                        <a:t>	</a:t>
                      </a:r>
                      <a:r>
                        <a:rPr sz="1900" spc="-75" baseline="-37037" dirty="0">
                          <a:solidFill>
                            <a:srgbClr val="DB2525"/>
                          </a:solidFill>
                          <a:latin typeface="Liberation Sans"/>
                          <a:cs typeface="Liberation Sans"/>
                        </a:rPr>
                        <a:t>▼</a:t>
                      </a:r>
                      <a:r>
                        <a:rPr sz="1900" baseline="-37037" dirty="0">
                          <a:solidFill>
                            <a:srgbClr val="DB2525"/>
                          </a:solidFill>
                          <a:latin typeface="Liberation Sans"/>
                          <a:cs typeface="Liberation Sans"/>
                        </a:rPr>
                        <a:t>	</a:t>
                      </a:r>
                      <a:r>
                        <a:rPr sz="1900" spc="-75" baseline="-37037" dirty="0">
                          <a:solidFill>
                            <a:srgbClr val="DB2525"/>
                          </a:solidFill>
                          <a:latin typeface="Liberation Sans"/>
                          <a:cs typeface="Liberation Sans"/>
                        </a:rPr>
                        <a:t>▼</a:t>
                      </a:r>
                      <a:endParaRPr sz="1900" baseline="-37037">
                        <a:latin typeface="Liberation Sans"/>
                        <a:cs typeface="Liberation Sans"/>
                      </a:endParaRPr>
                    </a:p>
                    <a:p>
                      <a:pPr marR="1218565" algn="ctr">
                        <a:lnSpc>
                          <a:spcPts val="555"/>
                        </a:lnSpc>
                      </a:pPr>
                      <a:r>
                        <a:rPr sz="1300" spc="-50" dirty="0">
                          <a:solidFill>
                            <a:srgbClr val="DB2525"/>
                          </a:solidFill>
                          <a:latin typeface="Liberation Sans"/>
                          <a:cs typeface="Liberation Sans"/>
                        </a:rPr>
                        <a:t>▼</a:t>
                      </a:r>
                      <a:endParaRPr sz="1300">
                        <a:latin typeface="Liberation Sans"/>
                        <a:cs typeface="Liberation Sans"/>
                      </a:endParaRPr>
                    </a:p>
                  </a:txBody>
                  <a:tcPr marL="0" marR="0" marT="8278" marB="0">
                    <a:lnB w="9525">
                      <a:solidFill>
                        <a:srgbClr val="E4E7EB"/>
                      </a:solidFill>
                      <a:prstDash val="solid"/>
                    </a:lnB>
                    <a:solidFill>
                      <a:srgbClr val="F0F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649"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300" spc="-50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1</a:t>
                      </a:r>
                      <a:endParaRPr sz="1300">
                        <a:latin typeface="Roboto"/>
                        <a:cs typeface="Roboto"/>
                      </a:endParaRPr>
                    </a:p>
                  </a:txBody>
                  <a:tcPr marL="0" marR="0" marT="51325" marB="0">
                    <a:lnR w="9525">
                      <a:solidFill>
                        <a:srgbClr val="E4E7EB"/>
                      </a:solidFill>
                      <a:prstDash val="solid"/>
                    </a:lnR>
                    <a:lnT w="9525">
                      <a:solidFill>
                        <a:srgbClr val="E4E7E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300" spc="-50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2</a:t>
                      </a:r>
                      <a:endParaRPr sz="1300">
                        <a:latin typeface="Roboto"/>
                        <a:cs typeface="Roboto"/>
                      </a:endParaRPr>
                    </a:p>
                  </a:txBody>
                  <a:tcPr marL="0" marR="0" marT="51325" marB="0">
                    <a:lnL w="9525">
                      <a:solidFill>
                        <a:srgbClr val="E4E7EB"/>
                      </a:solidFill>
                      <a:prstDash val="solid"/>
                    </a:lnL>
                    <a:lnR w="9525">
                      <a:solidFill>
                        <a:srgbClr val="E4E7EB"/>
                      </a:solidFill>
                      <a:prstDash val="solid"/>
                    </a:lnR>
                    <a:lnT w="9525">
                      <a:solidFill>
                        <a:srgbClr val="E4E7E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300" spc="-50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3</a:t>
                      </a:r>
                      <a:endParaRPr sz="1300">
                        <a:latin typeface="Roboto"/>
                        <a:cs typeface="Roboto"/>
                      </a:endParaRPr>
                    </a:p>
                  </a:txBody>
                  <a:tcPr marL="0" marR="0" marT="51325" marB="0">
                    <a:lnL w="9525">
                      <a:solidFill>
                        <a:srgbClr val="E4E7EB"/>
                      </a:solidFill>
                      <a:prstDash val="solid"/>
                    </a:lnL>
                    <a:lnR w="9525">
                      <a:solidFill>
                        <a:srgbClr val="E4E7EB"/>
                      </a:solidFill>
                      <a:prstDash val="solid"/>
                    </a:lnR>
                    <a:lnT w="9525">
                      <a:solidFill>
                        <a:srgbClr val="E4E7E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300" spc="-50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4</a:t>
                      </a:r>
                      <a:endParaRPr sz="1300">
                        <a:latin typeface="Roboto"/>
                        <a:cs typeface="Roboto"/>
                      </a:endParaRPr>
                    </a:p>
                  </a:txBody>
                  <a:tcPr marL="0" marR="0" marT="51325" marB="0">
                    <a:lnL w="9525">
                      <a:solidFill>
                        <a:srgbClr val="E4E7EB"/>
                      </a:solidFill>
                      <a:prstDash val="solid"/>
                    </a:lnL>
                    <a:lnR w="9525">
                      <a:solidFill>
                        <a:srgbClr val="E4E7EB"/>
                      </a:solidFill>
                      <a:prstDash val="solid"/>
                    </a:lnR>
                    <a:lnT w="9525">
                      <a:solidFill>
                        <a:srgbClr val="E4E7E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300" spc="-50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5</a:t>
                      </a:r>
                      <a:endParaRPr sz="1300">
                        <a:latin typeface="Roboto"/>
                        <a:cs typeface="Roboto"/>
                      </a:endParaRPr>
                    </a:p>
                  </a:txBody>
                  <a:tcPr marL="0" marR="0" marT="51325" marB="0">
                    <a:lnL w="9525">
                      <a:solidFill>
                        <a:srgbClr val="E4E7EB"/>
                      </a:solidFill>
                      <a:prstDash val="solid"/>
                    </a:lnL>
                    <a:lnR w="9525">
                      <a:solidFill>
                        <a:srgbClr val="E4E7EB"/>
                      </a:solidFill>
                      <a:prstDash val="solid"/>
                    </a:lnR>
                    <a:lnT w="9525">
                      <a:solidFill>
                        <a:srgbClr val="E4E7E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300" spc="-50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6</a:t>
                      </a:r>
                      <a:endParaRPr sz="1300">
                        <a:latin typeface="Roboto"/>
                        <a:cs typeface="Roboto"/>
                      </a:endParaRPr>
                    </a:p>
                  </a:txBody>
                  <a:tcPr marL="0" marR="0" marT="51325" marB="0">
                    <a:lnL w="9525">
                      <a:solidFill>
                        <a:srgbClr val="E4E7EB"/>
                      </a:solidFill>
                      <a:prstDash val="solid"/>
                    </a:lnL>
                    <a:lnR w="9525">
                      <a:solidFill>
                        <a:srgbClr val="E4E7EB"/>
                      </a:solidFill>
                      <a:prstDash val="solid"/>
                    </a:lnR>
                    <a:lnT w="9525">
                      <a:solidFill>
                        <a:srgbClr val="E4E7E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300" spc="-50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7</a:t>
                      </a:r>
                      <a:endParaRPr sz="1300">
                        <a:latin typeface="Roboto"/>
                        <a:cs typeface="Roboto"/>
                      </a:endParaRPr>
                    </a:p>
                  </a:txBody>
                  <a:tcPr marL="0" marR="0" marT="51325" marB="0">
                    <a:lnL w="9525">
                      <a:solidFill>
                        <a:srgbClr val="E4E7EB"/>
                      </a:solidFill>
                      <a:prstDash val="solid"/>
                    </a:lnL>
                    <a:lnR w="9525">
                      <a:solidFill>
                        <a:srgbClr val="E4E7EB"/>
                      </a:solidFill>
                      <a:prstDash val="solid"/>
                    </a:lnR>
                    <a:lnT w="9525">
                      <a:solidFill>
                        <a:srgbClr val="E4E7E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300" spc="-50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8</a:t>
                      </a:r>
                      <a:endParaRPr sz="1300">
                        <a:latin typeface="Roboto"/>
                        <a:cs typeface="Roboto"/>
                      </a:endParaRPr>
                    </a:p>
                  </a:txBody>
                  <a:tcPr marL="0" marR="0" marT="51325" marB="0">
                    <a:lnL w="9525">
                      <a:solidFill>
                        <a:srgbClr val="E4E7EB"/>
                      </a:solidFill>
                      <a:prstDash val="solid"/>
                    </a:lnL>
                    <a:lnR w="9525">
                      <a:solidFill>
                        <a:srgbClr val="E4E7EB"/>
                      </a:solidFill>
                      <a:prstDash val="solid"/>
                    </a:lnR>
                    <a:lnT w="9525">
                      <a:solidFill>
                        <a:srgbClr val="E4E7E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300" spc="-50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9</a:t>
                      </a:r>
                      <a:endParaRPr sz="1300">
                        <a:latin typeface="Roboto"/>
                        <a:cs typeface="Roboto"/>
                      </a:endParaRPr>
                    </a:p>
                  </a:txBody>
                  <a:tcPr marL="0" marR="0" marT="51325" marB="0">
                    <a:lnL w="9525">
                      <a:solidFill>
                        <a:srgbClr val="E4E7EB"/>
                      </a:solidFill>
                      <a:prstDash val="solid"/>
                    </a:lnL>
                    <a:lnR w="9525">
                      <a:solidFill>
                        <a:srgbClr val="E4E7EB"/>
                      </a:solidFill>
                      <a:prstDash val="solid"/>
                    </a:lnR>
                    <a:lnT w="9525">
                      <a:solidFill>
                        <a:srgbClr val="E4E7E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300" spc="-25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10</a:t>
                      </a:r>
                      <a:endParaRPr sz="1300">
                        <a:latin typeface="Roboto"/>
                        <a:cs typeface="Roboto"/>
                      </a:endParaRPr>
                    </a:p>
                  </a:txBody>
                  <a:tcPr marL="0" marR="0" marT="51325" marB="0">
                    <a:lnL w="9525">
                      <a:solidFill>
                        <a:srgbClr val="E4E7EB"/>
                      </a:solidFill>
                      <a:prstDash val="solid"/>
                    </a:lnL>
                    <a:lnR w="9525">
                      <a:solidFill>
                        <a:srgbClr val="E4E7EB"/>
                      </a:solidFill>
                      <a:prstDash val="solid"/>
                    </a:lnR>
                    <a:lnT w="9525">
                      <a:solidFill>
                        <a:srgbClr val="E4E7E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300" spc="-25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11</a:t>
                      </a:r>
                      <a:endParaRPr sz="1300">
                        <a:latin typeface="Roboto"/>
                        <a:cs typeface="Roboto"/>
                      </a:endParaRPr>
                    </a:p>
                  </a:txBody>
                  <a:tcPr marL="0" marR="0" marT="51325" marB="0">
                    <a:lnL w="9525">
                      <a:solidFill>
                        <a:srgbClr val="E4E7EB"/>
                      </a:solidFill>
                      <a:prstDash val="solid"/>
                    </a:lnL>
                    <a:lnR w="9525">
                      <a:solidFill>
                        <a:srgbClr val="E4E7EB"/>
                      </a:solidFill>
                      <a:prstDash val="solid"/>
                    </a:lnR>
                    <a:lnT w="9525">
                      <a:solidFill>
                        <a:srgbClr val="E4E7E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300" spc="-25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12</a:t>
                      </a:r>
                      <a:endParaRPr sz="1300">
                        <a:latin typeface="Roboto"/>
                        <a:cs typeface="Roboto"/>
                      </a:endParaRPr>
                    </a:p>
                  </a:txBody>
                  <a:tcPr marL="0" marR="0" marT="51325" marB="0">
                    <a:lnL w="9525">
                      <a:solidFill>
                        <a:srgbClr val="E4E7EB"/>
                      </a:solidFill>
                      <a:prstDash val="solid"/>
                    </a:lnL>
                    <a:lnR w="9525">
                      <a:solidFill>
                        <a:srgbClr val="E4E7EB"/>
                      </a:solidFill>
                      <a:prstDash val="solid"/>
                    </a:lnR>
                    <a:lnT w="9525">
                      <a:solidFill>
                        <a:srgbClr val="E4E7E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300" spc="-25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13</a:t>
                      </a:r>
                      <a:endParaRPr sz="1300">
                        <a:latin typeface="Roboto"/>
                        <a:cs typeface="Roboto"/>
                      </a:endParaRPr>
                    </a:p>
                  </a:txBody>
                  <a:tcPr marL="0" marR="0" marT="51325" marB="0">
                    <a:lnL w="9525">
                      <a:solidFill>
                        <a:srgbClr val="E4E7EB"/>
                      </a:solidFill>
                      <a:prstDash val="solid"/>
                    </a:lnL>
                    <a:lnR w="9525">
                      <a:solidFill>
                        <a:srgbClr val="E4E7EB"/>
                      </a:solidFill>
                      <a:prstDash val="solid"/>
                    </a:lnR>
                    <a:lnT w="9525">
                      <a:solidFill>
                        <a:srgbClr val="E4E7E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300" spc="-25" dirty="0">
                          <a:solidFill>
                            <a:srgbClr val="333333"/>
                          </a:solidFill>
                          <a:latin typeface="Roboto"/>
                          <a:cs typeface="Roboto"/>
                        </a:rPr>
                        <a:t>14</a:t>
                      </a:r>
                      <a:endParaRPr sz="1300">
                        <a:latin typeface="Roboto"/>
                        <a:cs typeface="Roboto"/>
                      </a:endParaRPr>
                    </a:p>
                  </a:txBody>
                  <a:tcPr marL="0" marR="0" marT="51325" marB="0">
                    <a:lnL w="9525">
                      <a:solidFill>
                        <a:srgbClr val="E4E7EB"/>
                      </a:solidFill>
                      <a:prstDash val="solid"/>
                    </a:lnL>
                    <a:lnR w="9525">
                      <a:solidFill>
                        <a:srgbClr val="E4E7EB"/>
                      </a:solidFill>
                      <a:prstDash val="solid"/>
                    </a:lnR>
                    <a:lnT w="9525">
                      <a:solidFill>
                        <a:srgbClr val="E4E7EB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16346250" y="11179176"/>
            <a:ext cx="960283" cy="249930"/>
          </a:xfrm>
          <a:prstGeom prst="rect">
            <a:avLst/>
          </a:prstGeom>
        </p:spPr>
        <p:txBody>
          <a:bodyPr vert="horz" wrap="square" lIns="0" tIns="19040" rIns="0" bIns="0" rtlCol="0">
            <a:spAutoFit/>
          </a:bodyPr>
          <a:lstStyle/>
          <a:p>
            <a:pPr marL="16554">
              <a:spcBef>
                <a:spcPts val="149"/>
              </a:spcBef>
            </a:pPr>
            <a:r>
              <a:rPr sz="1499" spc="-65" dirty="0">
                <a:solidFill>
                  <a:srgbClr val="4A5462"/>
                </a:solidFill>
                <a:latin typeface="Roboto"/>
                <a:cs typeface="Roboto"/>
              </a:rPr>
              <a:t>Confidential</a:t>
            </a:r>
            <a:endParaRPr sz="1499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52226" y="648845"/>
            <a:ext cx="4784029" cy="610090"/>
          </a:xfrm>
          <a:prstGeom prst="rect">
            <a:avLst/>
          </a:prstGeom>
        </p:spPr>
        <p:txBody>
          <a:bodyPr vert="horz" wrap="square" lIns="0" tIns="18212" rIns="0" bIns="0" rtlCol="0">
            <a:spAutoFit/>
          </a:bodyPr>
          <a:lstStyle/>
          <a:p>
            <a:pPr marL="16554">
              <a:spcBef>
                <a:spcPts val="144"/>
              </a:spcBef>
            </a:pPr>
            <a:r>
              <a:rPr sz="3845" spc="-183" dirty="0"/>
              <a:t>Questions</a:t>
            </a:r>
            <a:r>
              <a:rPr sz="3845" spc="-65" dirty="0"/>
              <a:t> </a:t>
            </a:r>
            <a:r>
              <a:rPr sz="3845" spc="-228" dirty="0"/>
              <a:t>&amp;</a:t>
            </a:r>
            <a:r>
              <a:rPr sz="3845" spc="-45" dirty="0"/>
              <a:t> </a:t>
            </a:r>
            <a:r>
              <a:rPr sz="3845" spc="-149" dirty="0"/>
              <a:t>Discussion</a:t>
            </a:r>
            <a:endParaRPr sz="3845"/>
          </a:p>
        </p:txBody>
      </p:sp>
      <p:grpSp>
        <p:nvGrpSpPr>
          <p:cNvPr id="3" name="object 3"/>
          <p:cNvGrpSpPr/>
          <p:nvPr/>
        </p:nvGrpSpPr>
        <p:grpSpPr>
          <a:xfrm>
            <a:off x="998151" y="1454009"/>
            <a:ext cx="7748489" cy="6357735"/>
            <a:chOff x="609599" y="1028700"/>
            <a:chExt cx="5943600" cy="4876800"/>
          </a:xfrm>
        </p:grpSpPr>
        <p:sp>
          <p:nvSpPr>
            <p:cNvPr id="4" name="object 4"/>
            <p:cNvSpPr/>
            <p:nvPr/>
          </p:nvSpPr>
          <p:spPr>
            <a:xfrm>
              <a:off x="609599" y="1028700"/>
              <a:ext cx="5943600" cy="4876800"/>
            </a:xfrm>
            <a:custGeom>
              <a:avLst/>
              <a:gdLst/>
              <a:ahLst/>
              <a:cxnLst/>
              <a:rect l="l" t="t" r="r" b="b"/>
              <a:pathLst>
                <a:path w="5943600" h="4876800">
                  <a:moveTo>
                    <a:pt x="5867399" y="4876799"/>
                  </a:moveTo>
                  <a:lnTo>
                    <a:pt x="76199" y="4876799"/>
                  </a:lnTo>
                  <a:lnTo>
                    <a:pt x="68693" y="4876436"/>
                  </a:lnTo>
                  <a:lnTo>
                    <a:pt x="27882" y="4859532"/>
                  </a:lnTo>
                  <a:lnTo>
                    <a:pt x="3262" y="4822686"/>
                  </a:lnTo>
                  <a:lnTo>
                    <a:pt x="0" y="480059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5867399" y="0"/>
                  </a:lnTo>
                  <a:lnTo>
                    <a:pt x="5909740" y="12830"/>
                  </a:lnTo>
                  <a:lnTo>
                    <a:pt x="5937798" y="47039"/>
                  </a:lnTo>
                  <a:lnTo>
                    <a:pt x="5943599" y="76199"/>
                  </a:lnTo>
                  <a:lnTo>
                    <a:pt x="5943599" y="4800599"/>
                  </a:lnTo>
                  <a:lnTo>
                    <a:pt x="5930768" y="4842941"/>
                  </a:lnTo>
                  <a:lnTo>
                    <a:pt x="5896559" y="4870998"/>
                  </a:lnTo>
                  <a:lnTo>
                    <a:pt x="5867399" y="4876799"/>
                  </a:lnTo>
                  <a:close/>
                </a:path>
              </a:pathLst>
            </a:custGeom>
            <a:solidFill>
              <a:srgbClr val="F0F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587" y="1028712"/>
              <a:ext cx="5943600" cy="4876800"/>
            </a:xfrm>
            <a:custGeom>
              <a:avLst/>
              <a:gdLst/>
              <a:ahLst/>
              <a:cxnLst/>
              <a:rect l="l" t="t" r="r" b="b"/>
              <a:pathLst>
                <a:path w="5943600" h="4876800">
                  <a:moveTo>
                    <a:pt x="19050" y="4686262"/>
                  </a:moveTo>
                  <a:lnTo>
                    <a:pt x="0" y="4686262"/>
                  </a:lnTo>
                  <a:lnTo>
                    <a:pt x="0" y="4743412"/>
                  </a:lnTo>
                  <a:lnTo>
                    <a:pt x="19050" y="4743412"/>
                  </a:lnTo>
                  <a:lnTo>
                    <a:pt x="19050" y="4686262"/>
                  </a:lnTo>
                  <a:close/>
                </a:path>
                <a:path w="5943600" h="4876800">
                  <a:moveTo>
                    <a:pt x="19050" y="4590974"/>
                  </a:moveTo>
                  <a:lnTo>
                    <a:pt x="0" y="4590974"/>
                  </a:lnTo>
                  <a:lnTo>
                    <a:pt x="0" y="4648124"/>
                  </a:lnTo>
                  <a:lnTo>
                    <a:pt x="19050" y="4648124"/>
                  </a:lnTo>
                  <a:lnTo>
                    <a:pt x="19050" y="4590974"/>
                  </a:lnTo>
                  <a:close/>
                </a:path>
                <a:path w="5943600" h="4876800">
                  <a:moveTo>
                    <a:pt x="19050" y="4495673"/>
                  </a:moveTo>
                  <a:lnTo>
                    <a:pt x="0" y="4495673"/>
                  </a:lnTo>
                  <a:lnTo>
                    <a:pt x="0" y="4552823"/>
                  </a:lnTo>
                  <a:lnTo>
                    <a:pt x="19050" y="4552823"/>
                  </a:lnTo>
                  <a:lnTo>
                    <a:pt x="19050" y="4495673"/>
                  </a:lnTo>
                  <a:close/>
                </a:path>
                <a:path w="5943600" h="4876800">
                  <a:moveTo>
                    <a:pt x="19050" y="4400385"/>
                  </a:moveTo>
                  <a:lnTo>
                    <a:pt x="0" y="4400385"/>
                  </a:lnTo>
                  <a:lnTo>
                    <a:pt x="0" y="4457535"/>
                  </a:lnTo>
                  <a:lnTo>
                    <a:pt x="19050" y="4457535"/>
                  </a:lnTo>
                  <a:lnTo>
                    <a:pt x="19050" y="4400385"/>
                  </a:lnTo>
                  <a:close/>
                </a:path>
                <a:path w="5943600" h="4876800">
                  <a:moveTo>
                    <a:pt x="19050" y="4305097"/>
                  </a:moveTo>
                  <a:lnTo>
                    <a:pt x="0" y="4305097"/>
                  </a:lnTo>
                  <a:lnTo>
                    <a:pt x="0" y="4362247"/>
                  </a:lnTo>
                  <a:lnTo>
                    <a:pt x="19050" y="4362247"/>
                  </a:lnTo>
                  <a:lnTo>
                    <a:pt x="19050" y="4305097"/>
                  </a:lnTo>
                  <a:close/>
                </a:path>
                <a:path w="5943600" h="4876800">
                  <a:moveTo>
                    <a:pt x="19050" y="4209796"/>
                  </a:moveTo>
                  <a:lnTo>
                    <a:pt x="0" y="4209796"/>
                  </a:lnTo>
                  <a:lnTo>
                    <a:pt x="0" y="4266946"/>
                  </a:lnTo>
                  <a:lnTo>
                    <a:pt x="19050" y="4266946"/>
                  </a:lnTo>
                  <a:lnTo>
                    <a:pt x="19050" y="4209796"/>
                  </a:lnTo>
                  <a:close/>
                </a:path>
                <a:path w="5943600" h="4876800">
                  <a:moveTo>
                    <a:pt x="19050" y="4114508"/>
                  </a:moveTo>
                  <a:lnTo>
                    <a:pt x="0" y="4114508"/>
                  </a:lnTo>
                  <a:lnTo>
                    <a:pt x="0" y="4171658"/>
                  </a:lnTo>
                  <a:lnTo>
                    <a:pt x="19050" y="4171658"/>
                  </a:lnTo>
                  <a:lnTo>
                    <a:pt x="19050" y="4114508"/>
                  </a:lnTo>
                  <a:close/>
                </a:path>
                <a:path w="5943600" h="4876800">
                  <a:moveTo>
                    <a:pt x="19050" y="4019219"/>
                  </a:moveTo>
                  <a:lnTo>
                    <a:pt x="0" y="4019219"/>
                  </a:lnTo>
                  <a:lnTo>
                    <a:pt x="0" y="4076369"/>
                  </a:lnTo>
                  <a:lnTo>
                    <a:pt x="19050" y="4076369"/>
                  </a:lnTo>
                  <a:lnTo>
                    <a:pt x="19050" y="4019219"/>
                  </a:lnTo>
                  <a:close/>
                </a:path>
                <a:path w="5943600" h="4876800">
                  <a:moveTo>
                    <a:pt x="19050" y="3923919"/>
                  </a:moveTo>
                  <a:lnTo>
                    <a:pt x="0" y="3923919"/>
                  </a:lnTo>
                  <a:lnTo>
                    <a:pt x="0" y="3981069"/>
                  </a:lnTo>
                  <a:lnTo>
                    <a:pt x="19050" y="3981069"/>
                  </a:lnTo>
                  <a:lnTo>
                    <a:pt x="19050" y="3923919"/>
                  </a:lnTo>
                  <a:close/>
                </a:path>
                <a:path w="5943600" h="4876800">
                  <a:moveTo>
                    <a:pt x="19050" y="3828631"/>
                  </a:moveTo>
                  <a:lnTo>
                    <a:pt x="0" y="3828631"/>
                  </a:lnTo>
                  <a:lnTo>
                    <a:pt x="0" y="3885781"/>
                  </a:lnTo>
                  <a:lnTo>
                    <a:pt x="19050" y="3885781"/>
                  </a:lnTo>
                  <a:lnTo>
                    <a:pt x="19050" y="3828631"/>
                  </a:lnTo>
                  <a:close/>
                </a:path>
                <a:path w="5943600" h="4876800">
                  <a:moveTo>
                    <a:pt x="19050" y="3733342"/>
                  </a:moveTo>
                  <a:lnTo>
                    <a:pt x="0" y="3733342"/>
                  </a:lnTo>
                  <a:lnTo>
                    <a:pt x="0" y="3790492"/>
                  </a:lnTo>
                  <a:lnTo>
                    <a:pt x="19050" y="3790492"/>
                  </a:lnTo>
                  <a:lnTo>
                    <a:pt x="19050" y="3733342"/>
                  </a:lnTo>
                  <a:close/>
                </a:path>
                <a:path w="5943600" h="4876800">
                  <a:moveTo>
                    <a:pt x="19050" y="3638042"/>
                  </a:moveTo>
                  <a:lnTo>
                    <a:pt x="0" y="3638042"/>
                  </a:lnTo>
                  <a:lnTo>
                    <a:pt x="0" y="3695192"/>
                  </a:lnTo>
                  <a:lnTo>
                    <a:pt x="19050" y="3695192"/>
                  </a:lnTo>
                  <a:lnTo>
                    <a:pt x="19050" y="3638042"/>
                  </a:lnTo>
                  <a:close/>
                </a:path>
                <a:path w="5943600" h="4876800">
                  <a:moveTo>
                    <a:pt x="19050" y="3542754"/>
                  </a:moveTo>
                  <a:lnTo>
                    <a:pt x="0" y="3542754"/>
                  </a:lnTo>
                  <a:lnTo>
                    <a:pt x="0" y="3599904"/>
                  </a:lnTo>
                  <a:lnTo>
                    <a:pt x="19050" y="3599904"/>
                  </a:lnTo>
                  <a:lnTo>
                    <a:pt x="19050" y="3542754"/>
                  </a:lnTo>
                  <a:close/>
                </a:path>
                <a:path w="5943600" h="4876800">
                  <a:moveTo>
                    <a:pt x="19050" y="3447465"/>
                  </a:moveTo>
                  <a:lnTo>
                    <a:pt x="0" y="3447465"/>
                  </a:lnTo>
                  <a:lnTo>
                    <a:pt x="0" y="3504615"/>
                  </a:lnTo>
                  <a:lnTo>
                    <a:pt x="19050" y="3504615"/>
                  </a:lnTo>
                  <a:lnTo>
                    <a:pt x="19050" y="3447465"/>
                  </a:lnTo>
                  <a:close/>
                </a:path>
                <a:path w="5943600" h="4876800">
                  <a:moveTo>
                    <a:pt x="19050" y="3352165"/>
                  </a:moveTo>
                  <a:lnTo>
                    <a:pt x="0" y="3352165"/>
                  </a:lnTo>
                  <a:lnTo>
                    <a:pt x="0" y="3409315"/>
                  </a:lnTo>
                  <a:lnTo>
                    <a:pt x="19050" y="3409315"/>
                  </a:lnTo>
                  <a:lnTo>
                    <a:pt x="19050" y="3352165"/>
                  </a:lnTo>
                  <a:close/>
                </a:path>
                <a:path w="5943600" h="4876800">
                  <a:moveTo>
                    <a:pt x="19050" y="3256877"/>
                  </a:moveTo>
                  <a:lnTo>
                    <a:pt x="0" y="3256877"/>
                  </a:lnTo>
                  <a:lnTo>
                    <a:pt x="0" y="3314027"/>
                  </a:lnTo>
                  <a:lnTo>
                    <a:pt x="19050" y="3314027"/>
                  </a:lnTo>
                  <a:lnTo>
                    <a:pt x="19050" y="3256877"/>
                  </a:lnTo>
                  <a:close/>
                </a:path>
                <a:path w="5943600" h="4876800">
                  <a:moveTo>
                    <a:pt x="19050" y="3161588"/>
                  </a:moveTo>
                  <a:lnTo>
                    <a:pt x="0" y="3161588"/>
                  </a:lnTo>
                  <a:lnTo>
                    <a:pt x="0" y="3218738"/>
                  </a:lnTo>
                  <a:lnTo>
                    <a:pt x="19050" y="3218738"/>
                  </a:lnTo>
                  <a:lnTo>
                    <a:pt x="19050" y="3161588"/>
                  </a:lnTo>
                  <a:close/>
                </a:path>
                <a:path w="5943600" h="4876800">
                  <a:moveTo>
                    <a:pt x="19050" y="3066288"/>
                  </a:moveTo>
                  <a:lnTo>
                    <a:pt x="0" y="3066288"/>
                  </a:lnTo>
                  <a:lnTo>
                    <a:pt x="0" y="3123438"/>
                  </a:lnTo>
                  <a:lnTo>
                    <a:pt x="19050" y="3123438"/>
                  </a:lnTo>
                  <a:lnTo>
                    <a:pt x="19050" y="3066288"/>
                  </a:lnTo>
                  <a:close/>
                </a:path>
                <a:path w="5943600" h="4876800">
                  <a:moveTo>
                    <a:pt x="19050" y="2971000"/>
                  </a:moveTo>
                  <a:lnTo>
                    <a:pt x="0" y="2971000"/>
                  </a:lnTo>
                  <a:lnTo>
                    <a:pt x="0" y="3028150"/>
                  </a:lnTo>
                  <a:lnTo>
                    <a:pt x="19050" y="3028150"/>
                  </a:lnTo>
                  <a:lnTo>
                    <a:pt x="19050" y="2971000"/>
                  </a:lnTo>
                  <a:close/>
                </a:path>
                <a:path w="5943600" h="4876800">
                  <a:moveTo>
                    <a:pt x="19050" y="2875711"/>
                  </a:moveTo>
                  <a:lnTo>
                    <a:pt x="0" y="2875711"/>
                  </a:lnTo>
                  <a:lnTo>
                    <a:pt x="0" y="2932861"/>
                  </a:lnTo>
                  <a:lnTo>
                    <a:pt x="19050" y="2932861"/>
                  </a:lnTo>
                  <a:lnTo>
                    <a:pt x="19050" y="2875711"/>
                  </a:lnTo>
                  <a:close/>
                </a:path>
                <a:path w="5943600" h="4876800">
                  <a:moveTo>
                    <a:pt x="19050" y="2780411"/>
                  </a:moveTo>
                  <a:lnTo>
                    <a:pt x="0" y="2780411"/>
                  </a:lnTo>
                  <a:lnTo>
                    <a:pt x="0" y="2837561"/>
                  </a:lnTo>
                  <a:lnTo>
                    <a:pt x="19050" y="2837561"/>
                  </a:lnTo>
                  <a:lnTo>
                    <a:pt x="19050" y="2780411"/>
                  </a:lnTo>
                  <a:close/>
                </a:path>
                <a:path w="5943600" h="4876800">
                  <a:moveTo>
                    <a:pt x="19050" y="2685123"/>
                  </a:moveTo>
                  <a:lnTo>
                    <a:pt x="0" y="2685123"/>
                  </a:lnTo>
                  <a:lnTo>
                    <a:pt x="0" y="2742273"/>
                  </a:lnTo>
                  <a:lnTo>
                    <a:pt x="19050" y="2742273"/>
                  </a:lnTo>
                  <a:lnTo>
                    <a:pt x="19050" y="2685123"/>
                  </a:lnTo>
                  <a:close/>
                </a:path>
                <a:path w="5943600" h="4876800">
                  <a:moveTo>
                    <a:pt x="19050" y="2589834"/>
                  </a:moveTo>
                  <a:lnTo>
                    <a:pt x="0" y="2589834"/>
                  </a:lnTo>
                  <a:lnTo>
                    <a:pt x="0" y="2646984"/>
                  </a:lnTo>
                  <a:lnTo>
                    <a:pt x="19050" y="2646984"/>
                  </a:lnTo>
                  <a:lnTo>
                    <a:pt x="19050" y="2589834"/>
                  </a:lnTo>
                  <a:close/>
                </a:path>
                <a:path w="5943600" h="4876800">
                  <a:moveTo>
                    <a:pt x="19050" y="2494534"/>
                  </a:moveTo>
                  <a:lnTo>
                    <a:pt x="0" y="2494534"/>
                  </a:lnTo>
                  <a:lnTo>
                    <a:pt x="0" y="2551684"/>
                  </a:lnTo>
                  <a:lnTo>
                    <a:pt x="19050" y="2551684"/>
                  </a:lnTo>
                  <a:lnTo>
                    <a:pt x="19050" y="2494534"/>
                  </a:lnTo>
                  <a:close/>
                </a:path>
                <a:path w="5943600" h="4876800">
                  <a:moveTo>
                    <a:pt x="19050" y="2399246"/>
                  </a:moveTo>
                  <a:lnTo>
                    <a:pt x="0" y="2399246"/>
                  </a:lnTo>
                  <a:lnTo>
                    <a:pt x="0" y="2456396"/>
                  </a:lnTo>
                  <a:lnTo>
                    <a:pt x="19050" y="2456396"/>
                  </a:lnTo>
                  <a:lnTo>
                    <a:pt x="19050" y="2399246"/>
                  </a:lnTo>
                  <a:close/>
                </a:path>
                <a:path w="5943600" h="4876800">
                  <a:moveTo>
                    <a:pt x="19050" y="2303957"/>
                  </a:moveTo>
                  <a:lnTo>
                    <a:pt x="0" y="2303957"/>
                  </a:lnTo>
                  <a:lnTo>
                    <a:pt x="0" y="2361107"/>
                  </a:lnTo>
                  <a:lnTo>
                    <a:pt x="19050" y="2361107"/>
                  </a:lnTo>
                  <a:lnTo>
                    <a:pt x="19050" y="2303957"/>
                  </a:lnTo>
                  <a:close/>
                </a:path>
                <a:path w="5943600" h="4876800">
                  <a:moveTo>
                    <a:pt x="19050" y="2208657"/>
                  </a:moveTo>
                  <a:lnTo>
                    <a:pt x="0" y="2208657"/>
                  </a:lnTo>
                  <a:lnTo>
                    <a:pt x="0" y="2265807"/>
                  </a:lnTo>
                  <a:lnTo>
                    <a:pt x="19050" y="2265807"/>
                  </a:lnTo>
                  <a:lnTo>
                    <a:pt x="19050" y="2208657"/>
                  </a:lnTo>
                  <a:close/>
                </a:path>
                <a:path w="5943600" h="4876800">
                  <a:moveTo>
                    <a:pt x="19050" y="2113369"/>
                  </a:moveTo>
                  <a:lnTo>
                    <a:pt x="0" y="2113369"/>
                  </a:lnTo>
                  <a:lnTo>
                    <a:pt x="0" y="2170519"/>
                  </a:lnTo>
                  <a:lnTo>
                    <a:pt x="19050" y="2170519"/>
                  </a:lnTo>
                  <a:lnTo>
                    <a:pt x="19050" y="2113369"/>
                  </a:lnTo>
                  <a:close/>
                </a:path>
                <a:path w="5943600" h="4876800">
                  <a:moveTo>
                    <a:pt x="19050" y="2018080"/>
                  </a:moveTo>
                  <a:lnTo>
                    <a:pt x="0" y="2018080"/>
                  </a:lnTo>
                  <a:lnTo>
                    <a:pt x="0" y="2075230"/>
                  </a:lnTo>
                  <a:lnTo>
                    <a:pt x="19050" y="2075230"/>
                  </a:lnTo>
                  <a:lnTo>
                    <a:pt x="19050" y="2018080"/>
                  </a:lnTo>
                  <a:close/>
                </a:path>
                <a:path w="5943600" h="4876800">
                  <a:moveTo>
                    <a:pt x="19050" y="1922780"/>
                  </a:moveTo>
                  <a:lnTo>
                    <a:pt x="0" y="1922780"/>
                  </a:lnTo>
                  <a:lnTo>
                    <a:pt x="0" y="1979930"/>
                  </a:lnTo>
                  <a:lnTo>
                    <a:pt x="19050" y="1979930"/>
                  </a:lnTo>
                  <a:lnTo>
                    <a:pt x="19050" y="1922780"/>
                  </a:lnTo>
                  <a:close/>
                </a:path>
                <a:path w="5943600" h="4876800">
                  <a:moveTo>
                    <a:pt x="19050" y="1827491"/>
                  </a:moveTo>
                  <a:lnTo>
                    <a:pt x="0" y="1827491"/>
                  </a:lnTo>
                  <a:lnTo>
                    <a:pt x="0" y="1884641"/>
                  </a:lnTo>
                  <a:lnTo>
                    <a:pt x="19050" y="1884641"/>
                  </a:lnTo>
                  <a:lnTo>
                    <a:pt x="19050" y="1827491"/>
                  </a:lnTo>
                  <a:close/>
                </a:path>
                <a:path w="5943600" h="4876800">
                  <a:moveTo>
                    <a:pt x="19050" y="1732203"/>
                  </a:moveTo>
                  <a:lnTo>
                    <a:pt x="0" y="1732203"/>
                  </a:lnTo>
                  <a:lnTo>
                    <a:pt x="0" y="1789353"/>
                  </a:lnTo>
                  <a:lnTo>
                    <a:pt x="19050" y="1789353"/>
                  </a:lnTo>
                  <a:lnTo>
                    <a:pt x="19050" y="1732203"/>
                  </a:lnTo>
                  <a:close/>
                </a:path>
                <a:path w="5943600" h="4876800">
                  <a:moveTo>
                    <a:pt x="19050" y="1636903"/>
                  </a:moveTo>
                  <a:lnTo>
                    <a:pt x="0" y="1636903"/>
                  </a:lnTo>
                  <a:lnTo>
                    <a:pt x="0" y="1694053"/>
                  </a:lnTo>
                  <a:lnTo>
                    <a:pt x="19050" y="1694053"/>
                  </a:lnTo>
                  <a:lnTo>
                    <a:pt x="19050" y="1636903"/>
                  </a:lnTo>
                  <a:close/>
                </a:path>
                <a:path w="5943600" h="4876800">
                  <a:moveTo>
                    <a:pt x="19050" y="1541614"/>
                  </a:moveTo>
                  <a:lnTo>
                    <a:pt x="0" y="1541614"/>
                  </a:lnTo>
                  <a:lnTo>
                    <a:pt x="0" y="1598764"/>
                  </a:lnTo>
                  <a:lnTo>
                    <a:pt x="19050" y="1598764"/>
                  </a:lnTo>
                  <a:lnTo>
                    <a:pt x="19050" y="1541614"/>
                  </a:lnTo>
                  <a:close/>
                </a:path>
                <a:path w="5943600" h="4876800">
                  <a:moveTo>
                    <a:pt x="19050" y="1446326"/>
                  </a:moveTo>
                  <a:lnTo>
                    <a:pt x="0" y="1446326"/>
                  </a:lnTo>
                  <a:lnTo>
                    <a:pt x="0" y="1503476"/>
                  </a:lnTo>
                  <a:lnTo>
                    <a:pt x="19050" y="1503476"/>
                  </a:lnTo>
                  <a:lnTo>
                    <a:pt x="19050" y="1446326"/>
                  </a:lnTo>
                  <a:close/>
                </a:path>
                <a:path w="5943600" h="4876800">
                  <a:moveTo>
                    <a:pt x="19050" y="1351026"/>
                  </a:moveTo>
                  <a:lnTo>
                    <a:pt x="0" y="1351026"/>
                  </a:lnTo>
                  <a:lnTo>
                    <a:pt x="0" y="1408176"/>
                  </a:lnTo>
                  <a:lnTo>
                    <a:pt x="19050" y="1408176"/>
                  </a:lnTo>
                  <a:lnTo>
                    <a:pt x="19050" y="1351026"/>
                  </a:lnTo>
                  <a:close/>
                </a:path>
                <a:path w="5943600" h="4876800">
                  <a:moveTo>
                    <a:pt x="19050" y="1255737"/>
                  </a:moveTo>
                  <a:lnTo>
                    <a:pt x="0" y="1255737"/>
                  </a:lnTo>
                  <a:lnTo>
                    <a:pt x="0" y="1312887"/>
                  </a:lnTo>
                  <a:lnTo>
                    <a:pt x="19050" y="1312887"/>
                  </a:lnTo>
                  <a:lnTo>
                    <a:pt x="19050" y="1255737"/>
                  </a:lnTo>
                  <a:close/>
                </a:path>
                <a:path w="5943600" h="4876800">
                  <a:moveTo>
                    <a:pt x="19050" y="1160449"/>
                  </a:moveTo>
                  <a:lnTo>
                    <a:pt x="0" y="1160449"/>
                  </a:lnTo>
                  <a:lnTo>
                    <a:pt x="0" y="1217599"/>
                  </a:lnTo>
                  <a:lnTo>
                    <a:pt x="19050" y="1217599"/>
                  </a:lnTo>
                  <a:lnTo>
                    <a:pt x="19050" y="1160449"/>
                  </a:lnTo>
                  <a:close/>
                </a:path>
                <a:path w="5943600" h="4876800">
                  <a:moveTo>
                    <a:pt x="19050" y="1065149"/>
                  </a:moveTo>
                  <a:lnTo>
                    <a:pt x="0" y="1065149"/>
                  </a:lnTo>
                  <a:lnTo>
                    <a:pt x="0" y="1122299"/>
                  </a:lnTo>
                  <a:lnTo>
                    <a:pt x="19050" y="1122299"/>
                  </a:lnTo>
                  <a:lnTo>
                    <a:pt x="19050" y="1065149"/>
                  </a:lnTo>
                  <a:close/>
                </a:path>
                <a:path w="5943600" h="4876800">
                  <a:moveTo>
                    <a:pt x="19050" y="969860"/>
                  </a:moveTo>
                  <a:lnTo>
                    <a:pt x="0" y="969860"/>
                  </a:lnTo>
                  <a:lnTo>
                    <a:pt x="0" y="1027010"/>
                  </a:lnTo>
                  <a:lnTo>
                    <a:pt x="19050" y="1027010"/>
                  </a:lnTo>
                  <a:lnTo>
                    <a:pt x="19050" y="969860"/>
                  </a:lnTo>
                  <a:close/>
                </a:path>
                <a:path w="5943600" h="4876800">
                  <a:moveTo>
                    <a:pt x="19050" y="874572"/>
                  </a:moveTo>
                  <a:lnTo>
                    <a:pt x="0" y="874572"/>
                  </a:lnTo>
                  <a:lnTo>
                    <a:pt x="0" y="931722"/>
                  </a:lnTo>
                  <a:lnTo>
                    <a:pt x="19050" y="931722"/>
                  </a:lnTo>
                  <a:lnTo>
                    <a:pt x="19050" y="874572"/>
                  </a:lnTo>
                  <a:close/>
                </a:path>
                <a:path w="5943600" h="4876800">
                  <a:moveTo>
                    <a:pt x="19050" y="779272"/>
                  </a:moveTo>
                  <a:lnTo>
                    <a:pt x="0" y="779272"/>
                  </a:lnTo>
                  <a:lnTo>
                    <a:pt x="0" y="836422"/>
                  </a:lnTo>
                  <a:lnTo>
                    <a:pt x="19050" y="836422"/>
                  </a:lnTo>
                  <a:lnTo>
                    <a:pt x="19050" y="779272"/>
                  </a:lnTo>
                  <a:close/>
                </a:path>
                <a:path w="5943600" h="4876800">
                  <a:moveTo>
                    <a:pt x="19050" y="683983"/>
                  </a:moveTo>
                  <a:lnTo>
                    <a:pt x="0" y="683983"/>
                  </a:lnTo>
                  <a:lnTo>
                    <a:pt x="0" y="741133"/>
                  </a:lnTo>
                  <a:lnTo>
                    <a:pt x="19050" y="741133"/>
                  </a:lnTo>
                  <a:lnTo>
                    <a:pt x="19050" y="683983"/>
                  </a:lnTo>
                  <a:close/>
                </a:path>
                <a:path w="5943600" h="4876800">
                  <a:moveTo>
                    <a:pt x="19050" y="588695"/>
                  </a:moveTo>
                  <a:lnTo>
                    <a:pt x="0" y="588695"/>
                  </a:lnTo>
                  <a:lnTo>
                    <a:pt x="0" y="645845"/>
                  </a:lnTo>
                  <a:lnTo>
                    <a:pt x="19050" y="645845"/>
                  </a:lnTo>
                  <a:lnTo>
                    <a:pt x="19050" y="588695"/>
                  </a:lnTo>
                  <a:close/>
                </a:path>
                <a:path w="5943600" h="4876800">
                  <a:moveTo>
                    <a:pt x="19050" y="493395"/>
                  </a:moveTo>
                  <a:lnTo>
                    <a:pt x="0" y="493395"/>
                  </a:lnTo>
                  <a:lnTo>
                    <a:pt x="0" y="550545"/>
                  </a:lnTo>
                  <a:lnTo>
                    <a:pt x="19050" y="550545"/>
                  </a:lnTo>
                  <a:lnTo>
                    <a:pt x="19050" y="493395"/>
                  </a:lnTo>
                  <a:close/>
                </a:path>
                <a:path w="5943600" h="4876800">
                  <a:moveTo>
                    <a:pt x="19050" y="398106"/>
                  </a:moveTo>
                  <a:lnTo>
                    <a:pt x="0" y="398106"/>
                  </a:lnTo>
                  <a:lnTo>
                    <a:pt x="0" y="455256"/>
                  </a:lnTo>
                  <a:lnTo>
                    <a:pt x="19050" y="455256"/>
                  </a:lnTo>
                  <a:lnTo>
                    <a:pt x="19050" y="398106"/>
                  </a:lnTo>
                  <a:close/>
                </a:path>
                <a:path w="5943600" h="4876800">
                  <a:moveTo>
                    <a:pt x="19050" y="302818"/>
                  </a:moveTo>
                  <a:lnTo>
                    <a:pt x="0" y="302818"/>
                  </a:lnTo>
                  <a:lnTo>
                    <a:pt x="0" y="359968"/>
                  </a:lnTo>
                  <a:lnTo>
                    <a:pt x="19050" y="359968"/>
                  </a:lnTo>
                  <a:lnTo>
                    <a:pt x="19050" y="302818"/>
                  </a:lnTo>
                  <a:close/>
                </a:path>
                <a:path w="5943600" h="4876800">
                  <a:moveTo>
                    <a:pt x="19050" y="207518"/>
                  </a:moveTo>
                  <a:lnTo>
                    <a:pt x="0" y="207518"/>
                  </a:lnTo>
                  <a:lnTo>
                    <a:pt x="0" y="264668"/>
                  </a:lnTo>
                  <a:lnTo>
                    <a:pt x="19050" y="264668"/>
                  </a:lnTo>
                  <a:lnTo>
                    <a:pt x="19050" y="207518"/>
                  </a:lnTo>
                  <a:close/>
                </a:path>
                <a:path w="5943600" h="4876800">
                  <a:moveTo>
                    <a:pt x="19050" y="112229"/>
                  </a:moveTo>
                  <a:lnTo>
                    <a:pt x="0" y="112229"/>
                  </a:lnTo>
                  <a:lnTo>
                    <a:pt x="0" y="169379"/>
                  </a:lnTo>
                  <a:lnTo>
                    <a:pt x="19050" y="169379"/>
                  </a:lnTo>
                  <a:lnTo>
                    <a:pt x="19050" y="112229"/>
                  </a:lnTo>
                  <a:close/>
                </a:path>
                <a:path w="5943600" h="4876800">
                  <a:moveTo>
                    <a:pt x="27863" y="4831791"/>
                  </a:moveTo>
                  <a:lnTo>
                    <a:pt x="26301" y="4829467"/>
                  </a:lnTo>
                  <a:lnTo>
                    <a:pt x="20510" y="4815459"/>
                  </a:lnTo>
                  <a:lnTo>
                    <a:pt x="19050" y="4808105"/>
                  </a:lnTo>
                  <a:lnTo>
                    <a:pt x="19050" y="4781550"/>
                  </a:lnTo>
                  <a:lnTo>
                    <a:pt x="0" y="4781550"/>
                  </a:lnTo>
                  <a:lnTo>
                    <a:pt x="0" y="4800587"/>
                  </a:lnTo>
                  <a:lnTo>
                    <a:pt x="368" y="4808105"/>
                  </a:lnTo>
                  <a:lnTo>
                    <a:pt x="12204" y="4841887"/>
                  </a:lnTo>
                  <a:lnTo>
                    <a:pt x="27863" y="4831791"/>
                  </a:lnTo>
                  <a:close/>
                </a:path>
                <a:path w="5943600" h="4876800">
                  <a:moveTo>
                    <a:pt x="40284" y="31292"/>
                  </a:moveTo>
                  <a:lnTo>
                    <a:pt x="28613" y="16713"/>
                  </a:lnTo>
                  <a:lnTo>
                    <a:pt x="27889" y="17259"/>
                  </a:lnTo>
                  <a:lnTo>
                    <a:pt x="22326" y="22313"/>
                  </a:lnTo>
                  <a:lnTo>
                    <a:pt x="5702" y="47320"/>
                  </a:lnTo>
                  <a:lnTo>
                    <a:pt x="3263" y="54102"/>
                  </a:lnTo>
                  <a:lnTo>
                    <a:pt x="1460" y="61328"/>
                  </a:lnTo>
                  <a:lnTo>
                    <a:pt x="381" y="68618"/>
                  </a:lnTo>
                  <a:lnTo>
                    <a:pt x="114" y="73914"/>
                  </a:lnTo>
                  <a:lnTo>
                    <a:pt x="19050" y="74472"/>
                  </a:lnTo>
                  <a:lnTo>
                    <a:pt x="19050" y="68618"/>
                  </a:lnTo>
                  <a:lnTo>
                    <a:pt x="20510" y="61328"/>
                  </a:lnTo>
                  <a:lnTo>
                    <a:pt x="26301" y="47320"/>
                  </a:lnTo>
                  <a:lnTo>
                    <a:pt x="30441" y="41135"/>
                  </a:lnTo>
                  <a:lnTo>
                    <a:pt x="35801" y="35788"/>
                  </a:lnTo>
                  <a:lnTo>
                    <a:pt x="40284" y="31292"/>
                  </a:lnTo>
                  <a:close/>
                </a:path>
                <a:path w="5943600" h="4876800">
                  <a:moveTo>
                    <a:pt x="105549" y="4857737"/>
                  </a:moveTo>
                  <a:lnTo>
                    <a:pt x="68630" y="4857737"/>
                  </a:lnTo>
                  <a:lnTo>
                    <a:pt x="61341" y="4856289"/>
                  </a:lnTo>
                  <a:lnTo>
                    <a:pt x="52971" y="4852822"/>
                  </a:lnTo>
                  <a:lnTo>
                    <a:pt x="45262" y="4870145"/>
                  </a:lnTo>
                  <a:lnTo>
                    <a:pt x="76200" y="4876787"/>
                  </a:lnTo>
                  <a:lnTo>
                    <a:pt x="105549" y="4876787"/>
                  </a:lnTo>
                  <a:lnTo>
                    <a:pt x="105549" y="4857737"/>
                  </a:lnTo>
                  <a:close/>
                </a:path>
                <a:path w="5943600" h="4876800">
                  <a:moveTo>
                    <a:pt x="133350" y="0"/>
                  </a:moveTo>
                  <a:lnTo>
                    <a:pt x="76200" y="0"/>
                  </a:lnTo>
                  <a:lnTo>
                    <a:pt x="68897" y="342"/>
                  </a:lnTo>
                  <a:lnTo>
                    <a:pt x="70700" y="19050"/>
                  </a:lnTo>
                  <a:lnTo>
                    <a:pt x="133350" y="19050"/>
                  </a:lnTo>
                  <a:lnTo>
                    <a:pt x="133350" y="0"/>
                  </a:lnTo>
                  <a:close/>
                </a:path>
                <a:path w="5943600" h="4876800">
                  <a:moveTo>
                    <a:pt x="200837" y="4857737"/>
                  </a:moveTo>
                  <a:lnTo>
                    <a:pt x="143687" y="4857737"/>
                  </a:lnTo>
                  <a:lnTo>
                    <a:pt x="143687" y="4876787"/>
                  </a:lnTo>
                  <a:lnTo>
                    <a:pt x="200837" y="4876787"/>
                  </a:lnTo>
                  <a:lnTo>
                    <a:pt x="200837" y="4857737"/>
                  </a:lnTo>
                  <a:close/>
                </a:path>
                <a:path w="5943600" h="4876800">
                  <a:moveTo>
                    <a:pt x="228650" y="0"/>
                  </a:moveTo>
                  <a:lnTo>
                    <a:pt x="171500" y="0"/>
                  </a:lnTo>
                  <a:lnTo>
                    <a:pt x="171500" y="19050"/>
                  </a:lnTo>
                  <a:lnTo>
                    <a:pt x="228650" y="19050"/>
                  </a:lnTo>
                  <a:lnTo>
                    <a:pt x="228650" y="0"/>
                  </a:lnTo>
                  <a:close/>
                </a:path>
                <a:path w="5943600" h="4876800">
                  <a:moveTo>
                    <a:pt x="296138" y="4857737"/>
                  </a:moveTo>
                  <a:lnTo>
                    <a:pt x="238988" y="4857737"/>
                  </a:lnTo>
                  <a:lnTo>
                    <a:pt x="238988" y="4876787"/>
                  </a:lnTo>
                  <a:lnTo>
                    <a:pt x="296138" y="4876787"/>
                  </a:lnTo>
                  <a:lnTo>
                    <a:pt x="296138" y="4857737"/>
                  </a:lnTo>
                  <a:close/>
                </a:path>
                <a:path w="5943600" h="4876800">
                  <a:moveTo>
                    <a:pt x="323938" y="0"/>
                  </a:moveTo>
                  <a:lnTo>
                    <a:pt x="266788" y="0"/>
                  </a:lnTo>
                  <a:lnTo>
                    <a:pt x="266788" y="19050"/>
                  </a:lnTo>
                  <a:lnTo>
                    <a:pt x="323938" y="19050"/>
                  </a:lnTo>
                  <a:lnTo>
                    <a:pt x="323938" y="0"/>
                  </a:lnTo>
                  <a:close/>
                </a:path>
                <a:path w="5943600" h="4876800">
                  <a:moveTo>
                    <a:pt x="391426" y="4857737"/>
                  </a:moveTo>
                  <a:lnTo>
                    <a:pt x="334276" y="4857737"/>
                  </a:lnTo>
                  <a:lnTo>
                    <a:pt x="334276" y="4876787"/>
                  </a:lnTo>
                  <a:lnTo>
                    <a:pt x="391426" y="4876787"/>
                  </a:lnTo>
                  <a:lnTo>
                    <a:pt x="391426" y="4857737"/>
                  </a:lnTo>
                  <a:close/>
                </a:path>
                <a:path w="5943600" h="4876800">
                  <a:moveTo>
                    <a:pt x="419227" y="0"/>
                  </a:moveTo>
                  <a:lnTo>
                    <a:pt x="362077" y="0"/>
                  </a:lnTo>
                  <a:lnTo>
                    <a:pt x="362077" y="19050"/>
                  </a:lnTo>
                  <a:lnTo>
                    <a:pt x="419227" y="19050"/>
                  </a:lnTo>
                  <a:lnTo>
                    <a:pt x="419227" y="0"/>
                  </a:lnTo>
                  <a:close/>
                </a:path>
                <a:path w="5943600" h="4876800">
                  <a:moveTo>
                    <a:pt x="486714" y="4857737"/>
                  </a:moveTo>
                  <a:lnTo>
                    <a:pt x="429564" y="4857737"/>
                  </a:lnTo>
                  <a:lnTo>
                    <a:pt x="429564" y="4876787"/>
                  </a:lnTo>
                  <a:lnTo>
                    <a:pt x="486714" y="4876787"/>
                  </a:lnTo>
                  <a:lnTo>
                    <a:pt x="486714" y="4857737"/>
                  </a:lnTo>
                  <a:close/>
                </a:path>
                <a:path w="5943600" h="4876800">
                  <a:moveTo>
                    <a:pt x="514527" y="0"/>
                  </a:moveTo>
                  <a:lnTo>
                    <a:pt x="457377" y="0"/>
                  </a:lnTo>
                  <a:lnTo>
                    <a:pt x="457377" y="19050"/>
                  </a:lnTo>
                  <a:lnTo>
                    <a:pt x="514527" y="19050"/>
                  </a:lnTo>
                  <a:lnTo>
                    <a:pt x="514527" y="0"/>
                  </a:lnTo>
                  <a:close/>
                </a:path>
                <a:path w="5943600" h="4876800">
                  <a:moveTo>
                    <a:pt x="582015" y="4857737"/>
                  </a:moveTo>
                  <a:lnTo>
                    <a:pt x="524865" y="4857737"/>
                  </a:lnTo>
                  <a:lnTo>
                    <a:pt x="524865" y="4876787"/>
                  </a:lnTo>
                  <a:lnTo>
                    <a:pt x="582015" y="4876787"/>
                  </a:lnTo>
                  <a:lnTo>
                    <a:pt x="582015" y="4857737"/>
                  </a:lnTo>
                  <a:close/>
                </a:path>
                <a:path w="5943600" h="4876800">
                  <a:moveTo>
                    <a:pt x="609815" y="0"/>
                  </a:moveTo>
                  <a:lnTo>
                    <a:pt x="552665" y="0"/>
                  </a:lnTo>
                  <a:lnTo>
                    <a:pt x="552665" y="19050"/>
                  </a:lnTo>
                  <a:lnTo>
                    <a:pt x="609815" y="19050"/>
                  </a:lnTo>
                  <a:lnTo>
                    <a:pt x="609815" y="0"/>
                  </a:lnTo>
                  <a:close/>
                </a:path>
                <a:path w="5943600" h="4876800">
                  <a:moveTo>
                    <a:pt x="677303" y="4857737"/>
                  </a:moveTo>
                  <a:lnTo>
                    <a:pt x="620153" y="4857737"/>
                  </a:lnTo>
                  <a:lnTo>
                    <a:pt x="620153" y="4876787"/>
                  </a:lnTo>
                  <a:lnTo>
                    <a:pt x="677303" y="4876787"/>
                  </a:lnTo>
                  <a:lnTo>
                    <a:pt x="677303" y="4857737"/>
                  </a:lnTo>
                  <a:close/>
                </a:path>
                <a:path w="5943600" h="4876800">
                  <a:moveTo>
                    <a:pt x="705104" y="0"/>
                  </a:moveTo>
                  <a:lnTo>
                    <a:pt x="647954" y="0"/>
                  </a:lnTo>
                  <a:lnTo>
                    <a:pt x="647954" y="19050"/>
                  </a:lnTo>
                  <a:lnTo>
                    <a:pt x="705104" y="19050"/>
                  </a:lnTo>
                  <a:lnTo>
                    <a:pt x="705104" y="0"/>
                  </a:lnTo>
                  <a:close/>
                </a:path>
                <a:path w="5943600" h="4876800">
                  <a:moveTo>
                    <a:pt x="772591" y="4857737"/>
                  </a:moveTo>
                  <a:lnTo>
                    <a:pt x="715441" y="4857737"/>
                  </a:lnTo>
                  <a:lnTo>
                    <a:pt x="715441" y="4876787"/>
                  </a:lnTo>
                  <a:lnTo>
                    <a:pt x="772591" y="4876787"/>
                  </a:lnTo>
                  <a:lnTo>
                    <a:pt x="772591" y="4857737"/>
                  </a:lnTo>
                  <a:close/>
                </a:path>
                <a:path w="5943600" h="4876800">
                  <a:moveTo>
                    <a:pt x="800404" y="0"/>
                  </a:moveTo>
                  <a:lnTo>
                    <a:pt x="743254" y="0"/>
                  </a:lnTo>
                  <a:lnTo>
                    <a:pt x="743254" y="19050"/>
                  </a:lnTo>
                  <a:lnTo>
                    <a:pt x="800404" y="19050"/>
                  </a:lnTo>
                  <a:lnTo>
                    <a:pt x="800404" y="0"/>
                  </a:lnTo>
                  <a:close/>
                </a:path>
                <a:path w="5943600" h="4876800">
                  <a:moveTo>
                    <a:pt x="867892" y="4857737"/>
                  </a:moveTo>
                  <a:lnTo>
                    <a:pt x="810742" y="4857737"/>
                  </a:lnTo>
                  <a:lnTo>
                    <a:pt x="810742" y="4876787"/>
                  </a:lnTo>
                  <a:lnTo>
                    <a:pt x="867892" y="4876787"/>
                  </a:lnTo>
                  <a:lnTo>
                    <a:pt x="867892" y="4857737"/>
                  </a:lnTo>
                  <a:close/>
                </a:path>
                <a:path w="5943600" h="4876800">
                  <a:moveTo>
                    <a:pt x="895692" y="0"/>
                  </a:moveTo>
                  <a:lnTo>
                    <a:pt x="838542" y="0"/>
                  </a:lnTo>
                  <a:lnTo>
                    <a:pt x="838542" y="19050"/>
                  </a:lnTo>
                  <a:lnTo>
                    <a:pt x="895692" y="19050"/>
                  </a:lnTo>
                  <a:lnTo>
                    <a:pt x="895692" y="0"/>
                  </a:lnTo>
                  <a:close/>
                </a:path>
                <a:path w="5943600" h="4876800">
                  <a:moveTo>
                    <a:pt x="963180" y="4857737"/>
                  </a:moveTo>
                  <a:lnTo>
                    <a:pt x="906030" y="4857737"/>
                  </a:lnTo>
                  <a:lnTo>
                    <a:pt x="906030" y="4876787"/>
                  </a:lnTo>
                  <a:lnTo>
                    <a:pt x="963180" y="4876787"/>
                  </a:lnTo>
                  <a:lnTo>
                    <a:pt x="963180" y="4857737"/>
                  </a:lnTo>
                  <a:close/>
                </a:path>
                <a:path w="5943600" h="4876800">
                  <a:moveTo>
                    <a:pt x="990981" y="0"/>
                  </a:moveTo>
                  <a:lnTo>
                    <a:pt x="933831" y="0"/>
                  </a:lnTo>
                  <a:lnTo>
                    <a:pt x="933831" y="19050"/>
                  </a:lnTo>
                  <a:lnTo>
                    <a:pt x="990981" y="19050"/>
                  </a:lnTo>
                  <a:lnTo>
                    <a:pt x="990981" y="0"/>
                  </a:lnTo>
                  <a:close/>
                </a:path>
                <a:path w="5943600" h="4876800">
                  <a:moveTo>
                    <a:pt x="1058468" y="4857737"/>
                  </a:moveTo>
                  <a:lnTo>
                    <a:pt x="1001318" y="4857737"/>
                  </a:lnTo>
                  <a:lnTo>
                    <a:pt x="1001318" y="4876787"/>
                  </a:lnTo>
                  <a:lnTo>
                    <a:pt x="1058468" y="4876787"/>
                  </a:lnTo>
                  <a:lnTo>
                    <a:pt x="1058468" y="4857737"/>
                  </a:lnTo>
                  <a:close/>
                </a:path>
                <a:path w="5943600" h="4876800">
                  <a:moveTo>
                    <a:pt x="1086281" y="0"/>
                  </a:moveTo>
                  <a:lnTo>
                    <a:pt x="1029131" y="0"/>
                  </a:lnTo>
                  <a:lnTo>
                    <a:pt x="1029131" y="19050"/>
                  </a:lnTo>
                  <a:lnTo>
                    <a:pt x="1086281" y="19050"/>
                  </a:lnTo>
                  <a:lnTo>
                    <a:pt x="1086281" y="0"/>
                  </a:lnTo>
                  <a:close/>
                </a:path>
                <a:path w="5943600" h="4876800">
                  <a:moveTo>
                    <a:pt x="1153769" y="4857737"/>
                  </a:moveTo>
                  <a:lnTo>
                    <a:pt x="1096619" y="4857737"/>
                  </a:lnTo>
                  <a:lnTo>
                    <a:pt x="1096619" y="4876787"/>
                  </a:lnTo>
                  <a:lnTo>
                    <a:pt x="1153769" y="4876787"/>
                  </a:lnTo>
                  <a:lnTo>
                    <a:pt x="1153769" y="4857737"/>
                  </a:lnTo>
                  <a:close/>
                </a:path>
                <a:path w="5943600" h="4876800">
                  <a:moveTo>
                    <a:pt x="1181569" y="0"/>
                  </a:moveTo>
                  <a:lnTo>
                    <a:pt x="1124419" y="0"/>
                  </a:lnTo>
                  <a:lnTo>
                    <a:pt x="1124419" y="19050"/>
                  </a:lnTo>
                  <a:lnTo>
                    <a:pt x="1181569" y="19050"/>
                  </a:lnTo>
                  <a:lnTo>
                    <a:pt x="1181569" y="0"/>
                  </a:lnTo>
                  <a:close/>
                </a:path>
                <a:path w="5943600" h="4876800">
                  <a:moveTo>
                    <a:pt x="1249057" y="4857737"/>
                  </a:moveTo>
                  <a:lnTo>
                    <a:pt x="1191907" y="4857737"/>
                  </a:lnTo>
                  <a:lnTo>
                    <a:pt x="1191907" y="4876787"/>
                  </a:lnTo>
                  <a:lnTo>
                    <a:pt x="1249057" y="4876787"/>
                  </a:lnTo>
                  <a:lnTo>
                    <a:pt x="1249057" y="4857737"/>
                  </a:lnTo>
                  <a:close/>
                </a:path>
                <a:path w="5943600" h="4876800">
                  <a:moveTo>
                    <a:pt x="1276858" y="0"/>
                  </a:moveTo>
                  <a:lnTo>
                    <a:pt x="1219708" y="0"/>
                  </a:lnTo>
                  <a:lnTo>
                    <a:pt x="1219708" y="19050"/>
                  </a:lnTo>
                  <a:lnTo>
                    <a:pt x="1276858" y="19050"/>
                  </a:lnTo>
                  <a:lnTo>
                    <a:pt x="1276858" y="0"/>
                  </a:lnTo>
                  <a:close/>
                </a:path>
                <a:path w="5943600" h="4876800">
                  <a:moveTo>
                    <a:pt x="1344345" y="4857737"/>
                  </a:moveTo>
                  <a:lnTo>
                    <a:pt x="1287195" y="4857737"/>
                  </a:lnTo>
                  <a:lnTo>
                    <a:pt x="1287195" y="4876787"/>
                  </a:lnTo>
                  <a:lnTo>
                    <a:pt x="1344345" y="4876787"/>
                  </a:lnTo>
                  <a:lnTo>
                    <a:pt x="1344345" y="4857737"/>
                  </a:lnTo>
                  <a:close/>
                </a:path>
                <a:path w="5943600" h="4876800">
                  <a:moveTo>
                    <a:pt x="1372158" y="0"/>
                  </a:moveTo>
                  <a:lnTo>
                    <a:pt x="1315008" y="0"/>
                  </a:lnTo>
                  <a:lnTo>
                    <a:pt x="1315008" y="19050"/>
                  </a:lnTo>
                  <a:lnTo>
                    <a:pt x="1372158" y="19050"/>
                  </a:lnTo>
                  <a:lnTo>
                    <a:pt x="1372158" y="0"/>
                  </a:lnTo>
                  <a:close/>
                </a:path>
                <a:path w="5943600" h="4876800">
                  <a:moveTo>
                    <a:pt x="1439646" y="4857737"/>
                  </a:moveTo>
                  <a:lnTo>
                    <a:pt x="1382496" y="4857737"/>
                  </a:lnTo>
                  <a:lnTo>
                    <a:pt x="1382496" y="4876787"/>
                  </a:lnTo>
                  <a:lnTo>
                    <a:pt x="1439646" y="4876787"/>
                  </a:lnTo>
                  <a:lnTo>
                    <a:pt x="1439646" y="4857737"/>
                  </a:lnTo>
                  <a:close/>
                </a:path>
                <a:path w="5943600" h="4876800">
                  <a:moveTo>
                    <a:pt x="1467446" y="0"/>
                  </a:moveTo>
                  <a:lnTo>
                    <a:pt x="1410296" y="0"/>
                  </a:lnTo>
                  <a:lnTo>
                    <a:pt x="1410296" y="19050"/>
                  </a:lnTo>
                  <a:lnTo>
                    <a:pt x="1467446" y="19050"/>
                  </a:lnTo>
                  <a:lnTo>
                    <a:pt x="1467446" y="0"/>
                  </a:lnTo>
                  <a:close/>
                </a:path>
                <a:path w="5943600" h="4876800">
                  <a:moveTo>
                    <a:pt x="1534934" y="4857737"/>
                  </a:moveTo>
                  <a:lnTo>
                    <a:pt x="1477784" y="4857737"/>
                  </a:lnTo>
                  <a:lnTo>
                    <a:pt x="1477784" y="4876787"/>
                  </a:lnTo>
                  <a:lnTo>
                    <a:pt x="1534934" y="4876787"/>
                  </a:lnTo>
                  <a:lnTo>
                    <a:pt x="1534934" y="4857737"/>
                  </a:lnTo>
                  <a:close/>
                </a:path>
                <a:path w="5943600" h="4876800">
                  <a:moveTo>
                    <a:pt x="1562735" y="0"/>
                  </a:moveTo>
                  <a:lnTo>
                    <a:pt x="1505585" y="0"/>
                  </a:lnTo>
                  <a:lnTo>
                    <a:pt x="1505585" y="19050"/>
                  </a:lnTo>
                  <a:lnTo>
                    <a:pt x="1562735" y="19050"/>
                  </a:lnTo>
                  <a:lnTo>
                    <a:pt x="1562735" y="0"/>
                  </a:lnTo>
                  <a:close/>
                </a:path>
                <a:path w="5943600" h="4876800">
                  <a:moveTo>
                    <a:pt x="1630222" y="4857737"/>
                  </a:moveTo>
                  <a:lnTo>
                    <a:pt x="1573072" y="4857737"/>
                  </a:lnTo>
                  <a:lnTo>
                    <a:pt x="1573072" y="4876787"/>
                  </a:lnTo>
                  <a:lnTo>
                    <a:pt x="1630222" y="4876787"/>
                  </a:lnTo>
                  <a:lnTo>
                    <a:pt x="1630222" y="4857737"/>
                  </a:lnTo>
                  <a:close/>
                </a:path>
                <a:path w="5943600" h="4876800">
                  <a:moveTo>
                    <a:pt x="1658035" y="0"/>
                  </a:moveTo>
                  <a:lnTo>
                    <a:pt x="1600885" y="0"/>
                  </a:lnTo>
                  <a:lnTo>
                    <a:pt x="1600885" y="19050"/>
                  </a:lnTo>
                  <a:lnTo>
                    <a:pt x="1658035" y="19050"/>
                  </a:lnTo>
                  <a:lnTo>
                    <a:pt x="1658035" y="0"/>
                  </a:lnTo>
                  <a:close/>
                </a:path>
                <a:path w="5943600" h="4876800">
                  <a:moveTo>
                    <a:pt x="1725523" y="4857737"/>
                  </a:moveTo>
                  <a:lnTo>
                    <a:pt x="1668373" y="4857737"/>
                  </a:lnTo>
                  <a:lnTo>
                    <a:pt x="1668373" y="4876787"/>
                  </a:lnTo>
                  <a:lnTo>
                    <a:pt x="1725523" y="4876787"/>
                  </a:lnTo>
                  <a:lnTo>
                    <a:pt x="1725523" y="4857737"/>
                  </a:lnTo>
                  <a:close/>
                </a:path>
                <a:path w="5943600" h="4876800">
                  <a:moveTo>
                    <a:pt x="1753323" y="0"/>
                  </a:moveTo>
                  <a:lnTo>
                    <a:pt x="1696173" y="0"/>
                  </a:lnTo>
                  <a:lnTo>
                    <a:pt x="1696173" y="19050"/>
                  </a:lnTo>
                  <a:lnTo>
                    <a:pt x="1753323" y="19050"/>
                  </a:lnTo>
                  <a:lnTo>
                    <a:pt x="1753323" y="0"/>
                  </a:lnTo>
                  <a:close/>
                </a:path>
                <a:path w="5943600" h="4876800">
                  <a:moveTo>
                    <a:pt x="1820811" y="4857737"/>
                  </a:moveTo>
                  <a:lnTo>
                    <a:pt x="1763661" y="4857737"/>
                  </a:lnTo>
                  <a:lnTo>
                    <a:pt x="1763661" y="4876787"/>
                  </a:lnTo>
                  <a:lnTo>
                    <a:pt x="1820811" y="4876787"/>
                  </a:lnTo>
                  <a:lnTo>
                    <a:pt x="1820811" y="4857737"/>
                  </a:lnTo>
                  <a:close/>
                </a:path>
                <a:path w="5943600" h="4876800">
                  <a:moveTo>
                    <a:pt x="1848612" y="0"/>
                  </a:moveTo>
                  <a:lnTo>
                    <a:pt x="1791462" y="0"/>
                  </a:lnTo>
                  <a:lnTo>
                    <a:pt x="1791462" y="19050"/>
                  </a:lnTo>
                  <a:lnTo>
                    <a:pt x="1848612" y="19050"/>
                  </a:lnTo>
                  <a:lnTo>
                    <a:pt x="1848612" y="0"/>
                  </a:lnTo>
                  <a:close/>
                </a:path>
                <a:path w="5943600" h="4876800">
                  <a:moveTo>
                    <a:pt x="1916099" y="4857737"/>
                  </a:moveTo>
                  <a:lnTo>
                    <a:pt x="1858949" y="4857737"/>
                  </a:lnTo>
                  <a:lnTo>
                    <a:pt x="1858949" y="4876787"/>
                  </a:lnTo>
                  <a:lnTo>
                    <a:pt x="1916099" y="4876787"/>
                  </a:lnTo>
                  <a:lnTo>
                    <a:pt x="1916099" y="4857737"/>
                  </a:lnTo>
                  <a:close/>
                </a:path>
                <a:path w="5943600" h="4876800">
                  <a:moveTo>
                    <a:pt x="1943912" y="0"/>
                  </a:moveTo>
                  <a:lnTo>
                    <a:pt x="1886762" y="0"/>
                  </a:lnTo>
                  <a:lnTo>
                    <a:pt x="1886762" y="19050"/>
                  </a:lnTo>
                  <a:lnTo>
                    <a:pt x="1943912" y="19050"/>
                  </a:lnTo>
                  <a:lnTo>
                    <a:pt x="1943912" y="0"/>
                  </a:lnTo>
                  <a:close/>
                </a:path>
                <a:path w="5943600" h="4876800">
                  <a:moveTo>
                    <a:pt x="2011400" y="4857737"/>
                  </a:moveTo>
                  <a:lnTo>
                    <a:pt x="1954250" y="4857737"/>
                  </a:lnTo>
                  <a:lnTo>
                    <a:pt x="1954250" y="4876787"/>
                  </a:lnTo>
                  <a:lnTo>
                    <a:pt x="2011400" y="4876787"/>
                  </a:lnTo>
                  <a:lnTo>
                    <a:pt x="2011400" y="4857737"/>
                  </a:lnTo>
                  <a:close/>
                </a:path>
                <a:path w="5943600" h="4876800">
                  <a:moveTo>
                    <a:pt x="2039200" y="0"/>
                  </a:moveTo>
                  <a:lnTo>
                    <a:pt x="1982050" y="0"/>
                  </a:lnTo>
                  <a:lnTo>
                    <a:pt x="1982050" y="19050"/>
                  </a:lnTo>
                  <a:lnTo>
                    <a:pt x="2039200" y="19050"/>
                  </a:lnTo>
                  <a:lnTo>
                    <a:pt x="2039200" y="0"/>
                  </a:lnTo>
                  <a:close/>
                </a:path>
                <a:path w="5943600" h="4876800">
                  <a:moveTo>
                    <a:pt x="2106688" y="4857737"/>
                  </a:moveTo>
                  <a:lnTo>
                    <a:pt x="2049538" y="4857737"/>
                  </a:lnTo>
                  <a:lnTo>
                    <a:pt x="2049538" y="4876787"/>
                  </a:lnTo>
                  <a:lnTo>
                    <a:pt x="2106688" y="4876787"/>
                  </a:lnTo>
                  <a:lnTo>
                    <a:pt x="2106688" y="4857737"/>
                  </a:lnTo>
                  <a:close/>
                </a:path>
                <a:path w="5943600" h="4876800">
                  <a:moveTo>
                    <a:pt x="2134489" y="0"/>
                  </a:moveTo>
                  <a:lnTo>
                    <a:pt x="2077339" y="0"/>
                  </a:lnTo>
                  <a:lnTo>
                    <a:pt x="2077339" y="19050"/>
                  </a:lnTo>
                  <a:lnTo>
                    <a:pt x="2134489" y="19050"/>
                  </a:lnTo>
                  <a:lnTo>
                    <a:pt x="2134489" y="0"/>
                  </a:lnTo>
                  <a:close/>
                </a:path>
                <a:path w="5943600" h="4876800">
                  <a:moveTo>
                    <a:pt x="2201976" y="4857737"/>
                  </a:moveTo>
                  <a:lnTo>
                    <a:pt x="2144826" y="4857737"/>
                  </a:lnTo>
                  <a:lnTo>
                    <a:pt x="2144826" y="4876787"/>
                  </a:lnTo>
                  <a:lnTo>
                    <a:pt x="2201976" y="4876787"/>
                  </a:lnTo>
                  <a:lnTo>
                    <a:pt x="2201976" y="4857737"/>
                  </a:lnTo>
                  <a:close/>
                </a:path>
                <a:path w="5943600" h="4876800">
                  <a:moveTo>
                    <a:pt x="2229789" y="0"/>
                  </a:moveTo>
                  <a:lnTo>
                    <a:pt x="2172639" y="0"/>
                  </a:lnTo>
                  <a:lnTo>
                    <a:pt x="2172639" y="19050"/>
                  </a:lnTo>
                  <a:lnTo>
                    <a:pt x="2229789" y="19050"/>
                  </a:lnTo>
                  <a:lnTo>
                    <a:pt x="2229789" y="0"/>
                  </a:lnTo>
                  <a:close/>
                </a:path>
                <a:path w="5943600" h="4876800">
                  <a:moveTo>
                    <a:pt x="2297277" y="4857737"/>
                  </a:moveTo>
                  <a:lnTo>
                    <a:pt x="2240127" y="4857737"/>
                  </a:lnTo>
                  <a:lnTo>
                    <a:pt x="2240127" y="4876787"/>
                  </a:lnTo>
                  <a:lnTo>
                    <a:pt x="2297277" y="4876787"/>
                  </a:lnTo>
                  <a:lnTo>
                    <a:pt x="2297277" y="4857737"/>
                  </a:lnTo>
                  <a:close/>
                </a:path>
                <a:path w="5943600" h="4876800">
                  <a:moveTo>
                    <a:pt x="2325078" y="0"/>
                  </a:moveTo>
                  <a:lnTo>
                    <a:pt x="2267928" y="0"/>
                  </a:lnTo>
                  <a:lnTo>
                    <a:pt x="2267928" y="19050"/>
                  </a:lnTo>
                  <a:lnTo>
                    <a:pt x="2325078" y="19050"/>
                  </a:lnTo>
                  <a:lnTo>
                    <a:pt x="2325078" y="0"/>
                  </a:lnTo>
                  <a:close/>
                </a:path>
                <a:path w="5943600" h="4876800">
                  <a:moveTo>
                    <a:pt x="2392565" y="4857737"/>
                  </a:moveTo>
                  <a:lnTo>
                    <a:pt x="2335415" y="4857737"/>
                  </a:lnTo>
                  <a:lnTo>
                    <a:pt x="2335415" y="4876787"/>
                  </a:lnTo>
                  <a:lnTo>
                    <a:pt x="2392565" y="4876787"/>
                  </a:lnTo>
                  <a:lnTo>
                    <a:pt x="2392565" y="4857737"/>
                  </a:lnTo>
                  <a:close/>
                </a:path>
                <a:path w="5943600" h="4876800">
                  <a:moveTo>
                    <a:pt x="2420366" y="0"/>
                  </a:moveTo>
                  <a:lnTo>
                    <a:pt x="2363216" y="0"/>
                  </a:lnTo>
                  <a:lnTo>
                    <a:pt x="2363216" y="19050"/>
                  </a:lnTo>
                  <a:lnTo>
                    <a:pt x="2420366" y="19050"/>
                  </a:lnTo>
                  <a:lnTo>
                    <a:pt x="2420366" y="0"/>
                  </a:lnTo>
                  <a:close/>
                </a:path>
                <a:path w="5943600" h="4876800">
                  <a:moveTo>
                    <a:pt x="2487853" y="4857737"/>
                  </a:moveTo>
                  <a:lnTo>
                    <a:pt x="2430703" y="4857737"/>
                  </a:lnTo>
                  <a:lnTo>
                    <a:pt x="2430703" y="4876787"/>
                  </a:lnTo>
                  <a:lnTo>
                    <a:pt x="2487853" y="4876787"/>
                  </a:lnTo>
                  <a:lnTo>
                    <a:pt x="2487853" y="4857737"/>
                  </a:lnTo>
                  <a:close/>
                </a:path>
                <a:path w="5943600" h="4876800">
                  <a:moveTo>
                    <a:pt x="2515666" y="0"/>
                  </a:moveTo>
                  <a:lnTo>
                    <a:pt x="2458516" y="0"/>
                  </a:lnTo>
                  <a:lnTo>
                    <a:pt x="2458516" y="19050"/>
                  </a:lnTo>
                  <a:lnTo>
                    <a:pt x="2515666" y="19050"/>
                  </a:lnTo>
                  <a:lnTo>
                    <a:pt x="2515666" y="0"/>
                  </a:lnTo>
                  <a:close/>
                </a:path>
                <a:path w="5943600" h="4876800">
                  <a:moveTo>
                    <a:pt x="2583154" y="4857737"/>
                  </a:moveTo>
                  <a:lnTo>
                    <a:pt x="2526004" y="4857737"/>
                  </a:lnTo>
                  <a:lnTo>
                    <a:pt x="2526004" y="4876787"/>
                  </a:lnTo>
                  <a:lnTo>
                    <a:pt x="2583154" y="4876787"/>
                  </a:lnTo>
                  <a:lnTo>
                    <a:pt x="2583154" y="4857737"/>
                  </a:lnTo>
                  <a:close/>
                </a:path>
                <a:path w="5943600" h="4876800">
                  <a:moveTo>
                    <a:pt x="2610955" y="0"/>
                  </a:moveTo>
                  <a:lnTo>
                    <a:pt x="2553805" y="0"/>
                  </a:lnTo>
                  <a:lnTo>
                    <a:pt x="2553805" y="19050"/>
                  </a:lnTo>
                  <a:lnTo>
                    <a:pt x="2610955" y="19050"/>
                  </a:lnTo>
                  <a:lnTo>
                    <a:pt x="2610955" y="0"/>
                  </a:lnTo>
                  <a:close/>
                </a:path>
                <a:path w="5943600" h="4876800">
                  <a:moveTo>
                    <a:pt x="2678442" y="4857737"/>
                  </a:moveTo>
                  <a:lnTo>
                    <a:pt x="2621292" y="4857737"/>
                  </a:lnTo>
                  <a:lnTo>
                    <a:pt x="2621292" y="4876787"/>
                  </a:lnTo>
                  <a:lnTo>
                    <a:pt x="2678442" y="4876787"/>
                  </a:lnTo>
                  <a:lnTo>
                    <a:pt x="2678442" y="4857737"/>
                  </a:lnTo>
                  <a:close/>
                </a:path>
                <a:path w="5943600" h="4876800">
                  <a:moveTo>
                    <a:pt x="2706243" y="0"/>
                  </a:moveTo>
                  <a:lnTo>
                    <a:pt x="2649093" y="0"/>
                  </a:lnTo>
                  <a:lnTo>
                    <a:pt x="2649093" y="19050"/>
                  </a:lnTo>
                  <a:lnTo>
                    <a:pt x="2706243" y="19050"/>
                  </a:lnTo>
                  <a:lnTo>
                    <a:pt x="2706243" y="0"/>
                  </a:lnTo>
                  <a:close/>
                </a:path>
                <a:path w="5943600" h="4876800">
                  <a:moveTo>
                    <a:pt x="2773730" y="4857737"/>
                  </a:moveTo>
                  <a:lnTo>
                    <a:pt x="2716580" y="4857737"/>
                  </a:lnTo>
                  <a:lnTo>
                    <a:pt x="2716580" y="4876787"/>
                  </a:lnTo>
                  <a:lnTo>
                    <a:pt x="2773730" y="4876787"/>
                  </a:lnTo>
                  <a:lnTo>
                    <a:pt x="2773730" y="4857737"/>
                  </a:lnTo>
                  <a:close/>
                </a:path>
                <a:path w="5943600" h="4876800">
                  <a:moveTo>
                    <a:pt x="2801543" y="0"/>
                  </a:moveTo>
                  <a:lnTo>
                    <a:pt x="2744393" y="0"/>
                  </a:lnTo>
                  <a:lnTo>
                    <a:pt x="2744393" y="19050"/>
                  </a:lnTo>
                  <a:lnTo>
                    <a:pt x="2801543" y="19050"/>
                  </a:lnTo>
                  <a:lnTo>
                    <a:pt x="2801543" y="0"/>
                  </a:lnTo>
                  <a:close/>
                </a:path>
                <a:path w="5943600" h="4876800">
                  <a:moveTo>
                    <a:pt x="2869031" y="4857737"/>
                  </a:moveTo>
                  <a:lnTo>
                    <a:pt x="2811881" y="4857737"/>
                  </a:lnTo>
                  <a:lnTo>
                    <a:pt x="2811881" y="4876787"/>
                  </a:lnTo>
                  <a:lnTo>
                    <a:pt x="2869031" y="4876787"/>
                  </a:lnTo>
                  <a:lnTo>
                    <a:pt x="2869031" y="4857737"/>
                  </a:lnTo>
                  <a:close/>
                </a:path>
                <a:path w="5943600" h="4876800">
                  <a:moveTo>
                    <a:pt x="2896832" y="0"/>
                  </a:moveTo>
                  <a:lnTo>
                    <a:pt x="2839682" y="0"/>
                  </a:lnTo>
                  <a:lnTo>
                    <a:pt x="2839682" y="19050"/>
                  </a:lnTo>
                  <a:lnTo>
                    <a:pt x="2896832" y="19050"/>
                  </a:lnTo>
                  <a:lnTo>
                    <a:pt x="2896832" y="0"/>
                  </a:lnTo>
                  <a:close/>
                </a:path>
                <a:path w="5943600" h="4876800">
                  <a:moveTo>
                    <a:pt x="2964319" y="4857737"/>
                  </a:moveTo>
                  <a:lnTo>
                    <a:pt x="2907169" y="4857737"/>
                  </a:lnTo>
                  <a:lnTo>
                    <a:pt x="2907169" y="4876787"/>
                  </a:lnTo>
                  <a:lnTo>
                    <a:pt x="2964319" y="4876787"/>
                  </a:lnTo>
                  <a:lnTo>
                    <a:pt x="2964319" y="4857737"/>
                  </a:lnTo>
                  <a:close/>
                </a:path>
                <a:path w="5943600" h="4876800">
                  <a:moveTo>
                    <a:pt x="2992120" y="0"/>
                  </a:moveTo>
                  <a:lnTo>
                    <a:pt x="2934970" y="0"/>
                  </a:lnTo>
                  <a:lnTo>
                    <a:pt x="2934970" y="19050"/>
                  </a:lnTo>
                  <a:lnTo>
                    <a:pt x="2992120" y="19050"/>
                  </a:lnTo>
                  <a:lnTo>
                    <a:pt x="2992120" y="0"/>
                  </a:lnTo>
                  <a:close/>
                </a:path>
                <a:path w="5943600" h="4876800">
                  <a:moveTo>
                    <a:pt x="3057525" y="404736"/>
                  </a:moveTo>
                  <a:lnTo>
                    <a:pt x="3050895" y="363029"/>
                  </a:lnTo>
                  <a:lnTo>
                    <a:pt x="3032175" y="325488"/>
                  </a:lnTo>
                  <a:lnTo>
                    <a:pt x="3003143" y="293674"/>
                  </a:lnTo>
                  <a:lnTo>
                    <a:pt x="2965551" y="269100"/>
                  </a:lnTo>
                  <a:lnTo>
                    <a:pt x="2921177" y="253263"/>
                  </a:lnTo>
                  <a:lnTo>
                    <a:pt x="2871787" y="247637"/>
                  </a:lnTo>
                  <a:lnTo>
                    <a:pt x="2822410" y="253263"/>
                  </a:lnTo>
                  <a:lnTo>
                    <a:pt x="2778036" y="269100"/>
                  </a:lnTo>
                  <a:lnTo>
                    <a:pt x="2740444" y="293674"/>
                  </a:lnTo>
                  <a:lnTo>
                    <a:pt x="2711412" y="325488"/>
                  </a:lnTo>
                  <a:lnTo>
                    <a:pt x="2692692" y="363029"/>
                  </a:lnTo>
                  <a:lnTo>
                    <a:pt x="2686062" y="404736"/>
                  </a:lnTo>
                  <a:lnTo>
                    <a:pt x="2686113" y="405409"/>
                  </a:lnTo>
                  <a:lnTo>
                    <a:pt x="2688450" y="430123"/>
                  </a:lnTo>
                  <a:lnTo>
                    <a:pt x="2695397" y="454152"/>
                  </a:lnTo>
                  <a:lnTo>
                    <a:pt x="2706509" y="476592"/>
                  </a:lnTo>
                  <a:lnTo>
                    <a:pt x="2721419" y="497141"/>
                  </a:lnTo>
                  <a:lnTo>
                    <a:pt x="2718803" y="503250"/>
                  </a:lnTo>
                  <a:lnTo>
                    <a:pt x="2693911" y="534555"/>
                  </a:lnTo>
                  <a:lnTo>
                    <a:pt x="2686951" y="539826"/>
                  </a:lnTo>
                  <a:lnTo>
                    <a:pt x="2684805" y="546252"/>
                  </a:lnTo>
                  <a:lnTo>
                    <a:pt x="2688729" y="557860"/>
                  </a:lnTo>
                  <a:lnTo>
                    <a:pt x="2694178" y="561962"/>
                  </a:lnTo>
                  <a:lnTo>
                    <a:pt x="2700337" y="561962"/>
                  </a:lnTo>
                  <a:lnTo>
                    <a:pt x="2742971" y="555155"/>
                  </a:lnTo>
                  <a:lnTo>
                    <a:pt x="2778379" y="540639"/>
                  </a:lnTo>
                  <a:lnTo>
                    <a:pt x="2799753" y="549681"/>
                  </a:lnTo>
                  <a:lnTo>
                    <a:pt x="2822473" y="556348"/>
                  </a:lnTo>
                  <a:lnTo>
                    <a:pt x="2846667" y="560539"/>
                  </a:lnTo>
                  <a:lnTo>
                    <a:pt x="2871787" y="561962"/>
                  </a:lnTo>
                  <a:lnTo>
                    <a:pt x="2921177" y="556348"/>
                  </a:lnTo>
                  <a:lnTo>
                    <a:pt x="2965551" y="540512"/>
                  </a:lnTo>
                  <a:lnTo>
                    <a:pt x="3003143" y="515937"/>
                  </a:lnTo>
                  <a:lnTo>
                    <a:pt x="3032175" y="484124"/>
                  </a:lnTo>
                  <a:lnTo>
                    <a:pt x="3050895" y="446582"/>
                  </a:lnTo>
                  <a:lnTo>
                    <a:pt x="3057436" y="405409"/>
                  </a:lnTo>
                  <a:lnTo>
                    <a:pt x="3057525" y="404736"/>
                  </a:lnTo>
                  <a:close/>
                </a:path>
                <a:path w="5943600" h="4876800">
                  <a:moveTo>
                    <a:pt x="3059607" y="4857737"/>
                  </a:moveTo>
                  <a:lnTo>
                    <a:pt x="3002457" y="4857737"/>
                  </a:lnTo>
                  <a:lnTo>
                    <a:pt x="3002457" y="4876787"/>
                  </a:lnTo>
                  <a:lnTo>
                    <a:pt x="3059607" y="4876787"/>
                  </a:lnTo>
                  <a:lnTo>
                    <a:pt x="3059607" y="4857737"/>
                  </a:lnTo>
                  <a:close/>
                </a:path>
                <a:path w="5943600" h="4876800">
                  <a:moveTo>
                    <a:pt x="3087420" y="0"/>
                  </a:moveTo>
                  <a:lnTo>
                    <a:pt x="3030270" y="0"/>
                  </a:lnTo>
                  <a:lnTo>
                    <a:pt x="3030270" y="19050"/>
                  </a:lnTo>
                  <a:lnTo>
                    <a:pt x="3087420" y="19050"/>
                  </a:lnTo>
                  <a:lnTo>
                    <a:pt x="3087420" y="0"/>
                  </a:lnTo>
                  <a:close/>
                </a:path>
                <a:path w="5943600" h="4876800">
                  <a:moveTo>
                    <a:pt x="3154908" y="4857737"/>
                  </a:moveTo>
                  <a:lnTo>
                    <a:pt x="3097758" y="4857737"/>
                  </a:lnTo>
                  <a:lnTo>
                    <a:pt x="3097758" y="4876787"/>
                  </a:lnTo>
                  <a:lnTo>
                    <a:pt x="3154908" y="4876787"/>
                  </a:lnTo>
                  <a:lnTo>
                    <a:pt x="3154908" y="4857737"/>
                  </a:lnTo>
                  <a:close/>
                </a:path>
                <a:path w="5943600" h="4876800">
                  <a:moveTo>
                    <a:pt x="3182709" y="0"/>
                  </a:moveTo>
                  <a:lnTo>
                    <a:pt x="3125559" y="0"/>
                  </a:lnTo>
                  <a:lnTo>
                    <a:pt x="3125559" y="19050"/>
                  </a:lnTo>
                  <a:lnTo>
                    <a:pt x="3182709" y="19050"/>
                  </a:lnTo>
                  <a:lnTo>
                    <a:pt x="3182709" y="0"/>
                  </a:lnTo>
                  <a:close/>
                </a:path>
                <a:path w="5943600" h="4876800">
                  <a:moveTo>
                    <a:pt x="3250196" y="4857737"/>
                  </a:moveTo>
                  <a:lnTo>
                    <a:pt x="3193046" y="4857737"/>
                  </a:lnTo>
                  <a:lnTo>
                    <a:pt x="3193046" y="4876787"/>
                  </a:lnTo>
                  <a:lnTo>
                    <a:pt x="3250196" y="4876787"/>
                  </a:lnTo>
                  <a:lnTo>
                    <a:pt x="3250196" y="4857737"/>
                  </a:lnTo>
                  <a:close/>
                </a:path>
                <a:path w="5943600" h="4876800">
                  <a:moveTo>
                    <a:pt x="3258718" y="689038"/>
                  </a:moveTo>
                  <a:lnTo>
                    <a:pt x="3256927" y="683425"/>
                  </a:lnTo>
                  <a:lnTo>
                    <a:pt x="3256661" y="682612"/>
                  </a:lnTo>
                  <a:lnTo>
                    <a:pt x="3251657" y="678942"/>
                  </a:lnTo>
                  <a:lnTo>
                    <a:pt x="3251301" y="678586"/>
                  </a:lnTo>
                  <a:lnTo>
                    <a:pt x="3250946" y="678408"/>
                  </a:lnTo>
                  <a:lnTo>
                    <a:pt x="3248266" y="676262"/>
                  </a:lnTo>
                  <a:lnTo>
                    <a:pt x="3246666" y="674751"/>
                  </a:lnTo>
                  <a:lnTo>
                    <a:pt x="3243453" y="671804"/>
                  </a:lnTo>
                  <a:lnTo>
                    <a:pt x="3222104" y="639927"/>
                  </a:lnTo>
                  <a:lnTo>
                    <a:pt x="3237014" y="619429"/>
                  </a:lnTo>
                  <a:lnTo>
                    <a:pt x="3248126" y="597001"/>
                  </a:lnTo>
                  <a:lnTo>
                    <a:pt x="3255073" y="572960"/>
                  </a:lnTo>
                  <a:lnTo>
                    <a:pt x="3257461" y="547585"/>
                  </a:lnTo>
                  <a:lnTo>
                    <a:pt x="3251403" y="507619"/>
                  </a:lnTo>
                  <a:lnTo>
                    <a:pt x="3234245" y="471436"/>
                  </a:lnTo>
                  <a:lnTo>
                    <a:pt x="3207537" y="440372"/>
                  </a:lnTo>
                  <a:lnTo>
                    <a:pt x="3172815" y="415709"/>
                  </a:lnTo>
                  <a:lnTo>
                    <a:pt x="3131616" y="398780"/>
                  </a:lnTo>
                  <a:lnTo>
                    <a:pt x="3085477" y="390880"/>
                  </a:lnTo>
                  <a:lnTo>
                    <a:pt x="3085833" y="395427"/>
                  </a:lnTo>
                  <a:lnTo>
                    <a:pt x="3085973" y="398780"/>
                  </a:lnTo>
                  <a:lnTo>
                    <a:pt x="3079064" y="452691"/>
                  </a:lnTo>
                  <a:lnTo>
                    <a:pt x="3059277" y="495287"/>
                  </a:lnTo>
                  <a:lnTo>
                    <a:pt x="3028759" y="531456"/>
                  </a:lnTo>
                  <a:lnTo>
                    <a:pt x="2989491" y="560006"/>
                  </a:lnTo>
                  <a:lnTo>
                    <a:pt x="2943504" y="579793"/>
                  </a:lnTo>
                  <a:lnTo>
                    <a:pt x="2892780" y="589648"/>
                  </a:lnTo>
                  <a:lnTo>
                    <a:pt x="2911538" y="627138"/>
                  </a:lnTo>
                  <a:lnTo>
                    <a:pt x="2940583" y="658901"/>
                  </a:lnTo>
                  <a:lnTo>
                    <a:pt x="2978162" y="683425"/>
                  </a:lnTo>
                  <a:lnTo>
                    <a:pt x="3022498" y="699236"/>
                  </a:lnTo>
                  <a:lnTo>
                    <a:pt x="3071812" y="704837"/>
                  </a:lnTo>
                  <a:lnTo>
                    <a:pt x="3096945" y="703414"/>
                  </a:lnTo>
                  <a:lnTo>
                    <a:pt x="3121114" y="699236"/>
                  </a:lnTo>
                  <a:lnTo>
                    <a:pt x="3143897" y="692556"/>
                  </a:lnTo>
                  <a:lnTo>
                    <a:pt x="3165310" y="683501"/>
                  </a:lnTo>
                  <a:lnTo>
                    <a:pt x="3172015" y="687070"/>
                  </a:lnTo>
                  <a:lnTo>
                    <a:pt x="3214370" y="701573"/>
                  </a:lnTo>
                  <a:lnTo>
                    <a:pt x="3243262" y="704837"/>
                  </a:lnTo>
                  <a:lnTo>
                    <a:pt x="3249434" y="704837"/>
                  </a:lnTo>
                  <a:lnTo>
                    <a:pt x="3254972" y="700824"/>
                  </a:lnTo>
                  <a:lnTo>
                    <a:pt x="3258718" y="689038"/>
                  </a:lnTo>
                  <a:close/>
                </a:path>
                <a:path w="5943600" h="4876800">
                  <a:moveTo>
                    <a:pt x="3277997" y="0"/>
                  </a:moveTo>
                  <a:lnTo>
                    <a:pt x="3220847" y="0"/>
                  </a:lnTo>
                  <a:lnTo>
                    <a:pt x="3220847" y="19050"/>
                  </a:lnTo>
                  <a:lnTo>
                    <a:pt x="3277997" y="19050"/>
                  </a:lnTo>
                  <a:lnTo>
                    <a:pt x="3277997" y="0"/>
                  </a:lnTo>
                  <a:close/>
                </a:path>
                <a:path w="5943600" h="4876800">
                  <a:moveTo>
                    <a:pt x="3345484" y="4857737"/>
                  </a:moveTo>
                  <a:lnTo>
                    <a:pt x="3288334" y="4857737"/>
                  </a:lnTo>
                  <a:lnTo>
                    <a:pt x="3288334" y="4876787"/>
                  </a:lnTo>
                  <a:lnTo>
                    <a:pt x="3345484" y="4876787"/>
                  </a:lnTo>
                  <a:lnTo>
                    <a:pt x="3345484" y="4857737"/>
                  </a:lnTo>
                  <a:close/>
                </a:path>
                <a:path w="5943600" h="4876800">
                  <a:moveTo>
                    <a:pt x="3373297" y="0"/>
                  </a:moveTo>
                  <a:lnTo>
                    <a:pt x="3316147" y="0"/>
                  </a:lnTo>
                  <a:lnTo>
                    <a:pt x="3316147" y="19050"/>
                  </a:lnTo>
                  <a:lnTo>
                    <a:pt x="3373297" y="19050"/>
                  </a:lnTo>
                  <a:lnTo>
                    <a:pt x="3373297" y="0"/>
                  </a:lnTo>
                  <a:close/>
                </a:path>
                <a:path w="5943600" h="4876800">
                  <a:moveTo>
                    <a:pt x="3440785" y="4857737"/>
                  </a:moveTo>
                  <a:lnTo>
                    <a:pt x="3383635" y="4857737"/>
                  </a:lnTo>
                  <a:lnTo>
                    <a:pt x="3383635" y="4876787"/>
                  </a:lnTo>
                  <a:lnTo>
                    <a:pt x="3440785" y="4876787"/>
                  </a:lnTo>
                  <a:lnTo>
                    <a:pt x="3440785" y="4857737"/>
                  </a:lnTo>
                  <a:close/>
                </a:path>
                <a:path w="5943600" h="4876800">
                  <a:moveTo>
                    <a:pt x="3468586" y="0"/>
                  </a:moveTo>
                  <a:lnTo>
                    <a:pt x="3411436" y="0"/>
                  </a:lnTo>
                  <a:lnTo>
                    <a:pt x="3411436" y="19050"/>
                  </a:lnTo>
                  <a:lnTo>
                    <a:pt x="3468586" y="19050"/>
                  </a:lnTo>
                  <a:lnTo>
                    <a:pt x="3468586" y="0"/>
                  </a:lnTo>
                  <a:close/>
                </a:path>
                <a:path w="5943600" h="4876800">
                  <a:moveTo>
                    <a:pt x="3536073" y="4857737"/>
                  </a:moveTo>
                  <a:lnTo>
                    <a:pt x="3478923" y="4857737"/>
                  </a:lnTo>
                  <a:lnTo>
                    <a:pt x="3478923" y="4876787"/>
                  </a:lnTo>
                  <a:lnTo>
                    <a:pt x="3536073" y="4876787"/>
                  </a:lnTo>
                  <a:lnTo>
                    <a:pt x="3536073" y="4857737"/>
                  </a:lnTo>
                  <a:close/>
                </a:path>
                <a:path w="5943600" h="4876800">
                  <a:moveTo>
                    <a:pt x="3563874" y="0"/>
                  </a:moveTo>
                  <a:lnTo>
                    <a:pt x="3506724" y="0"/>
                  </a:lnTo>
                  <a:lnTo>
                    <a:pt x="3506724" y="19050"/>
                  </a:lnTo>
                  <a:lnTo>
                    <a:pt x="3563874" y="19050"/>
                  </a:lnTo>
                  <a:lnTo>
                    <a:pt x="3563874" y="0"/>
                  </a:lnTo>
                  <a:close/>
                </a:path>
                <a:path w="5943600" h="4876800">
                  <a:moveTo>
                    <a:pt x="3631361" y="4857737"/>
                  </a:moveTo>
                  <a:lnTo>
                    <a:pt x="3574211" y="4857737"/>
                  </a:lnTo>
                  <a:lnTo>
                    <a:pt x="3574211" y="4876787"/>
                  </a:lnTo>
                  <a:lnTo>
                    <a:pt x="3631361" y="4876787"/>
                  </a:lnTo>
                  <a:lnTo>
                    <a:pt x="3631361" y="4857737"/>
                  </a:lnTo>
                  <a:close/>
                </a:path>
                <a:path w="5943600" h="4876800">
                  <a:moveTo>
                    <a:pt x="3659174" y="0"/>
                  </a:moveTo>
                  <a:lnTo>
                    <a:pt x="3602024" y="0"/>
                  </a:lnTo>
                  <a:lnTo>
                    <a:pt x="3602024" y="19050"/>
                  </a:lnTo>
                  <a:lnTo>
                    <a:pt x="3659174" y="19050"/>
                  </a:lnTo>
                  <a:lnTo>
                    <a:pt x="3659174" y="0"/>
                  </a:lnTo>
                  <a:close/>
                </a:path>
                <a:path w="5943600" h="4876800">
                  <a:moveTo>
                    <a:pt x="3726662" y="4857737"/>
                  </a:moveTo>
                  <a:lnTo>
                    <a:pt x="3669512" y="4857737"/>
                  </a:lnTo>
                  <a:lnTo>
                    <a:pt x="3669512" y="4876787"/>
                  </a:lnTo>
                  <a:lnTo>
                    <a:pt x="3726662" y="4876787"/>
                  </a:lnTo>
                  <a:lnTo>
                    <a:pt x="3726662" y="4857737"/>
                  </a:lnTo>
                  <a:close/>
                </a:path>
                <a:path w="5943600" h="4876800">
                  <a:moveTo>
                    <a:pt x="3754463" y="0"/>
                  </a:moveTo>
                  <a:lnTo>
                    <a:pt x="3697313" y="0"/>
                  </a:lnTo>
                  <a:lnTo>
                    <a:pt x="3697313" y="19050"/>
                  </a:lnTo>
                  <a:lnTo>
                    <a:pt x="3754463" y="19050"/>
                  </a:lnTo>
                  <a:lnTo>
                    <a:pt x="3754463" y="0"/>
                  </a:lnTo>
                  <a:close/>
                </a:path>
                <a:path w="5943600" h="4876800">
                  <a:moveTo>
                    <a:pt x="3821950" y="4857737"/>
                  </a:moveTo>
                  <a:lnTo>
                    <a:pt x="3764800" y="4857737"/>
                  </a:lnTo>
                  <a:lnTo>
                    <a:pt x="3764800" y="4876787"/>
                  </a:lnTo>
                  <a:lnTo>
                    <a:pt x="3821950" y="4876787"/>
                  </a:lnTo>
                  <a:lnTo>
                    <a:pt x="3821950" y="4857737"/>
                  </a:lnTo>
                  <a:close/>
                </a:path>
                <a:path w="5943600" h="4876800">
                  <a:moveTo>
                    <a:pt x="3849751" y="0"/>
                  </a:moveTo>
                  <a:lnTo>
                    <a:pt x="3792601" y="0"/>
                  </a:lnTo>
                  <a:lnTo>
                    <a:pt x="3792601" y="19050"/>
                  </a:lnTo>
                  <a:lnTo>
                    <a:pt x="3849751" y="19050"/>
                  </a:lnTo>
                  <a:lnTo>
                    <a:pt x="3849751" y="0"/>
                  </a:lnTo>
                  <a:close/>
                </a:path>
                <a:path w="5943600" h="4876800">
                  <a:moveTo>
                    <a:pt x="3917238" y="4857737"/>
                  </a:moveTo>
                  <a:lnTo>
                    <a:pt x="3860088" y="4857737"/>
                  </a:lnTo>
                  <a:lnTo>
                    <a:pt x="3860088" y="4876787"/>
                  </a:lnTo>
                  <a:lnTo>
                    <a:pt x="3917238" y="4876787"/>
                  </a:lnTo>
                  <a:lnTo>
                    <a:pt x="3917238" y="4857737"/>
                  </a:lnTo>
                  <a:close/>
                </a:path>
                <a:path w="5943600" h="4876800">
                  <a:moveTo>
                    <a:pt x="3945051" y="0"/>
                  </a:moveTo>
                  <a:lnTo>
                    <a:pt x="3887901" y="0"/>
                  </a:lnTo>
                  <a:lnTo>
                    <a:pt x="3887901" y="19050"/>
                  </a:lnTo>
                  <a:lnTo>
                    <a:pt x="3945051" y="19050"/>
                  </a:lnTo>
                  <a:lnTo>
                    <a:pt x="3945051" y="0"/>
                  </a:lnTo>
                  <a:close/>
                </a:path>
                <a:path w="5943600" h="4876800">
                  <a:moveTo>
                    <a:pt x="4012539" y="4857737"/>
                  </a:moveTo>
                  <a:lnTo>
                    <a:pt x="3955389" y="4857737"/>
                  </a:lnTo>
                  <a:lnTo>
                    <a:pt x="3955389" y="4876787"/>
                  </a:lnTo>
                  <a:lnTo>
                    <a:pt x="4012539" y="4876787"/>
                  </a:lnTo>
                  <a:lnTo>
                    <a:pt x="4012539" y="4857737"/>
                  </a:lnTo>
                  <a:close/>
                </a:path>
                <a:path w="5943600" h="4876800">
                  <a:moveTo>
                    <a:pt x="4040340" y="0"/>
                  </a:moveTo>
                  <a:lnTo>
                    <a:pt x="3983190" y="0"/>
                  </a:lnTo>
                  <a:lnTo>
                    <a:pt x="3983190" y="19050"/>
                  </a:lnTo>
                  <a:lnTo>
                    <a:pt x="4040340" y="19050"/>
                  </a:lnTo>
                  <a:lnTo>
                    <a:pt x="4040340" y="0"/>
                  </a:lnTo>
                  <a:close/>
                </a:path>
                <a:path w="5943600" h="4876800">
                  <a:moveTo>
                    <a:pt x="4107827" y="4857737"/>
                  </a:moveTo>
                  <a:lnTo>
                    <a:pt x="4050677" y="4857737"/>
                  </a:lnTo>
                  <a:lnTo>
                    <a:pt x="4050677" y="4876787"/>
                  </a:lnTo>
                  <a:lnTo>
                    <a:pt x="4107827" y="4876787"/>
                  </a:lnTo>
                  <a:lnTo>
                    <a:pt x="4107827" y="4857737"/>
                  </a:lnTo>
                  <a:close/>
                </a:path>
                <a:path w="5943600" h="4876800">
                  <a:moveTo>
                    <a:pt x="4135628" y="0"/>
                  </a:moveTo>
                  <a:lnTo>
                    <a:pt x="4078478" y="0"/>
                  </a:lnTo>
                  <a:lnTo>
                    <a:pt x="4078478" y="19050"/>
                  </a:lnTo>
                  <a:lnTo>
                    <a:pt x="4135628" y="19050"/>
                  </a:lnTo>
                  <a:lnTo>
                    <a:pt x="4135628" y="0"/>
                  </a:lnTo>
                  <a:close/>
                </a:path>
                <a:path w="5943600" h="4876800">
                  <a:moveTo>
                    <a:pt x="4203115" y="4857737"/>
                  </a:moveTo>
                  <a:lnTo>
                    <a:pt x="4145965" y="4857737"/>
                  </a:lnTo>
                  <a:lnTo>
                    <a:pt x="4145965" y="4876787"/>
                  </a:lnTo>
                  <a:lnTo>
                    <a:pt x="4203115" y="4876787"/>
                  </a:lnTo>
                  <a:lnTo>
                    <a:pt x="4203115" y="4857737"/>
                  </a:lnTo>
                  <a:close/>
                </a:path>
                <a:path w="5943600" h="4876800">
                  <a:moveTo>
                    <a:pt x="4230929" y="0"/>
                  </a:moveTo>
                  <a:lnTo>
                    <a:pt x="4173778" y="0"/>
                  </a:lnTo>
                  <a:lnTo>
                    <a:pt x="4173778" y="19050"/>
                  </a:lnTo>
                  <a:lnTo>
                    <a:pt x="4230929" y="19050"/>
                  </a:lnTo>
                  <a:lnTo>
                    <a:pt x="4230929" y="0"/>
                  </a:lnTo>
                  <a:close/>
                </a:path>
                <a:path w="5943600" h="4876800">
                  <a:moveTo>
                    <a:pt x="4298416" y="4857737"/>
                  </a:moveTo>
                  <a:lnTo>
                    <a:pt x="4241266" y="4857737"/>
                  </a:lnTo>
                  <a:lnTo>
                    <a:pt x="4241266" y="4876787"/>
                  </a:lnTo>
                  <a:lnTo>
                    <a:pt x="4298416" y="4876787"/>
                  </a:lnTo>
                  <a:lnTo>
                    <a:pt x="4298416" y="4857737"/>
                  </a:lnTo>
                  <a:close/>
                </a:path>
                <a:path w="5943600" h="4876800">
                  <a:moveTo>
                    <a:pt x="4326217" y="0"/>
                  </a:moveTo>
                  <a:lnTo>
                    <a:pt x="4269067" y="0"/>
                  </a:lnTo>
                  <a:lnTo>
                    <a:pt x="4269067" y="19050"/>
                  </a:lnTo>
                  <a:lnTo>
                    <a:pt x="4326217" y="19050"/>
                  </a:lnTo>
                  <a:lnTo>
                    <a:pt x="4326217" y="0"/>
                  </a:lnTo>
                  <a:close/>
                </a:path>
                <a:path w="5943600" h="4876800">
                  <a:moveTo>
                    <a:pt x="4393704" y="4857737"/>
                  </a:moveTo>
                  <a:lnTo>
                    <a:pt x="4336554" y="4857737"/>
                  </a:lnTo>
                  <a:lnTo>
                    <a:pt x="4336554" y="4876787"/>
                  </a:lnTo>
                  <a:lnTo>
                    <a:pt x="4393704" y="4876787"/>
                  </a:lnTo>
                  <a:lnTo>
                    <a:pt x="4393704" y="4857737"/>
                  </a:lnTo>
                  <a:close/>
                </a:path>
                <a:path w="5943600" h="4876800">
                  <a:moveTo>
                    <a:pt x="4421505" y="0"/>
                  </a:moveTo>
                  <a:lnTo>
                    <a:pt x="4364367" y="0"/>
                  </a:lnTo>
                  <a:lnTo>
                    <a:pt x="4364367" y="19050"/>
                  </a:lnTo>
                  <a:lnTo>
                    <a:pt x="4421505" y="19050"/>
                  </a:lnTo>
                  <a:lnTo>
                    <a:pt x="4421505" y="0"/>
                  </a:lnTo>
                  <a:close/>
                </a:path>
                <a:path w="5943600" h="4876800">
                  <a:moveTo>
                    <a:pt x="4488993" y="4857737"/>
                  </a:moveTo>
                  <a:lnTo>
                    <a:pt x="4431843" y="4857737"/>
                  </a:lnTo>
                  <a:lnTo>
                    <a:pt x="4431843" y="4876787"/>
                  </a:lnTo>
                  <a:lnTo>
                    <a:pt x="4488993" y="4876787"/>
                  </a:lnTo>
                  <a:lnTo>
                    <a:pt x="4488993" y="4857737"/>
                  </a:lnTo>
                  <a:close/>
                </a:path>
                <a:path w="5943600" h="4876800">
                  <a:moveTo>
                    <a:pt x="4516806" y="0"/>
                  </a:moveTo>
                  <a:lnTo>
                    <a:pt x="4459656" y="0"/>
                  </a:lnTo>
                  <a:lnTo>
                    <a:pt x="4459656" y="19050"/>
                  </a:lnTo>
                  <a:lnTo>
                    <a:pt x="4516806" y="19050"/>
                  </a:lnTo>
                  <a:lnTo>
                    <a:pt x="4516806" y="0"/>
                  </a:lnTo>
                  <a:close/>
                </a:path>
                <a:path w="5943600" h="4876800">
                  <a:moveTo>
                    <a:pt x="4584293" y="4857737"/>
                  </a:moveTo>
                  <a:lnTo>
                    <a:pt x="4527143" y="4857737"/>
                  </a:lnTo>
                  <a:lnTo>
                    <a:pt x="4527143" y="4876787"/>
                  </a:lnTo>
                  <a:lnTo>
                    <a:pt x="4584293" y="4876787"/>
                  </a:lnTo>
                  <a:lnTo>
                    <a:pt x="4584293" y="4857737"/>
                  </a:lnTo>
                  <a:close/>
                </a:path>
                <a:path w="5943600" h="4876800">
                  <a:moveTo>
                    <a:pt x="4612094" y="0"/>
                  </a:moveTo>
                  <a:lnTo>
                    <a:pt x="4554944" y="0"/>
                  </a:lnTo>
                  <a:lnTo>
                    <a:pt x="4554944" y="19050"/>
                  </a:lnTo>
                  <a:lnTo>
                    <a:pt x="4612094" y="19050"/>
                  </a:lnTo>
                  <a:lnTo>
                    <a:pt x="4612094" y="0"/>
                  </a:lnTo>
                  <a:close/>
                </a:path>
                <a:path w="5943600" h="4876800">
                  <a:moveTo>
                    <a:pt x="4679581" y="4857737"/>
                  </a:moveTo>
                  <a:lnTo>
                    <a:pt x="4622431" y="4857737"/>
                  </a:lnTo>
                  <a:lnTo>
                    <a:pt x="4622431" y="4876787"/>
                  </a:lnTo>
                  <a:lnTo>
                    <a:pt x="4679581" y="4876787"/>
                  </a:lnTo>
                  <a:lnTo>
                    <a:pt x="4679581" y="4857737"/>
                  </a:lnTo>
                  <a:close/>
                </a:path>
                <a:path w="5943600" h="4876800">
                  <a:moveTo>
                    <a:pt x="4707382" y="0"/>
                  </a:moveTo>
                  <a:lnTo>
                    <a:pt x="4650232" y="0"/>
                  </a:lnTo>
                  <a:lnTo>
                    <a:pt x="4650232" y="19050"/>
                  </a:lnTo>
                  <a:lnTo>
                    <a:pt x="4707382" y="19050"/>
                  </a:lnTo>
                  <a:lnTo>
                    <a:pt x="4707382" y="0"/>
                  </a:lnTo>
                  <a:close/>
                </a:path>
                <a:path w="5943600" h="4876800">
                  <a:moveTo>
                    <a:pt x="4774870" y="4857737"/>
                  </a:moveTo>
                  <a:lnTo>
                    <a:pt x="4717720" y="4857737"/>
                  </a:lnTo>
                  <a:lnTo>
                    <a:pt x="4717720" y="4876787"/>
                  </a:lnTo>
                  <a:lnTo>
                    <a:pt x="4774870" y="4876787"/>
                  </a:lnTo>
                  <a:lnTo>
                    <a:pt x="4774870" y="4857737"/>
                  </a:lnTo>
                  <a:close/>
                </a:path>
                <a:path w="5943600" h="4876800">
                  <a:moveTo>
                    <a:pt x="4802683" y="0"/>
                  </a:moveTo>
                  <a:lnTo>
                    <a:pt x="4745533" y="0"/>
                  </a:lnTo>
                  <a:lnTo>
                    <a:pt x="4745533" y="19050"/>
                  </a:lnTo>
                  <a:lnTo>
                    <a:pt x="4802683" y="19050"/>
                  </a:lnTo>
                  <a:lnTo>
                    <a:pt x="4802683" y="0"/>
                  </a:lnTo>
                  <a:close/>
                </a:path>
                <a:path w="5943600" h="4876800">
                  <a:moveTo>
                    <a:pt x="4870170" y="4857737"/>
                  </a:moveTo>
                  <a:lnTo>
                    <a:pt x="4813020" y="4857737"/>
                  </a:lnTo>
                  <a:lnTo>
                    <a:pt x="4813020" y="4876787"/>
                  </a:lnTo>
                  <a:lnTo>
                    <a:pt x="4870170" y="4876787"/>
                  </a:lnTo>
                  <a:lnTo>
                    <a:pt x="4870170" y="4857737"/>
                  </a:lnTo>
                  <a:close/>
                </a:path>
                <a:path w="5943600" h="4876800">
                  <a:moveTo>
                    <a:pt x="4897971" y="0"/>
                  </a:moveTo>
                  <a:lnTo>
                    <a:pt x="4840821" y="0"/>
                  </a:lnTo>
                  <a:lnTo>
                    <a:pt x="4840821" y="19050"/>
                  </a:lnTo>
                  <a:lnTo>
                    <a:pt x="4897971" y="19050"/>
                  </a:lnTo>
                  <a:lnTo>
                    <a:pt x="4897971" y="0"/>
                  </a:lnTo>
                  <a:close/>
                </a:path>
                <a:path w="5943600" h="4876800">
                  <a:moveTo>
                    <a:pt x="4965458" y="4857737"/>
                  </a:moveTo>
                  <a:lnTo>
                    <a:pt x="4908308" y="4857737"/>
                  </a:lnTo>
                  <a:lnTo>
                    <a:pt x="4908308" y="4876787"/>
                  </a:lnTo>
                  <a:lnTo>
                    <a:pt x="4965458" y="4876787"/>
                  </a:lnTo>
                  <a:lnTo>
                    <a:pt x="4965458" y="4857737"/>
                  </a:lnTo>
                  <a:close/>
                </a:path>
                <a:path w="5943600" h="4876800">
                  <a:moveTo>
                    <a:pt x="4993259" y="0"/>
                  </a:moveTo>
                  <a:lnTo>
                    <a:pt x="4936109" y="0"/>
                  </a:lnTo>
                  <a:lnTo>
                    <a:pt x="4936109" y="19050"/>
                  </a:lnTo>
                  <a:lnTo>
                    <a:pt x="4993259" y="19050"/>
                  </a:lnTo>
                  <a:lnTo>
                    <a:pt x="4993259" y="0"/>
                  </a:lnTo>
                  <a:close/>
                </a:path>
                <a:path w="5943600" h="4876800">
                  <a:moveTo>
                    <a:pt x="5060747" y="4857737"/>
                  </a:moveTo>
                  <a:lnTo>
                    <a:pt x="5003597" y="4857737"/>
                  </a:lnTo>
                  <a:lnTo>
                    <a:pt x="5003597" y="4876787"/>
                  </a:lnTo>
                  <a:lnTo>
                    <a:pt x="5060747" y="4876787"/>
                  </a:lnTo>
                  <a:lnTo>
                    <a:pt x="5060747" y="4857737"/>
                  </a:lnTo>
                  <a:close/>
                </a:path>
                <a:path w="5943600" h="4876800">
                  <a:moveTo>
                    <a:pt x="5088560" y="0"/>
                  </a:moveTo>
                  <a:lnTo>
                    <a:pt x="5031410" y="0"/>
                  </a:lnTo>
                  <a:lnTo>
                    <a:pt x="5031410" y="19050"/>
                  </a:lnTo>
                  <a:lnTo>
                    <a:pt x="5088560" y="19050"/>
                  </a:lnTo>
                  <a:lnTo>
                    <a:pt x="5088560" y="0"/>
                  </a:lnTo>
                  <a:close/>
                </a:path>
                <a:path w="5943600" h="4876800">
                  <a:moveTo>
                    <a:pt x="5156047" y="4857737"/>
                  </a:moveTo>
                  <a:lnTo>
                    <a:pt x="5098897" y="4857737"/>
                  </a:lnTo>
                  <a:lnTo>
                    <a:pt x="5098897" y="4876787"/>
                  </a:lnTo>
                  <a:lnTo>
                    <a:pt x="5156047" y="4876787"/>
                  </a:lnTo>
                  <a:lnTo>
                    <a:pt x="5156047" y="4857737"/>
                  </a:lnTo>
                  <a:close/>
                </a:path>
                <a:path w="5943600" h="4876800">
                  <a:moveTo>
                    <a:pt x="5183848" y="0"/>
                  </a:moveTo>
                  <a:lnTo>
                    <a:pt x="5126698" y="0"/>
                  </a:lnTo>
                  <a:lnTo>
                    <a:pt x="5126698" y="19050"/>
                  </a:lnTo>
                  <a:lnTo>
                    <a:pt x="5183848" y="19050"/>
                  </a:lnTo>
                  <a:lnTo>
                    <a:pt x="5183848" y="0"/>
                  </a:lnTo>
                  <a:close/>
                </a:path>
                <a:path w="5943600" h="4876800">
                  <a:moveTo>
                    <a:pt x="5251335" y="4857737"/>
                  </a:moveTo>
                  <a:lnTo>
                    <a:pt x="5194185" y="4857737"/>
                  </a:lnTo>
                  <a:lnTo>
                    <a:pt x="5194185" y="4876787"/>
                  </a:lnTo>
                  <a:lnTo>
                    <a:pt x="5251335" y="4876787"/>
                  </a:lnTo>
                  <a:lnTo>
                    <a:pt x="5251335" y="4857737"/>
                  </a:lnTo>
                  <a:close/>
                </a:path>
                <a:path w="5943600" h="4876800">
                  <a:moveTo>
                    <a:pt x="5279136" y="0"/>
                  </a:moveTo>
                  <a:lnTo>
                    <a:pt x="5221986" y="0"/>
                  </a:lnTo>
                  <a:lnTo>
                    <a:pt x="5221986" y="19050"/>
                  </a:lnTo>
                  <a:lnTo>
                    <a:pt x="5279136" y="19050"/>
                  </a:lnTo>
                  <a:lnTo>
                    <a:pt x="5279136" y="0"/>
                  </a:lnTo>
                  <a:close/>
                </a:path>
                <a:path w="5943600" h="4876800">
                  <a:moveTo>
                    <a:pt x="5346624" y="4857737"/>
                  </a:moveTo>
                  <a:lnTo>
                    <a:pt x="5289474" y="4857737"/>
                  </a:lnTo>
                  <a:lnTo>
                    <a:pt x="5289474" y="4876787"/>
                  </a:lnTo>
                  <a:lnTo>
                    <a:pt x="5346624" y="4876787"/>
                  </a:lnTo>
                  <a:lnTo>
                    <a:pt x="5346624" y="4857737"/>
                  </a:lnTo>
                  <a:close/>
                </a:path>
                <a:path w="5943600" h="4876800">
                  <a:moveTo>
                    <a:pt x="5374437" y="0"/>
                  </a:moveTo>
                  <a:lnTo>
                    <a:pt x="5317287" y="0"/>
                  </a:lnTo>
                  <a:lnTo>
                    <a:pt x="5317287" y="19050"/>
                  </a:lnTo>
                  <a:lnTo>
                    <a:pt x="5374437" y="19050"/>
                  </a:lnTo>
                  <a:lnTo>
                    <a:pt x="5374437" y="0"/>
                  </a:lnTo>
                  <a:close/>
                </a:path>
                <a:path w="5943600" h="4876800">
                  <a:moveTo>
                    <a:pt x="5441924" y="4857737"/>
                  </a:moveTo>
                  <a:lnTo>
                    <a:pt x="5384774" y="4857737"/>
                  </a:lnTo>
                  <a:lnTo>
                    <a:pt x="5384774" y="4876787"/>
                  </a:lnTo>
                  <a:lnTo>
                    <a:pt x="5441924" y="4876787"/>
                  </a:lnTo>
                  <a:lnTo>
                    <a:pt x="5441924" y="4857737"/>
                  </a:lnTo>
                  <a:close/>
                </a:path>
                <a:path w="5943600" h="4876800">
                  <a:moveTo>
                    <a:pt x="5469725" y="0"/>
                  </a:moveTo>
                  <a:lnTo>
                    <a:pt x="5412575" y="0"/>
                  </a:lnTo>
                  <a:lnTo>
                    <a:pt x="5412575" y="19050"/>
                  </a:lnTo>
                  <a:lnTo>
                    <a:pt x="5469725" y="19050"/>
                  </a:lnTo>
                  <a:lnTo>
                    <a:pt x="5469725" y="0"/>
                  </a:lnTo>
                  <a:close/>
                </a:path>
                <a:path w="5943600" h="4876800">
                  <a:moveTo>
                    <a:pt x="5537212" y="4857737"/>
                  </a:moveTo>
                  <a:lnTo>
                    <a:pt x="5480062" y="4857737"/>
                  </a:lnTo>
                  <a:lnTo>
                    <a:pt x="5480062" y="4876787"/>
                  </a:lnTo>
                  <a:lnTo>
                    <a:pt x="5537212" y="4876787"/>
                  </a:lnTo>
                  <a:lnTo>
                    <a:pt x="5537212" y="4857737"/>
                  </a:lnTo>
                  <a:close/>
                </a:path>
                <a:path w="5943600" h="4876800">
                  <a:moveTo>
                    <a:pt x="5565013" y="0"/>
                  </a:moveTo>
                  <a:lnTo>
                    <a:pt x="5507863" y="0"/>
                  </a:lnTo>
                  <a:lnTo>
                    <a:pt x="5507863" y="19050"/>
                  </a:lnTo>
                  <a:lnTo>
                    <a:pt x="5565013" y="19050"/>
                  </a:lnTo>
                  <a:lnTo>
                    <a:pt x="5565013" y="0"/>
                  </a:lnTo>
                  <a:close/>
                </a:path>
                <a:path w="5943600" h="4876800">
                  <a:moveTo>
                    <a:pt x="5632501" y="4857737"/>
                  </a:moveTo>
                  <a:lnTo>
                    <a:pt x="5575351" y="4857737"/>
                  </a:lnTo>
                  <a:lnTo>
                    <a:pt x="5575351" y="4876787"/>
                  </a:lnTo>
                  <a:lnTo>
                    <a:pt x="5632501" y="4876787"/>
                  </a:lnTo>
                  <a:lnTo>
                    <a:pt x="5632501" y="4857737"/>
                  </a:lnTo>
                  <a:close/>
                </a:path>
                <a:path w="5943600" h="4876800">
                  <a:moveTo>
                    <a:pt x="5660314" y="0"/>
                  </a:moveTo>
                  <a:lnTo>
                    <a:pt x="5603164" y="0"/>
                  </a:lnTo>
                  <a:lnTo>
                    <a:pt x="5603164" y="19050"/>
                  </a:lnTo>
                  <a:lnTo>
                    <a:pt x="5660314" y="19050"/>
                  </a:lnTo>
                  <a:lnTo>
                    <a:pt x="5660314" y="0"/>
                  </a:lnTo>
                  <a:close/>
                </a:path>
                <a:path w="5943600" h="4876800">
                  <a:moveTo>
                    <a:pt x="5727801" y="4857737"/>
                  </a:moveTo>
                  <a:lnTo>
                    <a:pt x="5670651" y="4857737"/>
                  </a:lnTo>
                  <a:lnTo>
                    <a:pt x="5670651" y="4876787"/>
                  </a:lnTo>
                  <a:lnTo>
                    <a:pt x="5727801" y="4876787"/>
                  </a:lnTo>
                  <a:lnTo>
                    <a:pt x="5727801" y="4857737"/>
                  </a:lnTo>
                  <a:close/>
                </a:path>
                <a:path w="5943600" h="4876800">
                  <a:moveTo>
                    <a:pt x="5755602" y="0"/>
                  </a:moveTo>
                  <a:lnTo>
                    <a:pt x="5698452" y="0"/>
                  </a:lnTo>
                  <a:lnTo>
                    <a:pt x="5698452" y="19050"/>
                  </a:lnTo>
                  <a:lnTo>
                    <a:pt x="5755602" y="19050"/>
                  </a:lnTo>
                  <a:lnTo>
                    <a:pt x="5755602" y="0"/>
                  </a:lnTo>
                  <a:close/>
                </a:path>
                <a:path w="5943600" h="4876800">
                  <a:moveTo>
                    <a:pt x="5823089" y="4857737"/>
                  </a:moveTo>
                  <a:lnTo>
                    <a:pt x="5765939" y="4857737"/>
                  </a:lnTo>
                  <a:lnTo>
                    <a:pt x="5765939" y="4876787"/>
                  </a:lnTo>
                  <a:lnTo>
                    <a:pt x="5823089" y="4876787"/>
                  </a:lnTo>
                  <a:lnTo>
                    <a:pt x="5823089" y="4857737"/>
                  </a:lnTo>
                  <a:close/>
                </a:path>
                <a:path w="5943600" h="4876800">
                  <a:moveTo>
                    <a:pt x="5850890" y="0"/>
                  </a:moveTo>
                  <a:lnTo>
                    <a:pt x="5793740" y="0"/>
                  </a:lnTo>
                  <a:lnTo>
                    <a:pt x="5793740" y="19050"/>
                  </a:lnTo>
                  <a:lnTo>
                    <a:pt x="5850890" y="19050"/>
                  </a:lnTo>
                  <a:lnTo>
                    <a:pt x="5850890" y="0"/>
                  </a:lnTo>
                  <a:close/>
                </a:path>
                <a:path w="5943600" h="4876800">
                  <a:moveTo>
                    <a:pt x="5920371" y="4855299"/>
                  </a:moveTo>
                  <a:lnTo>
                    <a:pt x="5907163" y="4841659"/>
                  </a:lnTo>
                  <a:lnTo>
                    <a:pt x="5902452" y="4846358"/>
                  </a:lnTo>
                  <a:lnTo>
                    <a:pt x="5896280" y="4850498"/>
                  </a:lnTo>
                  <a:lnTo>
                    <a:pt x="5882271" y="4856289"/>
                  </a:lnTo>
                  <a:lnTo>
                    <a:pt x="5874982" y="4857737"/>
                  </a:lnTo>
                  <a:lnTo>
                    <a:pt x="5861228" y="4857737"/>
                  </a:lnTo>
                  <a:lnTo>
                    <a:pt x="5861228" y="4876787"/>
                  </a:lnTo>
                  <a:lnTo>
                    <a:pt x="5867400" y="4876787"/>
                  </a:lnTo>
                  <a:lnTo>
                    <a:pt x="5874918" y="4876431"/>
                  </a:lnTo>
                  <a:lnTo>
                    <a:pt x="5915723" y="4859528"/>
                  </a:lnTo>
                  <a:lnTo>
                    <a:pt x="5920371" y="4855299"/>
                  </a:lnTo>
                  <a:close/>
                </a:path>
                <a:path w="5943600" h="4876800">
                  <a:moveTo>
                    <a:pt x="5938101" y="47853"/>
                  </a:moveTo>
                  <a:lnTo>
                    <a:pt x="5909742" y="12827"/>
                  </a:lnTo>
                  <a:lnTo>
                    <a:pt x="5891644" y="4025"/>
                  </a:lnTo>
                  <a:lnTo>
                    <a:pt x="5885637" y="21894"/>
                  </a:lnTo>
                  <a:lnTo>
                    <a:pt x="5896280" y="26289"/>
                  </a:lnTo>
                  <a:lnTo>
                    <a:pt x="5902452" y="30429"/>
                  </a:lnTo>
                  <a:lnTo>
                    <a:pt x="5907811" y="35788"/>
                  </a:lnTo>
                  <a:lnTo>
                    <a:pt x="5913171" y="41135"/>
                  </a:lnTo>
                  <a:lnTo>
                    <a:pt x="5917311" y="47320"/>
                  </a:lnTo>
                  <a:lnTo>
                    <a:pt x="5920460" y="54927"/>
                  </a:lnTo>
                  <a:lnTo>
                    <a:pt x="5938101" y="47853"/>
                  </a:lnTo>
                  <a:close/>
                </a:path>
                <a:path w="5943600" h="4876800">
                  <a:moveTo>
                    <a:pt x="5943600" y="4758385"/>
                  </a:moveTo>
                  <a:lnTo>
                    <a:pt x="5924550" y="4758385"/>
                  </a:lnTo>
                  <a:lnTo>
                    <a:pt x="5924550" y="4808105"/>
                  </a:lnTo>
                  <a:lnTo>
                    <a:pt x="5923559" y="4813160"/>
                  </a:lnTo>
                  <a:lnTo>
                    <a:pt x="5941707" y="4817224"/>
                  </a:lnTo>
                  <a:lnTo>
                    <a:pt x="5942152" y="4815459"/>
                  </a:lnTo>
                  <a:lnTo>
                    <a:pt x="5943244" y="4808105"/>
                  </a:lnTo>
                  <a:lnTo>
                    <a:pt x="5943600" y="4800587"/>
                  </a:lnTo>
                  <a:lnTo>
                    <a:pt x="5943600" y="4758385"/>
                  </a:lnTo>
                  <a:close/>
                </a:path>
                <a:path w="5943600" h="4876800">
                  <a:moveTo>
                    <a:pt x="5943600" y="4663097"/>
                  </a:moveTo>
                  <a:lnTo>
                    <a:pt x="5924550" y="4663097"/>
                  </a:lnTo>
                  <a:lnTo>
                    <a:pt x="5924550" y="4720247"/>
                  </a:lnTo>
                  <a:lnTo>
                    <a:pt x="5943600" y="4720247"/>
                  </a:lnTo>
                  <a:lnTo>
                    <a:pt x="5943600" y="4663097"/>
                  </a:lnTo>
                  <a:close/>
                </a:path>
                <a:path w="5943600" h="4876800">
                  <a:moveTo>
                    <a:pt x="5943600" y="4567796"/>
                  </a:moveTo>
                  <a:lnTo>
                    <a:pt x="5924550" y="4567796"/>
                  </a:lnTo>
                  <a:lnTo>
                    <a:pt x="5924550" y="4624946"/>
                  </a:lnTo>
                  <a:lnTo>
                    <a:pt x="5943600" y="4624946"/>
                  </a:lnTo>
                  <a:lnTo>
                    <a:pt x="5943600" y="4567796"/>
                  </a:lnTo>
                  <a:close/>
                </a:path>
                <a:path w="5943600" h="4876800">
                  <a:moveTo>
                    <a:pt x="5943600" y="4472508"/>
                  </a:moveTo>
                  <a:lnTo>
                    <a:pt x="5924550" y="4472508"/>
                  </a:lnTo>
                  <a:lnTo>
                    <a:pt x="5924550" y="4529658"/>
                  </a:lnTo>
                  <a:lnTo>
                    <a:pt x="5943600" y="4529658"/>
                  </a:lnTo>
                  <a:lnTo>
                    <a:pt x="5943600" y="4472508"/>
                  </a:lnTo>
                  <a:close/>
                </a:path>
                <a:path w="5943600" h="4876800">
                  <a:moveTo>
                    <a:pt x="5943600" y="4377220"/>
                  </a:moveTo>
                  <a:lnTo>
                    <a:pt x="5924550" y="4377220"/>
                  </a:lnTo>
                  <a:lnTo>
                    <a:pt x="5924550" y="4434370"/>
                  </a:lnTo>
                  <a:lnTo>
                    <a:pt x="5943600" y="4434370"/>
                  </a:lnTo>
                  <a:lnTo>
                    <a:pt x="5943600" y="4377220"/>
                  </a:lnTo>
                  <a:close/>
                </a:path>
                <a:path w="5943600" h="4876800">
                  <a:moveTo>
                    <a:pt x="5943600" y="4281919"/>
                  </a:moveTo>
                  <a:lnTo>
                    <a:pt x="5924550" y="4281919"/>
                  </a:lnTo>
                  <a:lnTo>
                    <a:pt x="5924550" y="4339069"/>
                  </a:lnTo>
                  <a:lnTo>
                    <a:pt x="5943600" y="4339069"/>
                  </a:lnTo>
                  <a:lnTo>
                    <a:pt x="5943600" y="4281919"/>
                  </a:lnTo>
                  <a:close/>
                </a:path>
                <a:path w="5943600" h="4876800">
                  <a:moveTo>
                    <a:pt x="5943600" y="4186631"/>
                  </a:moveTo>
                  <a:lnTo>
                    <a:pt x="5924550" y="4186631"/>
                  </a:lnTo>
                  <a:lnTo>
                    <a:pt x="5924550" y="4243781"/>
                  </a:lnTo>
                  <a:lnTo>
                    <a:pt x="5943600" y="4243781"/>
                  </a:lnTo>
                  <a:lnTo>
                    <a:pt x="5943600" y="4186631"/>
                  </a:lnTo>
                  <a:close/>
                </a:path>
                <a:path w="5943600" h="4876800">
                  <a:moveTo>
                    <a:pt x="5943600" y="4091343"/>
                  </a:moveTo>
                  <a:lnTo>
                    <a:pt x="5924550" y="4091343"/>
                  </a:lnTo>
                  <a:lnTo>
                    <a:pt x="5924550" y="4148493"/>
                  </a:lnTo>
                  <a:lnTo>
                    <a:pt x="5943600" y="4148493"/>
                  </a:lnTo>
                  <a:lnTo>
                    <a:pt x="5943600" y="4091343"/>
                  </a:lnTo>
                  <a:close/>
                </a:path>
                <a:path w="5943600" h="4876800">
                  <a:moveTo>
                    <a:pt x="5943600" y="3996042"/>
                  </a:moveTo>
                  <a:lnTo>
                    <a:pt x="5924550" y="3996042"/>
                  </a:lnTo>
                  <a:lnTo>
                    <a:pt x="5924550" y="4053192"/>
                  </a:lnTo>
                  <a:lnTo>
                    <a:pt x="5943600" y="4053192"/>
                  </a:lnTo>
                  <a:lnTo>
                    <a:pt x="5943600" y="3996042"/>
                  </a:lnTo>
                  <a:close/>
                </a:path>
                <a:path w="5943600" h="4876800">
                  <a:moveTo>
                    <a:pt x="5943600" y="3900754"/>
                  </a:moveTo>
                  <a:lnTo>
                    <a:pt x="5924550" y="3900754"/>
                  </a:lnTo>
                  <a:lnTo>
                    <a:pt x="5924550" y="3957904"/>
                  </a:lnTo>
                  <a:lnTo>
                    <a:pt x="5943600" y="3957904"/>
                  </a:lnTo>
                  <a:lnTo>
                    <a:pt x="5943600" y="3900754"/>
                  </a:lnTo>
                  <a:close/>
                </a:path>
                <a:path w="5943600" h="4876800">
                  <a:moveTo>
                    <a:pt x="5943600" y="3805466"/>
                  </a:moveTo>
                  <a:lnTo>
                    <a:pt x="5924550" y="3805466"/>
                  </a:lnTo>
                  <a:lnTo>
                    <a:pt x="5924550" y="3862616"/>
                  </a:lnTo>
                  <a:lnTo>
                    <a:pt x="5943600" y="3862616"/>
                  </a:lnTo>
                  <a:lnTo>
                    <a:pt x="5943600" y="3805466"/>
                  </a:lnTo>
                  <a:close/>
                </a:path>
                <a:path w="5943600" h="4876800">
                  <a:moveTo>
                    <a:pt x="5943600" y="3710165"/>
                  </a:moveTo>
                  <a:lnTo>
                    <a:pt x="5924550" y="3710165"/>
                  </a:lnTo>
                  <a:lnTo>
                    <a:pt x="5924550" y="3767315"/>
                  </a:lnTo>
                  <a:lnTo>
                    <a:pt x="5943600" y="3767315"/>
                  </a:lnTo>
                  <a:lnTo>
                    <a:pt x="5943600" y="3710165"/>
                  </a:lnTo>
                  <a:close/>
                </a:path>
                <a:path w="5943600" h="4876800">
                  <a:moveTo>
                    <a:pt x="5943600" y="3614877"/>
                  </a:moveTo>
                  <a:lnTo>
                    <a:pt x="5924550" y="3614877"/>
                  </a:lnTo>
                  <a:lnTo>
                    <a:pt x="5924550" y="3672027"/>
                  </a:lnTo>
                  <a:lnTo>
                    <a:pt x="5943600" y="3672027"/>
                  </a:lnTo>
                  <a:lnTo>
                    <a:pt x="5943600" y="3614877"/>
                  </a:lnTo>
                  <a:close/>
                </a:path>
                <a:path w="5943600" h="4876800">
                  <a:moveTo>
                    <a:pt x="5943600" y="3519589"/>
                  </a:moveTo>
                  <a:lnTo>
                    <a:pt x="5924550" y="3519589"/>
                  </a:lnTo>
                  <a:lnTo>
                    <a:pt x="5924550" y="3576739"/>
                  </a:lnTo>
                  <a:lnTo>
                    <a:pt x="5943600" y="3576739"/>
                  </a:lnTo>
                  <a:lnTo>
                    <a:pt x="5943600" y="3519589"/>
                  </a:lnTo>
                  <a:close/>
                </a:path>
                <a:path w="5943600" h="4876800">
                  <a:moveTo>
                    <a:pt x="5943600" y="3424288"/>
                  </a:moveTo>
                  <a:lnTo>
                    <a:pt x="5924550" y="3424288"/>
                  </a:lnTo>
                  <a:lnTo>
                    <a:pt x="5924550" y="3481438"/>
                  </a:lnTo>
                  <a:lnTo>
                    <a:pt x="5943600" y="3481438"/>
                  </a:lnTo>
                  <a:lnTo>
                    <a:pt x="5943600" y="3424288"/>
                  </a:lnTo>
                  <a:close/>
                </a:path>
                <a:path w="5943600" h="4876800">
                  <a:moveTo>
                    <a:pt x="5943600" y="3329000"/>
                  </a:moveTo>
                  <a:lnTo>
                    <a:pt x="5924550" y="3329000"/>
                  </a:lnTo>
                  <a:lnTo>
                    <a:pt x="5924550" y="3386150"/>
                  </a:lnTo>
                  <a:lnTo>
                    <a:pt x="5943600" y="3386150"/>
                  </a:lnTo>
                  <a:lnTo>
                    <a:pt x="5943600" y="3329000"/>
                  </a:lnTo>
                  <a:close/>
                </a:path>
                <a:path w="5943600" h="4876800">
                  <a:moveTo>
                    <a:pt x="5943600" y="3233712"/>
                  </a:moveTo>
                  <a:lnTo>
                    <a:pt x="5924550" y="3233712"/>
                  </a:lnTo>
                  <a:lnTo>
                    <a:pt x="5924550" y="3290862"/>
                  </a:lnTo>
                  <a:lnTo>
                    <a:pt x="5943600" y="3290862"/>
                  </a:lnTo>
                  <a:lnTo>
                    <a:pt x="5943600" y="3233712"/>
                  </a:lnTo>
                  <a:close/>
                </a:path>
                <a:path w="5943600" h="4876800">
                  <a:moveTo>
                    <a:pt x="5943600" y="3138411"/>
                  </a:moveTo>
                  <a:lnTo>
                    <a:pt x="5924550" y="3138411"/>
                  </a:lnTo>
                  <a:lnTo>
                    <a:pt x="5924550" y="3195561"/>
                  </a:lnTo>
                  <a:lnTo>
                    <a:pt x="5943600" y="3195561"/>
                  </a:lnTo>
                  <a:lnTo>
                    <a:pt x="5943600" y="3138411"/>
                  </a:lnTo>
                  <a:close/>
                </a:path>
                <a:path w="5943600" h="4876800">
                  <a:moveTo>
                    <a:pt x="5943600" y="3043123"/>
                  </a:moveTo>
                  <a:lnTo>
                    <a:pt x="5924550" y="3043123"/>
                  </a:lnTo>
                  <a:lnTo>
                    <a:pt x="5924550" y="3100273"/>
                  </a:lnTo>
                  <a:lnTo>
                    <a:pt x="5943600" y="3100273"/>
                  </a:lnTo>
                  <a:lnTo>
                    <a:pt x="5943600" y="3043123"/>
                  </a:lnTo>
                  <a:close/>
                </a:path>
                <a:path w="5943600" h="4876800">
                  <a:moveTo>
                    <a:pt x="5943600" y="2947835"/>
                  </a:moveTo>
                  <a:lnTo>
                    <a:pt x="5924550" y="2947835"/>
                  </a:lnTo>
                  <a:lnTo>
                    <a:pt x="5924550" y="3004985"/>
                  </a:lnTo>
                  <a:lnTo>
                    <a:pt x="5943600" y="3004985"/>
                  </a:lnTo>
                  <a:lnTo>
                    <a:pt x="5943600" y="2947835"/>
                  </a:lnTo>
                  <a:close/>
                </a:path>
                <a:path w="5943600" h="4876800">
                  <a:moveTo>
                    <a:pt x="5943600" y="2852534"/>
                  </a:moveTo>
                  <a:lnTo>
                    <a:pt x="5924550" y="2852534"/>
                  </a:lnTo>
                  <a:lnTo>
                    <a:pt x="5924550" y="2909684"/>
                  </a:lnTo>
                  <a:lnTo>
                    <a:pt x="5943600" y="2909684"/>
                  </a:lnTo>
                  <a:lnTo>
                    <a:pt x="5943600" y="2852534"/>
                  </a:lnTo>
                  <a:close/>
                </a:path>
                <a:path w="5943600" h="4876800">
                  <a:moveTo>
                    <a:pt x="5943600" y="2757246"/>
                  </a:moveTo>
                  <a:lnTo>
                    <a:pt x="5924550" y="2757246"/>
                  </a:lnTo>
                  <a:lnTo>
                    <a:pt x="5924550" y="2814396"/>
                  </a:lnTo>
                  <a:lnTo>
                    <a:pt x="5943600" y="2814396"/>
                  </a:lnTo>
                  <a:lnTo>
                    <a:pt x="5943600" y="2757246"/>
                  </a:lnTo>
                  <a:close/>
                </a:path>
                <a:path w="5943600" h="4876800">
                  <a:moveTo>
                    <a:pt x="5943600" y="2661958"/>
                  </a:moveTo>
                  <a:lnTo>
                    <a:pt x="5924550" y="2661958"/>
                  </a:lnTo>
                  <a:lnTo>
                    <a:pt x="5924550" y="2719108"/>
                  </a:lnTo>
                  <a:lnTo>
                    <a:pt x="5943600" y="2719108"/>
                  </a:lnTo>
                  <a:lnTo>
                    <a:pt x="5943600" y="2661958"/>
                  </a:lnTo>
                  <a:close/>
                </a:path>
                <a:path w="5943600" h="4876800">
                  <a:moveTo>
                    <a:pt x="5943600" y="2566657"/>
                  </a:moveTo>
                  <a:lnTo>
                    <a:pt x="5924550" y="2566657"/>
                  </a:lnTo>
                  <a:lnTo>
                    <a:pt x="5924550" y="2623807"/>
                  </a:lnTo>
                  <a:lnTo>
                    <a:pt x="5943600" y="2623807"/>
                  </a:lnTo>
                  <a:lnTo>
                    <a:pt x="5943600" y="2566657"/>
                  </a:lnTo>
                  <a:close/>
                </a:path>
                <a:path w="5943600" h="4876800">
                  <a:moveTo>
                    <a:pt x="5943600" y="2471369"/>
                  </a:moveTo>
                  <a:lnTo>
                    <a:pt x="5924550" y="2471369"/>
                  </a:lnTo>
                  <a:lnTo>
                    <a:pt x="5924550" y="2528519"/>
                  </a:lnTo>
                  <a:lnTo>
                    <a:pt x="5943600" y="2528519"/>
                  </a:lnTo>
                  <a:lnTo>
                    <a:pt x="5943600" y="2471369"/>
                  </a:lnTo>
                  <a:close/>
                </a:path>
                <a:path w="5943600" h="4876800">
                  <a:moveTo>
                    <a:pt x="5943600" y="2376081"/>
                  </a:moveTo>
                  <a:lnTo>
                    <a:pt x="5924550" y="2376081"/>
                  </a:lnTo>
                  <a:lnTo>
                    <a:pt x="5924550" y="2433231"/>
                  </a:lnTo>
                  <a:lnTo>
                    <a:pt x="5943600" y="2433231"/>
                  </a:lnTo>
                  <a:lnTo>
                    <a:pt x="5943600" y="2376081"/>
                  </a:lnTo>
                  <a:close/>
                </a:path>
                <a:path w="5943600" h="4876800">
                  <a:moveTo>
                    <a:pt x="5943600" y="2280780"/>
                  </a:moveTo>
                  <a:lnTo>
                    <a:pt x="5924550" y="2280780"/>
                  </a:lnTo>
                  <a:lnTo>
                    <a:pt x="5924550" y="2337930"/>
                  </a:lnTo>
                  <a:lnTo>
                    <a:pt x="5943600" y="2337930"/>
                  </a:lnTo>
                  <a:lnTo>
                    <a:pt x="5943600" y="2280780"/>
                  </a:lnTo>
                  <a:close/>
                </a:path>
                <a:path w="5943600" h="4876800">
                  <a:moveTo>
                    <a:pt x="5943600" y="2185492"/>
                  </a:moveTo>
                  <a:lnTo>
                    <a:pt x="5924550" y="2185492"/>
                  </a:lnTo>
                  <a:lnTo>
                    <a:pt x="5924550" y="2242642"/>
                  </a:lnTo>
                  <a:lnTo>
                    <a:pt x="5943600" y="2242642"/>
                  </a:lnTo>
                  <a:lnTo>
                    <a:pt x="5943600" y="2185492"/>
                  </a:lnTo>
                  <a:close/>
                </a:path>
                <a:path w="5943600" h="4876800">
                  <a:moveTo>
                    <a:pt x="5943600" y="2090204"/>
                  </a:moveTo>
                  <a:lnTo>
                    <a:pt x="5924550" y="2090204"/>
                  </a:lnTo>
                  <a:lnTo>
                    <a:pt x="5924550" y="2147354"/>
                  </a:lnTo>
                  <a:lnTo>
                    <a:pt x="5943600" y="2147354"/>
                  </a:lnTo>
                  <a:lnTo>
                    <a:pt x="5943600" y="2090204"/>
                  </a:lnTo>
                  <a:close/>
                </a:path>
                <a:path w="5943600" h="4876800">
                  <a:moveTo>
                    <a:pt x="5943600" y="1994903"/>
                  </a:moveTo>
                  <a:lnTo>
                    <a:pt x="5924550" y="1994903"/>
                  </a:lnTo>
                  <a:lnTo>
                    <a:pt x="5924550" y="2052053"/>
                  </a:lnTo>
                  <a:lnTo>
                    <a:pt x="5943600" y="2052053"/>
                  </a:lnTo>
                  <a:lnTo>
                    <a:pt x="5943600" y="1994903"/>
                  </a:lnTo>
                  <a:close/>
                </a:path>
                <a:path w="5943600" h="4876800">
                  <a:moveTo>
                    <a:pt x="5943600" y="1899615"/>
                  </a:moveTo>
                  <a:lnTo>
                    <a:pt x="5924550" y="1899615"/>
                  </a:lnTo>
                  <a:lnTo>
                    <a:pt x="5924550" y="1956765"/>
                  </a:lnTo>
                  <a:lnTo>
                    <a:pt x="5943600" y="1956765"/>
                  </a:lnTo>
                  <a:lnTo>
                    <a:pt x="5943600" y="1899615"/>
                  </a:lnTo>
                  <a:close/>
                </a:path>
                <a:path w="5943600" h="4876800">
                  <a:moveTo>
                    <a:pt x="5943600" y="1804327"/>
                  </a:moveTo>
                  <a:lnTo>
                    <a:pt x="5924550" y="1804327"/>
                  </a:lnTo>
                  <a:lnTo>
                    <a:pt x="5924550" y="1861477"/>
                  </a:lnTo>
                  <a:lnTo>
                    <a:pt x="5943600" y="1861477"/>
                  </a:lnTo>
                  <a:lnTo>
                    <a:pt x="5943600" y="1804327"/>
                  </a:lnTo>
                  <a:close/>
                </a:path>
                <a:path w="5943600" h="4876800">
                  <a:moveTo>
                    <a:pt x="5943600" y="1709026"/>
                  </a:moveTo>
                  <a:lnTo>
                    <a:pt x="5924550" y="1709026"/>
                  </a:lnTo>
                  <a:lnTo>
                    <a:pt x="5924550" y="1766176"/>
                  </a:lnTo>
                  <a:lnTo>
                    <a:pt x="5943600" y="1766176"/>
                  </a:lnTo>
                  <a:lnTo>
                    <a:pt x="5943600" y="1709026"/>
                  </a:lnTo>
                  <a:close/>
                </a:path>
                <a:path w="5943600" h="4876800">
                  <a:moveTo>
                    <a:pt x="5943600" y="1613738"/>
                  </a:moveTo>
                  <a:lnTo>
                    <a:pt x="5924550" y="1613738"/>
                  </a:lnTo>
                  <a:lnTo>
                    <a:pt x="5924550" y="1670888"/>
                  </a:lnTo>
                  <a:lnTo>
                    <a:pt x="5943600" y="1670888"/>
                  </a:lnTo>
                  <a:lnTo>
                    <a:pt x="5943600" y="1613738"/>
                  </a:lnTo>
                  <a:close/>
                </a:path>
                <a:path w="5943600" h="4876800">
                  <a:moveTo>
                    <a:pt x="5943600" y="1518450"/>
                  </a:moveTo>
                  <a:lnTo>
                    <a:pt x="5924550" y="1518450"/>
                  </a:lnTo>
                  <a:lnTo>
                    <a:pt x="5924550" y="1575600"/>
                  </a:lnTo>
                  <a:lnTo>
                    <a:pt x="5943600" y="1575600"/>
                  </a:lnTo>
                  <a:lnTo>
                    <a:pt x="5943600" y="1518450"/>
                  </a:lnTo>
                  <a:close/>
                </a:path>
                <a:path w="5943600" h="4876800">
                  <a:moveTo>
                    <a:pt x="5943600" y="1423149"/>
                  </a:moveTo>
                  <a:lnTo>
                    <a:pt x="5924550" y="1423149"/>
                  </a:lnTo>
                  <a:lnTo>
                    <a:pt x="5924550" y="1480299"/>
                  </a:lnTo>
                  <a:lnTo>
                    <a:pt x="5943600" y="1480299"/>
                  </a:lnTo>
                  <a:lnTo>
                    <a:pt x="5943600" y="1423149"/>
                  </a:lnTo>
                  <a:close/>
                </a:path>
                <a:path w="5943600" h="4876800">
                  <a:moveTo>
                    <a:pt x="5943600" y="1327861"/>
                  </a:moveTo>
                  <a:lnTo>
                    <a:pt x="5924550" y="1327861"/>
                  </a:lnTo>
                  <a:lnTo>
                    <a:pt x="5924550" y="1385011"/>
                  </a:lnTo>
                  <a:lnTo>
                    <a:pt x="5943600" y="1385011"/>
                  </a:lnTo>
                  <a:lnTo>
                    <a:pt x="5943600" y="1327861"/>
                  </a:lnTo>
                  <a:close/>
                </a:path>
                <a:path w="5943600" h="4876800">
                  <a:moveTo>
                    <a:pt x="5943600" y="1232573"/>
                  </a:moveTo>
                  <a:lnTo>
                    <a:pt x="5924550" y="1232573"/>
                  </a:lnTo>
                  <a:lnTo>
                    <a:pt x="5924550" y="1289723"/>
                  </a:lnTo>
                  <a:lnTo>
                    <a:pt x="5943600" y="1289723"/>
                  </a:lnTo>
                  <a:lnTo>
                    <a:pt x="5943600" y="1232573"/>
                  </a:lnTo>
                  <a:close/>
                </a:path>
                <a:path w="5943600" h="4876800">
                  <a:moveTo>
                    <a:pt x="5943600" y="1137272"/>
                  </a:moveTo>
                  <a:lnTo>
                    <a:pt x="5924550" y="1137272"/>
                  </a:lnTo>
                  <a:lnTo>
                    <a:pt x="5924550" y="1194422"/>
                  </a:lnTo>
                  <a:lnTo>
                    <a:pt x="5943600" y="1194422"/>
                  </a:lnTo>
                  <a:lnTo>
                    <a:pt x="5943600" y="1137272"/>
                  </a:lnTo>
                  <a:close/>
                </a:path>
                <a:path w="5943600" h="4876800">
                  <a:moveTo>
                    <a:pt x="5943600" y="1041984"/>
                  </a:moveTo>
                  <a:lnTo>
                    <a:pt x="5924550" y="1041984"/>
                  </a:lnTo>
                  <a:lnTo>
                    <a:pt x="5924550" y="1099134"/>
                  </a:lnTo>
                  <a:lnTo>
                    <a:pt x="5943600" y="1099134"/>
                  </a:lnTo>
                  <a:lnTo>
                    <a:pt x="5943600" y="1041984"/>
                  </a:lnTo>
                  <a:close/>
                </a:path>
                <a:path w="5943600" h="4876800">
                  <a:moveTo>
                    <a:pt x="5943600" y="946696"/>
                  </a:moveTo>
                  <a:lnTo>
                    <a:pt x="5924550" y="946696"/>
                  </a:lnTo>
                  <a:lnTo>
                    <a:pt x="5924550" y="1003846"/>
                  </a:lnTo>
                  <a:lnTo>
                    <a:pt x="5943600" y="1003846"/>
                  </a:lnTo>
                  <a:lnTo>
                    <a:pt x="5943600" y="946696"/>
                  </a:lnTo>
                  <a:close/>
                </a:path>
                <a:path w="5943600" h="4876800">
                  <a:moveTo>
                    <a:pt x="5943600" y="851395"/>
                  </a:moveTo>
                  <a:lnTo>
                    <a:pt x="5924550" y="851395"/>
                  </a:lnTo>
                  <a:lnTo>
                    <a:pt x="5924550" y="908545"/>
                  </a:lnTo>
                  <a:lnTo>
                    <a:pt x="5943600" y="908545"/>
                  </a:lnTo>
                  <a:lnTo>
                    <a:pt x="5943600" y="851395"/>
                  </a:lnTo>
                  <a:close/>
                </a:path>
                <a:path w="5943600" h="4876800">
                  <a:moveTo>
                    <a:pt x="5943600" y="756107"/>
                  </a:moveTo>
                  <a:lnTo>
                    <a:pt x="5924550" y="756107"/>
                  </a:lnTo>
                  <a:lnTo>
                    <a:pt x="5924550" y="813257"/>
                  </a:lnTo>
                  <a:lnTo>
                    <a:pt x="5943600" y="813257"/>
                  </a:lnTo>
                  <a:lnTo>
                    <a:pt x="5943600" y="756107"/>
                  </a:lnTo>
                  <a:close/>
                </a:path>
                <a:path w="5943600" h="4876800">
                  <a:moveTo>
                    <a:pt x="5943600" y="660819"/>
                  </a:moveTo>
                  <a:lnTo>
                    <a:pt x="5924550" y="660819"/>
                  </a:lnTo>
                  <a:lnTo>
                    <a:pt x="5924550" y="717969"/>
                  </a:lnTo>
                  <a:lnTo>
                    <a:pt x="5943600" y="717969"/>
                  </a:lnTo>
                  <a:lnTo>
                    <a:pt x="5943600" y="660819"/>
                  </a:lnTo>
                  <a:close/>
                </a:path>
                <a:path w="5943600" h="4876800">
                  <a:moveTo>
                    <a:pt x="5943600" y="565518"/>
                  </a:moveTo>
                  <a:lnTo>
                    <a:pt x="5924550" y="565518"/>
                  </a:lnTo>
                  <a:lnTo>
                    <a:pt x="5924550" y="622668"/>
                  </a:lnTo>
                  <a:lnTo>
                    <a:pt x="5943600" y="622668"/>
                  </a:lnTo>
                  <a:lnTo>
                    <a:pt x="5943600" y="565518"/>
                  </a:lnTo>
                  <a:close/>
                </a:path>
                <a:path w="5943600" h="4876800">
                  <a:moveTo>
                    <a:pt x="5943600" y="470230"/>
                  </a:moveTo>
                  <a:lnTo>
                    <a:pt x="5924550" y="470230"/>
                  </a:lnTo>
                  <a:lnTo>
                    <a:pt x="5924550" y="527380"/>
                  </a:lnTo>
                  <a:lnTo>
                    <a:pt x="5943600" y="527380"/>
                  </a:lnTo>
                  <a:lnTo>
                    <a:pt x="5943600" y="470230"/>
                  </a:lnTo>
                  <a:close/>
                </a:path>
                <a:path w="5943600" h="4876800">
                  <a:moveTo>
                    <a:pt x="5943600" y="374942"/>
                  </a:moveTo>
                  <a:lnTo>
                    <a:pt x="5924550" y="374942"/>
                  </a:lnTo>
                  <a:lnTo>
                    <a:pt x="5924550" y="432092"/>
                  </a:lnTo>
                  <a:lnTo>
                    <a:pt x="5943600" y="432092"/>
                  </a:lnTo>
                  <a:lnTo>
                    <a:pt x="5943600" y="374942"/>
                  </a:lnTo>
                  <a:close/>
                </a:path>
                <a:path w="5943600" h="4876800">
                  <a:moveTo>
                    <a:pt x="5943600" y="279641"/>
                  </a:moveTo>
                  <a:lnTo>
                    <a:pt x="5924550" y="279641"/>
                  </a:lnTo>
                  <a:lnTo>
                    <a:pt x="5924550" y="336791"/>
                  </a:lnTo>
                  <a:lnTo>
                    <a:pt x="5943600" y="336791"/>
                  </a:lnTo>
                  <a:lnTo>
                    <a:pt x="5943600" y="279641"/>
                  </a:lnTo>
                  <a:close/>
                </a:path>
                <a:path w="5943600" h="4876800">
                  <a:moveTo>
                    <a:pt x="5943600" y="184353"/>
                  </a:moveTo>
                  <a:lnTo>
                    <a:pt x="5924550" y="184353"/>
                  </a:lnTo>
                  <a:lnTo>
                    <a:pt x="5924550" y="241503"/>
                  </a:lnTo>
                  <a:lnTo>
                    <a:pt x="5943600" y="241503"/>
                  </a:lnTo>
                  <a:lnTo>
                    <a:pt x="5943600" y="184353"/>
                  </a:lnTo>
                  <a:close/>
                </a:path>
                <a:path w="5943600" h="4876800">
                  <a:moveTo>
                    <a:pt x="5943600" y="89065"/>
                  </a:moveTo>
                  <a:lnTo>
                    <a:pt x="5924550" y="89065"/>
                  </a:lnTo>
                  <a:lnTo>
                    <a:pt x="5924550" y="146215"/>
                  </a:lnTo>
                  <a:lnTo>
                    <a:pt x="5943600" y="146215"/>
                  </a:lnTo>
                  <a:lnTo>
                    <a:pt x="5943600" y="89065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746826" y="2555660"/>
            <a:ext cx="6250945" cy="1987833"/>
          </a:xfrm>
          <a:prstGeom prst="rect">
            <a:avLst/>
          </a:prstGeom>
        </p:spPr>
        <p:txBody>
          <a:bodyPr vert="horz" wrap="square" lIns="0" tIns="15729" rIns="0" bIns="0" rtlCol="0">
            <a:spAutoFit/>
          </a:bodyPr>
          <a:lstStyle/>
          <a:p>
            <a:pPr algn="ctr">
              <a:spcBef>
                <a:spcPts val="124"/>
              </a:spcBef>
            </a:pPr>
            <a:r>
              <a:rPr sz="2151" b="1" spc="-131" dirty="0">
                <a:solidFill>
                  <a:srgbClr val="2562EB"/>
                </a:solidFill>
                <a:latin typeface="Roboto"/>
                <a:cs typeface="Roboto"/>
              </a:rPr>
              <a:t>Open</a:t>
            </a:r>
            <a:r>
              <a:rPr sz="2151" b="1" spc="-27" dirty="0">
                <a:solidFill>
                  <a:srgbClr val="2562EB"/>
                </a:solidFill>
                <a:latin typeface="Roboto"/>
                <a:cs typeface="Roboto"/>
              </a:rPr>
              <a:t> </a:t>
            </a:r>
            <a:r>
              <a:rPr sz="2151" b="1" spc="-13" dirty="0">
                <a:solidFill>
                  <a:srgbClr val="2562EB"/>
                </a:solidFill>
                <a:latin typeface="Roboto"/>
                <a:cs typeface="Roboto"/>
              </a:rPr>
              <a:t>Discussion</a:t>
            </a:r>
            <a:endParaRPr sz="2151">
              <a:latin typeface="Roboto"/>
              <a:cs typeface="Roboto"/>
            </a:endParaRPr>
          </a:p>
          <a:p>
            <a:pPr marL="16554" marR="6621" algn="ctr">
              <a:lnSpc>
                <a:spcPct val="116700"/>
              </a:lnSpc>
              <a:spcBef>
                <a:spcPts val="1427"/>
              </a:spcBef>
            </a:pPr>
            <a:r>
              <a:rPr sz="1955" spc="-176" dirty="0">
                <a:solidFill>
                  <a:srgbClr val="333333"/>
                </a:solidFill>
                <a:latin typeface="Roboto"/>
                <a:cs typeface="Roboto"/>
              </a:rPr>
              <a:t>We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31" dirty="0">
                <a:solidFill>
                  <a:srgbClr val="333333"/>
                </a:solidFill>
                <a:latin typeface="Roboto"/>
                <a:cs typeface="Roboto"/>
              </a:rPr>
              <a:t>welcome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17" dirty="0">
                <a:solidFill>
                  <a:srgbClr val="333333"/>
                </a:solidFill>
                <a:latin typeface="Roboto"/>
                <a:cs typeface="Roboto"/>
              </a:rPr>
              <a:t>your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04" dirty="0">
                <a:solidFill>
                  <a:srgbClr val="333333"/>
                </a:solidFill>
                <a:latin typeface="Roboto"/>
                <a:cs typeface="Roboto"/>
              </a:rPr>
              <a:t>questions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31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91" dirty="0">
                <a:solidFill>
                  <a:srgbClr val="333333"/>
                </a:solidFill>
                <a:latin typeface="Roboto"/>
                <a:cs typeface="Roboto"/>
              </a:rPr>
              <a:t>insights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17" dirty="0">
                <a:solidFill>
                  <a:srgbClr val="333333"/>
                </a:solidFill>
                <a:latin typeface="Roboto"/>
                <a:cs typeface="Roboto"/>
              </a:rPr>
              <a:t>about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17" dirty="0">
                <a:solidFill>
                  <a:srgbClr val="333333"/>
                </a:solidFill>
                <a:latin typeface="Roboto"/>
                <a:cs typeface="Roboto"/>
              </a:rPr>
              <a:t>our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85" dirty="0">
                <a:solidFill>
                  <a:srgbClr val="333333"/>
                </a:solidFill>
                <a:latin typeface="Roboto"/>
                <a:cs typeface="Roboto"/>
              </a:rPr>
              <a:t>Knowledge </a:t>
            </a:r>
            <a:r>
              <a:rPr sz="1955" spc="-124" dirty="0">
                <a:solidFill>
                  <a:srgbClr val="333333"/>
                </a:solidFill>
                <a:latin typeface="Roboto"/>
                <a:cs typeface="Roboto"/>
              </a:rPr>
              <a:t>Management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24" dirty="0">
                <a:solidFill>
                  <a:srgbClr val="333333"/>
                </a:solidFill>
                <a:latin typeface="Roboto"/>
                <a:cs typeface="Roboto"/>
              </a:rPr>
              <a:t>System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solution.</a:t>
            </a:r>
            <a:endParaRPr sz="1955">
              <a:latin typeface="Roboto"/>
              <a:cs typeface="Roboto"/>
            </a:endParaRPr>
          </a:p>
          <a:p>
            <a:pPr>
              <a:spcBef>
                <a:spcPts val="1408"/>
              </a:spcBef>
            </a:pPr>
            <a:endParaRPr>
              <a:latin typeface="Roboto"/>
              <a:cs typeface="Roboto"/>
            </a:endParaRPr>
          </a:p>
          <a:p>
            <a:pPr marL="687808"/>
            <a:r>
              <a:rPr sz="1955" spc="-131" dirty="0">
                <a:solidFill>
                  <a:srgbClr val="2562EB"/>
                </a:solidFill>
                <a:latin typeface="Roboto Medium"/>
                <a:cs typeface="Roboto Medium"/>
              </a:rPr>
              <a:t>Your</a:t>
            </a:r>
            <a:r>
              <a:rPr sz="1955" dirty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sz="1955" spc="-124" dirty="0">
                <a:solidFill>
                  <a:srgbClr val="2562EB"/>
                </a:solidFill>
                <a:latin typeface="Roboto Medium"/>
                <a:cs typeface="Roboto Medium"/>
              </a:rPr>
              <a:t>feedback</a:t>
            </a:r>
            <a:r>
              <a:rPr sz="1955" dirty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sz="1955" spc="-97" dirty="0">
                <a:solidFill>
                  <a:srgbClr val="2562EB"/>
                </a:solidFill>
                <a:latin typeface="Roboto Medium"/>
                <a:cs typeface="Roboto Medium"/>
              </a:rPr>
              <a:t>is</a:t>
            </a:r>
            <a:r>
              <a:rPr sz="1955" dirty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sz="1955" spc="-111" dirty="0">
                <a:solidFill>
                  <a:srgbClr val="2562EB"/>
                </a:solidFill>
                <a:latin typeface="Roboto Medium"/>
                <a:cs typeface="Roboto Medium"/>
              </a:rPr>
              <a:t>valuable</a:t>
            </a:r>
            <a:r>
              <a:rPr sz="1955" dirty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sz="1955" spc="-111" dirty="0">
                <a:solidFill>
                  <a:srgbClr val="2562EB"/>
                </a:solidFill>
                <a:latin typeface="Roboto Medium"/>
                <a:cs typeface="Roboto Medium"/>
              </a:rPr>
              <a:t>to</a:t>
            </a:r>
            <a:r>
              <a:rPr sz="1955" dirty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sz="1955" spc="-111" dirty="0">
                <a:solidFill>
                  <a:srgbClr val="2562EB"/>
                </a:solidFill>
                <a:latin typeface="Roboto Medium"/>
                <a:cs typeface="Roboto Medium"/>
              </a:rPr>
              <a:t>refine</a:t>
            </a:r>
            <a:r>
              <a:rPr sz="1955" dirty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sz="1955" spc="-104" dirty="0">
                <a:solidFill>
                  <a:srgbClr val="2562EB"/>
                </a:solidFill>
                <a:latin typeface="Roboto Medium"/>
                <a:cs typeface="Roboto Medium"/>
              </a:rPr>
              <a:t>our</a:t>
            </a:r>
            <a:r>
              <a:rPr sz="1955" spc="7" dirty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sz="1955" spc="-13" dirty="0">
                <a:solidFill>
                  <a:srgbClr val="2562EB"/>
                </a:solidFill>
                <a:latin typeface="Roboto Medium"/>
                <a:cs typeface="Roboto Medium"/>
              </a:rPr>
              <a:t>approach.</a:t>
            </a:r>
            <a:endParaRPr sz="1955">
              <a:latin typeface="Roboto Medium"/>
              <a:cs typeface="Roboto Medium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143998" y="2000377"/>
            <a:ext cx="8145848" cy="1937122"/>
            <a:chOff x="6857999" y="1447799"/>
            <a:chExt cx="6248400" cy="1485900"/>
          </a:xfrm>
        </p:grpSpPr>
        <p:sp>
          <p:nvSpPr>
            <p:cNvPr id="8" name="object 8"/>
            <p:cNvSpPr/>
            <p:nvPr/>
          </p:nvSpPr>
          <p:spPr>
            <a:xfrm>
              <a:off x="6915149" y="1447799"/>
              <a:ext cx="6191250" cy="1485900"/>
            </a:xfrm>
            <a:custGeom>
              <a:avLst/>
              <a:gdLst/>
              <a:ahLst/>
              <a:cxnLst/>
              <a:rect l="l" t="t" r="r" b="b"/>
              <a:pathLst>
                <a:path w="6191250" h="1485900">
                  <a:moveTo>
                    <a:pt x="0" y="1485899"/>
                  </a:moveTo>
                  <a:lnTo>
                    <a:pt x="6191249" y="1485899"/>
                  </a:lnTo>
                  <a:lnTo>
                    <a:pt x="6191249" y="0"/>
                  </a:lnTo>
                  <a:lnTo>
                    <a:pt x="0" y="0"/>
                  </a:lnTo>
                  <a:lnTo>
                    <a:pt x="0" y="1485899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57999" y="1447799"/>
              <a:ext cx="57150" cy="1485900"/>
            </a:xfrm>
            <a:custGeom>
              <a:avLst/>
              <a:gdLst/>
              <a:ahLst/>
              <a:cxnLst/>
              <a:rect l="l" t="t" r="r" b="b"/>
              <a:pathLst>
                <a:path w="57150" h="1485900">
                  <a:moveTo>
                    <a:pt x="57149" y="1485899"/>
                  </a:moveTo>
                  <a:lnTo>
                    <a:pt x="0" y="1485899"/>
                  </a:lnTo>
                  <a:lnTo>
                    <a:pt x="0" y="0"/>
                  </a:lnTo>
                  <a:lnTo>
                    <a:pt x="57149" y="0"/>
                  </a:lnTo>
                  <a:lnTo>
                    <a:pt x="57149" y="14858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43749" y="1914524"/>
              <a:ext cx="152399" cy="15239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43749" y="2486024"/>
              <a:ext cx="152399" cy="152399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9143998" y="4136179"/>
            <a:ext cx="8145848" cy="1639104"/>
            <a:chOff x="6857999" y="3086099"/>
            <a:chExt cx="6248400" cy="1257300"/>
          </a:xfrm>
        </p:grpSpPr>
        <p:sp>
          <p:nvSpPr>
            <p:cNvPr id="13" name="object 13"/>
            <p:cNvSpPr/>
            <p:nvPr/>
          </p:nvSpPr>
          <p:spPr>
            <a:xfrm>
              <a:off x="6915149" y="3086099"/>
              <a:ext cx="6191250" cy="1257300"/>
            </a:xfrm>
            <a:custGeom>
              <a:avLst/>
              <a:gdLst/>
              <a:ahLst/>
              <a:cxnLst/>
              <a:rect l="l" t="t" r="r" b="b"/>
              <a:pathLst>
                <a:path w="6191250" h="1257300">
                  <a:moveTo>
                    <a:pt x="0" y="1257299"/>
                  </a:moveTo>
                  <a:lnTo>
                    <a:pt x="6191249" y="1257299"/>
                  </a:lnTo>
                  <a:lnTo>
                    <a:pt x="6191249" y="0"/>
                  </a:lnTo>
                  <a:lnTo>
                    <a:pt x="0" y="0"/>
                  </a:lnTo>
                  <a:lnTo>
                    <a:pt x="0" y="1257299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857999" y="3086099"/>
              <a:ext cx="57150" cy="1257300"/>
            </a:xfrm>
            <a:custGeom>
              <a:avLst/>
              <a:gdLst/>
              <a:ahLst/>
              <a:cxnLst/>
              <a:rect l="l" t="t" r="r" b="b"/>
              <a:pathLst>
                <a:path w="57150" h="1257300">
                  <a:moveTo>
                    <a:pt x="57149" y="1257299"/>
                  </a:moveTo>
                  <a:lnTo>
                    <a:pt x="0" y="1257299"/>
                  </a:lnTo>
                  <a:lnTo>
                    <a:pt x="0" y="0"/>
                  </a:lnTo>
                  <a:lnTo>
                    <a:pt x="57149" y="0"/>
                  </a:lnTo>
                  <a:lnTo>
                    <a:pt x="57149" y="12572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43749" y="3552824"/>
              <a:ext cx="152399" cy="15239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43749" y="3895724"/>
              <a:ext cx="152399" cy="152399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9143998" y="5973962"/>
            <a:ext cx="8145848" cy="1639104"/>
            <a:chOff x="6857999" y="4495799"/>
            <a:chExt cx="6248400" cy="1257300"/>
          </a:xfrm>
        </p:grpSpPr>
        <p:sp>
          <p:nvSpPr>
            <p:cNvPr id="18" name="object 18"/>
            <p:cNvSpPr/>
            <p:nvPr/>
          </p:nvSpPr>
          <p:spPr>
            <a:xfrm>
              <a:off x="6915149" y="4495799"/>
              <a:ext cx="6191250" cy="1257300"/>
            </a:xfrm>
            <a:custGeom>
              <a:avLst/>
              <a:gdLst/>
              <a:ahLst/>
              <a:cxnLst/>
              <a:rect l="l" t="t" r="r" b="b"/>
              <a:pathLst>
                <a:path w="6191250" h="1257300">
                  <a:moveTo>
                    <a:pt x="0" y="1257299"/>
                  </a:moveTo>
                  <a:lnTo>
                    <a:pt x="6191249" y="1257299"/>
                  </a:lnTo>
                  <a:lnTo>
                    <a:pt x="6191249" y="0"/>
                  </a:lnTo>
                  <a:lnTo>
                    <a:pt x="0" y="0"/>
                  </a:lnTo>
                  <a:lnTo>
                    <a:pt x="0" y="1257299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857999" y="4495799"/>
              <a:ext cx="57150" cy="1257300"/>
            </a:xfrm>
            <a:custGeom>
              <a:avLst/>
              <a:gdLst/>
              <a:ahLst/>
              <a:cxnLst/>
              <a:rect l="l" t="t" r="r" b="b"/>
              <a:pathLst>
                <a:path w="57150" h="1257300">
                  <a:moveTo>
                    <a:pt x="57149" y="1257299"/>
                  </a:moveTo>
                  <a:lnTo>
                    <a:pt x="0" y="1257299"/>
                  </a:lnTo>
                  <a:lnTo>
                    <a:pt x="0" y="0"/>
                  </a:lnTo>
                  <a:lnTo>
                    <a:pt x="57149" y="0"/>
                  </a:lnTo>
                  <a:lnTo>
                    <a:pt x="57149" y="12572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43749" y="4962524"/>
              <a:ext cx="152399" cy="15239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43749" y="5305424"/>
              <a:ext cx="152399" cy="152399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9127443" y="1425667"/>
            <a:ext cx="2508325" cy="346871"/>
          </a:xfrm>
          <a:prstGeom prst="rect">
            <a:avLst/>
          </a:prstGeom>
        </p:spPr>
        <p:txBody>
          <a:bodyPr vert="horz" wrap="square" lIns="0" tIns="15729" rIns="0" bIns="0" rtlCol="0">
            <a:spAutoFit/>
          </a:bodyPr>
          <a:lstStyle/>
          <a:p>
            <a:pPr marL="16554">
              <a:spcBef>
                <a:spcPts val="124"/>
              </a:spcBef>
            </a:pPr>
            <a:r>
              <a:rPr sz="2151" b="1" spc="-137" dirty="0">
                <a:solidFill>
                  <a:srgbClr val="2562EB"/>
                </a:solidFill>
                <a:latin typeface="Roboto"/>
                <a:cs typeface="Roboto"/>
              </a:rPr>
              <a:t>Key</a:t>
            </a:r>
            <a:r>
              <a:rPr sz="2151" b="1" spc="-32" dirty="0">
                <a:solidFill>
                  <a:srgbClr val="2562EB"/>
                </a:solidFill>
                <a:latin typeface="Roboto"/>
                <a:cs typeface="Roboto"/>
              </a:rPr>
              <a:t> </a:t>
            </a:r>
            <a:r>
              <a:rPr sz="2151" b="1" spc="-104" dirty="0">
                <a:solidFill>
                  <a:srgbClr val="2562EB"/>
                </a:solidFill>
                <a:latin typeface="Roboto"/>
                <a:cs typeface="Roboto"/>
              </a:rPr>
              <a:t>Discussion</a:t>
            </a:r>
            <a:r>
              <a:rPr sz="2151" b="1" spc="-32" dirty="0">
                <a:solidFill>
                  <a:srgbClr val="2562EB"/>
                </a:solidFill>
                <a:latin typeface="Roboto"/>
                <a:cs typeface="Roboto"/>
              </a:rPr>
              <a:t> </a:t>
            </a:r>
            <a:r>
              <a:rPr sz="2151" b="1" spc="-85" dirty="0">
                <a:solidFill>
                  <a:srgbClr val="2562EB"/>
                </a:solidFill>
                <a:latin typeface="Roboto"/>
                <a:cs typeface="Roboto"/>
              </a:rPr>
              <a:t>Points</a:t>
            </a:r>
            <a:endParaRPr sz="2151">
              <a:latin typeface="Roboto"/>
              <a:cs typeface="Robo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218510" y="1976066"/>
            <a:ext cx="8071344" cy="5318037"/>
          </a:xfrm>
          <a:prstGeom prst="rect">
            <a:avLst/>
          </a:prstGeom>
        </p:spPr>
        <p:txBody>
          <a:bodyPr vert="horz" wrap="square" lIns="0" tIns="173016" rIns="0" bIns="0" rtlCol="0">
            <a:spAutoFit/>
          </a:bodyPr>
          <a:lstStyle/>
          <a:p>
            <a:pPr marL="297969">
              <a:spcBef>
                <a:spcPts val="1362"/>
              </a:spcBef>
            </a:pPr>
            <a:r>
              <a:rPr sz="1955" spc="-124" dirty="0">
                <a:solidFill>
                  <a:srgbClr val="2562EB"/>
                </a:solidFill>
                <a:latin typeface="Roboto Medium"/>
                <a:cs typeface="Roboto Medium"/>
              </a:rPr>
              <a:t>Vector</a:t>
            </a:r>
            <a:r>
              <a:rPr sz="1955" spc="-7" dirty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sz="1955" spc="-111" dirty="0">
                <a:solidFill>
                  <a:srgbClr val="2562EB"/>
                </a:solidFill>
                <a:latin typeface="Roboto Medium"/>
                <a:cs typeface="Roboto Medium"/>
              </a:rPr>
              <a:t>Database</a:t>
            </a:r>
            <a:r>
              <a:rPr sz="1955" spc="-7" dirty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sz="1955" spc="-117" dirty="0">
                <a:solidFill>
                  <a:srgbClr val="2562EB"/>
                </a:solidFill>
                <a:latin typeface="Roboto Medium"/>
                <a:cs typeface="Roboto Medium"/>
              </a:rPr>
              <a:t>Choice</a:t>
            </a:r>
            <a:r>
              <a:rPr sz="1955" dirty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sz="1955" spc="-137" dirty="0">
                <a:solidFill>
                  <a:srgbClr val="2562EB"/>
                </a:solidFill>
                <a:latin typeface="Roboto Medium"/>
                <a:cs typeface="Roboto Medium"/>
              </a:rPr>
              <a:t>&amp;</a:t>
            </a:r>
            <a:r>
              <a:rPr sz="1955" spc="-7" dirty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sz="1955" spc="-97" dirty="0">
                <a:solidFill>
                  <a:srgbClr val="2562EB"/>
                </a:solidFill>
                <a:latin typeface="Roboto Medium"/>
                <a:cs typeface="Roboto Medium"/>
              </a:rPr>
              <a:t>Multi-</a:t>
            </a:r>
            <a:r>
              <a:rPr sz="1955" spc="-32" dirty="0">
                <a:solidFill>
                  <a:srgbClr val="2562EB"/>
                </a:solidFill>
                <a:latin typeface="Roboto Medium"/>
                <a:cs typeface="Roboto Medium"/>
              </a:rPr>
              <a:t>Geo</a:t>
            </a:r>
            <a:endParaRPr sz="1955">
              <a:latin typeface="Roboto Medium"/>
              <a:cs typeface="Roboto Medium"/>
            </a:endParaRPr>
          </a:p>
          <a:p>
            <a:pPr marL="645598" marR="949358">
              <a:lnSpc>
                <a:spcPct val="115399"/>
              </a:lnSpc>
              <a:spcBef>
                <a:spcPts val="828"/>
              </a:spcBef>
            </a:pPr>
            <a:r>
              <a:rPr sz="1695" spc="-65" dirty="0">
                <a:solidFill>
                  <a:srgbClr val="333333"/>
                </a:solidFill>
                <a:latin typeface="Roboto"/>
                <a:cs typeface="Roboto"/>
              </a:rPr>
              <a:t>Primary</a:t>
            </a:r>
            <a:r>
              <a:rPr sz="1695" spc="-2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52" dirty="0">
                <a:solidFill>
                  <a:srgbClr val="333333"/>
                </a:solidFill>
                <a:latin typeface="Roboto"/>
                <a:cs typeface="Roboto"/>
              </a:rPr>
              <a:t>criteria</a:t>
            </a:r>
            <a:r>
              <a:rPr sz="1695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52" dirty="0">
                <a:solidFill>
                  <a:srgbClr val="333333"/>
                </a:solidFill>
                <a:latin typeface="Roboto"/>
                <a:cs typeface="Roboto"/>
              </a:rPr>
              <a:t>for</a:t>
            </a:r>
            <a:r>
              <a:rPr sz="1695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59" dirty="0">
                <a:solidFill>
                  <a:srgbClr val="333333"/>
                </a:solidFill>
                <a:latin typeface="Roboto"/>
                <a:cs typeface="Roboto"/>
              </a:rPr>
              <a:t>selecting</a:t>
            </a:r>
            <a:r>
              <a:rPr sz="1695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97" dirty="0">
                <a:solidFill>
                  <a:srgbClr val="333333"/>
                </a:solidFill>
                <a:latin typeface="Roboto"/>
                <a:cs typeface="Roboto"/>
              </a:rPr>
              <a:t>FAISS,</a:t>
            </a:r>
            <a:r>
              <a:rPr sz="1695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72" dirty="0">
                <a:solidFill>
                  <a:srgbClr val="333333"/>
                </a:solidFill>
                <a:latin typeface="Roboto"/>
                <a:cs typeface="Roboto"/>
              </a:rPr>
              <a:t>Pinecone,</a:t>
            </a:r>
            <a:r>
              <a:rPr sz="1695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65" dirty="0">
                <a:solidFill>
                  <a:srgbClr val="333333"/>
                </a:solidFill>
                <a:latin typeface="Roboto"/>
                <a:cs typeface="Roboto"/>
              </a:rPr>
              <a:t>or</a:t>
            </a:r>
            <a:r>
              <a:rPr sz="1695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65" dirty="0">
                <a:solidFill>
                  <a:srgbClr val="333333"/>
                </a:solidFill>
                <a:latin typeface="Roboto"/>
                <a:cs typeface="Roboto"/>
              </a:rPr>
              <a:t>Milvus?</a:t>
            </a:r>
            <a:r>
              <a:rPr sz="1695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59" dirty="0">
                <a:solidFill>
                  <a:srgbClr val="333333"/>
                </a:solidFill>
                <a:latin typeface="Roboto"/>
                <a:cs typeface="Roboto"/>
              </a:rPr>
              <a:t>(cost,</a:t>
            </a:r>
            <a:r>
              <a:rPr sz="1695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45" dirty="0">
                <a:solidFill>
                  <a:srgbClr val="333333"/>
                </a:solidFill>
                <a:latin typeface="Roboto"/>
                <a:cs typeface="Roboto"/>
              </a:rPr>
              <a:t>scalability, </a:t>
            </a:r>
            <a:r>
              <a:rPr sz="1695" spc="-13" dirty="0">
                <a:solidFill>
                  <a:srgbClr val="333333"/>
                </a:solidFill>
                <a:latin typeface="Roboto"/>
                <a:cs typeface="Roboto"/>
              </a:rPr>
              <a:t>expertise)</a:t>
            </a:r>
            <a:endParaRPr sz="1695">
              <a:latin typeface="Roboto"/>
              <a:cs typeface="Roboto"/>
            </a:endParaRPr>
          </a:p>
          <a:p>
            <a:pPr marL="645598">
              <a:spcBef>
                <a:spcPts val="1486"/>
              </a:spcBef>
            </a:pPr>
            <a:r>
              <a:rPr sz="1695" spc="-65" dirty="0">
                <a:solidFill>
                  <a:srgbClr val="333333"/>
                </a:solidFill>
                <a:latin typeface="Roboto"/>
                <a:cs typeface="Roboto"/>
              </a:rPr>
              <a:t>Multi-region</a:t>
            </a:r>
            <a:r>
              <a:rPr sz="169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72" dirty="0">
                <a:solidFill>
                  <a:srgbClr val="333333"/>
                </a:solidFill>
                <a:latin typeface="Roboto"/>
                <a:cs typeface="Roboto"/>
              </a:rPr>
              <a:t>deployment</a:t>
            </a:r>
            <a:r>
              <a:rPr sz="169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72" dirty="0">
                <a:solidFill>
                  <a:srgbClr val="333333"/>
                </a:solidFill>
                <a:latin typeface="Roboto"/>
                <a:cs typeface="Roboto"/>
              </a:rPr>
              <a:t>preferences</a:t>
            </a:r>
            <a:r>
              <a:rPr sz="169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79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69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72" dirty="0">
                <a:solidFill>
                  <a:srgbClr val="333333"/>
                </a:solidFill>
                <a:latin typeface="Roboto"/>
                <a:cs typeface="Roboto"/>
              </a:rPr>
              <a:t>data</a:t>
            </a:r>
            <a:r>
              <a:rPr sz="169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65" dirty="0">
                <a:solidFill>
                  <a:srgbClr val="333333"/>
                </a:solidFill>
                <a:latin typeface="Roboto"/>
                <a:cs typeface="Roboto"/>
              </a:rPr>
              <a:t>residency</a:t>
            </a:r>
            <a:r>
              <a:rPr sz="1695" spc="-13" dirty="0">
                <a:solidFill>
                  <a:srgbClr val="333333"/>
                </a:solidFill>
                <a:latin typeface="Roboto"/>
                <a:cs typeface="Roboto"/>
              </a:rPr>
              <a:t> requirements?</a:t>
            </a:r>
            <a:endParaRPr sz="1695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564">
              <a:latin typeface="Roboto"/>
              <a:cs typeface="Roboto"/>
            </a:endParaRPr>
          </a:p>
          <a:p>
            <a:pPr>
              <a:spcBef>
                <a:spcPts val="1675"/>
              </a:spcBef>
            </a:pPr>
            <a:endParaRPr sz="1564">
              <a:latin typeface="Roboto"/>
              <a:cs typeface="Roboto"/>
            </a:endParaRPr>
          </a:p>
          <a:p>
            <a:pPr marL="297969"/>
            <a:r>
              <a:rPr sz="1955" spc="-111" dirty="0">
                <a:solidFill>
                  <a:srgbClr val="2562EB"/>
                </a:solidFill>
                <a:latin typeface="Roboto Medium"/>
                <a:cs typeface="Roboto Medium"/>
              </a:rPr>
              <a:t>Cognate</a:t>
            </a:r>
            <a:r>
              <a:rPr sz="1955" spc="-45" dirty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sz="1955" spc="-97" dirty="0">
                <a:solidFill>
                  <a:srgbClr val="2562EB"/>
                </a:solidFill>
                <a:latin typeface="Roboto Medium"/>
                <a:cs typeface="Roboto Medium"/>
              </a:rPr>
              <a:t>AI</a:t>
            </a:r>
            <a:r>
              <a:rPr sz="1955" spc="-45" dirty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sz="1955" spc="-13" dirty="0">
                <a:solidFill>
                  <a:srgbClr val="2562EB"/>
                </a:solidFill>
                <a:latin typeface="Roboto Medium"/>
                <a:cs typeface="Roboto Medium"/>
              </a:rPr>
              <a:t>Integration</a:t>
            </a:r>
            <a:endParaRPr sz="1955">
              <a:latin typeface="Roboto Medium"/>
              <a:cs typeface="Roboto Medium"/>
            </a:endParaRPr>
          </a:p>
          <a:p>
            <a:pPr marL="645598" marR="1676067">
              <a:lnSpc>
                <a:spcPts val="3519"/>
              </a:lnSpc>
              <a:spcBef>
                <a:spcPts val="20"/>
              </a:spcBef>
            </a:pPr>
            <a:r>
              <a:rPr sz="1695" spc="-79" dirty="0">
                <a:solidFill>
                  <a:srgbClr val="333333"/>
                </a:solidFill>
                <a:latin typeface="Roboto"/>
                <a:cs typeface="Roboto"/>
              </a:rPr>
              <a:t>Exact</a:t>
            </a:r>
            <a:r>
              <a:rPr sz="169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91" dirty="0">
                <a:solidFill>
                  <a:srgbClr val="333333"/>
                </a:solidFill>
                <a:latin typeface="Roboto"/>
                <a:cs typeface="Roboto"/>
              </a:rPr>
              <a:t>mechanism</a:t>
            </a:r>
            <a:r>
              <a:rPr sz="169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52" dirty="0">
                <a:solidFill>
                  <a:srgbClr val="333333"/>
                </a:solidFill>
                <a:latin typeface="Roboto"/>
                <a:cs typeface="Roboto"/>
              </a:rPr>
              <a:t>for</a:t>
            </a:r>
            <a:r>
              <a:rPr sz="169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72" dirty="0">
                <a:solidFill>
                  <a:srgbClr val="333333"/>
                </a:solidFill>
                <a:latin typeface="Roboto"/>
                <a:cs typeface="Roboto"/>
              </a:rPr>
              <a:t>Cognate</a:t>
            </a:r>
            <a:r>
              <a:rPr sz="169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65" dirty="0">
                <a:solidFill>
                  <a:srgbClr val="333333"/>
                </a:solidFill>
                <a:latin typeface="Roboto"/>
                <a:cs typeface="Roboto"/>
              </a:rPr>
              <a:t>AI</a:t>
            </a:r>
            <a:r>
              <a:rPr sz="169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72" dirty="0">
                <a:solidFill>
                  <a:srgbClr val="333333"/>
                </a:solidFill>
                <a:latin typeface="Roboto"/>
                <a:cs typeface="Roboto"/>
              </a:rPr>
              <a:t>to</a:t>
            </a:r>
            <a:r>
              <a:rPr sz="169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85" dirty="0">
                <a:solidFill>
                  <a:srgbClr val="333333"/>
                </a:solidFill>
                <a:latin typeface="Roboto"/>
                <a:cs typeface="Roboto"/>
              </a:rPr>
              <a:t>consume</a:t>
            </a:r>
            <a:r>
              <a:rPr sz="169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59" dirty="0">
                <a:solidFill>
                  <a:srgbClr val="333333"/>
                </a:solidFill>
                <a:latin typeface="Roboto"/>
                <a:cs typeface="Roboto"/>
              </a:rPr>
              <a:t>the</a:t>
            </a:r>
            <a:r>
              <a:rPr sz="169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79" dirty="0">
                <a:solidFill>
                  <a:srgbClr val="333333"/>
                </a:solidFill>
                <a:latin typeface="Roboto"/>
                <a:cs typeface="Roboto"/>
              </a:rPr>
              <a:t>vector</a:t>
            </a:r>
            <a:r>
              <a:rPr sz="1695" spc="-13" dirty="0">
                <a:solidFill>
                  <a:srgbClr val="333333"/>
                </a:solidFill>
                <a:latin typeface="Roboto"/>
                <a:cs typeface="Roboto"/>
              </a:rPr>
              <a:t> index? </a:t>
            </a:r>
            <a:r>
              <a:rPr sz="1695" spc="-72" dirty="0">
                <a:solidFill>
                  <a:srgbClr val="333333"/>
                </a:solidFill>
                <a:latin typeface="Roboto"/>
                <a:cs typeface="Roboto"/>
              </a:rPr>
              <a:t>Current</a:t>
            </a:r>
            <a:r>
              <a:rPr sz="169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59" dirty="0">
                <a:solidFill>
                  <a:srgbClr val="333333"/>
                </a:solidFill>
                <a:latin typeface="Roboto"/>
                <a:cs typeface="Roboto"/>
              </a:rPr>
              <a:t>functionalities</a:t>
            </a:r>
            <a:r>
              <a:rPr sz="169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59" dirty="0">
                <a:solidFill>
                  <a:srgbClr val="333333"/>
                </a:solidFill>
                <a:latin typeface="Roboto"/>
                <a:cs typeface="Roboto"/>
              </a:rPr>
              <a:t>that</a:t>
            </a:r>
            <a:r>
              <a:rPr sz="169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85" dirty="0">
                <a:solidFill>
                  <a:srgbClr val="333333"/>
                </a:solidFill>
                <a:latin typeface="Roboto"/>
                <a:cs typeface="Roboto"/>
              </a:rPr>
              <a:t>must</a:t>
            </a:r>
            <a:r>
              <a:rPr sz="1695" spc="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79" dirty="0">
                <a:solidFill>
                  <a:srgbClr val="333333"/>
                </a:solidFill>
                <a:latin typeface="Roboto"/>
                <a:cs typeface="Roboto"/>
              </a:rPr>
              <a:t>be</a:t>
            </a:r>
            <a:r>
              <a:rPr sz="169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72" dirty="0">
                <a:solidFill>
                  <a:srgbClr val="333333"/>
                </a:solidFill>
                <a:latin typeface="Roboto"/>
                <a:cs typeface="Roboto"/>
              </a:rPr>
              <a:t>preserved</a:t>
            </a:r>
            <a:r>
              <a:rPr sz="169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72" dirty="0">
                <a:solidFill>
                  <a:srgbClr val="333333"/>
                </a:solidFill>
                <a:latin typeface="Roboto"/>
                <a:cs typeface="Roboto"/>
              </a:rPr>
              <a:t>during</a:t>
            </a:r>
            <a:r>
              <a:rPr sz="169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59" dirty="0">
                <a:solidFill>
                  <a:srgbClr val="333333"/>
                </a:solidFill>
                <a:latin typeface="Roboto"/>
                <a:cs typeface="Roboto"/>
              </a:rPr>
              <a:t>integration?</a:t>
            </a:r>
            <a:endParaRPr sz="1695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564">
              <a:latin typeface="Roboto"/>
              <a:cs typeface="Roboto"/>
            </a:endParaRPr>
          </a:p>
          <a:p>
            <a:pPr>
              <a:spcBef>
                <a:spcPts val="1310"/>
              </a:spcBef>
            </a:pPr>
            <a:endParaRPr sz="1564">
              <a:latin typeface="Roboto"/>
              <a:cs typeface="Roboto"/>
            </a:endParaRPr>
          </a:p>
          <a:p>
            <a:pPr marL="297969"/>
            <a:r>
              <a:rPr sz="1955" spc="-117" dirty="0">
                <a:solidFill>
                  <a:srgbClr val="2562EB"/>
                </a:solidFill>
                <a:latin typeface="Roboto Medium"/>
                <a:cs typeface="Roboto Medium"/>
              </a:rPr>
              <a:t>Data</a:t>
            </a:r>
            <a:r>
              <a:rPr sz="1955" spc="-27" dirty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sz="1955" spc="-137" dirty="0">
                <a:solidFill>
                  <a:srgbClr val="2562EB"/>
                </a:solidFill>
                <a:latin typeface="Roboto Medium"/>
                <a:cs typeface="Roboto Medium"/>
              </a:rPr>
              <a:t>&amp;</a:t>
            </a:r>
            <a:r>
              <a:rPr sz="1955" spc="-20" dirty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sz="1955" spc="-104" dirty="0">
                <a:solidFill>
                  <a:srgbClr val="2562EB"/>
                </a:solidFill>
                <a:latin typeface="Roboto Medium"/>
                <a:cs typeface="Roboto Medium"/>
              </a:rPr>
              <a:t>Operational</a:t>
            </a:r>
            <a:r>
              <a:rPr sz="1955" spc="-20" dirty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sz="1955" spc="-13" dirty="0">
                <a:solidFill>
                  <a:srgbClr val="2562EB"/>
                </a:solidFill>
                <a:latin typeface="Roboto Medium"/>
                <a:cs typeface="Roboto Medium"/>
              </a:rPr>
              <a:t>Requirements</a:t>
            </a:r>
            <a:endParaRPr sz="1955">
              <a:latin typeface="Roboto Medium"/>
              <a:cs typeface="Roboto Medium"/>
            </a:endParaRPr>
          </a:p>
          <a:p>
            <a:pPr marL="645598" marR="2199993">
              <a:lnSpc>
                <a:spcPts val="3519"/>
              </a:lnSpc>
            </a:pPr>
            <a:r>
              <a:rPr sz="1695" spc="-72" dirty="0">
                <a:solidFill>
                  <a:srgbClr val="333333"/>
                </a:solidFill>
                <a:latin typeface="Roboto"/>
                <a:cs typeface="Roboto"/>
              </a:rPr>
              <a:t>Acceptable</a:t>
            </a:r>
            <a:r>
              <a:rPr sz="1695" spc="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72" dirty="0">
                <a:solidFill>
                  <a:srgbClr val="333333"/>
                </a:solidFill>
                <a:latin typeface="Roboto"/>
                <a:cs typeface="Roboto"/>
              </a:rPr>
              <a:t>data</a:t>
            </a:r>
            <a:r>
              <a:rPr sz="1695" spc="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72" dirty="0">
                <a:solidFill>
                  <a:srgbClr val="333333"/>
                </a:solidFill>
                <a:latin typeface="Roboto"/>
                <a:cs typeface="Roboto"/>
              </a:rPr>
              <a:t>freshness</a:t>
            </a:r>
            <a:r>
              <a:rPr sz="1695" spc="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59" dirty="0">
                <a:solidFill>
                  <a:srgbClr val="333333"/>
                </a:solidFill>
                <a:latin typeface="Roboto"/>
                <a:cs typeface="Roboto"/>
              </a:rPr>
              <a:t>latency?</a:t>
            </a:r>
            <a:r>
              <a:rPr sz="1695" spc="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65" dirty="0">
                <a:solidFill>
                  <a:srgbClr val="333333"/>
                </a:solidFill>
                <a:latin typeface="Roboto"/>
                <a:cs typeface="Roboto"/>
              </a:rPr>
              <a:t>(real-time,</a:t>
            </a:r>
            <a:r>
              <a:rPr sz="1695" spc="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79" dirty="0">
                <a:solidFill>
                  <a:srgbClr val="333333"/>
                </a:solidFill>
                <a:latin typeface="Roboto"/>
                <a:cs typeface="Roboto"/>
              </a:rPr>
              <a:t>hourly,</a:t>
            </a:r>
            <a:r>
              <a:rPr sz="1695" spc="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45" dirty="0">
                <a:solidFill>
                  <a:srgbClr val="333333"/>
                </a:solidFill>
                <a:latin typeface="Roboto"/>
                <a:cs typeface="Roboto"/>
              </a:rPr>
              <a:t>daily) </a:t>
            </a:r>
            <a:r>
              <a:rPr sz="1695" spc="-65" dirty="0">
                <a:solidFill>
                  <a:srgbClr val="333333"/>
                </a:solidFill>
                <a:latin typeface="Roboto"/>
                <a:cs typeface="Roboto"/>
              </a:rPr>
              <a:t>Security,</a:t>
            </a:r>
            <a:r>
              <a:rPr sz="169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72" dirty="0">
                <a:solidFill>
                  <a:srgbClr val="333333"/>
                </a:solidFill>
                <a:latin typeface="Roboto"/>
                <a:cs typeface="Roboto"/>
              </a:rPr>
              <a:t>compliance,</a:t>
            </a:r>
            <a:r>
              <a:rPr sz="169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79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69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72" dirty="0">
                <a:solidFill>
                  <a:srgbClr val="333333"/>
                </a:solidFill>
                <a:latin typeface="Roboto"/>
                <a:cs typeface="Roboto"/>
              </a:rPr>
              <a:t>ongoing</a:t>
            </a:r>
            <a:r>
              <a:rPr sz="169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72" dirty="0">
                <a:solidFill>
                  <a:srgbClr val="333333"/>
                </a:solidFill>
                <a:latin typeface="Roboto"/>
                <a:cs typeface="Roboto"/>
              </a:rPr>
              <a:t>maintenance</a:t>
            </a:r>
            <a:r>
              <a:rPr sz="1695" spc="-13" dirty="0">
                <a:solidFill>
                  <a:srgbClr val="333333"/>
                </a:solidFill>
                <a:latin typeface="Roboto"/>
                <a:cs typeface="Roboto"/>
              </a:rPr>
              <a:t> plans?</a:t>
            </a:r>
            <a:endParaRPr sz="1695">
              <a:latin typeface="Roboto"/>
              <a:cs typeface="Robo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81599" y="9375438"/>
            <a:ext cx="2576207" cy="252437"/>
          </a:xfrm>
          <a:prstGeom prst="rect">
            <a:avLst/>
          </a:prstGeom>
        </p:spPr>
        <p:txBody>
          <a:bodyPr vert="horz" wrap="square" lIns="0" tIns="21523" rIns="0" bIns="0" rtlCol="0">
            <a:spAutoFit/>
          </a:bodyPr>
          <a:lstStyle/>
          <a:p>
            <a:pPr marL="16554">
              <a:spcBef>
                <a:spcPts val="169"/>
              </a:spcBef>
            </a:pPr>
            <a:r>
              <a:rPr sz="1499" spc="-79" dirty="0">
                <a:solidFill>
                  <a:srgbClr val="4A5462"/>
                </a:solidFill>
                <a:latin typeface="Roboto"/>
                <a:cs typeface="Roboto"/>
              </a:rPr>
              <a:t>Knowledge</a:t>
            </a:r>
            <a:r>
              <a:rPr sz="1499" spc="-13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99" spc="-85" dirty="0">
                <a:solidFill>
                  <a:srgbClr val="4A5462"/>
                </a:solidFill>
                <a:latin typeface="Roboto"/>
                <a:cs typeface="Roboto"/>
              </a:rPr>
              <a:t>Management</a:t>
            </a:r>
            <a:r>
              <a:rPr sz="1499" spc="-13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99" spc="-65" dirty="0">
                <a:solidFill>
                  <a:srgbClr val="4A5462"/>
                </a:solidFill>
                <a:latin typeface="Roboto"/>
                <a:cs typeface="Roboto"/>
              </a:rPr>
              <a:t>System</a:t>
            </a:r>
            <a:endParaRPr sz="1499">
              <a:latin typeface="Roboto"/>
              <a:cs typeface="Robo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346251" y="9375438"/>
            <a:ext cx="960283" cy="252437"/>
          </a:xfrm>
          <a:prstGeom prst="rect">
            <a:avLst/>
          </a:prstGeom>
        </p:spPr>
        <p:txBody>
          <a:bodyPr vert="horz" wrap="square" lIns="0" tIns="21523" rIns="0" bIns="0" rtlCol="0">
            <a:spAutoFit/>
          </a:bodyPr>
          <a:lstStyle/>
          <a:p>
            <a:pPr marL="16554">
              <a:spcBef>
                <a:spcPts val="169"/>
              </a:spcBef>
            </a:pPr>
            <a:r>
              <a:rPr sz="1499" spc="-65" dirty="0">
                <a:solidFill>
                  <a:srgbClr val="4A5462"/>
                </a:solidFill>
                <a:latin typeface="Roboto"/>
                <a:cs typeface="Roboto"/>
              </a:rPr>
              <a:t>Confidential</a:t>
            </a:r>
            <a:endParaRPr sz="1499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5746" y="447690"/>
            <a:ext cx="9115026" cy="915210"/>
          </a:xfrm>
          <a:prstGeom prst="rect">
            <a:avLst/>
          </a:prstGeom>
        </p:spPr>
        <p:txBody>
          <a:bodyPr vert="horz" wrap="square" lIns="0" tIns="310320" rIns="0" bIns="0" rtlCol="0">
            <a:spAutoFit/>
          </a:bodyPr>
          <a:lstStyle/>
          <a:p>
            <a:pPr marL="1929340">
              <a:spcBef>
                <a:spcPts val="131"/>
              </a:spcBef>
            </a:pPr>
            <a:r>
              <a:rPr spc="-248" dirty="0"/>
              <a:t>Agenda</a:t>
            </a:r>
            <a:r>
              <a:rPr spc="-65" dirty="0"/>
              <a:t> </a:t>
            </a:r>
            <a:r>
              <a:rPr spc="-169" dirty="0"/>
              <a:t>/</a:t>
            </a:r>
            <a:r>
              <a:rPr spc="-156" dirty="0"/>
              <a:t> </a:t>
            </a:r>
            <a:r>
              <a:rPr spc="-280" dirty="0"/>
              <a:t>Table</a:t>
            </a:r>
            <a:r>
              <a:rPr spc="-59" dirty="0"/>
              <a:t> </a:t>
            </a:r>
            <a:r>
              <a:rPr spc="-203" dirty="0"/>
              <a:t>of</a:t>
            </a:r>
            <a:r>
              <a:rPr spc="-65" dirty="0"/>
              <a:t> </a:t>
            </a:r>
            <a:r>
              <a:rPr spc="-176" dirty="0"/>
              <a:t>Contents</a:t>
            </a:r>
          </a:p>
        </p:txBody>
      </p:sp>
      <p:sp>
        <p:nvSpPr>
          <p:cNvPr id="3" name="object 3"/>
          <p:cNvSpPr/>
          <p:nvPr/>
        </p:nvSpPr>
        <p:spPr>
          <a:xfrm>
            <a:off x="1594190" y="2050047"/>
            <a:ext cx="447029" cy="447029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49" y="342899"/>
                </a:moveTo>
                <a:lnTo>
                  <a:pt x="129780" y="337760"/>
                </a:lnTo>
                <a:lnTo>
                  <a:pt x="90627" y="322656"/>
                </a:lnTo>
                <a:lnTo>
                  <a:pt x="56317" y="298493"/>
                </a:lnTo>
                <a:lnTo>
                  <a:pt x="28894" y="266701"/>
                </a:lnTo>
                <a:lnTo>
                  <a:pt x="10017" y="229200"/>
                </a:lnTo>
                <a:lnTo>
                  <a:pt x="823" y="188255"/>
                </a:lnTo>
                <a:lnTo>
                  <a:pt x="0" y="171449"/>
                </a:lnTo>
                <a:lnTo>
                  <a:pt x="205" y="163027"/>
                </a:lnTo>
                <a:lnTo>
                  <a:pt x="7380" y="121679"/>
                </a:lnTo>
                <a:lnTo>
                  <a:pt x="24386" y="83314"/>
                </a:lnTo>
                <a:lnTo>
                  <a:pt x="50216" y="50216"/>
                </a:lnTo>
                <a:lnTo>
                  <a:pt x="83315" y="24386"/>
                </a:lnTo>
                <a:lnTo>
                  <a:pt x="121679" y="7380"/>
                </a:lnTo>
                <a:lnTo>
                  <a:pt x="163027" y="205"/>
                </a:lnTo>
                <a:lnTo>
                  <a:pt x="171449" y="0"/>
                </a:lnTo>
                <a:lnTo>
                  <a:pt x="179872" y="205"/>
                </a:lnTo>
                <a:lnTo>
                  <a:pt x="221219" y="7380"/>
                </a:lnTo>
                <a:lnTo>
                  <a:pt x="259584" y="24386"/>
                </a:lnTo>
                <a:lnTo>
                  <a:pt x="292683" y="50216"/>
                </a:lnTo>
                <a:lnTo>
                  <a:pt x="318513" y="83314"/>
                </a:lnTo>
                <a:lnTo>
                  <a:pt x="335519" y="121679"/>
                </a:lnTo>
                <a:lnTo>
                  <a:pt x="342693" y="163027"/>
                </a:lnTo>
                <a:lnTo>
                  <a:pt x="342899" y="171449"/>
                </a:lnTo>
                <a:lnTo>
                  <a:pt x="342693" y="179872"/>
                </a:lnTo>
                <a:lnTo>
                  <a:pt x="335519" y="221219"/>
                </a:lnTo>
                <a:lnTo>
                  <a:pt x="318513" y="259584"/>
                </a:lnTo>
                <a:lnTo>
                  <a:pt x="292683" y="292683"/>
                </a:lnTo>
                <a:lnTo>
                  <a:pt x="259584" y="318513"/>
                </a:lnTo>
                <a:lnTo>
                  <a:pt x="221219" y="335519"/>
                </a:lnTo>
                <a:lnTo>
                  <a:pt x="179872" y="342693"/>
                </a:lnTo>
                <a:lnTo>
                  <a:pt x="171449" y="3428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94190" y="2795094"/>
            <a:ext cx="447029" cy="447029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49" y="342899"/>
                </a:moveTo>
                <a:lnTo>
                  <a:pt x="129780" y="337760"/>
                </a:lnTo>
                <a:lnTo>
                  <a:pt x="90627" y="322656"/>
                </a:lnTo>
                <a:lnTo>
                  <a:pt x="56317" y="298493"/>
                </a:lnTo>
                <a:lnTo>
                  <a:pt x="28894" y="266702"/>
                </a:lnTo>
                <a:lnTo>
                  <a:pt x="10017" y="229200"/>
                </a:lnTo>
                <a:lnTo>
                  <a:pt x="823" y="188255"/>
                </a:lnTo>
                <a:lnTo>
                  <a:pt x="0" y="171449"/>
                </a:lnTo>
                <a:lnTo>
                  <a:pt x="205" y="163027"/>
                </a:lnTo>
                <a:lnTo>
                  <a:pt x="7380" y="121679"/>
                </a:lnTo>
                <a:lnTo>
                  <a:pt x="24386" y="83314"/>
                </a:lnTo>
                <a:lnTo>
                  <a:pt x="50216" y="50216"/>
                </a:lnTo>
                <a:lnTo>
                  <a:pt x="83315" y="24385"/>
                </a:lnTo>
                <a:lnTo>
                  <a:pt x="121679" y="7380"/>
                </a:lnTo>
                <a:lnTo>
                  <a:pt x="163027" y="205"/>
                </a:lnTo>
                <a:lnTo>
                  <a:pt x="171449" y="0"/>
                </a:lnTo>
                <a:lnTo>
                  <a:pt x="179872" y="205"/>
                </a:lnTo>
                <a:lnTo>
                  <a:pt x="221219" y="7380"/>
                </a:lnTo>
                <a:lnTo>
                  <a:pt x="259584" y="24385"/>
                </a:lnTo>
                <a:lnTo>
                  <a:pt x="292683" y="50216"/>
                </a:lnTo>
                <a:lnTo>
                  <a:pt x="318513" y="83314"/>
                </a:lnTo>
                <a:lnTo>
                  <a:pt x="335519" y="121679"/>
                </a:lnTo>
                <a:lnTo>
                  <a:pt x="342693" y="163027"/>
                </a:lnTo>
                <a:lnTo>
                  <a:pt x="342899" y="171449"/>
                </a:lnTo>
                <a:lnTo>
                  <a:pt x="342693" y="179872"/>
                </a:lnTo>
                <a:lnTo>
                  <a:pt x="335519" y="221219"/>
                </a:lnTo>
                <a:lnTo>
                  <a:pt x="318513" y="259584"/>
                </a:lnTo>
                <a:lnTo>
                  <a:pt x="292683" y="292683"/>
                </a:lnTo>
                <a:lnTo>
                  <a:pt x="259584" y="318513"/>
                </a:lnTo>
                <a:lnTo>
                  <a:pt x="221219" y="335518"/>
                </a:lnTo>
                <a:lnTo>
                  <a:pt x="179872" y="342693"/>
                </a:lnTo>
                <a:lnTo>
                  <a:pt x="171449" y="3428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94190" y="3540142"/>
            <a:ext cx="447029" cy="447029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49" y="342899"/>
                </a:moveTo>
                <a:lnTo>
                  <a:pt x="129780" y="337760"/>
                </a:lnTo>
                <a:lnTo>
                  <a:pt x="90627" y="322657"/>
                </a:lnTo>
                <a:lnTo>
                  <a:pt x="56317" y="298493"/>
                </a:lnTo>
                <a:lnTo>
                  <a:pt x="28894" y="266701"/>
                </a:lnTo>
                <a:lnTo>
                  <a:pt x="10017" y="229200"/>
                </a:lnTo>
                <a:lnTo>
                  <a:pt x="823" y="188254"/>
                </a:lnTo>
                <a:lnTo>
                  <a:pt x="0" y="171449"/>
                </a:lnTo>
                <a:lnTo>
                  <a:pt x="205" y="163026"/>
                </a:lnTo>
                <a:lnTo>
                  <a:pt x="7380" y="121679"/>
                </a:lnTo>
                <a:lnTo>
                  <a:pt x="24386" y="83314"/>
                </a:lnTo>
                <a:lnTo>
                  <a:pt x="50216" y="50216"/>
                </a:lnTo>
                <a:lnTo>
                  <a:pt x="83315" y="24385"/>
                </a:lnTo>
                <a:lnTo>
                  <a:pt x="121679" y="7380"/>
                </a:lnTo>
                <a:lnTo>
                  <a:pt x="163027" y="205"/>
                </a:lnTo>
                <a:lnTo>
                  <a:pt x="171449" y="0"/>
                </a:lnTo>
                <a:lnTo>
                  <a:pt x="179872" y="205"/>
                </a:lnTo>
                <a:lnTo>
                  <a:pt x="221219" y="7380"/>
                </a:lnTo>
                <a:lnTo>
                  <a:pt x="259584" y="24385"/>
                </a:lnTo>
                <a:lnTo>
                  <a:pt x="292683" y="50216"/>
                </a:lnTo>
                <a:lnTo>
                  <a:pt x="318513" y="83314"/>
                </a:lnTo>
                <a:lnTo>
                  <a:pt x="335519" y="121679"/>
                </a:lnTo>
                <a:lnTo>
                  <a:pt x="342693" y="163026"/>
                </a:lnTo>
                <a:lnTo>
                  <a:pt x="342899" y="171449"/>
                </a:lnTo>
                <a:lnTo>
                  <a:pt x="342693" y="179872"/>
                </a:lnTo>
                <a:lnTo>
                  <a:pt x="335519" y="221219"/>
                </a:lnTo>
                <a:lnTo>
                  <a:pt x="318513" y="259584"/>
                </a:lnTo>
                <a:lnTo>
                  <a:pt x="292683" y="292683"/>
                </a:lnTo>
                <a:lnTo>
                  <a:pt x="259584" y="318513"/>
                </a:lnTo>
                <a:lnTo>
                  <a:pt x="221219" y="335518"/>
                </a:lnTo>
                <a:lnTo>
                  <a:pt x="179872" y="342693"/>
                </a:lnTo>
                <a:lnTo>
                  <a:pt x="171449" y="3428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94190" y="4285188"/>
            <a:ext cx="447029" cy="447029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49" y="342899"/>
                </a:moveTo>
                <a:lnTo>
                  <a:pt x="129780" y="337760"/>
                </a:lnTo>
                <a:lnTo>
                  <a:pt x="90627" y="322656"/>
                </a:lnTo>
                <a:lnTo>
                  <a:pt x="56317" y="298493"/>
                </a:lnTo>
                <a:lnTo>
                  <a:pt x="28894" y="266701"/>
                </a:lnTo>
                <a:lnTo>
                  <a:pt x="10017" y="229200"/>
                </a:lnTo>
                <a:lnTo>
                  <a:pt x="823" y="188255"/>
                </a:lnTo>
                <a:lnTo>
                  <a:pt x="0" y="171449"/>
                </a:lnTo>
                <a:lnTo>
                  <a:pt x="205" y="163026"/>
                </a:lnTo>
                <a:lnTo>
                  <a:pt x="7380" y="121679"/>
                </a:lnTo>
                <a:lnTo>
                  <a:pt x="24386" y="83315"/>
                </a:lnTo>
                <a:lnTo>
                  <a:pt x="50216" y="50216"/>
                </a:lnTo>
                <a:lnTo>
                  <a:pt x="83315" y="24385"/>
                </a:lnTo>
                <a:lnTo>
                  <a:pt x="121679" y="7380"/>
                </a:lnTo>
                <a:lnTo>
                  <a:pt x="163027" y="205"/>
                </a:lnTo>
                <a:lnTo>
                  <a:pt x="171449" y="0"/>
                </a:lnTo>
                <a:lnTo>
                  <a:pt x="179872" y="205"/>
                </a:lnTo>
                <a:lnTo>
                  <a:pt x="221219" y="7380"/>
                </a:lnTo>
                <a:lnTo>
                  <a:pt x="259584" y="24385"/>
                </a:lnTo>
                <a:lnTo>
                  <a:pt x="292683" y="50216"/>
                </a:lnTo>
                <a:lnTo>
                  <a:pt x="318513" y="83315"/>
                </a:lnTo>
                <a:lnTo>
                  <a:pt x="335519" y="121679"/>
                </a:lnTo>
                <a:lnTo>
                  <a:pt x="342693" y="163026"/>
                </a:lnTo>
                <a:lnTo>
                  <a:pt x="342899" y="171449"/>
                </a:lnTo>
                <a:lnTo>
                  <a:pt x="342693" y="179872"/>
                </a:lnTo>
                <a:lnTo>
                  <a:pt x="335519" y="221219"/>
                </a:lnTo>
                <a:lnTo>
                  <a:pt x="318513" y="259584"/>
                </a:lnTo>
                <a:lnTo>
                  <a:pt x="292683" y="292682"/>
                </a:lnTo>
                <a:lnTo>
                  <a:pt x="259584" y="318513"/>
                </a:lnTo>
                <a:lnTo>
                  <a:pt x="221219" y="335519"/>
                </a:lnTo>
                <a:lnTo>
                  <a:pt x="179872" y="342694"/>
                </a:lnTo>
                <a:lnTo>
                  <a:pt x="171449" y="3428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94190" y="5030235"/>
            <a:ext cx="447029" cy="447029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49" y="342899"/>
                </a:moveTo>
                <a:lnTo>
                  <a:pt x="129780" y="337759"/>
                </a:lnTo>
                <a:lnTo>
                  <a:pt x="90627" y="322656"/>
                </a:lnTo>
                <a:lnTo>
                  <a:pt x="56317" y="298493"/>
                </a:lnTo>
                <a:lnTo>
                  <a:pt x="28894" y="266701"/>
                </a:lnTo>
                <a:lnTo>
                  <a:pt x="10017" y="229200"/>
                </a:lnTo>
                <a:lnTo>
                  <a:pt x="823" y="188254"/>
                </a:lnTo>
                <a:lnTo>
                  <a:pt x="0" y="171449"/>
                </a:lnTo>
                <a:lnTo>
                  <a:pt x="205" y="163026"/>
                </a:lnTo>
                <a:lnTo>
                  <a:pt x="7380" y="121679"/>
                </a:lnTo>
                <a:lnTo>
                  <a:pt x="24386" y="83314"/>
                </a:lnTo>
                <a:lnTo>
                  <a:pt x="50216" y="50216"/>
                </a:lnTo>
                <a:lnTo>
                  <a:pt x="83315" y="24385"/>
                </a:lnTo>
                <a:lnTo>
                  <a:pt x="121679" y="7380"/>
                </a:lnTo>
                <a:lnTo>
                  <a:pt x="163027" y="205"/>
                </a:lnTo>
                <a:lnTo>
                  <a:pt x="171449" y="0"/>
                </a:lnTo>
                <a:lnTo>
                  <a:pt x="179872" y="205"/>
                </a:lnTo>
                <a:lnTo>
                  <a:pt x="221219" y="7380"/>
                </a:lnTo>
                <a:lnTo>
                  <a:pt x="259584" y="24385"/>
                </a:lnTo>
                <a:lnTo>
                  <a:pt x="292683" y="50216"/>
                </a:lnTo>
                <a:lnTo>
                  <a:pt x="318513" y="83314"/>
                </a:lnTo>
                <a:lnTo>
                  <a:pt x="335519" y="121679"/>
                </a:lnTo>
                <a:lnTo>
                  <a:pt x="342693" y="163026"/>
                </a:lnTo>
                <a:lnTo>
                  <a:pt x="342899" y="171449"/>
                </a:lnTo>
                <a:lnTo>
                  <a:pt x="342693" y="179872"/>
                </a:lnTo>
                <a:lnTo>
                  <a:pt x="335519" y="221219"/>
                </a:lnTo>
                <a:lnTo>
                  <a:pt x="318513" y="259584"/>
                </a:lnTo>
                <a:lnTo>
                  <a:pt x="292683" y="292682"/>
                </a:lnTo>
                <a:lnTo>
                  <a:pt x="259584" y="318512"/>
                </a:lnTo>
                <a:lnTo>
                  <a:pt x="221219" y="335518"/>
                </a:lnTo>
                <a:lnTo>
                  <a:pt x="179872" y="342693"/>
                </a:lnTo>
                <a:lnTo>
                  <a:pt x="171449" y="3428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94190" y="5775283"/>
            <a:ext cx="447029" cy="447029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49" y="342899"/>
                </a:moveTo>
                <a:lnTo>
                  <a:pt x="129780" y="337759"/>
                </a:lnTo>
                <a:lnTo>
                  <a:pt x="90627" y="322656"/>
                </a:lnTo>
                <a:lnTo>
                  <a:pt x="56317" y="298493"/>
                </a:lnTo>
                <a:lnTo>
                  <a:pt x="28894" y="266702"/>
                </a:lnTo>
                <a:lnTo>
                  <a:pt x="10017" y="229200"/>
                </a:lnTo>
                <a:lnTo>
                  <a:pt x="823" y="188255"/>
                </a:lnTo>
                <a:lnTo>
                  <a:pt x="0" y="171449"/>
                </a:lnTo>
                <a:lnTo>
                  <a:pt x="205" y="163026"/>
                </a:lnTo>
                <a:lnTo>
                  <a:pt x="7380" y="121679"/>
                </a:lnTo>
                <a:lnTo>
                  <a:pt x="24386" y="83314"/>
                </a:lnTo>
                <a:lnTo>
                  <a:pt x="50216" y="50216"/>
                </a:lnTo>
                <a:lnTo>
                  <a:pt x="83315" y="24385"/>
                </a:lnTo>
                <a:lnTo>
                  <a:pt x="121679" y="7380"/>
                </a:lnTo>
                <a:lnTo>
                  <a:pt x="163027" y="205"/>
                </a:lnTo>
                <a:lnTo>
                  <a:pt x="171449" y="0"/>
                </a:lnTo>
                <a:lnTo>
                  <a:pt x="179872" y="205"/>
                </a:lnTo>
                <a:lnTo>
                  <a:pt x="221219" y="7380"/>
                </a:lnTo>
                <a:lnTo>
                  <a:pt x="259584" y="24385"/>
                </a:lnTo>
                <a:lnTo>
                  <a:pt x="292683" y="50216"/>
                </a:lnTo>
                <a:lnTo>
                  <a:pt x="318513" y="83314"/>
                </a:lnTo>
                <a:lnTo>
                  <a:pt x="335519" y="121679"/>
                </a:lnTo>
                <a:lnTo>
                  <a:pt x="342693" y="163026"/>
                </a:lnTo>
                <a:lnTo>
                  <a:pt x="342899" y="171449"/>
                </a:lnTo>
                <a:lnTo>
                  <a:pt x="342693" y="179872"/>
                </a:lnTo>
                <a:lnTo>
                  <a:pt x="335519" y="221219"/>
                </a:lnTo>
                <a:lnTo>
                  <a:pt x="318513" y="259584"/>
                </a:lnTo>
                <a:lnTo>
                  <a:pt x="292683" y="292683"/>
                </a:lnTo>
                <a:lnTo>
                  <a:pt x="259584" y="318513"/>
                </a:lnTo>
                <a:lnTo>
                  <a:pt x="221219" y="335518"/>
                </a:lnTo>
                <a:lnTo>
                  <a:pt x="179872" y="342693"/>
                </a:lnTo>
                <a:lnTo>
                  <a:pt x="171449" y="3428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44106" y="2042808"/>
            <a:ext cx="6064683" cy="4086493"/>
          </a:xfrm>
          <a:prstGeom prst="rect">
            <a:avLst/>
          </a:prstGeom>
        </p:spPr>
        <p:txBody>
          <a:bodyPr vert="horz" wrap="square" lIns="0" tIns="19040" rIns="0" bIns="0" rtlCol="0">
            <a:spAutoFit/>
          </a:bodyPr>
          <a:lstStyle/>
          <a:p>
            <a:pPr marL="494958" indent="-478405">
              <a:spcBef>
                <a:spcPts val="149"/>
              </a:spcBef>
              <a:buClr>
                <a:srgbClr val="FFFFFF"/>
              </a:buClr>
              <a:buSzPct val="78787"/>
              <a:buFont typeface="Arial Nova"/>
              <a:buAutoNum type="arabicPlain"/>
              <a:tabLst>
                <a:tab pos="494958" algn="l"/>
              </a:tabLst>
            </a:pPr>
            <a:r>
              <a:rPr sz="2151" spc="-97" dirty="0">
                <a:solidFill>
                  <a:srgbClr val="333333"/>
                </a:solidFill>
                <a:latin typeface="Roboto"/>
                <a:cs typeface="Roboto"/>
              </a:rPr>
              <a:t>Introduction:</a:t>
            </a:r>
            <a:r>
              <a:rPr sz="2151" spc="-59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151" spc="-124" dirty="0">
                <a:solidFill>
                  <a:srgbClr val="333333"/>
                </a:solidFill>
                <a:latin typeface="Roboto"/>
                <a:cs typeface="Roboto"/>
              </a:rPr>
              <a:t>The</a:t>
            </a:r>
            <a:r>
              <a:rPr sz="2151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151" spc="-97" dirty="0">
                <a:solidFill>
                  <a:srgbClr val="333333"/>
                </a:solidFill>
                <a:latin typeface="Roboto"/>
                <a:cs typeface="Roboto"/>
              </a:rPr>
              <a:t>Challenge</a:t>
            </a:r>
            <a:r>
              <a:rPr sz="2151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151" spc="-144" dirty="0">
                <a:solidFill>
                  <a:srgbClr val="333333"/>
                </a:solidFill>
                <a:latin typeface="Roboto"/>
                <a:cs typeface="Roboto"/>
              </a:rPr>
              <a:t>&amp;</a:t>
            </a:r>
            <a:r>
              <a:rPr sz="2151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151" spc="-117" dirty="0">
                <a:solidFill>
                  <a:srgbClr val="333333"/>
                </a:solidFill>
                <a:latin typeface="Roboto"/>
                <a:cs typeface="Roboto"/>
              </a:rPr>
              <a:t>Our</a:t>
            </a:r>
            <a:r>
              <a:rPr sz="2151" spc="-13" dirty="0">
                <a:solidFill>
                  <a:srgbClr val="333333"/>
                </a:solidFill>
                <a:latin typeface="Roboto"/>
                <a:cs typeface="Roboto"/>
              </a:rPr>
              <a:t> Vision</a:t>
            </a:r>
            <a:endParaRPr sz="2151">
              <a:latin typeface="Roboto"/>
              <a:cs typeface="Roboto"/>
            </a:endParaRPr>
          </a:p>
          <a:p>
            <a:pPr>
              <a:spcBef>
                <a:spcPts val="939"/>
              </a:spcBef>
              <a:buClr>
                <a:srgbClr val="FFFFFF"/>
              </a:buClr>
              <a:buFont typeface="Arial Nova"/>
              <a:buAutoNum type="arabicPlain"/>
            </a:pPr>
            <a:endParaRPr sz="1955">
              <a:latin typeface="Roboto"/>
              <a:cs typeface="Roboto"/>
            </a:endParaRPr>
          </a:p>
          <a:p>
            <a:pPr marL="494958" indent="-478405">
              <a:buClr>
                <a:srgbClr val="FFFFFF"/>
              </a:buClr>
              <a:buSzPct val="78787"/>
              <a:buFont typeface="Arial Nova"/>
              <a:buAutoNum type="arabicPlain"/>
              <a:tabLst>
                <a:tab pos="494958" algn="l"/>
              </a:tabLst>
            </a:pPr>
            <a:r>
              <a:rPr sz="2151" spc="-97" dirty="0">
                <a:solidFill>
                  <a:srgbClr val="333333"/>
                </a:solidFill>
                <a:latin typeface="Roboto"/>
                <a:cs typeface="Roboto"/>
              </a:rPr>
              <a:t>Solution</a:t>
            </a:r>
            <a:r>
              <a:rPr sz="2151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151" spc="-97" dirty="0">
                <a:solidFill>
                  <a:srgbClr val="333333"/>
                </a:solidFill>
                <a:latin typeface="Roboto"/>
                <a:cs typeface="Roboto"/>
              </a:rPr>
              <a:t>Overview:</a:t>
            </a:r>
            <a:r>
              <a:rPr sz="2151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151" spc="-149" dirty="0">
                <a:solidFill>
                  <a:srgbClr val="333333"/>
                </a:solidFill>
                <a:latin typeface="Roboto"/>
                <a:cs typeface="Roboto"/>
              </a:rPr>
              <a:t>FAISS</a:t>
            </a:r>
            <a:r>
              <a:rPr sz="2151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151" spc="-117" dirty="0">
                <a:solidFill>
                  <a:srgbClr val="333333"/>
                </a:solidFill>
                <a:latin typeface="Roboto"/>
                <a:cs typeface="Roboto"/>
              </a:rPr>
              <a:t>Vector</a:t>
            </a:r>
            <a:r>
              <a:rPr sz="2151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151" spc="-149" dirty="0">
                <a:solidFill>
                  <a:srgbClr val="333333"/>
                </a:solidFill>
                <a:latin typeface="Roboto"/>
                <a:cs typeface="Roboto"/>
              </a:rPr>
              <a:t>DB</a:t>
            </a:r>
            <a:r>
              <a:rPr sz="2151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151" spc="-91" dirty="0">
                <a:solidFill>
                  <a:srgbClr val="333333"/>
                </a:solidFill>
                <a:latin typeface="Roboto"/>
                <a:cs typeface="Roboto"/>
              </a:rPr>
              <a:t>for</a:t>
            </a:r>
            <a:r>
              <a:rPr sz="2151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151" spc="-117" dirty="0">
                <a:solidFill>
                  <a:srgbClr val="333333"/>
                </a:solidFill>
                <a:latin typeface="Roboto"/>
                <a:cs typeface="Roboto"/>
              </a:rPr>
              <a:t>Cognate</a:t>
            </a:r>
            <a:r>
              <a:rPr sz="2151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151" spc="-32" dirty="0">
                <a:solidFill>
                  <a:srgbClr val="333333"/>
                </a:solidFill>
                <a:latin typeface="Roboto"/>
                <a:cs typeface="Roboto"/>
              </a:rPr>
              <a:t>AI</a:t>
            </a:r>
            <a:endParaRPr sz="2151">
              <a:latin typeface="Roboto"/>
              <a:cs typeface="Roboto"/>
            </a:endParaRPr>
          </a:p>
          <a:p>
            <a:pPr>
              <a:spcBef>
                <a:spcPts val="939"/>
              </a:spcBef>
              <a:buClr>
                <a:srgbClr val="FFFFFF"/>
              </a:buClr>
              <a:buFont typeface="Arial Nova"/>
              <a:buAutoNum type="arabicPlain"/>
            </a:pPr>
            <a:endParaRPr sz="1955">
              <a:latin typeface="Roboto"/>
              <a:cs typeface="Roboto"/>
            </a:endParaRPr>
          </a:p>
          <a:p>
            <a:pPr marL="494958" indent="-478405">
              <a:buClr>
                <a:srgbClr val="FFFFFF"/>
              </a:buClr>
              <a:buSzPct val="78787"/>
              <a:buFont typeface="Arial Nova"/>
              <a:buAutoNum type="arabicPlain"/>
              <a:tabLst>
                <a:tab pos="494958" algn="l"/>
              </a:tabLst>
            </a:pPr>
            <a:r>
              <a:rPr sz="2151" spc="-124" dirty="0">
                <a:solidFill>
                  <a:srgbClr val="333333"/>
                </a:solidFill>
                <a:latin typeface="Roboto"/>
                <a:cs typeface="Roboto"/>
              </a:rPr>
              <a:t>System</a:t>
            </a:r>
            <a:r>
              <a:rPr sz="2151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151" spc="-97" dirty="0">
                <a:solidFill>
                  <a:srgbClr val="333333"/>
                </a:solidFill>
                <a:latin typeface="Roboto"/>
                <a:cs typeface="Roboto"/>
              </a:rPr>
              <a:t>Architecture:</a:t>
            </a:r>
            <a:r>
              <a:rPr sz="2151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151" spc="-149" dirty="0">
                <a:solidFill>
                  <a:srgbClr val="333333"/>
                </a:solidFill>
                <a:latin typeface="Roboto"/>
                <a:cs typeface="Roboto"/>
              </a:rPr>
              <a:t>FAISS</a:t>
            </a:r>
            <a:r>
              <a:rPr sz="2151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151" spc="-91" dirty="0">
                <a:solidFill>
                  <a:srgbClr val="333333"/>
                </a:solidFill>
                <a:latin typeface="Roboto"/>
                <a:cs typeface="Roboto"/>
              </a:rPr>
              <a:t>Integration</a:t>
            </a:r>
            <a:r>
              <a:rPr sz="2151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151" spc="-13" dirty="0">
                <a:solidFill>
                  <a:srgbClr val="333333"/>
                </a:solidFill>
                <a:latin typeface="Roboto"/>
                <a:cs typeface="Roboto"/>
              </a:rPr>
              <a:t>Pipeline</a:t>
            </a:r>
            <a:endParaRPr sz="2151">
              <a:latin typeface="Roboto"/>
              <a:cs typeface="Roboto"/>
            </a:endParaRPr>
          </a:p>
          <a:p>
            <a:pPr>
              <a:spcBef>
                <a:spcPts val="939"/>
              </a:spcBef>
              <a:buClr>
                <a:srgbClr val="FFFFFF"/>
              </a:buClr>
              <a:buFont typeface="Arial Nova"/>
              <a:buAutoNum type="arabicPlain"/>
            </a:pPr>
            <a:endParaRPr sz="1955">
              <a:latin typeface="Roboto"/>
              <a:cs typeface="Roboto"/>
            </a:endParaRPr>
          </a:p>
          <a:p>
            <a:pPr marL="494958" indent="-478405">
              <a:buClr>
                <a:srgbClr val="FFFFFF"/>
              </a:buClr>
              <a:buSzPct val="78787"/>
              <a:buFont typeface="Arial Nova"/>
              <a:buAutoNum type="arabicPlain"/>
              <a:tabLst>
                <a:tab pos="494958" algn="l"/>
              </a:tabLst>
            </a:pPr>
            <a:r>
              <a:rPr sz="2151" spc="-111" dirty="0">
                <a:solidFill>
                  <a:srgbClr val="333333"/>
                </a:solidFill>
                <a:latin typeface="Roboto"/>
                <a:cs typeface="Roboto"/>
              </a:rPr>
              <a:t>Data</a:t>
            </a:r>
            <a:r>
              <a:rPr sz="2151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151" spc="-117" dirty="0">
                <a:solidFill>
                  <a:srgbClr val="333333"/>
                </a:solidFill>
                <a:latin typeface="Roboto"/>
                <a:cs typeface="Roboto"/>
              </a:rPr>
              <a:t>Model:</a:t>
            </a:r>
            <a:r>
              <a:rPr sz="2151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151" spc="-131" dirty="0">
                <a:solidFill>
                  <a:srgbClr val="333333"/>
                </a:solidFill>
                <a:latin typeface="Roboto"/>
                <a:cs typeface="Roboto"/>
              </a:rPr>
              <a:t>SFDC</a:t>
            </a:r>
            <a:r>
              <a:rPr sz="2151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151" spc="-124" dirty="0">
                <a:solidFill>
                  <a:srgbClr val="333333"/>
                </a:solidFill>
                <a:latin typeface="Roboto"/>
                <a:cs typeface="Roboto"/>
              </a:rPr>
              <a:t>Case</a:t>
            </a:r>
            <a:r>
              <a:rPr sz="2151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151" spc="-111" dirty="0">
                <a:solidFill>
                  <a:srgbClr val="333333"/>
                </a:solidFill>
                <a:latin typeface="Roboto"/>
                <a:cs typeface="Roboto"/>
              </a:rPr>
              <a:t>Data</a:t>
            </a:r>
            <a:r>
              <a:rPr sz="2151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151" spc="-144" dirty="0">
                <a:solidFill>
                  <a:srgbClr val="333333"/>
                </a:solidFill>
                <a:latin typeface="Roboto"/>
                <a:cs typeface="Roboto"/>
              </a:rPr>
              <a:t>&amp;</a:t>
            </a:r>
            <a:r>
              <a:rPr sz="2151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151" spc="-27" dirty="0">
                <a:solidFill>
                  <a:srgbClr val="333333"/>
                </a:solidFill>
                <a:latin typeface="Roboto"/>
                <a:cs typeface="Roboto"/>
              </a:rPr>
              <a:t>CFIs</a:t>
            </a:r>
            <a:endParaRPr sz="2151">
              <a:latin typeface="Roboto"/>
              <a:cs typeface="Roboto"/>
            </a:endParaRPr>
          </a:p>
          <a:p>
            <a:pPr>
              <a:spcBef>
                <a:spcPts val="939"/>
              </a:spcBef>
              <a:buClr>
                <a:srgbClr val="FFFFFF"/>
              </a:buClr>
              <a:buFont typeface="Arial Nova"/>
              <a:buAutoNum type="arabicPlain"/>
            </a:pPr>
            <a:endParaRPr sz="1955">
              <a:latin typeface="Roboto"/>
              <a:cs typeface="Roboto"/>
            </a:endParaRPr>
          </a:p>
          <a:p>
            <a:pPr marL="494958" indent="-478405">
              <a:buClr>
                <a:srgbClr val="FFFFFF"/>
              </a:buClr>
              <a:buSzPct val="78787"/>
              <a:buFont typeface="Arial Nova"/>
              <a:buAutoNum type="arabicPlain"/>
              <a:tabLst>
                <a:tab pos="494958" algn="l"/>
              </a:tabLst>
            </a:pPr>
            <a:r>
              <a:rPr sz="2151" spc="-149" dirty="0">
                <a:solidFill>
                  <a:srgbClr val="333333"/>
                </a:solidFill>
                <a:latin typeface="Roboto"/>
                <a:cs typeface="Roboto"/>
              </a:rPr>
              <a:t>RAG</a:t>
            </a:r>
            <a:r>
              <a:rPr sz="2151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151" spc="-97" dirty="0">
                <a:solidFill>
                  <a:srgbClr val="333333"/>
                </a:solidFill>
                <a:latin typeface="Roboto"/>
                <a:cs typeface="Roboto"/>
              </a:rPr>
              <a:t>Implementation:</a:t>
            </a:r>
            <a:r>
              <a:rPr sz="2151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151" spc="-117" dirty="0">
                <a:solidFill>
                  <a:srgbClr val="333333"/>
                </a:solidFill>
                <a:latin typeface="Roboto"/>
                <a:cs typeface="Roboto"/>
              </a:rPr>
              <a:t>Vector</a:t>
            </a:r>
            <a:r>
              <a:rPr sz="2151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151" spc="-117" dirty="0">
                <a:solidFill>
                  <a:srgbClr val="333333"/>
                </a:solidFill>
                <a:latin typeface="Roboto"/>
                <a:cs typeface="Roboto"/>
              </a:rPr>
              <a:t>Search</a:t>
            </a:r>
            <a:r>
              <a:rPr sz="2151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151" spc="-144" dirty="0">
                <a:solidFill>
                  <a:srgbClr val="333333"/>
                </a:solidFill>
                <a:latin typeface="Roboto"/>
                <a:cs typeface="Roboto"/>
              </a:rPr>
              <a:t>&amp;</a:t>
            </a:r>
            <a:r>
              <a:rPr sz="2151" spc="-13" dirty="0">
                <a:solidFill>
                  <a:srgbClr val="333333"/>
                </a:solidFill>
                <a:latin typeface="Roboto"/>
                <a:cs typeface="Roboto"/>
              </a:rPr>
              <a:t> Retrieval</a:t>
            </a:r>
            <a:endParaRPr sz="2151">
              <a:latin typeface="Roboto"/>
              <a:cs typeface="Roboto"/>
            </a:endParaRPr>
          </a:p>
          <a:p>
            <a:pPr>
              <a:spcBef>
                <a:spcPts val="939"/>
              </a:spcBef>
              <a:buClr>
                <a:srgbClr val="FFFFFF"/>
              </a:buClr>
              <a:buFont typeface="Arial Nova"/>
              <a:buAutoNum type="arabicPlain"/>
            </a:pPr>
            <a:endParaRPr sz="1955">
              <a:latin typeface="Roboto"/>
              <a:cs typeface="Roboto"/>
            </a:endParaRPr>
          </a:p>
          <a:p>
            <a:pPr marL="494958" indent="-478405">
              <a:buClr>
                <a:srgbClr val="FFFFFF"/>
              </a:buClr>
              <a:buSzPct val="78787"/>
              <a:buFont typeface="Arial Nova"/>
              <a:buAutoNum type="arabicPlain"/>
              <a:tabLst>
                <a:tab pos="494958" algn="l"/>
              </a:tabLst>
            </a:pPr>
            <a:r>
              <a:rPr sz="2151" spc="-91" dirty="0">
                <a:solidFill>
                  <a:srgbClr val="333333"/>
                </a:solidFill>
                <a:latin typeface="Roboto"/>
                <a:cs typeface="Roboto"/>
              </a:rPr>
              <a:t>Pipeline</a:t>
            </a:r>
            <a:r>
              <a:rPr sz="2151" spc="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151" spc="-111" dirty="0">
                <a:solidFill>
                  <a:srgbClr val="333333"/>
                </a:solidFill>
                <a:latin typeface="Roboto"/>
                <a:cs typeface="Roboto"/>
              </a:rPr>
              <a:t>Development:</a:t>
            </a:r>
            <a:r>
              <a:rPr sz="2151" spc="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151" spc="-117" dirty="0">
                <a:solidFill>
                  <a:srgbClr val="333333"/>
                </a:solidFill>
                <a:latin typeface="Roboto"/>
                <a:cs typeface="Roboto"/>
              </a:rPr>
              <a:t>Scheduled</a:t>
            </a:r>
            <a:r>
              <a:rPr sz="2151" spc="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151" spc="-13" dirty="0">
                <a:solidFill>
                  <a:srgbClr val="333333"/>
                </a:solidFill>
                <a:latin typeface="Roboto"/>
                <a:cs typeface="Roboto"/>
              </a:rPr>
              <a:t>Updates</a:t>
            </a:r>
            <a:endParaRPr sz="2151">
              <a:latin typeface="Roboto"/>
              <a:cs typeface="Robo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541359" y="2050047"/>
            <a:ext cx="447029" cy="447029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49" y="342899"/>
                </a:moveTo>
                <a:lnTo>
                  <a:pt x="129780" y="337760"/>
                </a:lnTo>
                <a:lnTo>
                  <a:pt x="90627" y="322656"/>
                </a:lnTo>
                <a:lnTo>
                  <a:pt x="56317" y="298493"/>
                </a:lnTo>
                <a:lnTo>
                  <a:pt x="28893" y="266701"/>
                </a:lnTo>
                <a:lnTo>
                  <a:pt x="10017" y="229200"/>
                </a:lnTo>
                <a:lnTo>
                  <a:pt x="823" y="188255"/>
                </a:lnTo>
                <a:lnTo>
                  <a:pt x="0" y="171449"/>
                </a:lnTo>
                <a:lnTo>
                  <a:pt x="205" y="163027"/>
                </a:lnTo>
                <a:lnTo>
                  <a:pt x="7379" y="121679"/>
                </a:lnTo>
                <a:lnTo>
                  <a:pt x="24385" y="83314"/>
                </a:lnTo>
                <a:lnTo>
                  <a:pt x="50216" y="50216"/>
                </a:lnTo>
                <a:lnTo>
                  <a:pt x="83314" y="24386"/>
                </a:lnTo>
                <a:lnTo>
                  <a:pt x="121679" y="7380"/>
                </a:lnTo>
                <a:lnTo>
                  <a:pt x="163026" y="205"/>
                </a:lnTo>
                <a:lnTo>
                  <a:pt x="171449" y="0"/>
                </a:lnTo>
                <a:lnTo>
                  <a:pt x="179872" y="205"/>
                </a:lnTo>
                <a:lnTo>
                  <a:pt x="221218" y="7380"/>
                </a:lnTo>
                <a:lnTo>
                  <a:pt x="259583" y="24386"/>
                </a:lnTo>
                <a:lnTo>
                  <a:pt x="292683" y="50216"/>
                </a:lnTo>
                <a:lnTo>
                  <a:pt x="318513" y="83314"/>
                </a:lnTo>
                <a:lnTo>
                  <a:pt x="335519" y="121679"/>
                </a:lnTo>
                <a:lnTo>
                  <a:pt x="342693" y="163027"/>
                </a:lnTo>
                <a:lnTo>
                  <a:pt x="342899" y="171449"/>
                </a:lnTo>
                <a:lnTo>
                  <a:pt x="342693" y="179872"/>
                </a:lnTo>
                <a:lnTo>
                  <a:pt x="335519" y="221219"/>
                </a:lnTo>
                <a:lnTo>
                  <a:pt x="318513" y="259584"/>
                </a:lnTo>
                <a:lnTo>
                  <a:pt x="292683" y="292683"/>
                </a:lnTo>
                <a:lnTo>
                  <a:pt x="259583" y="318513"/>
                </a:lnTo>
                <a:lnTo>
                  <a:pt x="221218" y="335519"/>
                </a:lnTo>
                <a:lnTo>
                  <a:pt x="179872" y="342693"/>
                </a:lnTo>
                <a:lnTo>
                  <a:pt x="171449" y="3428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691275" y="2104683"/>
            <a:ext cx="147354" cy="276723"/>
          </a:xfrm>
          <a:prstGeom prst="rect">
            <a:avLst/>
          </a:prstGeom>
        </p:spPr>
        <p:txBody>
          <a:bodyPr vert="horz" wrap="square" lIns="0" tIns="15729" rIns="0" bIns="0" rtlCol="0">
            <a:spAutoFit/>
          </a:bodyPr>
          <a:lstStyle/>
          <a:p>
            <a:pPr marL="16554">
              <a:spcBef>
                <a:spcPts val="124"/>
              </a:spcBef>
            </a:pPr>
            <a:r>
              <a:rPr sz="1695" b="1" spc="-65" dirty="0">
                <a:solidFill>
                  <a:srgbClr val="FFFFFF"/>
                </a:solidFill>
                <a:latin typeface="Arial Nova"/>
                <a:cs typeface="Arial Nova"/>
              </a:rPr>
              <a:t>7</a:t>
            </a:r>
            <a:endParaRPr sz="1695">
              <a:latin typeface="Arial Nova"/>
              <a:cs typeface="Arial Nov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541359" y="2795094"/>
            <a:ext cx="447029" cy="447029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49" y="342899"/>
                </a:moveTo>
                <a:lnTo>
                  <a:pt x="129780" y="337760"/>
                </a:lnTo>
                <a:lnTo>
                  <a:pt x="90627" y="322656"/>
                </a:lnTo>
                <a:lnTo>
                  <a:pt x="56317" y="298493"/>
                </a:lnTo>
                <a:lnTo>
                  <a:pt x="28893" y="266702"/>
                </a:lnTo>
                <a:lnTo>
                  <a:pt x="10017" y="229200"/>
                </a:lnTo>
                <a:lnTo>
                  <a:pt x="823" y="188255"/>
                </a:lnTo>
                <a:lnTo>
                  <a:pt x="0" y="171449"/>
                </a:lnTo>
                <a:lnTo>
                  <a:pt x="205" y="163027"/>
                </a:lnTo>
                <a:lnTo>
                  <a:pt x="7379" y="121679"/>
                </a:lnTo>
                <a:lnTo>
                  <a:pt x="24385" y="83314"/>
                </a:lnTo>
                <a:lnTo>
                  <a:pt x="50216" y="50216"/>
                </a:lnTo>
                <a:lnTo>
                  <a:pt x="83314" y="24385"/>
                </a:lnTo>
                <a:lnTo>
                  <a:pt x="121679" y="7380"/>
                </a:lnTo>
                <a:lnTo>
                  <a:pt x="163026" y="205"/>
                </a:lnTo>
                <a:lnTo>
                  <a:pt x="171449" y="0"/>
                </a:lnTo>
                <a:lnTo>
                  <a:pt x="179872" y="205"/>
                </a:lnTo>
                <a:lnTo>
                  <a:pt x="221218" y="7380"/>
                </a:lnTo>
                <a:lnTo>
                  <a:pt x="259583" y="24385"/>
                </a:lnTo>
                <a:lnTo>
                  <a:pt x="292683" y="50216"/>
                </a:lnTo>
                <a:lnTo>
                  <a:pt x="318513" y="83314"/>
                </a:lnTo>
                <a:lnTo>
                  <a:pt x="335519" y="121679"/>
                </a:lnTo>
                <a:lnTo>
                  <a:pt x="342693" y="163027"/>
                </a:lnTo>
                <a:lnTo>
                  <a:pt x="342899" y="171449"/>
                </a:lnTo>
                <a:lnTo>
                  <a:pt x="342693" y="179872"/>
                </a:lnTo>
                <a:lnTo>
                  <a:pt x="335519" y="221219"/>
                </a:lnTo>
                <a:lnTo>
                  <a:pt x="318513" y="259584"/>
                </a:lnTo>
                <a:lnTo>
                  <a:pt x="292683" y="292683"/>
                </a:lnTo>
                <a:lnTo>
                  <a:pt x="259583" y="318513"/>
                </a:lnTo>
                <a:lnTo>
                  <a:pt x="221218" y="335518"/>
                </a:lnTo>
                <a:lnTo>
                  <a:pt x="179872" y="342693"/>
                </a:lnTo>
                <a:lnTo>
                  <a:pt x="171449" y="3428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691275" y="2849731"/>
            <a:ext cx="147354" cy="276723"/>
          </a:xfrm>
          <a:prstGeom prst="rect">
            <a:avLst/>
          </a:prstGeom>
        </p:spPr>
        <p:txBody>
          <a:bodyPr vert="horz" wrap="square" lIns="0" tIns="15729" rIns="0" bIns="0" rtlCol="0">
            <a:spAutoFit/>
          </a:bodyPr>
          <a:lstStyle/>
          <a:p>
            <a:pPr marL="16554">
              <a:spcBef>
                <a:spcPts val="124"/>
              </a:spcBef>
            </a:pPr>
            <a:r>
              <a:rPr sz="1695" b="1" spc="-65" dirty="0">
                <a:solidFill>
                  <a:srgbClr val="FFFFFF"/>
                </a:solidFill>
                <a:latin typeface="Arial Nova"/>
                <a:cs typeface="Arial Nova"/>
              </a:rPr>
              <a:t>8</a:t>
            </a:r>
            <a:endParaRPr sz="1695">
              <a:latin typeface="Arial Nova"/>
              <a:cs typeface="Arial Nov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41359" y="3540142"/>
            <a:ext cx="447029" cy="447029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49" y="342899"/>
                </a:moveTo>
                <a:lnTo>
                  <a:pt x="129780" y="337760"/>
                </a:lnTo>
                <a:lnTo>
                  <a:pt x="90627" y="322657"/>
                </a:lnTo>
                <a:lnTo>
                  <a:pt x="56317" y="298493"/>
                </a:lnTo>
                <a:lnTo>
                  <a:pt x="28893" y="266701"/>
                </a:lnTo>
                <a:lnTo>
                  <a:pt x="10017" y="229200"/>
                </a:lnTo>
                <a:lnTo>
                  <a:pt x="823" y="188254"/>
                </a:lnTo>
                <a:lnTo>
                  <a:pt x="0" y="171449"/>
                </a:lnTo>
                <a:lnTo>
                  <a:pt x="205" y="163026"/>
                </a:lnTo>
                <a:lnTo>
                  <a:pt x="7379" y="121679"/>
                </a:lnTo>
                <a:lnTo>
                  <a:pt x="24385" y="83314"/>
                </a:lnTo>
                <a:lnTo>
                  <a:pt x="50216" y="50216"/>
                </a:lnTo>
                <a:lnTo>
                  <a:pt x="83314" y="24385"/>
                </a:lnTo>
                <a:lnTo>
                  <a:pt x="121679" y="7380"/>
                </a:lnTo>
                <a:lnTo>
                  <a:pt x="163026" y="205"/>
                </a:lnTo>
                <a:lnTo>
                  <a:pt x="171449" y="0"/>
                </a:lnTo>
                <a:lnTo>
                  <a:pt x="179872" y="205"/>
                </a:lnTo>
                <a:lnTo>
                  <a:pt x="221218" y="7380"/>
                </a:lnTo>
                <a:lnTo>
                  <a:pt x="259583" y="24385"/>
                </a:lnTo>
                <a:lnTo>
                  <a:pt x="292683" y="50216"/>
                </a:lnTo>
                <a:lnTo>
                  <a:pt x="318513" y="83314"/>
                </a:lnTo>
                <a:lnTo>
                  <a:pt x="335519" y="121679"/>
                </a:lnTo>
                <a:lnTo>
                  <a:pt x="342693" y="163026"/>
                </a:lnTo>
                <a:lnTo>
                  <a:pt x="342899" y="171449"/>
                </a:lnTo>
                <a:lnTo>
                  <a:pt x="342693" y="179872"/>
                </a:lnTo>
                <a:lnTo>
                  <a:pt x="335519" y="221219"/>
                </a:lnTo>
                <a:lnTo>
                  <a:pt x="318513" y="259584"/>
                </a:lnTo>
                <a:lnTo>
                  <a:pt x="292683" y="292683"/>
                </a:lnTo>
                <a:lnTo>
                  <a:pt x="259583" y="318513"/>
                </a:lnTo>
                <a:lnTo>
                  <a:pt x="221218" y="335518"/>
                </a:lnTo>
                <a:lnTo>
                  <a:pt x="179872" y="342693"/>
                </a:lnTo>
                <a:lnTo>
                  <a:pt x="171449" y="3428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691275" y="3594777"/>
            <a:ext cx="147354" cy="276723"/>
          </a:xfrm>
          <a:prstGeom prst="rect">
            <a:avLst/>
          </a:prstGeom>
        </p:spPr>
        <p:txBody>
          <a:bodyPr vert="horz" wrap="square" lIns="0" tIns="15729" rIns="0" bIns="0" rtlCol="0">
            <a:spAutoFit/>
          </a:bodyPr>
          <a:lstStyle/>
          <a:p>
            <a:pPr marL="16554">
              <a:spcBef>
                <a:spcPts val="124"/>
              </a:spcBef>
            </a:pPr>
            <a:r>
              <a:rPr sz="1695" b="1" spc="-65" dirty="0">
                <a:solidFill>
                  <a:srgbClr val="FFFFFF"/>
                </a:solidFill>
                <a:latin typeface="Arial Nova"/>
                <a:cs typeface="Arial Nova"/>
              </a:rPr>
              <a:t>9</a:t>
            </a:r>
            <a:endParaRPr sz="1695">
              <a:latin typeface="Arial Nova"/>
              <a:cs typeface="Arial Nov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541359" y="4285188"/>
            <a:ext cx="447029" cy="447029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49" y="342899"/>
                </a:moveTo>
                <a:lnTo>
                  <a:pt x="129780" y="337760"/>
                </a:lnTo>
                <a:lnTo>
                  <a:pt x="90627" y="322656"/>
                </a:lnTo>
                <a:lnTo>
                  <a:pt x="56317" y="298493"/>
                </a:lnTo>
                <a:lnTo>
                  <a:pt x="28893" y="266701"/>
                </a:lnTo>
                <a:lnTo>
                  <a:pt x="10017" y="229200"/>
                </a:lnTo>
                <a:lnTo>
                  <a:pt x="823" y="188255"/>
                </a:lnTo>
                <a:lnTo>
                  <a:pt x="0" y="171449"/>
                </a:lnTo>
                <a:lnTo>
                  <a:pt x="205" y="163026"/>
                </a:lnTo>
                <a:lnTo>
                  <a:pt x="7379" y="121679"/>
                </a:lnTo>
                <a:lnTo>
                  <a:pt x="24385" y="83315"/>
                </a:lnTo>
                <a:lnTo>
                  <a:pt x="50216" y="50216"/>
                </a:lnTo>
                <a:lnTo>
                  <a:pt x="83314" y="24385"/>
                </a:lnTo>
                <a:lnTo>
                  <a:pt x="121679" y="7380"/>
                </a:lnTo>
                <a:lnTo>
                  <a:pt x="163026" y="205"/>
                </a:lnTo>
                <a:lnTo>
                  <a:pt x="171449" y="0"/>
                </a:lnTo>
                <a:lnTo>
                  <a:pt x="179872" y="205"/>
                </a:lnTo>
                <a:lnTo>
                  <a:pt x="221218" y="7380"/>
                </a:lnTo>
                <a:lnTo>
                  <a:pt x="259583" y="24385"/>
                </a:lnTo>
                <a:lnTo>
                  <a:pt x="292683" y="50216"/>
                </a:lnTo>
                <a:lnTo>
                  <a:pt x="318513" y="83315"/>
                </a:lnTo>
                <a:lnTo>
                  <a:pt x="335519" y="121679"/>
                </a:lnTo>
                <a:lnTo>
                  <a:pt x="342693" y="163026"/>
                </a:lnTo>
                <a:lnTo>
                  <a:pt x="342899" y="171449"/>
                </a:lnTo>
                <a:lnTo>
                  <a:pt x="342693" y="179872"/>
                </a:lnTo>
                <a:lnTo>
                  <a:pt x="335519" y="221219"/>
                </a:lnTo>
                <a:lnTo>
                  <a:pt x="318513" y="259584"/>
                </a:lnTo>
                <a:lnTo>
                  <a:pt x="292683" y="292682"/>
                </a:lnTo>
                <a:lnTo>
                  <a:pt x="259583" y="318513"/>
                </a:lnTo>
                <a:lnTo>
                  <a:pt x="221218" y="335519"/>
                </a:lnTo>
                <a:lnTo>
                  <a:pt x="179872" y="342694"/>
                </a:lnTo>
                <a:lnTo>
                  <a:pt x="171449" y="3428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541359" y="5030235"/>
            <a:ext cx="447029" cy="447029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49" y="342899"/>
                </a:moveTo>
                <a:lnTo>
                  <a:pt x="129780" y="337759"/>
                </a:lnTo>
                <a:lnTo>
                  <a:pt x="90627" y="322656"/>
                </a:lnTo>
                <a:lnTo>
                  <a:pt x="56317" y="298493"/>
                </a:lnTo>
                <a:lnTo>
                  <a:pt x="28893" y="266701"/>
                </a:lnTo>
                <a:lnTo>
                  <a:pt x="10017" y="229200"/>
                </a:lnTo>
                <a:lnTo>
                  <a:pt x="823" y="188254"/>
                </a:lnTo>
                <a:lnTo>
                  <a:pt x="0" y="171449"/>
                </a:lnTo>
                <a:lnTo>
                  <a:pt x="205" y="163026"/>
                </a:lnTo>
                <a:lnTo>
                  <a:pt x="7379" y="121679"/>
                </a:lnTo>
                <a:lnTo>
                  <a:pt x="24385" y="83314"/>
                </a:lnTo>
                <a:lnTo>
                  <a:pt x="50216" y="50216"/>
                </a:lnTo>
                <a:lnTo>
                  <a:pt x="83314" y="24385"/>
                </a:lnTo>
                <a:lnTo>
                  <a:pt x="121679" y="7380"/>
                </a:lnTo>
                <a:lnTo>
                  <a:pt x="163026" y="205"/>
                </a:lnTo>
                <a:lnTo>
                  <a:pt x="171449" y="0"/>
                </a:lnTo>
                <a:lnTo>
                  <a:pt x="179872" y="205"/>
                </a:lnTo>
                <a:lnTo>
                  <a:pt x="221218" y="7380"/>
                </a:lnTo>
                <a:lnTo>
                  <a:pt x="259583" y="24385"/>
                </a:lnTo>
                <a:lnTo>
                  <a:pt x="292683" y="50216"/>
                </a:lnTo>
                <a:lnTo>
                  <a:pt x="318513" y="83314"/>
                </a:lnTo>
                <a:lnTo>
                  <a:pt x="335519" y="121679"/>
                </a:lnTo>
                <a:lnTo>
                  <a:pt x="342693" y="163026"/>
                </a:lnTo>
                <a:lnTo>
                  <a:pt x="342899" y="171449"/>
                </a:lnTo>
                <a:lnTo>
                  <a:pt x="342693" y="179872"/>
                </a:lnTo>
                <a:lnTo>
                  <a:pt x="335519" y="221219"/>
                </a:lnTo>
                <a:lnTo>
                  <a:pt x="318513" y="259584"/>
                </a:lnTo>
                <a:lnTo>
                  <a:pt x="292683" y="292682"/>
                </a:lnTo>
                <a:lnTo>
                  <a:pt x="259583" y="318512"/>
                </a:lnTo>
                <a:lnTo>
                  <a:pt x="221218" y="335518"/>
                </a:lnTo>
                <a:lnTo>
                  <a:pt x="179872" y="342693"/>
                </a:lnTo>
                <a:lnTo>
                  <a:pt x="171449" y="3428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634234" y="2180641"/>
            <a:ext cx="6264862" cy="3347445"/>
          </a:xfrm>
          <a:prstGeom prst="rect">
            <a:avLst/>
          </a:prstGeom>
        </p:spPr>
        <p:txBody>
          <a:bodyPr vert="horz" wrap="square" lIns="0" tIns="19040" rIns="0" bIns="0" rtlCol="0">
            <a:spAutoFit/>
          </a:bodyPr>
          <a:lstStyle/>
          <a:p>
            <a:pPr marL="552068">
              <a:spcBef>
                <a:spcPts val="149"/>
              </a:spcBef>
            </a:pPr>
            <a:r>
              <a:rPr sz="2151" spc="-124" dirty="0">
                <a:solidFill>
                  <a:srgbClr val="333333"/>
                </a:solidFill>
                <a:latin typeface="Roboto"/>
                <a:cs typeface="Roboto"/>
              </a:rPr>
              <a:t>Testing</a:t>
            </a:r>
            <a:r>
              <a:rPr sz="2151" spc="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151" spc="-144" dirty="0">
                <a:solidFill>
                  <a:srgbClr val="333333"/>
                </a:solidFill>
                <a:latin typeface="Roboto"/>
                <a:cs typeface="Roboto"/>
              </a:rPr>
              <a:t>&amp;</a:t>
            </a:r>
            <a:r>
              <a:rPr sz="2151" spc="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151" spc="-124" dirty="0">
                <a:solidFill>
                  <a:srgbClr val="333333"/>
                </a:solidFill>
                <a:latin typeface="Roboto"/>
                <a:cs typeface="Roboto"/>
              </a:rPr>
              <a:t>Accuracy</a:t>
            </a:r>
            <a:r>
              <a:rPr sz="2151" spc="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151" spc="-13" dirty="0">
                <a:solidFill>
                  <a:srgbClr val="333333"/>
                </a:solidFill>
                <a:latin typeface="Roboto"/>
                <a:cs typeface="Roboto"/>
              </a:rPr>
              <a:t>Measurement</a:t>
            </a:r>
            <a:endParaRPr sz="2151" dirty="0">
              <a:latin typeface="Roboto"/>
              <a:cs typeface="Roboto"/>
            </a:endParaRPr>
          </a:p>
          <a:p>
            <a:pPr marL="552068" marR="6621">
              <a:lnSpc>
                <a:spcPct val="227300"/>
              </a:lnSpc>
            </a:pPr>
            <a:r>
              <a:rPr sz="2151" spc="-117" dirty="0">
                <a:solidFill>
                  <a:srgbClr val="333333"/>
                </a:solidFill>
                <a:latin typeface="Roboto"/>
                <a:cs typeface="Roboto"/>
              </a:rPr>
              <a:t>Technology</a:t>
            </a:r>
            <a:r>
              <a:rPr sz="2151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151" spc="-104" dirty="0">
                <a:solidFill>
                  <a:srgbClr val="333333"/>
                </a:solidFill>
                <a:latin typeface="Roboto"/>
                <a:cs typeface="Roboto"/>
              </a:rPr>
              <a:t>Stack:</a:t>
            </a:r>
            <a:r>
              <a:rPr sz="2151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151" spc="-149" dirty="0">
                <a:solidFill>
                  <a:srgbClr val="333333"/>
                </a:solidFill>
                <a:latin typeface="Roboto"/>
                <a:cs typeface="Roboto"/>
              </a:rPr>
              <a:t>FAISS</a:t>
            </a:r>
            <a:r>
              <a:rPr sz="2151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151" spc="-144" dirty="0">
                <a:solidFill>
                  <a:srgbClr val="333333"/>
                </a:solidFill>
                <a:latin typeface="Roboto"/>
                <a:cs typeface="Roboto"/>
              </a:rPr>
              <a:t>&amp;</a:t>
            </a:r>
            <a:r>
              <a:rPr sz="2151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151" spc="-97" dirty="0">
                <a:solidFill>
                  <a:srgbClr val="333333"/>
                </a:solidFill>
                <a:latin typeface="Roboto"/>
                <a:cs typeface="Roboto"/>
              </a:rPr>
              <a:t>Integration</a:t>
            </a:r>
            <a:r>
              <a:rPr sz="2151" spc="-4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151" spc="-111" dirty="0">
                <a:solidFill>
                  <a:srgbClr val="333333"/>
                </a:solidFill>
                <a:latin typeface="Roboto"/>
                <a:cs typeface="Roboto"/>
              </a:rPr>
              <a:t>Tools </a:t>
            </a:r>
            <a:r>
              <a:rPr sz="2151" spc="-104" dirty="0">
                <a:solidFill>
                  <a:srgbClr val="333333"/>
                </a:solidFill>
                <a:latin typeface="Roboto"/>
                <a:cs typeface="Roboto"/>
              </a:rPr>
              <a:t>Milestone-</a:t>
            </a:r>
            <a:r>
              <a:rPr sz="2151" spc="-124" dirty="0">
                <a:solidFill>
                  <a:srgbClr val="333333"/>
                </a:solidFill>
                <a:latin typeface="Roboto"/>
                <a:cs typeface="Roboto"/>
              </a:rPr>
              <a:t>Based</a:t>
            </a:r>
            <a:r>
              <a:rPr sz="2151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151" spc="-111" dirty="0">
                <a:solidFill>
                  <a:srgbClr val="333333"/>
                </a:solidFill>
                <a:latin typeface="Roboto"/>
                <a:cs typeface="Roboto"/>
              </a:rPr>
              <a:t>Development</a:t>
            </a:r>
            <a:r>
              <a:rPr sz="2151" spc="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151" spc="-13" dirty="0">
                <a:solidFill>
                  <a:srgbClr val="333333"/>
                </a:solidFill>
                <a:latin typeface="Roboto"/>
                <a:cs typeface="Roboto"/>
              </a:rPr>
              <a:t>Roadmap</a:t>
            </a:r>
            <a:endParaRPr sz="2151" dirty="0">
              <a:latin typeface="Roboto"/>
              <a:cs typeface="Roboto"/>
            </a:endParaRPr>
          </a:p>
          <a:p>
            <a:pPr>
              <a:spcBef>
                <a:spcPts val="939"/>
              </a:spcBef>
            </a:pPr>
            <a:endParaRPr sz="1955" dirty="0">
              <a:latin typeface="Roboto"/>
              <a:cs typeface="Roboto"/>
            </a:endParaRPr>
          </a:p>
          <a:p>
            <a:pPr marL="552068" indent="-535515">
              <a:buClr>
                <a:srgbClr val="FFFFFF"/>
              </a:buClr>
              <a:buSzPct val="78787"/>
              <a:buFont typeface="Arial Nova"/>
              <a:buAutoNum type="arabicPlain" startAt="10"/>
              <a:tabLst>
                <a:tab pos="552068" algn="l"/>
              </a:tabLst>
            </a:pPr>
            <a:r>
              <a:rPr sz="2151" spc="-163" dirty="0">
                <a:solidFill>
                  <a:srgbClr val="333333"/>
                </a:solidFill>
                <a:latin typeface="Roboto"/>
                <a:cs typeface="Roboto"/>
              </a:rPr>
              <a:t>Team</a:t>
            </a:r>
            <a:r>
              <a:rPr sz="2151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151" spc="-144" dirty="0">
                <a:solidFill>
                  <a:srgbClr val="333333"/>
                </a:solidFill>
                <a:latin typeface="Roboto"/>
                <a:cs typeface="Roboto"/>
              </a:rPr>
              <a:t>&amp;</a:t>
            </a:r>
            <a:r>
              <a:rPr sz="2151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151" spc="-124" dirty="0">
                <a:solidFill>
                  <a:srgbClr val="333333"/>
                </a:solidFill>
                <a:latin typeface="Roboto"/>
                <a:cs typeface="Roboto"/>
              </a:rPr>
              <a:t>Resource</a:t>
            </a:r>
            <a:r>
              <a:rPr sz="2151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151" spc="-13" dirty="0">
                <a:solidFill>
                  <a:srgbClr val="333333"/>
                </a:solidFill>
                <a:latin typeface="Roboto"/>
                <a:cs typeface="Roboto"/>
              </a:rPr>
              <a:t>Allocation</a:t>
            </a:r>
            <a:endParaRPr sz="2151" dirty="0">
              <a:latin typeface="Roboto"/>
              <a:cs typeface="Roboto"/>
            </a:endParaRPr>
          </a:p>
          <a:p>
            <a:pPr>
              <a:spcBef>
                <a:spcPts val="939"/>
              </a:spcBef>
              <a:buClr>
                <a:srgbClr val="FFFFFF"/>
              </a:buClr>
              <a:buFont typeface="Arial Nova"/>
              <a:buAutoNum type="arabicPlain" startAt="10"/>
            </a:pPr>
            <a:endParaRPr sz="1955" dirty="0">
              <a:latin typeface="Roboto"/>
              <a:cs typeface="Roboto"/>
            </a:endParaRPr>
          </a:p>
          <a:p>
            <a:pPr marL="552068" indent="-535515">
              <a:buClr>
                <a:srgbClr val="FFFFFF"/>
              </a:buClr>
              <a:buSzPct val="78787"/>
              <a:buFont typeface="Arial Nova"/>
              <a:buAutoNum type="arabicPlain" startAt="10"/>
              <a:tabLst>
                <a:tab pos="552068" algn="l"/>
              </a:tabLst>
            </a:pPr>
            <a:r>
              <a:rPr sz="2151" spc="-104" dirty="0">
                <a:solidFill>
                  <a:srgbClr val="333333"/>
                </a:solidFill>
                <a:latin typeface="Roboto"/>
                <a:cs typeface="Roboto"/>
              </a:rPr>
              <a:t>Benefits</a:t>
            </a:r>
            <a:r>
              <a:rPr sz="2151" spc="-39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151" spc="-144" dirty="0">
                <a:solidFill>
                  <a:srgbClr val="333333"/>
                </a:solidFill>
                <a:latin typeface="Roboto"/>
                <a:cs typeface="Roboto"/>
              </a:rPr>
              <a:t>&amp;</a:t>
            </a:r>
            <a:r>
              <a:rPr sz="2151" spc="-32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151" spc="-117" dirty="0">
                <a:solidFill>
                  <a:srgbClr val="333333"/>
                </a:solidFill>
                <a:latin typeface="Roboto"/>
                <a:cs typeface="Roboto"/>
              </a:rPr>
              <a:t>Next</a:t>
            </a:r>
            <a:r>
              <a:rPr sz="2151" spc="-32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151" spc="-13" dirty="0">
                <a:solidFill>
                  <a:srgbClr val="333333"/>
                </a:solidFill>
                <a:latin typeface="Roboto"/>
                <a:cs typeface="Roboto"/>
              </a:rPr>
              <a:t>Steps</a:t>
            </a:r>
            <a:endParaRPr sz="2151" dirty="0">
              <a:latin typeface="Roboto"/>
              <a:cs typeface="Roboto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541359" y="5775283"/>
            <a:ext cx="447029" cy="447029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49" y="342899"/>
                </a:moveTo>
                <a:lnTo>
                  <a:pt x="129780" y="337759"/>
                </a:lnTo>
                <a:lnTo>
                  <a:pt x="90627" y="322656"/>
                </a:lnTo>
                <a:lnTo>
                  <a:pt x="56317" y="298493"/>
                </a:lnTo>
                <a:lnTo>
                  <a:pt x="28893" y="266702"/>
                </a:lnTo>
                <a:lnTo>
                  <a:pt x="10017" y="229200"/>
                </a:lnTo>
                <a:lnTo>
                  <a:pt x="823" y="188255"/>
                </a:lnTo>
                <a:lnTo>
                  <a:pt x="0" y="171449"/>
                </a:lnTo>
                <a:lnTo>
                  <a:pt x="205" y="163026"/>
                </a:lnTo>
                <a:lnTo>
                  <a:pt x="7379" y="121679"/>
                </a:lnTo>
                <a:lnTo>
                  <a:pt x="24385" y="83314"/>
                </a:lnTo>
                <a:lnTo>
                  <a:pt x="50216" y="50216"/>
                </a:lnTo>
                <a:lnTo>
                  <a:pt x="83314" y="24385"/>
                </a:lnTo>
                <a:lnTo>
                  <a:pt x="121679" y="7380"/>
                </a:lnTo>
                <a:lnTo>
                  <a:pt x="163026" y="205"/>
                </a:lnTo>
                <a:lnTo>
                  <a:pt x="171449" y="0"/>
                </a:lnTo>
                <a:lnTo>
                  <a:pt x="179872" y="205"/>
                </a:lnTo>
                <a:lnTo>
                  <a:pt x="221218" y="7380"/>
                </a:lnTo>
                <a:lnTo>
                  <a:pt x="259583" y="24385"/>
                </a:lnTo>
                <a:lnTo>
                  <a:pt x="292683" y="50216"/>
                </a:lnTo>
                <a:lnTo>
                  <a:pt x="318513" y="83314"/>
                </a:lnTo>
                <a:lnTo>
                  <a:pt x="335519" y="121679"/>
                </a:lnTo>
                <a:lnTo>
                  <a:pt x="342693" y="163026"/>
                </a:lnTo>
                <a:lnTo>
                  <a:pt x="342899" y="171449"/>
                </a:lnTo>
                <a:lnTo>
                  <a:pt x="342693" y="179872"/>
                </a:lnTo>
                <a:lnTo>
                  <a:pt x="335519" y="221219"/>
                </a:lnTo>
                <a:lnTo>
                  <a:pt x="318513" y="259584"/>
                </a:lnTo>
                <a:lnTo>
                  <a:pt x="292683" y="292683"/>
                </a:lnTo>
                <a:lnTo>
                  <a:pt x="259583" y="318513"/>
                </a:lnTo>
                <a:lnTo>
                  <a:pt x="221218" y="335518"/>
                </a:lnTo>
                <a:lnTo>
                  <a:pt x="179872" y="342693"/>
                </a:lnTo>
                <a:lnTo>
                  <a:pt x="171449" y="3428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634237" y="5768041"/>
            <a:ext cx="1057138" cy="350214"/>
          </a:xfrm>
          <a:prstGeom prst="rect">
            <a:avLst/>
          </a:prstGeom>
        </p:spPr>
        <p:txBody>
          <a:bodyPr vert="horz" wrap="square" lIns="0" tIns="19040" rIns="0" bIns="0" rtlCol="0">
            <a:spAutoFit/>
          </a:bodyPr>
          <a:lstStyle/>
          <a:p>
            <a:pPr marL="16554">
              <a:spcBef>
                <a:spcPts val="149"/>
              </a:spcBef>
              <a:tabLst>
                <a:tab pos="552068" algn="l"/>
              </a:tabLst>
            </a:pPr>
            <a:r>
              <a:rPr sz="1695" b="1" spc="-32" dirty="0">
                <a:solidFill>
                  <a:srgbClr val="FFFFFF"/>
                </a:solidFill>
                <a:latin typeface="Arial Nova"/>
                <a:cs typeface="Arial Nova"/>
              </a:rPr>
              <a:t>12</a:t>
            </a:r>
            <a:r>
              <a:rPr sz="1695" b="1" dirty="0">
                <a:solidFill>
                  <a:srgbClr val="FFFFFF"/>
                </a:solidFill>
                <a:latin typeface="Arial Nova"/>
                <a:cs typeface="Arial Nova"/>
              </a:rPr>
              <a:t>	</a:t>
            </a:r>
            <a:r>
              <a:rPr sz="2151" spc="-111" dirty="0">
                <a:solidFill>
                  <a:srgbClr val="333333"/>
                </a:solidFill>
                <a:latin typeface="Roboto"/>
                <a:cs typeface="Roboto"/>
              </a:rPr>
              <a:t>Q&amp;A</a:t>
            </a:r>
            <a:endParaRPr sz="2151">
              <a:latin typeface="Roboto"/>
              <a:cs typeface="Robo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81598" y="9375438"/>
            <a:ext cx="2452033" cy="252437"/>
          </a:xfrm>
          <a:prstGeom prst="rect">
            <a:avLst/>
          </a:prstGeom>
        </p:spPr>
        <p:txBody>
          <a:bodyPr vert="horz" wrap="square" lIns="0" tIns="21523" rIns="0" bIns="0" rtlCol="0">
            <a:spAutoFit/>
          </a:bodyPr>
          <a:lstStyle/>
          <a:p>
            <a:pPr marL="16554">
              <a:spcBef>
                <a:spcPts val="169"/>
              </a:spcBef>
            </a:pPr>
            <a:r>
              <a:rPr sz="1499" spc="-104" dirty="0">
                <a:solidFill>
                  <a:srgbClr val="4A5462"/>
                </a:solidFill>
                <a:latin typeface="Roboto"/>
                <a:cs typeface="Roboto"/>
              </a:rPr>
              <a:t>FAISS</a:t>
            </a:r>
            <a:r>
              <a:rPr sz="1499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99" spc="-85" dirty="0">
                <a:solidFill>
                  <a:srgbClr val="4A5462"/>
                </a:solidFill>
                <a:latin typeface="Roboto"/>
                <a:cs typeface="Roboto"/>
              </a:rPr>
              <a:t>Vector</a:t>
            </a:r>
            <a:r>
              <a:rPr sz="1499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99" spc="-91" dirty="0">
                <a:solidFill>
                  <a:srgbClr val="4A5462"/>
                </a:solidFill>
                <a:latin typeface="Roboto"/>
                <a:cs typeface="Roboto"/>
              </a:rPr>
              <a:t>DB</a:t>
            </a:r>
            <a:r>
              <a:rPr sz="1499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99" spc="-59" dirty="0">
                <a:solidFill>
                  <a:srgbClr val="4A5462"/>
                </a:solidFill>
                <a:latin typeface="Roboto"/>
                <a:cs typeface="Roboto"/>
              </a:rPr>
              <a:t>for</a:t>
            </a:r>
            <a:r>
              <a:rPr sz="1499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99" spc="-79" dirty="0">
                <a:solidFill>
                  <a:srgbClr val="4A5462"/>
                </a:solidFill>
                <a:latin typeface="Roboto"/>
                <a:cs typeface="Roboto"/>
              </a:rPr>
              <a:t>Cognate</a:t>
            </a:r>
            <a:r>
              <a:rPr sz="1499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99" spc="-32" dirty="0">
                <a:solidFill>
                  <a:srgbClr val="4A5462"/>
                </a:solidFill>
                <a:latin typeface="Roboto"/>
                <a:cs typeface="Roboto"/>
              </a:rPr>
              <a:t>AI</a:t>
            </a:r>
            <a:endParaRPr sz="1499">
              <a:latin typeface="Roboto"/>
              <a:cs typeface="Robo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346251" y="9375438"/>
            <a:ext cx="960283" cy="252437"/>
          </a:xfrm>
          <a:prstGeom prst="rect">
            <a:avLst/>
          </a:prstGeom>
        </p:spPr>
        <p:txBody>
          <a:bodyPr vert="horz" wrap="square" lIns="0" tIns="21523" rIns="0" bIns="0" rtlCol="0">
            <a:spAutoFit/>
          </a:bodyPr>
          <a:lstStyle/>
          <a:p>
            <a:pPr marL="16554">
              <a:spcBef>
                <a:spcPts val="169"/>
              </a:spcBef>
            </a:pPr>
            <a:r>
              <a:rPr sz="1499" spc="-65" dirty="0">
                <a:solidFill>
                  <a:srgbClr val="4A5462"/>
                </a:solidFill>
                <a:latin typeface="Roboto"/>
                <a:cs typeface="Roboto"/>
              </a:rPr>
              <a:t>Confidential</a:t>
            </a:r>
            <a:endParaRPr sz="1499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98152" y="2348064"/>
            <a:ext cx="16291696" cy="1539764"/>
            <a:chOff x="609599" y="1714499"/>
            <a:chExt cx="12496800" cy="1181100"/>
          </a:xfrm>
        </p:grpSpPr>
        <p:sp>
          <p:nvSpPr>
            <p:cNvPr id="3" name="object 3"/>
            <p:cNvSpPr/>
            <p:nvPr/>
          </p:nvSpPr>
          <p:spPr>
            <a:xfrm>
              <a:off x="666749" y="1714499"/>
              <a:ext cx="12439650" cy="1181100"/>
            </a:xfrm>
            <a:custGeom>
              <a:avLst/>
              <a:gdLst/>
              <a:ahLst/>
              <a:cxnLst/>
              <a:rect l="l" t="t" r="r" b="b"/>
              <a:pathLst>
                <a:path w="12439650" h="1181100">
                  <a:moveTo>
                    <a:pt x="0" y="1181099"/>
                  </a:moveTo>
                  <a:lnTo>
                    <a:pt x="12439649" y="1181099"/>
                  </a:lnTo>
                  <a:lnTo>
                    <a:pt x="12439649" y="0"/>
                  </a:lnTo>
                  <a:lnTo>
                    <a:pt x="0" y="0"/>
                  </a:lnTo>
                  <a:lnTo>
                    <a:pt x="0" y="1181099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09599" y="1714499"/>
              <a:ext cx="57150" cy="1181100"/>
            </a:xfrm>
            <a:custGeom>
              <a:avLst/>
              <a:gdLst/>
              <a:ahLst/>
              <a:cxnLst/>
              <a:rect l="l" t="t" r="r" b="b"/>
              <a:pathLst>
                <a:path w="57150" h="1181100">
                  <a:moveTo>
                    <a:pt x="57149" y="1181099"/>
                  </a:moveTo>
                  <a:lnTo>
                    <a:pt x="0" y="1181099"/>
                  </a:lnTo>
                  <a:lnTo>
                    <a:pt x="0" y="0"/>
                  </a:lnTo>
                  <a:lnTo>
                    <a:pt x="57149" y="0"/>
                  </a:lnTo>
                  <a:lnTo>
                    <a:pt x="57149" y="11810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998152" y="4185848"/>
            <a:ext cx="16291696" cy="3327876"/>
            <a:chOff x="609599" y="3124199"/>
            <a:chExt cx="12496800" cy="2552700"/>
          </a:xfrm>
        </p:grpSpPr>
        <p:sp>
          <p:nvSpPr>
            <p:cNvPr id="6" name="object 6"/>
            <p:cNvSpPr/>
            <p:nvPr/>
          </p:nvSpPr>
          <p:spPr>
            <a:xfrm>
              <a:off x="666749" y="3124199"/>
              <a:ext cx="12439650" cy="2552700"/>
            </a:xfrm>
            <a:custGeom>
              <a:avLst/>
              <a:gdLst/>
              <a:ahLst/>
              <a:cxnLst/>
              <a:rect l="l" t="t" r="r" b="b"/>
              <a:pathLst>
                <a:path w="12439650" h="2552700">
                  <a:moveTo>
                    <a:pt x="0" y="2552699"/>
                  </a:moveTo>
                  <a:lnTo>
                    <a:pt x="12439649" y="2552699"/>
                  </a:lnTo>
                  <a:lnTo>
                    <a:pt x="12439649" y="0"/>
                  </a:lnTo>
                  <a:lnTo>
                    <a:pt x="0" y="0"/>
                  </a:lnTo>
                  <a:lnTo>
                    <a:pt x="0" y="2552699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9599" y="3124199"/>
              <a:ext cx="57150" cy="2552700"/>
            </a:xfrm>
            <a:custGeom>
              <a:avLst/>
              <a:gdLst/>
              <a:ahLst/>
              <a:cxnLst/>
              <a:rect l="l" t="t" r="r" b="b"/>
              <a:pathLst>
                <a:path w="57150" h="2552700">
                  <a:moveTo>
                    <a:pt x="57149" y="2552699"/>
                  </a:moveTo>
                  <a:lnTo>
                    <a:pt x="0" y="2552699"/>
                  </a:lnTo>
                  <a:lnTo>
                    <a:pt x="0" y="0"/>
                  </a:lnTo>
                  <a:lnTo>
                    <a:pt x="57149" y="0"/>
                  </a:lnTo>
                  <a:lnTo>
                    <a:pt x="57149" y="25526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998152" y="7811744"/>
            <a:ext cx="16291696" cy="2781509"/>
            <a:chOff x="609599" y="5905499"/>
            <a:chExt cx="12496800" cy="2133600"/>
          </a:xfrm>
        </p:grpSpPr>
        <p:sp>
          <p:nvSpPr>
            <p:cNvPr id="9" name="object 9"/>
            <p:cNvSpPr/>
            <p:nvPr/>
          </p:nvSpPr>
          <p:spPr>
            <a:xfrm>
              <a:off x="666749" y="5905499"/>
              <a:ext cx="12439650" cy="2133600"/>
            </a:xfrm>
            <a:custGeom>
              <a:avLst/>
              <a:gdLst/>
              <a:ahLst/>
              <a:cxnLst/>
              <a:rect l="l" t="t" r="r" b="b"/>
              <a:pathLst>
                <a:path w="12439650" h="2133600">
                  <a:moveTo>
                    <a:pt x="0" y="2133599"/>
                  </a:moveTo>
                  <a:lnTo>
                    <a:pt x="12439649" y="2133599"/>
                  </a:lnTo>
                  <a:lnTo>
                    <a:pt x="12439649" y="0"/>
                  </a:lnTo>
                  <a:lnTo>
                    <a:pt x="0" y="0"/>
                  </a:lnTo>
                  <a:lnTo>
                    <a:pt x="0" y="2133599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9599" y="5905499"/>
              <a:ext cx="57150" cy="2133600"/>
            </a:xfrm>
            <a:custGeom>
              <a:avLst/>
              <a:gdLst/>
              <a:ahLst/>
              <a:cxnLst/>
              <a:rect l="l" t="t" r="r" b="b"/>
              <a:pathLst>
                <a:path w="57150" h="2133600">
                  <a:moveTo>
                    <a:pt x="57149" y="2133599"/>
                  </a:moveTo>
                  <a:lnTo>
                    <a:pt x="0" y="2133599"/>
                  </a:lnTo>
                  <a:lnTo>
                    <a:pt x="0" y="0"/>
                  </a:lnTo>
                  <a:lnTo>
                    <a:pt x="57149" y="0"/>
                  </a:lnTo>
                  <a:lnTo>
                    <a:pt x="57149" y="21335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385746" y="447693"/>
            <a:ext cx="9115026" cy="1383648"/>
          </a:xfrm>
          <a:prstGeom prst="rect">
            <a:avLst/>
          </a:prstGeom>
        </p:spPr>
        <p:txBody>
          <a:bodyPr vert="horz" wrap="square" lIns="0" tIns="310641" rIns="0" bIns="0" rtlCol="0">
            <a:spAutoFit/>
          </a:bodyPr>
          <a:lstStyle/>
          <a:p>
            <a:pPr algn="ctr">
              <a:spcBef>
                <a:spcPts val="1011"/>
              </a:spcBef>
            </a:pPr>
            <a:r>
              <a:rPr spc="-299" dirty="0"/>
              <a:t>FAISS</a:t>
            </a:r>
            <a:r>
              <a:rPr spc="-52" dirty="0"/>
              <a:t> </a:t>
            </a:r>
            <a:r>
              <a:rPr spc="-235" dirty="0"/>
              <a:t>Vector</a:t>
            </a:r>
            <a:r>
              <a:rPr spc="-45" dirty="0"/>
              <a:t> </a:t>
            </a:r>
            <a:r>
              <a:rPr spc="-235" dirty="0"/>
              <a:t>Database</a:t>
            </a:r>
            <a:r>
              <a:rPr spc="-45" dirty="0"/>
              <a:t> </a:t>
            </a:r>
            <a:r>
              <a:rPr spc="-183" dirty="0"/>
              <a:t>for</a:t>
            </a:r>
            <a:r>
              <a:rPr spc="-45" dirty="0"/>
              <a:t> </a:t>
            </a:r>
            <a:r>
              <a:rPr spc="-228" dirty="0"/>
              <a:t>Cognate</a:t>
            </a:r>
            <a:r>
              <a:rPr spc="-52" dirty="0"/>
              <a:t> </a:t>
            </a:r>
            <a:r>
              <a:rPr spc="-32" dirty="0"/>
              <a:t>AI</a:t>
            </a:r>
          </a:p>
          <a:p>
            <a:pPr algn="ctr">
              <a:spcBef>
                <a:spcPts val="587"/>
              </a:spcBef>
            </a:pPr>
            <a:r>
              <a:rPr sz="2542" b="0" spc="-111" dirty="0">
                <a:solidFill>
                  <a:srgbClr val="2562EB"/>
                </a:solidFill>
                <a:latin typeface="Roboto Medium"/>
                <a:cs typeface="Roboto Medium"/>
              </a:rPr>
              <a:t>Project</a:t>
            </a:r>
            <a:r>
              <a:rPr sz="2542" b="0" spc="20" dirty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sz="2542" b="0" spc="-13" dirty="0">
                <a:solidFill>
                  <a:srgbClr val="2562EB"/>
                </a:solidFill>
                <a:latin typeface="Roboto Medium"/>
                <a:cs typeface="Roboto Medium"/>
              </a:rPr>
              <a:t>Overview</a:t>
            </a:r>
            <a:endParaRPr sz="2542">
              <a:latin typeface="Roboto Medium"/>
              <a:cs typeface="Roboto Medi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72655" y="2369451"/>
            <a:ext cx="16217191" cy="1253054"/>
          </a:xfrm>
          <a:prstGeom prst="rect">
            <a:avLst/>
          </a:prstGeom>
        </p:spPr>
        <p:txBody>
          <a:bodyPr vert="horz" wrap="square" lIns="0" tIns="164737" rIns="0" bIns="0" rtlCol="0">
            <a:spAutoFit/>
          </a:bodyPr>
          <a:lstStyle/>
          <a:p>
            <a:pPr marL="297969">
              <a:spcBef>
                <a:spcPts val="1296"/>
              </a:spcBef>
            </a:pPr>
            <a:r>
              <a:rPr sz="2151" b="1" spc="-111" dirty="0">
                <a:solidFill>
                  <a:srgbClr val="2562EB"/>
                </a:solidFill>
                <a:latin typeface="Roboto"/>
                <a:cs typeface="Roboto"/>
              </a:rPr>
              <a:t>Primary</a:t>
            </a:r>
            <a:r>
              <a:rPr sz="2151" b="1" spc="7" dirty="0">
                <a:solidFill>
                  <a:srgbClr val="2562EB"/>
                </a:solidFill>
                <a:latin typeface="Roboto"/>
                <a:cs typeface="Roboto"/>
              </a:rPr>
              <a:t> </a:t>
            </a:r>
            <a:r>
              <a:rPr sz="2151" b="1" spc="-13" dirty="0">
                <a:solidFill>
                  <a:srgbClr val="2562EB"/>
                </a:solidFill>
                <a:latin typeface="Roboto"/>
                <a:cs typeface="Roboto"/>
              </a:rPr>
              <a:t>Objective</a:t>
            </a:r>
            <a:endParaRPr sz="2151">
              <a:latin typeface="Roboto"/>
              <a:cs typeface="Roboto"/>
            </a:endParaRPr>
          </a:p>
          <a:p>
            <a:pPr marL="297969" marR="505717">
              <a:lnSpc>
                <a:spcPct val="116700"/>
              </a:lnSpc>
              <a:spcBef>
                <a:spcPts val="645"/>
              </a:spcBef>
            </a:pPr>
            <a:r>
              <a:rPr sz="1955" spc="-104" dirty="0">
                <a:solidFill>
                  <a:srgbClr val="333333"/>
                </a:solidFill>
                <a:latin typeface="Roboto"/>
                <a:cs typeface="Roboto"/>
              </a:rPr>
              <a:t>Build</a:t>
            </a:r>
            <a:r>
              <a:rPr sz="1955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24" dirty="0">
                <a:solidFill>
                  <a:srgbClr val="333333"/>
                </a:solidFill>
                <a:latin typeface="Roboto"/>
                <a:cs typeface="Roboto"/>
              </a:rPr>
              <a:t>a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11" dirty="0">
                <a:solidFill>
                  <a:srgbClr val="333333"/>
                </a:solidFill>
                <a:latin typeface="Roboto"/>
                <a:cs typeface="Roboto"/>
              </a:rPr>
              <a:t>vector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11" dirty="0">
                <a:solidFill>
                  <a:srgbClr val="333333"/>
                </a:solidFill>
                <a:latin typeface="Roboto"/>
                <a:cs typeface="Roboto"/>
              </a:rPr>
              <a:t>database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04" dirty="0">
                <a:solidFill>
                  <a:srgbClr val="333333"/>
                </a:solidFill>
                <a:latin typeface="Roboto"/>
                <a:cs typeface="Roboto"/>
              </a:rPr>
              <a:t>of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24" dirty="0">
                <a:solidFill>
                  <a:srgbClr val="333333"/>
                </a:solidFill>
                <a:latin typeface="Roboto"/>
                <a:cs typeface="Roboto"/>
              </a:rPr>
              <a:t>case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11" dirty="0">
                <a:solidFill>
                  <a:srgbClr val="333333"/>
                </a:solidFill>
                <a:latin typeface="Roboto"/>
                <a:cs typeface="Roboto"/>
              </a:rPr>
              <a:t>issues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31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97" dirty="0">
                <a:solidFill>
                  <a:srgbClr val="333333"/>
                </a:solidFill>
                <a:latin typeface="Roboto"/>
                <a:cs typeface="Roboto"/>
              </a:rPr>
              <a:t>resolutions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91" dirty="0">
                <a:solidFill>
                  <a:srgbClr val="333333"/>
                </a:solidFill>
                <a:latin typeface="Roboto"/>
                <a:cs typeface="Roboto"/>
              </a:rPr>
              <a:t>for</a:t>
            </a:r>
            <a:r>
              <a:rPr sz="1955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31" dirty="0">
                <a:solidFill>
                  <a:srgbClr val="333333"/>
                </a:solidFill>
                <a:latin typeface="Roboto"/>
                <a:cs typeface="Roboto"/>
              </a:rPr>
              <a:t>2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04" dirty="0">
                <a:solidFill>
                  <a:srgbClr val="333333"/>
                </a:solidFill>
                <a:latin typeface="Roboto"/>
                <a:cs typeface="Roboto"/>
              </a:rPr>
              <a:t>years'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04" dirty="0">
                <a:solidFill>
                  <a:srgbClr val="333333"/>
                </a:solidFill>
                <a:latin typeface="Roboto"/>
                <a:cs typeface="Roboto"/>
              </a:rPr>
              <a:t>worth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04" dirty="0">
                <a:solidFill>
                  <a:srgbClr val="333333"/>
                </a:solidFill>
                <a:latin typeface="Roboto"/>
                <a:cs typeface="Roboto"/>
              </a:rPr>
              <a:t>of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17" dirty="0">
                <a:solidFill>
                  <a:srgbClr val="333333"/>
                </a:solidFill>
                <a:latin typeface="Roboto"/>
                <a:cs typeface="Roboto"/>
              </a:rPr>
              <a:t>Pan-</a:t>
            </a:r>
            <a:r>
              <a:rPr sz="1955" spc="-137" dirty="0">
                <a:solidFill>
                  <a:srgbClr val="333333"/>
                </a:solidFill>
                <a:latin typeface="Roboto"/>
                <a:cs typeface="Roboto"/>
              </a:rPr>
              <a:t>HPE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37" dirty="0">
                <a:solidFill>
                  <a:srgbClr val="333333"/>
                </a:solidFill>
                <a:latin typeface="Roboto"/>
                <a:cs typeface="Roboto"/>
              </a:rPr>
              <a:t>SFDC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24" dirty="0">
                <a:solidFill>
                  <a:srgbClr val="333333"/>
                </a:solidFill>
                <a:latin typeface="Roboto"/>
                <a:cs typeface="Roboto"/>
              </a:rPr>
              <a:t>case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97" dirty="0">
                <a:solidFill>
                  <a:srgbClr val="333333"/>
                </a:solidFill>
                <a:latin typeface="Roboto"/>
                <a:cs typeface="Roboto"/>
              </a:rPr>
              <a:t>data,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11" dirty="0">
                <a:solidFill>
                  <a:srgbClr val="333333"/>
                </a:solidFill>
                <a:latin typeface="Roboto"/>
                <a:cs typeface="Roboto"/>
              </a:rPr>
              <a:t>enabling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11" dirty="0">
                <a:solidFill>
                  <a:srgbClr val="333333"/>
                </a:solidFill>
                <a:latin typeface="Roboto"/>
                <a:cs typeface="Roboto"/>
              </a:rPr>
              <a:t>Cognate</a:t>
            </a:r>
            <a:r>
              <a:rPr sz="1955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91" dirty="0">
                <a:solidFill>
                  <a:srgbClr val="333333"/>
                </a:solidFill>
                <a:latin typeface="Roboto"/>
                <a:cs typeface="Roboto"/>
              </a:rPr>
              <a:t>AI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11" dirty="0">
                <a:solidFill>
                  <a:srgbClr val="333333"/>
                </a:solidFill>
                <a:latin typeface="Roboto"/>
                <a:cs typeface="Roboto"/>
              </a:rPr>
              <a:t>to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11" dirty="0">
                <a:solidFill>
                  <a:srgbClr val="333333"/>
                </a:solidFill>
                <a:latin typeface="Roboto"/>
                <a:cs typeface="Roboto"/>
              </a:rPr>
              <a:t>replace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31" dirty="0">
                <a:solidFill>
                  <a:srgbClr val="333333"/>
                </a:solidFill>
                <a:latin typeface="Roboto"/>
                <a:cs typeface="Roboto"/>
              </a:rPr>
              <a:t>Coveo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91" dirty="0">
                <a:solidFill>
                  <a:srgbClr val="333333"/>
                </a:solidFill>
                <a:latin typeface="Roboto"/>
                <a:cs typeface="Roboto"/>
              </a:rPr>
              <a:t>for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91" dirty="0">
                <a:solidFill>
                  <a:srgbClr val="333333"/>
                </a:solidFill>
                <a:latin typeface="Roboto"/>
                <a:cs typeface="Roboto"/>
              </a:rPr>
              <a:t>similar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27" dirty="0">
                <a:solidFill>
                  <a:srgbClr val="333333"/>
                </a:solidFill>
                <a:latin typeface="Roboto"/>
                <a:cs typeface="Roboto"/>
              </a:rPr>
              <a:t>case </a:t>
            </a:r>
            <a:r>
              <a:rPr sz="1955" spc="-131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955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97" dirty="0">
                <a:solidFill>
                  <a:srgbClr val="333333"/>
                </a:solidFill>
                <a:latin typeface="Roboto"/>
                <a:cs typeface="Roboto"/>
              </a:rPr>
              <a:t>resolution</a:t>
            </a:r>
            <a:r>
              <a:rPr sz="1955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search.</a:t>
            </a:r>
            <a:endParaRPr sz="1955">
              <a:latin typeface="Roboto"/>
              <a:cs typeface="Roboto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9354" y="4955735"/>
            <a:ext cx="195574" cy="223512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370677" y="4352450"/>
            <a:ext cx="7053112" cy="1208526"/>
          </a:xfrm>
          <a:prstGeom prst="rect">
            <a:avLst/>
          </a:prstGeom>
        </p:spPr>
        <p:txBody>
          <a:bodyPr vert="horz" wrap="square" lIns="0" tIns="19040" rIns="0" bIns="0" rtlCol="0">
            <a:spAutoFit/>
          </a:bodyPr>
          <a:lstStyle/>
          <a:p>
            <a:pPr>
              <a:spcBef>
                <a:spcPts val="149"/>
              </a:spcBef>
            </a:pPr>
            <a:r>
              <a:rPr sz="2151" b="1" spc="-137" dirty="0">
                <a:solidFill>
                  <a:srgbClr val="2562EB"/>
                </a:solidFill>
                <a:latin typeface="Roboto"/>
                <a:cs typeface="Roboto"/>
              </a:rPr>
              <a:t>Key</a:t>
            </a:r>
            <a:r>
              <a:rPr sz="2151" b="1" spc="-20" dirty="0">
                <a:solidFill>
                  <a:srgbClr val="2562EB"/>
                </a:solidFill>
                <a:latin typeface="Roboto"/>
                <a:cs typeface="Roboto"/>
              </a:rPr>
              <a:t> </a:t>
            </a:r>
            <a:r>
              <a:rPr sz="2151" b="1" spc="-13" dirty="0">
                <a:solidFill>
                  <a:srgbClr val="2562EB"/>
                </a:solidFill>
                <a:latin typeface="Roboto"/>
                <a:cs typeface="Roboto"/>
              </a:rPr>
              <a:t>Deliverables</a:t>
            </a:r>
            <a:endParaRPr sz="2151">
              <a:latin typeface="Roboto"/>
              <a:cs typeface="Roboto"/>
            </a:endParaRPr>
          </a:p>
          <a:p>
            <a:pPr marL="542961" marR="6621">
              <a:lnSpc>
                <a:spcPct val="116700"/>
              </a:lnSpc>
              <a:spcBef>
                <a:spcPts val="1427"/>
              </a:spcBef>
            </a:pPr>
            <a:r>
              <a:rPr sz="1955" spc="-144" dirty="0">
                <a:solidFill>
                  <a:srgbClr val="333333"/>
                </a:solidFill>
                <a:latin typeface="Roboto"/>
                <a:cs typeface="Roboto"/>
              </a:rPr>
              <a:t>FAISS</a:t>
            </a:r>
            <a:r>
              <a:rPr sz="1955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24" dirty="0">
                <a:solidFill>
                  <a:srgbClr val="333333"/>
                </a:solidFill>
                <a:latin typeface="Roboto"/>
                <a:cs typeface="Roboto"/>
              </a:rPr>
              <a:t>Vector</a:t>
            </a:r>
            <a:r>
              <a:rPr sz="1955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11" dirty="0">
                <a:solidFill>
                  <a:srgbClr val="333333"/>
                </a:solidFill>
                <a:latin typeface="Roboto"/>
                <a:cs typeface="Roboto"/>
              </a:rPr>
              <a:t>DB:</a:t>
            </a:r>
            <a:r>
              <a:rPr sz="1955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24" dirty="0">
                <a:solidFill>
                  <a:srgbClr val="333333"/>
                </a:solidFill>
                <a:latin typeface="Roboto"/>
                <a:cs typeface="Roboto"/>
              </a:rPr>
              <a:t>Facebook</a:t>
            </a:r>
            <a:r>
              <a:rPr sz="1955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91" dirty="0">
                <a:solidFill>
                  <a:srgbClr val="333333"/>
                </a:solidFill>
                <a:latin typeface="Roboto"/>
                <a:cs typeface="Roboto"/>
              </a:rPr>
              <a:t>AI</a:t>
            </a:r>
            <a:r>
              <a:rPr sz="1955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85" dirty="0">
                <a:solidFill>
                  <a:srgbClr val="333333"/>
                </a:solidFill>
                <a:latin typeface="Roboto"/>
                <a:cs typeface="Roboto"/>
              </a:rPr>
              <a:t>similarity</a:t>
            </a:r>
            <a:r>
              <a:rPr sz="1955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17" dirty="0">
                <a:solidFill>
                  <a:srgbClr val="333333"/>
                </a:solidFill>
                <a:latin typeface="Roboto"/>
                <a:cs typeface="Roboto"/>
              </a:rPr>
              <a:t>search</a:t>
            </a:r>
            <a:r>
              <a:rPr sz="1955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91" dirty="0">
                <a:solidFill>
                  <a:srgbClr val="333333"/>
                </a:solidFill>
                <a:latin typeface="Roboto"/>
                <a:cs typeface="Roboto"/>
              </a:rPr>
              <a:t>file</a:t>
            </a:r>
            <a:r>
              <a:rPr sz="1955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04" dirty="0">
                <a:solidFill>
                  <a:srgbClr val="333333"/>
                </a:solidFill>
                <a:latin typeface="Roboto"/>
                <a:cs typeface="Roboto"/>
              </a:rPr>
              <a:t>usable</a:t>
            </a:r>
            <a:r>
              <a:rPr sz="1955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65" dirty="0">
                <a:solidFill>
                  <a:srgbClr val="333333"/>
                </a:solidFill>
                <a:latin typeface="Roboto"/>
                <a:cs typeface="Roboto"/>
              </a:rPr>
              <a:t>directly </a:t>
            </a:r>
            <a:r>
              <a:rPr sz="1955" spc="-104" dirty="0">
                <a:solidFill>
                  <a:srgbClr val="333333"/>
                </a:solidFill>
                <a:latin typeface="Roboto"/>
                <a:cs typeface="Roboto"/>
              </a:rPr>
              <a:t>inside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11" dirty="0">
                <a:solidFill>
                  <a:srgbClr val="333333"/>
                </a:solidFill>
                <a:latin typeface="Roboto"/>
                <a:cs typeface="Roboto"/>
              </a:rPr>
              <a:t>Cognate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32" dirty="0">
                <a:solidFill>
                  <a:srgbClr val="333333"/>
                </a:solidFill>
                <a:latin typeface="Roboto"/>
                <a:cs typeface="Roboto"/>
              </a:rPr>
              <a:t>AI</a:t>
            </a:r>
            <a:endParaRPr sz="1955">
              <a:latin typeface="Roboto"/>
              <a:cs typeface="Roboto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86921" y="4969684"/>
            <a:ext cx="209545" cy="195608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9752460" y="4914030"/>
            <a:ext cx="6514195" cy="317570"/>
          </a:xfrm>
          <a:prstGeom prst="rect">
            <a:avLst/>
          </a:prstGeom>
        </p:spPr>
        <p:txBody>
          <a:bodyPr vert="horz" wrap="square" lIns="0" tIns="16557" rIns="0" bIns="0" rtlCol="0">
            <a:spAutoFit/>
          </a:bodyPr>
          <a:lstStyle/>
          <a:p>
            <a:pPr>
              <a:spcBef>
                <a:spcPts val="131"/>
              </a:spcBef>
            </a:pPr>
            <a:r>
              <a:rPr sz="1955" spc="-111" dirty="0">
                <a:solidFill>
                  <a:srgbClr val="333333"/>
                </a:solidFill>
                <a:latin typeface="Roboto"/>
                <a:cs typeface="Roboto"/>
              </a:rPr>
              <a:t>Scheduled</a:t>
            </a:r>
            <a:r>
              <a:rPr sz="1955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85" dirty="0">
                <a:solidFill>
                  <a:srgbClr val="333333"/>
                </a:solidFill>
                <a:latin typeface="Roboto"/>
                <a:cs typeface="Roboto"/>
              </a:rPr>
              <a:t>Pipeline:</a:t>
            </a:r>
            <a:r>
              <a:rPr sz="1955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31" dirty="0">
                <a:solidFill>
                  <a:srgbClr val="333333"/>
                </a:solidFill>
                <a:latin typeface="Roboto"/>
                <a:cs typeface="Roboto"/>
              </a:rPr>
              <a:t>Automated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11" dirty="0">
                <a:solidFill>
                  <a:srgbClr val="333333"/>
                </a:solidFill>
                <a:latin typeface="Roboto"/>
                <a:cs typeface="Roboto"/>
              </a:rPr>
              <a:t>vector</a:t>
            </a:r>
            <a:r>
              <a:rPr sz="1955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44" dirty="0">
                <a:solidFill>
                  <a:srgbClr val="333333"/>
                </a:solidFill>
                <a:latin typeface="Roboto"/>
                <a:cs typeface="Roboto"/>
              </a:rPr>
              <a:t>DB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11" dirty="0">
                <a:solidFill>
                  <a:srgbClr val="333333"/>
                </a:solidFill>
                <a:latin typeface="Roboto"/>
                <a:cs typeface="Roboto"/>
              </a:rPr>
              <a:t>updates</a:t>
            </a:r>
            <a:r>
              <a:rPr sz="1955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91" dirty="0">
                <a:solidFill>
                  <a:srgbClr val="333333"/>
                </a:solidFill>
                <a:latin typeface="Roboto"/>
                <a:cs typeface="Roboto"/>
              </a:rPr>
              <a:t>via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04" dirty="0">
                <a:solidFill>
                  <a:srgbClr val="333333"/>
                </a:solidFill>
                <a:latin typeface="Roboto"/>
                <a:cs typeface="Roboto"/>
              </a:rPr>
              <a:t>Jenkins</a:t>
            </a:r>
            <a:r>
              <a:rPr sz="1955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32" dirty="0">
                <a:solidFill>
                  <a:srgbClr val="333333"/>
                </a:solidFill>
                <a:latin typeface="Roboto"/>
                <a:cs typeface="Roboto"/>
              </a:rPr>
              <a:t>job</a:t>
            </a:r>
            <a:endParaRPr sz="1955">
              <a:latin typeface="Roboto"/>
              <a:cs typeface="Roboto"/>
            </a:endParaRPr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69356" y="5899455"/>
            <a:ext cx="224867" cy="224909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941880" y="5857755"/>
            <a:ext cx="6315516" cy="317570"/>
          </a:xfrm>
          <a:prstGeom prst="rect">
            <a:avLst/>
          </a:prstGeom>
        </p:spPr>
        <p:txBody>
          <a:bodyPr vert="horz" wrap="square" lIns="0" tIns="16557" rIns="0" bIns="0" rtlCol="0">
            <a:spAutoFit/>
          </a:bodyPr>
          <a:lstStyle/>
          <a:p>
            <a:pPr>
              <a:spcBef>
                <a:spcPts val="131"/>
              </a:spcBef>
            </a:pPr>
            <a:r>
              <a:rPr sz="1955" spc="-91" dirty="0">
                <a:solidFill>
                  <a:srgbClr val="333333"/>
                </a:solidFill>
                <a:latin typeface="Roboto"/>
                <a:cs typeface="Roboto"/>
              </a:rPr>
              <a:t>Similar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24" dirty="0">
                <a:solidFill>
                  <a:srgbClr val="333333"/>
                </a:solidFill>
                <a:latin typeface="Roboto"/>
                <a:cs typeface="Roboto"/>
              </a:rPr>
              <a:t>Case</a:t>
            </a:r>
            <a:r>
              <a:rPr sz="195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11" dirty="0">
                <a:solidFill>
                  <a:srgbClr val="333333"/>
                </a:solidFill>
                <a:latin typeface="Roboto"/>
                <a:cs typeface="Roboto"/>
              </a:rPr>
              <a:t>Search:</a:t>
            </a:r>
            <a:r>
              <a:rPr sz="195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11" dirty="0">
                <a:solidFill>
                  <a:srgbClr val="333333"/>
                </a:solidFill>
                <a:latin typeface="Roboto"/>
                <a:cs typeface="Roboto"/>
              </a:rPr>
              <a:t>Accurate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97" dirty="0">
                <a:solidFill>
                  <a:srgbClr val="333333"/>
                </a:solidFill>
                <a:latin typeface="Roboto"/>
                <a:cs typeface="Roboto"/>
              </a:rPr>
              <a:t>resolution</a:t>
            </a:r>
            <a:r>
              <a:rPr sz="195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17" dirty="0">
                <a:solidFill>
                  <a:srgbClr val="333333"/>
                </a:solidFill>
                <a:latin typeface="Roboto"/>
                <a:cs typeface="Roboto"/>
              </a:rPr>
              <a:t>search</a:t>
            </a:r>
            <a:r>
              <a:rPr sz="195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04" dirty="0">
                <a:solidFill>
                  <a:srgbClr val="333333"/>
                </a:solidFill>
                <a:latin typeface="Roboto"/>
                <a:cs typeface="Roboto"/>
              </a:rPr>
              <a:t>verified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24" dirty="0">
                <a:solidFill>
                  <a:srgbClr val="333333"/>
                </a:solidFill>
                <a:latin typeface="Roboto"/>
                <a:cs typeface="Roboto"/>
              </a:rPr>
              <a:t>by</a:t>
            </a:r>
            <a:r>
              <a:rPr sz="195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32" dirty="0">
                <a:solidFill>
                  <a:srgbClr val="333333"/>
                </a:solidFill>
                <a:latin typeface="Roboto"/>
                <a:cs typeface="Roboto"/>
              </a:rPr>
              <a:t>GSR</a:t>
            </a:r>
            <a:endParaRPr sz="1955">
              <a:latin typeface="Roboto"/>
              <a:cs typeface="Roboto"/>
            </a:endParaRPr>
          </a:p>
        </p:txBody>
      </p:sp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379891" y="5898325"/>
            <a:ext cx="223599" cy="225784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9752460" y="5857755"/>
            <a:ext cx="6775789" cy="317570"/>
          </a:xfrm>
          <a:prstGeom prst="rect">
            <a:avLst/>
          </a:prstGeom>
        </p:spPr>
        <p:txBody>
          <a:bodyPr vert="horz" wrap="square" lIns="0" tIns="16557" rIns="0" bIns="0" rtlCol="0">
            <a:spAutoFit/>
          </a:bodyPr>
          <a:lstStyle/>
          <a:p>
            <a:pPr>
              <a:spcBef>
                <a:spcPts val="131"/>
              </a:spcBef>
            </a:pPr>
            <a:r>
              <a:rPr sz="1955" spc="-131" dirty="0">
                <a:solidFill>
                  <a:srgbClr val="333333"/>
                </a:solidFill>
                <a:latin typeface="Roboto"/>
                <a:cs typeface="Roboto"/>
              </a:rPr>
              <a:t>Coveo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11" dirty="0">
                <a:solidFill>
                  <a:srgbClr val="333333"/>
                </a:solidFill>
                <a:latin typeface="Roboto"/>
                <a:cs typeface="Roboto"/>
              </a:rPr>
              <a:t>Replacement: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17" dirty="0">
                <a:solidFill>
                  <a:srgbClr val="333333"/>
                </a:solidFill>
                <a:latin typeface="Roboto"/>
                <a:cs typeface="Roboto"/>
              </a:rPr>
              <a:t>API2</a:t>
            </a:r>
            <a:r>
              <a:rPr sz="195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85" dirty="0">
                <a:solidFill>
                  <a:srgbClr val="333333"/>
                </a:solidFill>
                <a:latin typeface="Roboto"/>
                <a:cs typeface="Roboto"/>
              </a:rPr>
              <a:t>lexical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17" dirty="0">
                <a:solidFill>
                  <a:srgbClr val="333333"/>
                </a:solidFill>
                <a:latin typeface="Roboto"/>
                <a:cs typeface="Roboto"/>
              </a:rPr>
              <a:t>search</a:t>
            </a:r>
            <a:r>
              <a:rPr sz="195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04" dirty="0">
                <a:solidFill>
                  <a:srgbClr val="333333"/>
                </a:solidFill>
                <a:latin typeface="Roboto"/>
                <a:cs typeface="Roboto"/>
              </a:rPr>
              <a:t>replaced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91" dirty="0">
                <a:solidFill>
                  <a:srgbClr val="333333"/>
                </a:solidFill>
                <a:latin typeface="Roboto"/>
                <a:cs typeface="Roboto"/>
              </a:rPr>
              <a:t>with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11" dirty="0">
                <a:solidFill>
                  <a:srgbClr val="333333"/>
                </a:solidFill>
                <a:latin typeface="Roboto"/>
                <a:cs typeface="Roboto"/>
              </a:rPr>
              <a:t>vector</a:t>
            </a:r>
            <a:r>
              <a:rPr sz="195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59" dirty="0">
                <a:solidFill>
                  <a:srgbClr val="333333"/>
                </a:solidFill>
                <a:latin typeface="Roboto"/>
                <a:cs typeface="Roboto"/>
              </a:rPr>
              <a:t>search</a:t>
            </a:r>
            <a:endParaRPr sz="1955">
              <a:latin typeface="Roboto"/>
              <a:cs typeface="Roboto"/>
            </a:endParaRPr>
          </a:p>
        </p:txBody>
      </p:sp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69359" y="6495499"/>
            <a:ext cx="167635" cy="223512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1886004" y="6404494"/>
            <a:ext cx="6588700" cy="695494"/>
          </a:xfrm>
          <a:prstGeom prst="rect">
            <a:avLst/>
          </a:prstGeom>
        </p:spPr>
        <p:txBody>
          <a:bodyPr vert="horz" wrap="square" lIns="0" tIns="16557" rIns="0" bIns="0" rtlCol="0">
            <a:spAutoFit/>
          </a:bodyPr>
          <a:lstStyle/>
          <a:p>
            <a:pPr marR="6621">
              <a:lnSpc>
                <a:spcPct val="116700"/>
              </a:lnSpc>
              <a:spcBef>
                <a:spcPts val="131"/>
              </a:spcBef>
            </a:pPr>
            <a:r>
              <a:rPr sz="1955" spc="-117" dirty="0">
                <a:solidFill>
                  <a:srgbClr val="333333"/>
                </a:solidFill>
                <a:latin typeface="Roboto"/>
                <a:cs typeface="Roboto"/>
              </a:rPr>
              <a:t>Comprehensive</a:t>
            </a:r>
            <a:r>
              <a:rPr sz="195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04" dirty="0">
                <a:solidFill>
                  <a:srgbClr val="333333"/>
                </a:solidFill>
                <a:latin typeface="Roboto"/>
                <a:cs typeface="Roboto"/>
              </a:rPr>
              <a:t>Data:</a:t>
            </a:r>
            <a:r>
              <a:rPr sz="195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11" dirty="0">
                <a:solidFill>
                  <a:srgbClr val="333333"/>
                </a:solidFill>
                <a:latin typeface="Roboto"/>
                <a:cs typeface="Roboto"/>
              </a:rPr>
              <a:t>Includes</a:t>
            </a:r>
            <a:r>
              <a:rPr sz="195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37" dirty="0">
                <a:solidFill>
                  <a:srgbClr val="333333"/>
                </a:solidFill>
                <a:latin typeface="Roboto"/>
                <a:cs typeface="Roboto"/>
              </a:rPr>
              <a:t>SFDC</a:t>
            </a:r>
            <a:r>
              <a:rPr sz="195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24" dirty="0">
                <a:solidFill>
                  <a:srgbClr val="333333"/>
                </a:solidFill>
                <a:latin typeface="Roboto"/>
                <a:cs typeface="Roboto"/>
              </a:rPr>
              <a:t>case</a:t>
            </a:r>
            <a:r>
              <a:rPr sz="195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97" dirty="0">
                <a:solidFill>
                  <a:srgbClr val="333333"/>
                </a:solidFill>
                <a:latin typeface="Roboto"/>
                <a:cs typeface="Roboto"/>
              </a:rPr>
              <a:t>data,</a:t>
            </a:r>
            <a:r>
              <a:rPr sz="195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97" dirty="0">
                <a:solidFill>
                  <a:srgbClr val="333333"/>
                </a:solidFill>
                <a:latin typeface="Roboto"/>
                <a:cs typeface="Roboto"/>
              </a:rPr>
              <a:t>CFIs,</a:t>
            </a:r>
            <a:r>
              <a:rPr sz="195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31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955" spc="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79" dirty="0">
                <a:solidFill>
                  <a:srgbClr val="333333"/>
                </a:solidFill>
                <a:latin typeface="Roboto"/>
                <a:cs typeface="Roboto"/>
              </a:rPr>
              <a:t>engineer 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sources</a:t>
            </a:r>
            <a:endParaRPr sz="1955">
              <a:latin typeface="Roboto"/>
              <a:cs typeface="Roboto"/>
            </a:endParaRPr>
          </a:p>
        </p:txBody>
      </p:sp>
      <p:pic>
        <p:nvPicPr>
          <p:cNvPr id="23" name="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386876" y="6495499"/>
            <a:ext cx="209631" cy="223163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9752456" y="6404494"/>
            <a:ext cx="6546480" cy="695494"/>
          </a:xfrm>
          <a:prstGeom prst="rect">
            <a:avLst/>
          </a:prstGeom>
        </p:spPr>
        <p:txBody>
          <a:bodyPr vert="horz" wrap="square" lIns="0" tIns="16557" rIns="0" bIns="0" rtlCol="0">
            <a:spAutoFit/>
          </a:bodyPr>
          <a:lstStyle/>
          <a:p>
            <a:pPr marR="6621">
              <a:lnSpc>
                <a:spcPct val="116700"/>
              </a:lnSpc>
              <a:spcBef>
                <a:spcPts val="131"/>
              </a:spcBef>
            </a:pPr>
            <a:r>
              <a:rPr sz="1955" spc="-111" dirty="0">
                <a:solidFill>
                  <a:srgbClr val="333333"/>
                </a:solidFill>
                <a:latin typeface="Roboto"/>
                <a:cs typeface="Roboto"/>
              </a:rPr>
              <a:t>Compliance:</a:t>
            </a:r>
            <a:r>
              <a:rPr sz="195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24" dirty="0">
                <a:solidFill>
                  <a:srgbClr val="333333"/>
                </a:solidFill>
                <a:latin typeface="Roboto"/>
                <a:cs typeface="Roboto"/>
              </a:rPr>
              <a:t>Meets</a:t>
            </a:r>
            <a:r>
              <a:rPr sz="195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04" dirty="0">
                <a:solidFill>
                  <a:srgbClr val="333333"/>
                </a:solidFill>
                <a:latin typeface="Roboto"/>
                <a:cs typeface="Roboto"/>
              </a:rPr>
              <a:t>SRE,</a:t>
            </a:r>
            <a:r>
              <a:rPr sz="195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97" dirty="0">
                <a:solidFill>
                  <a:srgbClr val="333333"/>
                </a:solidFill>
                <a:latin typeface="Roboto"/>
                <a:cs typeface="Roboto"/>
              </a:rPr>
              <a:t>Security,</a:t>
            </a:r>
            <a:r>
              <a:rPr sz="195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31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95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37" dirty="0">
                <a:solidFill>
                  <a:srgbClr val="333333"/>
                </a:solidFill>
                <a:latin typeface="Roboto"/>
                <a:cs typeface="Roboto"/>
              </a:rPr>
              <a:t>NFR</a:t>
            </a:r>
            <a:r>
              <a:rPr sz="195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11" dirty="0">
                <a:solidFill>
                  <a:srgbClr val="333333"/>
                </a:solidFill>
                <a:latin typeface="Roboto"/>
                <a:cs typeface="Roboto"/>
              </a:rPr>
              <a:t>requirements</a:t>
            </a:r>
            <a:r>
              <a:rPr sz="195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79" dirty="0">
                <a:solidFill>
                  <a:srgbClr val="333333"/>
                </a:solidFill>
                <a:latin typeface="Roboto"/>
                <a:cs typeface="Roboto"/>
              </a:rPr>
              <a:t>including 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monitoring</a:t>
            </a:r>
            <a:endParaRPr sz="1955">
              <a:latin typeface="Roboto"/>
              <a:cs typeface="Robo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70678" y="7978347"/>
            <a:ext cx="1855995" cy="881898"/>
          </a:xfrm>
          <a:prstGeom prst="rect">
            <a:avLst/>
          </a:prstGeom>
        </p:spPr>
        <p:txBody>
          <a:bodyPr vert="horz" wrap="square" lIns="0" tIns="19040" rIns="0" bIns="0" rtlCol="0">
            <a:spAutoFit/>
          </a:bodyPr>
          <a:lstStyle/>
          <a:p>
            <a:pPr>
              <a:spcBef>
                <a:spcPts val="149"/>
              </a:spcBef>
            </a:pPr>
            <a:r>
              <a:rPr sz="2151" b="1" spc="-131" dirty="0">
                <a:solidFill>
                  <a:srgbClr val="2562EB"/>
                </a:solidFill>
                <a:latin typeface="Roboto"/>
                <a:cs typeface="Roboto"/>
              </a:rPr>
              <a:t>Scope</a:t>
            </a:r>
            <a:r>
              <a:rPr sz="2151" b="1" spc="-7" dirty="0">
                <a:solidFill>
                  <a:srgbClr val="2562EB"/>
                </a:solidFill>
                <a:latin typeface="Roboto"/>
                <a:cs typeface="Roboto"/>
              </a:rPr>
              <a:t> </a:t>
            </a:r>
            <a:r>
              <a:rPr sz="2151" b="1" spc="-85" dirty="0">
                <a:solidFill>
                  <a:srgbClr val="2562EB"/>
                </a:solidFill>
                <a:latin typeface="Roboto"/>
                <a:cs typeface="Roboto"/>
              </a:rPr>
              <a:t>Definition</a:t>
            </a:r>
            <a:endParaRPr sz="2151">
              <a:latin typeface="Roboto"/>
              <a:cs typeface="Roboto"/>
            </a:endParaRPr>
          </a:p>
          <a:p>
            <a:pPr marL="197818">
              <a:spcBef>
                <a:spcPts val="1819"/>
              </a:spcBef>
            </a:pPr>
            <a:r>
              <a:rPr sz="1955" b="1" spc="-13" dirty="0">
                <a:solidFill>
                  <a:srgbClr val="049569"/>
                </a:solidFill>
                <a:latin typeface="Roboto"/>
                <a:cs typeface="Roboto"/>
              </a:rPr>
              <a:t>Inclusions</a:t>
            </a:r>
            <a:endParaRPr sz="1955">
              <a:latin typeface="Roboto"/>
              <a:cs typeface="Roboto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656261" y="9115580"/>
            <a:ext cx="7872663" cy="1105153"/>
          </a:xfrm>
          <a:custGeom>
            <a:avLst/>
            <a:gdLst/>
            <a:ahLst/>
            <a:cxnLst/>
            <a:rect l="l" t="t" r="r" b="b"/>
            <a:pathLst>
              <a:path w="6038850" h="847725">
                <a:moveTo>
                  <a:pt x="47625" y="820762"/>
                </a:moveTo>
                <a:lnTo>
                  <a:pt x="26974" y="800100"/>
                </a:lnTo>
                <a:lnTo>
                  <a:pt x="20662" y="800100"/>
                </a:lnTo>
                <a:lnTo>
                  <a:pt x="0" y="820762"/>
                </a:lnTo>
                <a:lnTo>
                  <a:pt x="0" y="827074"/>
                </a:lnTo>
                <a:lnTo>
                  <a:pt x="20662" y="847725"/>
                </a:lnTo>
                <a:lnTo>
                  <a:pt x="26974" y="847725"/>
                </a:lnTo>
                <a:lnTo>
                  <a:pt x="47625" y="827074"/>
                </a:lnTo>
                <a:lnTo>
                  <a:pt x="47625" y="823912"/>
                </a:lnTo>
                <a:lnTo>
                  <a:pt x="47625" y="820762"/>
                </a:lnTo>
                <a:close/>
              </a:path>
              <a:path w="6038850" h="847725">
                <a:moveTo>
                  <a:pt x="47625" y="554062"/>
                </a:moveTo>
                <a:lnTo>
                  <a:pt x="26974" y="533400"/>
                </a:lnTo>
                <a:lnTo>
                  <a:pt x="20662" y="533400"/>
                </a:lnTo>
                <a:lnTo>
                  <a:pt x="0" y="554062"/>
                </a:lnTo>
                <a:lnTo>
                  <a:pt x="0" y="560374"/>
                </a:lnTo>
                <a:lnTo>
                  <a:pt x="20662" y="581025"/>
                </a:lnTo>
                <a:lnTo>
                  <a:pt x="26974" y="581025"/>
                </a:lnTo>
                <a:lnTo>
                  <a:pt x="47625" y="560374"/>
                </a:lnTo>
                <a:lnTo>
                  <a:pt x="47625" y="557212"/>
                </a:lnTo>
                <a:lnTo>
                  <a:pt x="47625" y="554062"/>
                </a:lnTo>
                <a:close/>
              </a:path>
              <a:path w="6038850" h="847725">
                <a:moveTo>
                  <a:pt x="47625" y="287362"/>
                </a:moveTo>
                <a:lnTo>
                  <a:pt x="26974" y="266700"/>
                </a:lnTo>
                <a:lnTo>
                  <a:pt x="20662" y="266700"/>
                </a:lnTo>
                <a:lnTo>
                  <a:pt x="0" y="287362"/>
                </a:lnTo>
                <a:lnTo>
                  <a:pt x="0" y="293674"/>
                </a:lnTo>
                <a:lnTo>
                  <a:pt x="20662" y="314325"/>
                </a:lnTo>
                <a:lnTo>
                  <a:pt x="26974" y="314325"/>
                </a:lnTo>
                <a:lnTo>
                  <a:pt x="47625" y="293674"/>
                </a:lnTo>
                <a:lnTo>
                  <a:pt x="47625" y="290512"/>
                </a:lnTo>
                <a:lnTo>
                  <a:pt x="47625" y="287362"/>
                </a:lnTo>
                <a:close/>
              </a:path>
              <a:path w="6038850" h="847725">
                <a:moveTo>
                  <a:pt x="47625" y="20662"/>
                </a:moveTo>
                <a:lnTo>
                  <a:pt x="26974" y="0"/>
                </a:lnTo>
                <a:lnTo>
                  <a:pt x="20662" y="0"/>
                </a:lnTo>
                <a:lnTo>
                  <a:pt x="0" y="20662"/>
                </a:lnTo>
                <a:lnTo>
                  <a:pt x="0" y="26974"/>
                </a:lnTo>
                <a:lnTo>
                  <a:pt x="20662" y="47625"/>
                </a:lnTo>
                <a:lnTo>
                  <a:pt x="26974" y="47625"/>
                </a:lnTo>
                <a:lnTo>
                  <a:pt x="47625" y="26974"/>
                </a:lnTo>
                <a:lnTo>
                  <a:pt x="47625" y="23812"/>
                </a:lnTo>
                <a:lnTo>
                  <a:pt x="47625" y="20662"/>
                </a:lnTo>
                <a:close/>
              </a:path>
              <a:path w="6038850" h="847725">
                <a:moveTo>
                  <a:pt x="6038850" y="20662"/>
                </a:moveTo>
                <a:lnTo>
                  <a:pt x="6018200" y="0"/>
                </a:lnTo>
                <a:lnTo>
                  <a:pt x="6011888" y="0"/>
                </a:lnTo>
                <a:lnTo>
                  <a:pt x="5991225" y="20662"/>
                </a:lnTo>
                <a:lnTo>
                  <a:pt x="5991225" y="26974"/>
                </a:lnTo>
                <a:lnTo>
                  <a:pt x="6011888" y="47625"/>
                </a:lnTo>
                <a:lnTo>
                  <a:pt x="6018200" y="47625"/>
                </a:lnTo>
                <a:lnTo>
                  <a:pt x="6038850" y="26974"/>
                </a:lnTo>
                <a:lnTo>
                  <a:pt x="6038850" y="23812"/>
                </a:lnTo>
                <a:lnTo>
                  <a:pt x="6038850" y="20662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867377" y="8894880"/>
            <a:ext cx="4565483" cy="1421069"/>
          </a:xfrm>
          <a:prstGeom prst="rect">
            <a:avLst/>
          </a:prstGeom>
        </p:spPr>
        <p:txBody>
          <a:bodyPr vert="horz" wrap="square" lIns="0" tIns="104306" rIns="0" bIns="0" rtlCol="0">
            <a:spAutoFit/>
          </a:bodyPr>
          <a:lstStyle/>
          <a:p>
            <a:pPr>
              <a:spcBef>
                <a:spcPts val="821"/>
              </a:spcBef>
            </a:pPr>
            <a:r>
              <a:rPr sz="1695" spc="-79" dirty="0">
                <a:solidFill>
                  <a:srgbClr val="333333"/>
                </a:solidFill>
                <a:latin typeface="Roboto"/>
                <a:cs typeface="Roboto"/>
              </a:rPr>
              <a:t>2</a:t>
            </a:r>
            <a:r>
              <a:rPr sz="1695" spc="-2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65" dirty="0">
                <a:solidFill>
                  <a:srgbClr val="333333"/>
                </a:solidFill>
                <a:latin typeface="Roboto"/>
                <a:cs typeface="Roboto"/>
              </a:rPr>
              <a:t>years</a:t>
            </a:r>
            <a:r>
              <a:rPr sz="1695" spc="-2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65" dirty="0">
                <a:solidFill>
                  <a:srgbClr val="333333"/>
                </a:solidFill>
                <a:latin typeface="Roboto"/>
                <a:cs typeface="Roboto"/>
              </a:rPr>
              <a:t>of</a:t>
            </a:r>
            <a:r>
              <a:rPr sz="1695" spc="-2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72" dirty="0">
                <a:solidFill>
                  <a:srgbClr val="333333"/>
                </a:solidFill>
                <a:latin typeface="Roboto"/>
                <a:cs typeface="Roboto"/>
              </a:rPr>
              <a:t>Pan-</a:t>
            </a:r>
            <a:r>
              <a:rPr sz="1695" spc="-97" dirty="0">
                <a:solidFill>
                  <a:srgbClr val="333333"/>
                </a:solidFill>
                <a:latin typeface="Roboto"/>
                <a:cs typeface="Roboto"/>
              </a:rPr>
              <a:t>HPE</a:t>
            </a:r>
            <a:r>
              <a:rPr sz="1695" spc="-2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85" dirty="0">
                <a:solidFill>
                  <a:srgbClr val="333333"/>
                </a:solidFill>
                <a:latin typeface="Roboto"/>
                <a:cs typeface="Roboto"/>
              </a:rPr>
              <a:t>SFDC</a:t>
            </a:r>
            <a:r>
              <a:rPr sz="1695" spc="-2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79" dirty="0">
                <a:solidFill>
                  <a:srgbClr val="333333"/>
                </a:solidFill>
                <a:latin typeface="Roboto"/>
                <a:cs typeface="Roboto"/>
              </a:rPr>
              <a:t>case</a:t>
            </a:r>
            <a:r>
              <a:rPr sz="1695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27" dirty="0">
                <a:solidFill>
                  <a:srgbClr val="333333"/>
                </a:solidFill>
                <a:latin typeface="Roboto"/>
                <a:cs typeface="Roboto"/>
              </a:rPr>
              <a:t>data</a:t>
            </a:r>
            <a:endParaRPr sz="1695" dirty="0">
              <a:latin typeface="Roboto"/>
              <a:cs typeface="Roboto"/>
            </a:endParaRPr>
          </a:p>
          <a:p>
            <a:pPr marR="6621">
              <a:lnSpc>
                <a:spcPct val="134600"/>
              </a:lnSpc>
            </a:pPr>
            <a:r>
              <a:rPr sz="1695" spc="-52" dirty="0">
                <a:solidFill>
                  <a:srgbClr val="333333"/>
                </a:solidFill>
                <a:latin typeface="Roboto"/>
                <a:cs typeface="Roboto"/>
              </a:rPr>
              <a:t>All</a:t>
            </a:r>
            <a:r>
              <a:rPr sz="1695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79" dirty="0">
                <a:solidFill>
                  <a:srgbClr val="333333"/>
                </a:solidFill>
                <a:latin typeface="Roboto"/>
                <a:cs typeface="Roboto"/>
              </a:rPr>
              <a:t>case</a:t>
            </a:r>
            <a:r>
              <a:rPr sz="169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59" dirty="0">
                <a:solidFill>
                  <a:srgbClr val="333333"/>
                </a:solidFill>
                <a:latin typeface="Roboto"/>
                <a:cs typeface="Roboto"/>
              </a:rPr>
              <a:t>text</a:t>
            </a:r>
            <a:r>
              <a:rPr sz="169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72" dirty="0">
                <a:solidFill>
                  <a:srgbClr val="333333"/>
                </a:solidFill>
                <a:latin typeface="Roboto"/>
                <a:cs typeface="Roboto"/>
              </a:rPr>
              <a:t>fields</a:t>
            </a:r>
            <a:r>
              <a:rPr sz="1695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59" dirty="0">
                <a:solidFill>
                  <a:srgbClr val="333333"/>
                </a:solidFill>
                <a:latin typeface="Roboto"/>
                <a:cs typeface="Roboto"/>
              </a:rPr>
              <a:t>(issue,</a:t>
            </a:r>
            <a:r>
              <a:rPr sz="169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59" dirty="0">
                <a:solidFill>
                  <a:srgbClr val="333333"/>
                </a:solidFill>
                <a:latin typeface="Roboto"/>
                <a:cs typeface="Roboto"/>
              </a:rPr>
              <a:t>subject,</a:t>
            </a:r>
            <a:r>
              <a:rPr sz="169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65" dirty="0">
                <a:solidFill>
                  <a:srgbClr val="333333"/>
                </a:solidFill>
                <a:latin typeface="Roboto"/>
                <a:cs typeface="Roboto"/>
              </a:rPr>
              <a:t>resolution,</a:t>
            </a:r>
            <a:r>
              <a:rPr sz="1695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45" dirty="0">
                <a:solidFill>
                  <a:srgbClr val="333333"/>
                </a:solidFill>
                <a:latin typeface="Roboto"/>
                <a:cs typeface="Roboto"/>
              </a:rPr>
              <a:t>notes) </a:t>
            </a:r>
            <a:r>
              <a:rPr sz="1695" spc="-72" dirty="0">
                <a:solidFill>
                  <a:srgbClr val="333333"/>
                </a:solidFill>
                <a:latin typeface="Roboto"/>
                <a:cs typeface="Roboto"/>
              </a:rPr>
              <a:t>CFIs</a:t>
            </a:r>
            <a:r>
              <a:rPr sz="1695" spc="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85" dirty="0">
                <a:solidFill>
                  <a:srgbClr val="333333"/>
                </a:solidFill>
                <a:latin typeface="Roboto"/>
                <a:cs typeface="Roboto"/>
              </a:rPr>
              <a:t>(Customer</a:t>
            </a:r>
            <a:r>
              <a:rPr sz="1695" spc="2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79" dirty="0">
                <a:solidFill>
                  <a:srgbClr val="333333"/>
                </a:solidFill>
                <a:latin typeface="Roboto"/>
                <a:cs typeface="Roboto"/>
              </a:rPr>
              <a:t>Facing</a:t>
            </a:r>
            <a:r>
              <a:rPr sz="1695" spc="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13" dirty="0">
                <a:solidFill>
                  <a:srgbClr val="333333"/>
                </a:solidFill>
                <a:latin typeface="Roboto"/>
                <a:cs typeface="Roboto"/>
              </a:rPr>
              <a:t>Information)</a:t>
            </a:r>
            <a:endParaRPr sz="1695" dirty="0">
              <a:latin typeface="Roboto"/>
              <a:cs typeface="Roboto"/>
            </a:endParaRPr>
          </a:p>
          <a:p>
            <a:pPr>
              <a:spcBef>
                <a:spcPts val="704"/>
              </a:spcBef>
            </a:pPr>
            <a:r>
              <a:rPr sz="1695" spc="-72" dirty="0">
                <a:solidFill>
                  <a:srgbClr val="333333"/>
                </a:solidFill>
                <a:latin typeface="Roboto"/>
                <a:cs typeface="Roboto"/>
              </a:rPr>
              <a:t>Other</a:t>
            </a:r>
            <a:r>
              <a:rPr sz="169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85" dirty="0">
                <a:solidFill>
                  <a:srgbClr val="333333"/>
                </a:solidFill>
                <a:latin typeface="Roboto"/>
                <a:cs typeface="Roboto"/>
              </a:rPr>
              <a:t>sources</a:t>
            </a:r>
            <a:r>
              <a:rPr sz="169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59" dirty="0">
                <a:solidFill>
                  <a:srgbClr val="333333"/>
                </a:solidFill>
                <a:latin typeface="Roboto"/>
                <a:cs typeface="Roboto"/>
              </a:rPr>
              <a:t>currently</a:t>
            </a:r>
            <a:r>
              <a:rPr sz="169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79" dirty="0">
                <a:solidFill>
                  <a:srgbClr val="333333"/>
                </a:solidFill>
                <a:latin typeface="Roboto"/>
                <a:cs typeface="Roboto"/>
              </a:rPr>
              <a:t>used</a:t>
            </a:r>
            <a:r>
              <a:rPr sz="169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72" dirty="0">
                <a:solidFill>
                  <a:srgbClr val="333333"/>
                </a:solidFill>
                <a:latin typeface="Roboto"/>
                <a:cs typeface="Roboto"/>
              </a:rPr>
              <a:t>by</a:t>
            </a:r>
            <a:r>
              <a:rPr sz="169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13" dirty="0">
                <a:solidFill>
                  <a:srgbClr val="333333"/>
                </a:solidFill>
                <a:latin typeface="Roboto"/>
                <a:cs typeface="Roboto"/>
              </a:rPr>
              <a:t>engineers</a:t>
            </a:r>
            <a:endParaRPr sz="1695" dirty="0">
              <a:latin typeface="Roboto"/>
              <a:cs typeface="Robo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379936" y="8539925"/>
            <a:ext cx="1095220" cy="317570"/>
          </a:xfrm>
          <a:prstGeom prst="rect">
            <a:avLst/>
          </a:prstGeom>
        </p:spPr>
        <p:txBody>
          <a:bodyPr vert="horz" wrap="square" lIns="0" tIns="16557" rIns="0" bIns="0" rtlCol="0">
            <a:spAutoFit/>
          </a:bodyPr>
          <a:lstStyle/>
          <a:p>
            <a:pPr>
              <a:spcBef>
                <a:spcPts val="131"/>
              </a:spcBef>
            </a:pPr>
            <a:r>
              <a:rPr sz="1955" b="1" spc="-104" dirty="0">
                <a:solidFill>
                  <a:srgbClr val="DB2525"/>
                </a:solidFill>
                <a:latin typeface="Roboto"/>
                <a:cs typeface="Roboto"/>
              </a:rPr>
              <a:t>Exclusions</a:t>
            </a:r>
            <a:endParaRPr sz="1955">
              <a:latin typeface="Roboto"/>
              <a:cs typeface="Robo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677956" y="8977332"/>
            <a:ext cx="3418110" cy="283410"/>
          </a:xfrm>
          <a:prstGeom prst="rect">
            <a:avLst/>
          </a:prstGeom>
        </p:spPr>
        <p:txBody>
          <a:bodyPr vert="horz" wrap="square" lIns="0" tIns="22351" rIns="0" bIns="0" rtlCol="0">
            <a:spAutoFit/>
          </a:bodyPr>
          <a:lstStyle/>
          <a:p>
            <a:pPr>
              <a:spcBef>
                <a:spcPts val="176"/>
              </a:spcBef>
            </a:pPr>
            <a:r>
              <a:rPr sz="1695" spc="-104" dirty="0">
                <a:solidFill>
                  <a:srgbClr val="333333"/>
                </a:solidFill>
                <a:latin typeface="Roboto"/>
                <a:cs typeface="Roboto"/>
              </a:rPr>
              <a:t>KM</a:t>
            </a:r>
            <a:r>
              <a:rPr sz="1695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52" dirty="0">
                <a:solidFill>
                  <a:srgbClr val="333333"/>
                </a:solidFill>
                <a:latin typeface="Roboto"/>
                <a:cs typeface="Roboto"/>
              </a:rPr>
              <a:t>articles</a:t>
            </a:r>
            <a:r>
              <a:rPr sz="1695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79" dirty="0">
                <a:solidFill>
                  <a:srgbClr val="333333"/>
                </a:solidFill>
                <a:latin typeface="Roboto"/>
                <a:cs typeface="Roboto"/>
              </a:rPr>
              <a:t>which</a:t>
            </a:r>
            <a:r>
              <a:rPr sz="1695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79" dirty="0">
                <a:solidFill>
                  <a:srgbClr val="333333"/>
                </a:solidFill>
                <a:latin typeface="Roboto"/>
                <a:cs typeface="Roboto"/>
              </a:rPr>
              <a:t>are</a:t>
            </a:r>
            <a:r>
              <a:rPr sz="1695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65" dirty="0">
                <a:solidFill>
                  <a:srgbClr val="333333"/>
                </a:solidFill>
                <a:latin typeface="Roboto"/>
                <a:cs typeface="Roboto"/>
              </a:rPr>
              <a:t>already</a:t>
            </a:r>
            <a:r>
              <a:rPr sz="1695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39" dirty="0">
                <a:solidFill>
                  <a:srgbClr val="333333"/>
                </a:solidFill>
                <a:latin typeface="Roboto"/>
                <a:cs typeface="Roboto"/>
              </a:rPr>
              <a:t>in</a:t>
            </a:r>
            <a:r>
              <a:rPr sz="169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59" dirty="0">
                <a:solidFill>
                  <a:srgbClr val="333333"/>
                </a:solidFill>
                <a:latin typeface="Roboto"/>
                <a:cs typeface="Roboto"/>
              </a:rPr>
              <a:t>Coveo</a:t>
            </a:r>
            <a:endParaRPr sz="1695">
              <a:latin typeface="Roboto"/>
              <a:cs typeface="Robot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81594" y="10630759"/>
            <a:ext cx="2452033" cy="252437"/>
          </a:xfrm>
          <a:prstGeom prst="rect">
            <a:avLst/>
          </a:prstGeom>
        </p:spPr>
        <p:txBody>
          <a:bodyPr vert="horz" wrap="square" lIns="0" tIns="21523" rIns="0" bIns="0" rtlCol="0">
            <a:spAutoFit/>
          </a:bodyPr>
          <a:lstStyle/>
          <a:p>
            <a:pPr marL="16554">
              <a:spcBef>
                <a:spcPts val="169"/>
              </a:spcBef>
            </a:pPr>
            <a:r>
              <a:rPr sz="1499" spc="-104" dirty="0">
                <a:solidFill>
                  <a:srgbClr val="4A5462"/>
                </a:solidFill>
                <a:latin typeface="Roboto"/>
                <a:cs typeface="Roboto"/>
              </a:rPr>
              <a:t>FAISS</a:t>
            </a:r>
            <a:r>
              <a:rPr sz="1499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99" spc="-85" dirty="0">
                <a:solidFill>
                  <a:srgbClr val="4A5462"/>
                </a:solidFill>
                <a:latin typeface="Roboto"/>
                <a:cs typeface="Roboto"/>
              </a:rPr>
              <a:t>Vector</a:t>
            </a:r>
            <a:r>
              <a:rPr sz="1499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99" spc="-91" dirty="0">
                <a:solidFill>
                  <a:srgbClr val="4A5462"/>
                </a:solidFill>
                <a:latin typeface="Roboto"/>
                <a:cs typeface="Roboto"/>
              </a:rPr>
              <a:t>DB</a:t>
            </a:r>
            <a:r>
              <a:rPr sz="1499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99" spc="-59" dirty="0">
                <a:solidFill>
                  <a:srgbClr val="4A5462"/>
                </a:solidFill>
                <a:latin typeface="Roboto"/>
                <a:cs typeface="Roboto"/>
              </a:rPr>
              <a:t>for</a:t>
            </a:r>
            <a:r>
              <a:rPr sz="1499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99" spc="-79" dirty="0">
                <a:solidFill>
                  <a:srgbClr val="4A5462"/>
                </a:solidFill>
                <a:latin typeface="Roboto"/>
                <a:cs typeface="Roboto"/>
              </a:rPr>
              <a:t>Cognate</a:t>
            </a:r>
            <a:r>
              <a:rPr sz="1499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99" spc="-32" dirty="0">
                <a:solidFill>
                  <a:srgbClr val="4A5462"/>
                </a:solidFill>
                <a:latin typeface="Roboto"/>
                <a:cs typeface="Roboto"/>
              </a:rPr>
              <a:t>AI</a:t>
            </a:r>
            <a:endParaRPr sz="1499">
              <a:latin typeface="Roboto"/>
              <a:cs typeface="Robot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6346250" y="10630759"/>
            <a:ext cx="960283" cy="252437"/>
          </a:xfrm>
          <a:prstGeom prst="rect">
            <a:avLst/>
          </a:prstGeom>
        </p:spPr>
        <p:txBody>
          <a:bodyPr vert="horz" wrap="square" lIns="0" tIns="21523" rIns="0" bIns="0" rtlCol="0">
            <a:spAutoFit/>
          </a:bodyPr>
          <a:lstStyle/>
          <a:p>
            <a:pPr marL="16554">
              <a:spcBef>
                <a:spcPts val="169"/>
              </a:spcBef>
            </a:pPr>
            <a:r>
              <a:rPr sz="1499" spc="-65" dirty="0">
                <a:solidFill>
                  <a:srgbClr val="4A5462"/>
                </a:solidFill>
                <a:latin typeface="Roboto"/>
                <a:cs typeface="Roboto"/>
              </a:rPr>
              <a:t>Confidential</a:t>
            </a:r>
            <a:endParaRPr sz="1499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5746" y="447693"/>
            <a:ext cx="9115026" cy="1280174"/>
          </a:xfrm>
          <a:prstGeom prst="rect">
            <a:avLst/>
          </a:prstGeom>
        </p:spPr>
        <p:txBody>
          <a:bodyPr vert="horz" wrap="square" lIns="0" tIns="210962" rIns="0" bIns="0" rtlCol="0">
            <a:spAutoFit/>
          </a:bodyPr>
          <a:lstStyle/>
          <a:p>
            <a:pPr algn="ctr">
              <a:spcBef>
                <a:spcPts val="906"/>
              </a:spcBef>
            </a:pPr>
            <a:r>
              <a:rPr spc="-299" dirty="0"/>
              <a:t>FAISS</a:t>
            </a:r>
            <a:r>
              <a:rPr spc="-65" dirty="0"/>
              <a:t> </a:t>
            </a:r>
            <a:r>
              <a:rPr spc="-235" dirty="0"/>
              <a:t>Vector</a:t>
            </a:r>
            <a:r>
              <a:rPr spc="-65" dirty="0"/>
              <a:t> </a:t>
            </a:r>
            <a:r>
              <a:rPr spc="-273" dirty="0"/>
              <a:t>DB</a:t>
            </a:r>
            <a:r>
              <a:rPr spc="-59" dirty="0"/>
              <a:t> </a:t>
            </a:r>
            <a:r>
              <a:rPr spc="-13" dirty="0"/>
              <a:t>Pipeline</a:t>
            </a:r>
          </a:p>
          <a:p>
            <a:pPr algn="ctr">
              <a:spcBef>
                <a:spcPts val="521"/>
              </a:spcBef>
            </a:pPr>
            <a:r>
              <a:rPr sz="2607" b="0" spc="-156" dirty="0">
                <a:solidFill>
                  <a:srgbClr val="2562EB"/>
                </a:solidFill>
                <a:latin typeface="Roboto Medium"/>
                <a:cs typeface="Roboto Medium"/>
              </a:rPr>
              <a:t>Cognate</a:t>
            </a:r>
            <a:r>
              <a:rPr sz="2607" b="0" spc="-32" dirty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sz="2607" b="0" spc="-144" dirty="0">
                <a:solidFill>
                  <a:srgbClr val="2562EB"/>
                </a:solidFill>
                <a:latin typeface="Roboto Medium"/>
                <a:cs typeface="Roboto Medium"/>
              </a:rPr>
              <a:t>AI</a:t>
            </a:r>
            <a:r>
              <a:rPr sz="2607" b="0" spc="-27" dirty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sz="2607" b="0" spc="-131" dirty="0">
                <a:solidFill>
                  <a:srgbClr val="2562EB"/>
                </a:solidFill>
                <a:latin typeface="Roboto Medium"/>
                <a:cs typeface="Roboto Medium"/>
              </a:rPr>
              <a:t>Integration</a:t>
            </a:r>
            <a:r>
              <a:rPr sz="2607" b="0" spc="-27" dirty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sz="2607" b="0" spc="-144" dirty="0">
                <a:solidFill>
                  <a:srgbClr val="2562EB"/>
                </a:solidFill>
                <a:latin typeface="Roboto Medium"/>
                <a:cs typeface="Roboto Medium"/>
              </a:rPr>
              <a:t>with</a:t>
            </a:r>
            <a:r>
              <a:rPr sz="2607" b="0" spc="-32" dirty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sz="2607" b="0" spc="-169" dirty="0">
                <a:solidFill>
                  <a:srgbClr val="2562EB"/>
                </a:solidFill>
                <a:latin typeface="Roboto Medium"/>
                <a:cs typeface="Roboto Medium"/>
              </a:rPr>
              <a:t>Nomic</a:t>
            </a:r>
            <a:r>
              <a:rPr sz="2607" b="0" spc="-27" dirty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sz="2607" b="0" spc="-117" dirty="0">
                <a:solidFill>
                  <a:srgbClr val="2562EB"/>
                </a:solidFill>
                <a:latin typeface="Roboto Medium"/>
                <a:cs typeface="Roboto Medium"/>
              </a:rPr>
              <a:t>Embeddings</a:t>
            </a:r>
            <a:endParaRPr sz="2607">
              <a:latin typeface="Roboto Medium"/>
              <a:cs typeface="Roboto Medium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98158" y="1950708"/>
            <a:ext cx="5029068" cy="5712027"/>
            <a:chOff x="609599" y="1409699"/>
            <a:chExt cx="3857625" cy="4381500"/>
          </a:xfrm>
        </p:grpSpPr>
        <p:sp>
          <p:nvSpPr>
            <p:cNvPr id="4" name="object 4"/>
            <p:cNvSpPr/>
            <p:nvPr/>
          </p:nvSpPr>
          <p:spPr>
            <a:xfrm>
              <a:off x="666749" y="1409699"/>
              <a:ext cx="3800475" cy="4381500"/>
            </a:xfrm>
            <a:custGeom>
              <a:avLst/>
              <a:gdLst/>
              <a:ahLst/>
              <a:cxnLst/>
              <a:rect l="l" t="t" r="r" b="b"/>
              <a:pathLst>
                <a:path w="3800475" h="4381500">
                  <a:moveTo>
                    <a:pt x="0" y="4381499"/>
                  </a:moveTo>
                  <a:lnTo>
                    <a:pt x="3800474" y="4381499"/>
                  </a:lnTo>
                  <a:lnTo>
                    <a:pt x="3800474" y="0"/>
                  </a:lnTo>
                  <a:lnTo>
                    <a:pt x="0" y="0"/>
                  </a:lnTo>
                  <a:lnTo>
                    <a:pt x="0" y="4381499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599" y="1409699"/>
              <a:ext cx="57150" cy="4381500"/>
            </a:xfrm>
            <a:custGeom>
              <a:avLst/>
              <a:gdLst/>
              <a:ahLst/>
              <a:cxnLst/>
              <a:rect l="l" t="t" r="r" b="b"/>
              <a:pathLst>
                <a:path w="57150" h="4381500">
                  <a:moveTo>
                    <a:pt x="57149" y="4381499"/>
                  </a:moveTo>
                  <a:lnTo>
                    <a:pt x="0" y="4381499"/>
                  </a:lnTo>
                  <a:lnTo>
                    <a:pt x="0" y="0"/>
                  </a:lnTo>
                  <a:lnTo>
                    <a:pt x="57149" y="0"/>
                  </a:lnTo>
                  <a:lnTo>
                    <a:pt x="57149" y="43814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9149" y="1990724"/>
              <a:ext cx="133349" cy="1523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9149" y="2562224"/>
              <a:ext cx="114299" cy="1523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9149" y="2914649"/>
              <a:ext cx="133349" cy="13334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9149" y="3476624"/>
              <a:ext cx="190499" cy="1523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9149" y="4048124"/>
              <a:ext cx="152399" cy="15239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9120" y="4390250"/>
              <a:ext cx="152459" cy="15394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9626" y="4965025"/>
              <a:ext cx="187523" cy="14936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9149" y="5314949"/>
              <a:ext cx="152399" cy="133349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072663" y="2125586"/>
            <a:ext cx="4954563" cy="5144412"/>
          </a:xfrm>
          <a:prstGeom prst="rect">
            <a:avLst/>
          </a:prstGeom>
        </p:spPr>
        <p:txBody>
          <a:bodyPr vert="horz" wrap="square" lIns="0" tIns="19040" rIns="0" bIns="0" rtlCol="0">
            <a:spAutoFit/>
          </a:bodyPr>
          <a:lstStyle/>
          <a:p>
            <a:pPr marL="198644">
              <a:spcBef>
                <a:spcPts val="149"/>
              </a:spcBef>
            </a:pPr>
            <a:r>
              <a:rPr sz="2086" b="1" spc="-85" dirty="0">
                <a:solidFill>
                  <a:srgbClr val="2562EB"/>
                </a:solidFill>
                <a:latin typeface="Roboto"/>
                <a:cs typeface="Roboto"/>
              </a:rPr>
              <a:t>Key</a:t>
            </a:r>
            <a:r>
              <a:rPr sz="2086" b="1" spc="-45" dirty="0">
                <a:solidFill>
                  <a:srgbClr val="2562EB"/>
                </a:solidFill>
                <a:latin typeface="Roboto"/>
                <a:cs typeface="Roboto"/>
              </a:rPr>
              <a:t> </a:t>
            </a:r>
            <a:r>
              <a:rPr sz="2086" b="1" spc="-13" dirty="0">
                <a:solidFill>
                  <a:srgbClr val="2562EB"/>
                </a:solidFill>
                <a:latin typeface="Roboto"/>
                <a:cs typeface="Roboto"/>
              </a:rPr>
              <a:t>Components</a:t>
            </a:r>
            <a:endParaRPr sz="2086">
              <a:latin typeface="Roboto"/>
              <a:cs typeface="Roboto"/>
            </a:endParaRPr>
          </a:p>
          <a:p>
            <a:pPr marL="521444" marR="527237">
              <a:lnSpc>
                <a:spcPct val="115399"/>
              </a:lnSpc>
              <a:spcBef>
                <a:spcPts val="1486"/>
              </a:spcBef>
            </a:pPr>
            <a:r>
              <a:rPr sz="1695" b="1" spc="-97" dirty="0">
                <a:solidFill>
                  <a:srgbClr val="333333"/>
                </a:solidFill>
                <a:latin typeface="Roboto"/>
                <a:cs typeface="Roboto"/>
              </a:rPr>
              <a:t>SFDC</a:t>
            </a:r>
            <a:r>
              <a:rPr sz="1695" b="1" spc="-32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b="1" spc="-72" dirty="0">
                <a:solidFill>
                  <a:srgbClr val="333333"/>
                </a:solidFill>
                <a:latin typeface="Roboto"/>
                <a:cs typeface="Roboto"/>
              </a:rPr>
              <a:t>Data</a:t>
            </a:r>
            <a:r>
              <a:rPr sz="1695" b="1" spc="-2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b="1" spc="-72" dirty="0">
                <a:solidFill>
                  <a:srgbClr val="333333"/>
                </a:solidFill>
                <a:latin typeface="Roboto"/>
                <a:cs typeface="Roboto"/>
              </a:rPr>
              <a:t>Source:</a:t>
            </a:r>
            <a:r>
              <a:rPr sz="1695" b="1" spc="-32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79" dirty="0">
                <a:solidFill>
                  <a:srgbClr val="333333"/>
                </a:solidFill>
                <a:latin typeface="Roboto"/>
                <a:cs typeface="Roboto"/>
              </a:rPr>
              <a:t>2</a:t>
            </a:r>
            <a:r>
              <a:rPr sz="1695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65" dirty="0">
                <a:solidFill>
                  <a:srgbClr val="333333"/>
                </a:solidFill>
                <a:latin typeface="Roboto"/>
                <a:cs typeface="Roboto"/>
              </a:rPr>
              <a:t>years</a:t>
            </a:r>
            <a:r>
              <a:rPr sz="1695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65" dirty="0">
                <a:solidFill>
                  <a:srgbClr val="333333"/>
                </a:solidFill>
                <a:latin typeface="Roboto"/>
                <a:cs typeface="Roboto"/>
              </a:rPr>
              <a:t>of</a:t>
            </a:r>
            <a:r>
              <a:rPr sz="1695" spc="-2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72" dirty="0">
                <a:solidFill>
                  <a:srgbClr val="333333"/>
                </a:solidFill>
                <a:latin typeface="Roboto"/>
                <a:cs typeface="Roboto"/>
              </a:rPr>
              <a:t>Pan-</a:t>
            </a:r>
            <a:r>
              <a:rPr sz="1695" spc="-97" dirty="0">
                <a:solidFill>
                  <a:srgbClr val="333333"/>
                </a:solidFill>
                <a:latin typeface="Roboto"/>
                <a:cs typeface="Roboto"/>
              </a:rPr>
              <a:t>HPE</a:t>
            </a:r>
            <a:r>
              <a:rPr sz="1695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59" dirty="0">
                <a:solidFill>
                  <a:srgbClr val="333333"/>
                </a:solidFill>
                <a:latin typeface="Roboto"/>
                <a:cs typeface="Roboto"/>
              </a:rPr>
              <a:t>case </a:t>
            </a:r>
            <a:r>
              <a:rPr sz="1695" spc="-27" dirty="0">
                <a:solidFill>
                  <a:srgbClr val="333333"/>
                </a:solidFill>
                <a:latin typeface="Roboto"/>
                <a:cs typeface="Roboto"/>
              </a:rPr>
              <a:t>data</a:t>
            </a:r>
            <a:endParaRPr sz="1695">
              <a:latin typeface="Roboto"/>
              <a:cs typeface="Roboto"/>
            </a:endParaRPr>
          </a:p>
          <a:p>
            <a:pPr marL="496613">
              <a:spcBef>
                <a:spcPts val="1486"/>
              </a:spcBef>
            </a:pPr>
            <a:r>
              <a:rPr sz="1695" b="1" spc="-72" dirty="0">
                <a:solidFill>
                  <a:srgbClr val="333333"/>
                </a:solidFill>
                <a:latin typeface="Roboto"/>
                <a:cs typeface="Roboto"/>
              </a:rPr>
              <a:t>CFI</a:t>
            </a:r>
            <a:r>
              <a:rPr sz="1695" b="1" spc="-2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b="1" spc="-72" dirty="0">
                <a:solidFill>
                  <a:srgbClr val="333333"/>
                </a:solidFill>
                <a:latin typeface="Roboto"/>
                <a:cs typeface="Roboto"/>
              </a:rPr>
              <a:t>Sources:</a:t>
            </a:r>
            <a:r>
              <a:rPr sz="1695" b="1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79" dirty="0">
                <a:solidFill>
                  <a:srgbClr val="333333"/>
                </a:solidFill>
                <a:latin typeface="Roboto"/>
                <a:cs typeface="Roboto"/>
              </a:rPr>
              <a:t>Customer</a:t>
            </a:r>
            <a:r>
              <a:rPr sz="169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79" dirty="0">
                <a:solidFill>
                  <a:srgbClr val="333333"/>
                </a:solidFill>
                <a:latin typeface="Roboto"/>
                <a:cs typeface="Roboto"/>
              </a:rPr>
              <a:t>Facing</a:t>
            </a:r>
            <a:r>
              <a:rPr sz="1695" spc="-13" dirty="0">
                <a:solidFill>
                  <a:srgbClr val="333333"/>
                </a:solidFill>
                <a:latin typeface="Roboto"/>
                <a:cs typeface="Roboto"/>
              </a:rPr>
              <a:t> Information</a:t>
            </a:r>
            <a:endParaRPr sz="1695">
              <a:latin typeface="Roboto"/>
              <a:cs typeface="Roboto"/>
            </a:endParaRPr>
          </a:p>
          <a:p>
            <a:pPr marL="521444" marR="1147176">
              <a:lnSpc>
                <a:spcPct val="115399"/>
              </a:lnSpc>
              <a:spcBef>
                <a:spcPts val="1174"/>
              </a:spcBef>
            </a:pPr>
            <a:r>
              <a:rPr sz="1695" b="1" spc="-91" dirty="0">
                <a:solidFill>
                  <a:srgbClr val="333333"/>
                </a:solidFill>
                <a:latin typeface="Roboto"/>
                <a:cs typeface="Roboto"/>
              </a:rPr>
              <a:t>Nomic</a:t>
            </a:r>
            <a:r>
              <a:rPr sz="1695" b="1" spc="39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b="1" spc="-79" dirty="0">
                <a:solidFill>
                  <a:srgbClr val="333333"/>
                </a:solidFill>
                <a:latin typeface="Roboto"/>
                <a:cs typeface="Roboto"/>
              </a:rPr>
              <a:t>Embeddings:</a:t>
            </a:r>
            <a:r>
              <a:rPr sz="1695" b="1" spc="39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72" dirty="0">
                <a:solidFill>
                  <a:srgbClr val="333333"/>
                </a:solidFill>
                <a:latin typeface="Roboto"/>
                <a:cs typeface="Roboto"/>
              </a:rPr>
              <a:t>High-</a:t>
            </a:r>
            <a:r>
              <a:rPr sz="1695" spc="-65" dirty="0">
                <a:solidFill>
                  <a:srgbClr val="333333"/>
                </a:solidFill>
                <a:latin typeface="Roboto"/>
                <a:cs typeface="Roboto"/>
              </a:rPr>
              <a:t>quality</a:t>
            </a:r>
            <a:r>
              <a:rPr sz="1695" spc="4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59" dirty="0">
                <a:solidFill>
                  <a:srgbClr val="333333"/>
                </a:solidFill>
                <a:latin typeface="Roboto"/>
                <a:cs typeface="Roboto"/>
              </a:rPr>
              <a:t>text </a:t>
            </a:r>
            <a:r>
              <a:rPr sz="1695" spc="-13" dirty="0">
                <a:solidFill>
                  <a:srgbClr val="333333"/>
                </a:solidFill>
                <a:latin typeface="Roboto"/>
                <a:cs typeface="Roboto"/>
              </a:rPr>
              <a:t>vectorization</a:t>
            </a:r>
            <a:endParaRPr sz="1695">
              <a:latin typeface="Roboto"/>
              <a:cs typeface="Roboto"/>
            </a:endParaRPr>
          </a:p>
          <a:p>
            <a:pPr marL="595935" marR="809478">
              <a:lnSpc>
                <a:spcPct val="115399"/>
              </a:lnSpc>
              <a:spcBef>
                <a:spcPts val="1174"/>
              </a:spcBef>
            </a:pPr>
            <a:r>
              <a:rPr sz="1695" b="1" spc="-117" dirty="0">
                <a:solidFill>
                  <a:srgbClr val="333333"/>
                </a:solidFill>
                <a:latin typeface="Roboto"/>
                <a:cs typeface="Roboto"/>
              </a:rPr>
              <a:t>FAISS</a:t>
            </a:r>
            <a:r>
              <a:rPr sz="1695" b="1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b="1" spc="-91" dirty="0">
                <a:solidFill>
                  <a:srgbClr val="333333"/>
                </a:solidFill>
                <a:latin typeface="Roboto"/>
                <a:cs typeface="Roboto"/>
              </a:rPr>
              <a:t>Vector</a:t>
            </a:r>
            <a:r>
              <a:rPr sz="1695" b="1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b="1" spc="-72" dirty="0">
                <a:solidFill>
                  <a:srgbClr val="333333"/>
                </a:solidFill>
                <a:latin typeface="Roboto"/>
                <a:cs typeface="Roboto"/>
              </a:rPr>
              <a:t>DB:</a:t>
            </a:r>
            <a:r>
              <a:rPr sz="1695" b="1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91" dirty="0">
                <a:solidFill>
                  <a:srgbClr val="333333"/>
                </a:solidFill>
                <a:latin typeface="Roboto"/>
                <a:cs typeface="Roboto"/>
              </a:rPr>
              <a:t>Facebook</a:t>
            </a:r>
            <a:r>
              <a:rPr sz="1695" spc="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65" dirty="0">
                <a:solidFill>
                  <a:srgbClr val="333333"/>
                </a:solidFill>
                <a:latin typeface="Roboto"/>
                <a:cs typeface="Roboto"/>
              </a:rPr>
              <a:t>AI</a:t>
            </a:r>
            <a:r>
              <a:rPr sz="1695" spc="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45" dirty="0">
                <a:solidFill>
                  <a:srgbClr val="333333"/>
                </a:solidFill>
                <a:latin typeface="Roboto"/>
                <a:cs typeface="Roboto"/>
              </a:rPr>
              <a:t>Similarity </a:t>
            </a:r>
            <a:r>
              <a:rPr sz="1695" spc="-13" dirty="0">
                <a:solidFill>
                  <a:srgbClr val="333333"/>
                </a:solidFill>
                <a:latin typeface="Roboto"/>
                <a:cs typeface="Roboto"/>
              </a:rPr>
              <a:t>Search</a:t>
            </a:r>
            <a:endParaRPr sz="1695">
              <a:latin typeface="Roboto"/>
              <a:cs typeface="Roboto"/>
            </a:endParaRPr>
          </a:p>
          <a:p>
            <a:pPr marL="546272">
              <a:spcBef>
                <a:spcPts val="1486"/>
              </a:spcBef>
            </a:pPr>
            <a:r>
              <a:rPr sz="1695" b="1" spc="-85" dirty="0">
                <a:solidFill>
                  <a:srgbClr val="333333"/>
                </a:solidFill>
                <a:latin typeface="Roboto"/>
                <a:cs typeface="Roboto"/>
              </a:rPr>
              <a:t>Cognate</a:t>
            </a:r>
            <a:r>
              <a:rPr sz="1695" b="1" spc="-2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b="1" spc="-59" dirty="0">
                <a:solidFill>
                  <a:srgbClr val="333333"/>
                </a:solidFill>
                <a:latin typeface="Roboto"/>
                <a:cs typeface="Roboto"/>
              </a:rPr>
              <a:t>AI:</a:t>
            </a:r>
            <a:r>
              <a:rPr sz="1695" b="1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79" dirty="0">
                <a:solidFill>
                  <a:srgbClr val="333333"/>
                </a:solidFill>
                <a:latin typeface="Roboto"/>
                <a:cs typeface="Roboto"/>
              </a:rPr>
              <a:t>Case</a:t>
            </a:r>
            <a:r>
              <a:rPr sz="169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52" dirty="0">
                <a:solidFill>
                  <a:srgbClr val="333333"/>
                </a:solidFill>
                <a:latin typeface="Roboto"/>
                <a:cs typeface="Roboto"/>
              </a:rPr>
              <a:t>similarity</a:t>
            </a:r>
            <a:r>
              <a:rPr sz="1695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72" dirty="0">
                <a:solidFill>
                  <a:srgbClr val="333333"/>
                </a:solidFill>
                <a:latin typeface="Roboto"/>
                <a:cs typeface="Roboto"/>
              </a:rPr>
              <a:t>search</a:t>
            </a:r>
            <a:r>
              <a:rPr sz="1695" spc="-13" dirty="0">
                <a:solidFill>
                  <a:srgbClr val="333333"/>
                </a:solidFill>
                <a:latin typeface="Roboto"/>
                <a:cs typeface="Roboto"/>
              </a:rPr>
              <a:t> engine</a:t>
            </a:r>
            <a:endParaRPr sz="1695">
              <a:latin typeface="Roboto"/>
              <a:cs typeface="Roboto"/>
            </a:endParaRPr>
          </a:p>
          <a:p>
            <a:pPr marL="546272" marR="469301">
              <a:lnSpc>
                <a:spcPct val="115399"/>
              </a:lnSpc>
              <a:spcBef>
                <a:spcPts val="1174"/>
              </a:spcBef>
            </a:pPr>
            <a:r>
              <a:rPr sz="1695" b="1" spc="-111" dirty="0">
                <a:solidFill>
                  <a:srgbClr val="333333"/>
                </a:solidFill>
                <a:latin typeface="Roboto"/>
                <a:cs typeface="Roboto"/>
              </a:rPr>
              <a:t>KM</a:t>
            </a:r>
            <a:r>
              <a:rPr sz="1695" b="1" spc="-2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b="1" spc="-72" dirty="0">
                <a:solidFill>
                  <a:srgbClr val="333333"/>
                </a:solidFill>
                <a:latin typeface="Roboto"/>
                <a:cs typeface="Roboto"/>
              </a:rPr>
              <a:t>Generation</a:t>
            </a:r>
            <a:r>
              <a:rPr sz="1695" b="1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b="1" spc="-79" dirty="0">
                <a:solidFill>
                  <a:srgbClr val="333333"/>
                </a:solidFill>
                <a:latin typeface="Roboto"/>
                <a:cs typeface="Roboto"/>
              </a:rPr>
              <a:t>Agent:</a:t>
            </a:r>
            <a:r>
              <a:rPr sz="1695" b="1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59" dirty="0">
                <a:solidFill>
                  <a:srgbClr val="333333"/>
                </a:solidFill>
                <a:latin typeface="Roboto"/>
                <a:cs typeface="Roboto"/>
              </a:rPr>
              <a:t>Interfaces</a:t>
            </a:r>
            <a:r>
              <a:rPr sz="169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65" dirty="0">
                <a:solidFill>
                  <a:srgbClr val="333333"/>
                </a:solidFill>
                <a:latin typeface="Roboto"/>
                <a:cs typeface="Roboto"/>
              </a:rPr>
              <a:t>with</a:t>
            </a:r>
            <a:r>
              <a:rPr sz="169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52" dirty="0">
                <a:solidFill>
                  <a:srgbClr val="333333"/>
                </a:solidFill>
                <a:latin typeface="Roboto"/>
                <a:cs typeface="Roboto"/>
              </a:rPr>
              <a:t>vector </a:t>
            </a:r>
            <a:r>
              <a:rPr sz="1695" spc="-32" dirty="0">
                <a:solidFill>
                  <a:srgbClr val="333333"/>
                </a:solidFill>
                <a:latin typeface="Roboto"/>
                <a:cs typeface="Roboto"/>
              </a:rPr>
              <a:t>DB</a:t>
            </a:r>
            <a:endParaRPr sz="1695">
              <a:latin typeface="Roboto"/>
              <a:cs typeface="Roboto"/>
            </a:endParaRPr>
          </a:p>
          <a:p>
            <a:pPr marL="546272" marR="432881" indent="49663">
              <a:lnSpc>
                <a:spcPct val="173100"/>
              </a:lnSpc>
            </a:pPr>
            <a:r>
              <a:rPr sz="1695" b="1" spc="-65" dirty="0">
                <a:solidFill>
                  <a:srgbClr val="333333"/>
                </a:solidFill>
                <a:latin typeface="Roboto"/>
                <a:cs typeface="Roboto"/>
              </a:rPr>
              <a:t>Ingestion</a:t>
            </a:r>
            <a:r>
              <a:rPr sz="1695" b="1" spc="-32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b="1" spc="-59" dirty="0">
                <a:solidFill>
                  <a:srgbClr val="333333"/>
                </a:solidFill>
                <a:latin typeface="Roboto"/>
                <a:cs typeface="Roboto"/>
              </a:rPr>
              <a:t>Pipeline:</a:t>
            </a:r>
            <a:r>
              <a:rPr sz="1695" b="1" spc="-32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72" dirty="0">
                <a:solidFill>
                  <a:srgbClr val="333333"/>
                </a:solidFill>
                <a:latin typeface="Roboto"/>
                <a:cs typeface="Roboto"/>
              </a:rPr>
              <a:t>Scheduled</a:t>
            </a:r>
            <a:r>
              <a:rPr sz="1695" spc="-2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59" dirty="0">
                <a:solidFill>
                  <a:srgbClr val="333333"/>
                </a:solidFill>
                <a:latin typeface="Roboto"/>
                <a:cs typeface="Roboto"/>
              </a:rPr>
              <a:t>via</a:t>
            </a:r>
            <a:r>
              <a:rPr sz="1695" spc="-2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13" dirty="0">
                <a:solidFill>
                  <a:srgbClr val="333333"/>
                </a:solidFill>
                <a:latin typeface="Roboto"/>
                <a:cs typeface="Roboto"/>
              </a:rPr>
              <a:t>Jenkins </a:t>
            </a:r>
            <a:r>
              <a:rPr sz="1695" b="1" spc="-72" dirty="0">
                <a:solidFill>
                  <a:srgbClr val="333333"/>
                </a:solidFill>
                <a:latin typeface="Roboto"/>
                <a:cs typeface="Roboto"/>
              </a:rPr>
              <a:t>Monitoring:</a:t>
            </a:r>
            <a:r>
              <a:rPr sz="1695" b="1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79" dirty="0">
                <a:solidFill>
                  <a:srgbClr val="333333"/>
                </a:solidFill>
                <a:latin typeface="Roboto"/>
                <a:cs typeface="Roboto"/>
              </a:rPr>
              <a:t>Performance</a:t>
            </a:r>
            <a:r>
              <a:rPr sz="169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104" dirty="0">
                <a:solidFill>
                  <a:srgbClr val="333333"/>
                </a:solidFill>
                <a:latin typeface="Roboto"/>
                <a:cs typeface="Roboto"/>
              </a:rPr>
              <a:t>&amp;</a:t>
            </a:r>
            <a:r>
              <a:rPr sz="1695" spc="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72" dirty="0">
                <a:solidFill>
                  <a:srgbClr val="333333"/>
                </a:solidFill>
                <a:latin typeface="Roboto"/>
                <a:cs typeface="Roboto"/>
              </a:rPr>
              <a:t>accuracy</a:t>
            </a:r>
            <a:r>
              <a:rPr sz="169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59" dirty="0">
                <a:solidFill>
                  <a:srgbClr val="333333"/>
                </a:solidFill>
                <a:latin typeface="Roboto"/>
                <a:cs typeface="Roboto"/>
              </a:rPr>
              <a:t>metrics</a:t>
            </a:r>
            <a:endParaRPr sz="1695">
              <a:latin typeface="Roboto"/>
              <a:cs typeface="Roboto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84D1088-5CC0-56A0-9BE3-53BAB86EA21D}"/>
              </a:ext>
            </a:extLst>
          </p:cNvPr>
          <p:cNvGrpSpPr/>
          <p:nvPr/>
        </p:nvGrpSpPr>
        <p:grpSpPr>
          <a:xfrm>
            <a:off x="6623255" y="2149386"/>
            <a:ext cx="10169268" cy="6654720"/>
            <a:chOff x="4924423" y="1562099"/>
            <a:chExt cx="8029574" cy="7267574"/>
          </a:xfrm>
        </p:grpSpPr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924423" y="1562099"/>
              <a:ext cx="8029574" cy="7267574"/>
            </a:xfrm>
            <a:prstGeom prst="rect">
              <a:avLst/>
            </a:prstGeom>
          </p:spPr>
        </p:pic>
        <p:sp>
          <p:nvSpPr>
            <p:cNvPr id="16" name="object 16"/>
            <p:cNvSpPr txBox="1"/>
            <p:nvPr/>
          </p:nvSpPr>
          <p:spPr>
            <a:xfrm>
              <a:off x="7306972" y="2307209"/>
              <a:ext cx="1404079" cy="663113"/>
            </a:xfrm>
            <a:prstGeom prst="rect">
              <a:avLst/>
            </a:prstGeom>
          </p:spPr>
          <p:txBody>
            <a:bodyPr vert="horz" wrap="square" lIns="0" tIns="14900" rIns="0" bIns="0" rtlCol="0">
              <a:spAutoFit/>
            </a:bodyPr>
            <a:lstStyle/>
            <a:p>
              <a:pPr marL="336869" marR="6621" indent="-321140">
                <a:lnSpc>
                  <a:spcPct val="115399"/>
                </a:lnSpc>
                <a:spcBef>
                  <a:spcPts val="117"/>
                </a:spcBef>
              </a:pPr>
              <a:r>
                <a:rPr sz="1695" spc="-97" dirty="0">
                  <a:solidFill>
                    <a:srgbClr val="333333"/>
                  </a:solidFill>
                  <a:latin typeface="Roboto Medium"/>
                  <a:cs typeface="Roboto Medium"/>
                </a:rPr>
                <a:t>SFDC</a:t>
              </a:r>
              <a:r>
                <a:rPr sz="1695" dirty="0">
                  <a:solidFill>
                    <a:srgbClr val="333333"/>
                  </a:solidFill>
                  <a:latin typeface="Roboto Medium"/>
                  <a:cs typeface="Roboto Medium"/>
                </a:rPr>
                <a:t> </a:t>
              </a:r>
              <a:r>
                <a:rPr sz="1695" spc="-97" dirty="0">
                  <a:solidFill>
                    <a:srgbClr val="333333"/>
                  </a:solidFill>
                  <a:latin typeface="Roboto Medium"/>
                  <a:cs typeface="Roboto Medium"/>
                </a:rPr>
                <a:t>Case</a:t>
              </a:r>
              <a:r>
                <a:rPr sz="1695" dirty="0">
                  <a:solidFill>
                    <a:srgbClr val="333333"/>
                  </a:solidFill>
                  <a:latin typeface="Roboto Medium"/>
                  <a:cs typeface="Roboto Medium"/>
                </a:rPr>
                <a:t> </a:t>
              </a:r>
              <a:r>
                <a:rPr sz="1695" spc="-72" dirty="0">
                  <a:solidFill>
                    <a:srgbClr val="333333"/>
                  </a:solidFill>
                  <a:latin typeface="Roboto Medium"/>
                  <a:cs typeface="Roboto Medium"/>
                </a:rPr>
                <a:t>Data </a:t>
              </a:r>
              <a:endParaRPr lang="en-US" sz="1695" spc="-72" dirty="0">
                <a:solidFill>
                  <a:srgbClr val="333333"/>
                </a:solidFill>
                <a:latin typeface="Roboto Medium"/>
                <a:cs typeface="Roboto Medium"/>
              </a:endParaRPr>
            </a:p>
            <a:p>
              <a:pPr marL="336869" marR="6621" indent="-321140">
                <a:lnSpc>
                  <a:spcPct val="115399"/>
                </a:lnSpc>
                <a:spcBef>
                  <a:spcPts val="117"/>
                </a:spcBef>
              </a:pPr>
              <a:r>
                <a:rPr sz="1695" spc="-72" dirty="0">
                  <a:solidFill>
                    <a:srgbClr val="333333"/>
                  </a:solidFill>
                  <a:latin typeface="Roboto Medium"/>
                  <a:cs typeface="Roboto Medium"/>
                </a:rPr>
                <a:t>(2</a:t>
              </a:r>
              <a:r>
                <a:rPr sz="1695" spc="-32" dirty="0">
                  <a:solidFill>
                    <a:srgbClr val="333333"/>
                  </a:solidFill>
                  <a:latin typeface="Roboto Medium"/>
                  <a:cs typeface="Roboto Medium"/>
                </a:rPr>
                <a:t> </a:t>
              </a:r>
              <a:r>
                <a:rPr sz="1695" spc="-13" dirty="0">
                  <a:solidFill>
                    <a:srgbClr val="333333"/>
                  </a:solidFill>
                  <a:latin typeface="Roboto Medium"/>
                  <a:cs typeface="Roboto Medium"/>
                </a:rPr>
                <a:t>Years)</a:t>
              </a:r>
              <a:endParaRPr sz="1695" dirty="0">
                <a:latin typeface="Roboto Medium"/>
                <a:cs typeface="Roboto Medium"/>
              </a:endParaRPr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9454110" y="2307209"/>
              <a:ext cx="1132839" cy="649108"/>
            </a:xfrm>
            <a:prstGeom prst="rect">
              <a:avLst/>
            </a:prstGeom>
          </p:spPr>
          <p:txBody>
            <a:bodyPr vert="horz" wrap="square" lIns="0" tIns="14900" rIns="0" bIns="0" rtlCol="0">
              <a:spAutoFit/>
            </a:bodyPr>
            <a:lstStyle/>
            <a:p>
              <a:pPr marL="16554" marR="6621" indent="344318">
                <a:lnSpc>
                  <a:spcPct val="115399"/>
                </a:lnSpc>
                <a:spcBef>
                  <a:spcPts val="117"/>
                </a:spcBef>
              </a:pPr>
              <a:r>
                <a:rPr sz="1695" spc="-79" dirty="0">
                  <a:solidFill>
                    <a:srgbClr val="333333"/>
                  </a:solidFill>
                  <a:latin typeface="Roboto Medium"/>
                  <a:cs typeface="Roboto Medium"/>
                </a:rPr>
                <a:t>CFIs</a:t>
              </a:r>
              <a:r>
                <a:rPr sz="1695" spc="-20" dirty="0">
                  <a:solidFill>
                    <a:srgbClr val="333333"/>
                  </a:solidFill>
                  <a:latin typeface="Roboto Medium"/>
                  <a:cs typeface="Roboto Medium"/>
                </a:rPr>
                <a:t> </a:t>
              </a:r>
              <a:r>
                <a:rPr sz="1695" spc="-65" dirty="0">
                  <a:solidFill>
                    <a:srgbClr val="333333"/>
                  </a:solidFill>
                  <a:latin typeface="Roboto Medium"/>
                  <a:cs typeface="Roboto Medium"/>
                </a:rPr>
                <a:t>&amp; </a:t>
              </a:r>
              <a:r>
                <a:rPr sz="1695" spc="-79" dirty="0">
                  <a:solidFill>
                    <a:srgbClr val="333333"/>
                  </a:solidFill>
                  <a:latin typeface="Roboto Medium"/>
                  <a:cs typeface="Roboto Medium"/>
                </a:rPr>
                <a:t>Other</a:t>
              </a:r>
              <a:r>
                <a:rPr sz="1695" spc="-7" dirty="0">
                  <a:solidFill>
                    <a:srgbClr val="333333"/>
                  </a:solidFill>
                  <a:latin typeface="Roboto Medium"/>
                  <a:cs typeface="Roboto Medium"/>
                </a:rPr>
                <a:t> </a:t>
              </a:r>
              <a:r>
                <a:rPr sz="1695" spc="-91" dirty="0">
                  <a:solidFill>
                    <a:srgbClr val="333333"/>
                  </a:solidFill>
                  <a:latin typeface="Roboto Medium"/>
                  <a:cs typeface="Roboto Medium"/>
                </a:rPr>
                <a:t>Sources</a:t>
              </a:r>
              <a:endParaRPr sz="1695" dirty="0">
                <a:latin typeface="Roboto Medium"/>
                <a:cs typeface="Roboto Medium"/>
              </a:endParaRPr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5973530" y="3839219"/>
              <a:ext cx="5725957" cy="752822"/>
            </a:xfrm>
            <a:prstGeom prst="rect">
              <a:avLst/>
            </a:prstGeom>
          </p:spPr>
          <p:txBody>
            <a:bodyPr vert="horz" wrap="square" lIns="0" tIns="16557" rIns="0" bIns="0" rtlCol="0">
              <a:spAutoFit/>
            </a:bodyPr>
            <a:lstStyle/>
            <a:p>
              <a:pPr marL="1060269">
                <a:spcBef>
                  <a:spcPts val="131"/>
                </a:spcBef>
              </a:pPr>
              <a:r>
                <a:rPr sz="1955" spc="-104" dirty="0">
                  <a:solidFill>
                    <a:srgbClr val="333333"/>
                  </a:solidFill>
                  <a:latin typeface="Roboto Medium"/>
                  <a:cs typeface="Roboto Medium"/>
                </a:rPr>
                <a:t>Vectorization</a:t>
              </a:r>
              <a:r>
                <a:rPr sz="1955" spc="-7" dirty="0">
                  <a:solidFill>
                    <a:srgbClr val="333333"/>
                  </a:solidFill>
                  <a:latin typeface="Roboto Medium"/>
                  <a:cs typeface="Roboto Medium"/>
                </a:rPr>
                <a:t> </a:t>
              </a:r>
              <a:r>
                <a:rPr sz="1955" spc="-97" dirty="0">
                  <a:solidFill>
                    <a:srgbClr val="333333"/>
                  </a:solidFill>
                  <a:latin typeface="Roboto Medium"/>
                  <a:cs typeface="Roboto Medium"/>
                </a:rPr>
                <a:t>Pipeline</a:t>
              </a:r>
              <a:r>
                <a:rPr sz="1955" spc="-7" dirty="0">
                  <a:solidFill>
                    <a:srgbClr val="333333"/>
                  </a:solidFill>
                  <a:latin typeface="Roboto Medium"/>
                  <a:cs typeface="Roboto Medium"/>
                </a:rPr>
                <a:t> </a:t>
              </a:r>
              <a:r>
                <a:rPr sz="1955" spc="-111" dirty="0">
                  <a:solidFill>
                    <a:srgbClr val="333333"/>
                  </a:solidFill>
                  <a:latin typeface="Roboto Medium"/>
                  <a:cs typeface="Roboto Medium"/>
                </a:rPr>
                <a:t>(Jenkins</a:t>
              </a:r>
              <a:r>
                <a:rPr sz="1955" dirty="0">
                  <a:solidFill>
                    <a:srgbClr val="333333"/>
                  </a:solidFill>
                  <a:latin typeface="Roboto Medium"/>
                  <a:cs typeface="Roboto Medium"/>
                </a:rPr>
                <a:t> </a:t>
              </a:r>
              <a:r>
                <a:rPr sz="1955" spc="-13" dirty="0">
                  <a:solidFill>
                    <a:srgbClr val="333333"/>
                  </a:solidFill>
                  <a:latin typeface="Roboto Medium"/>
                  <a:cs typeface="Roboto Medium"/>
                </a:rPr>
                <a:t>Scheduled)</a:t>
              </a:r>
              <a:endParaRPr sz="1955" dirty="0">
                <a:latin typeface="Roboto Medium"/>
                <a:cs typeface="Roboto Medium"/>
              </a:endParaRPr>
            </a:p>
            <a:p>
              <a:pPr marL="16554">
                <a:spcBef>
                  <a:spcPts val="1140"/>
                </a:spcBef>
              </a:pPr>
              <a:r>
                <a:rPr sz="1499" spc="-97" dirty="0">
                  <a:solidFill>
                    <a:srgbClr val="333333"/>
                  </a:solidFill>
                  <a:latin typeface="Roboto"/>
                  <a:cs typeface="Roboto"/>
                </a:rPr>
                <a:t>Text</a:t>
              </a:r>
              <a:r>
                <a:rPr sz="1499" spc="-13" dirty="0">
                  <a:solidFill>
                    <a:srgbClr val="333333"/>
                  </a:solidFill>
                  <a:latin typeface="Roboto"/>
                  <a:cs typeface="Roboto"/>
                </a:rPr>
                <a:t> </a:t>
              </a:r>
              <a:r>
                <a:rPr sz="1499" spc="-65" dirty="0">
                  <a:solidFill>
                    <a:srgbClr val="333333"/>
                  </a:solidFill>
                  <a:latin typeface="Roboto"/>
                  <a:cs typeface="Roboto"/>
                </a:rPr>
                <a:t>extraction</a:t>
              </a:r>
              <a:r>
                <a:rPr sz="1499" spc="-13" dirty="0">
                  <a:solidFill>
                    <a:srgbClr val="333333"/>
                  </a:solidFill>
                  <a:latin typeface="Roboto"/>
                  <a:cs typeface="Roboto"/>
                </a:rPr>
                <a:t> </a:t>
              </a:r>
              <a:r>
                <a:rPr sz="1368" dirty="0">
                  <a:solidFill>
                    <a:srgbClr val="333333"/>
                  </a:solidFill>
                  <a:latin typeface="Liberation Sans"/>
                  <a:cs typeface="Liberation Sans"/>
                </a:rPr>
                <a:t>→</a:t>
              </a:r>
              <a:r>
                <a:rPr sz="1368" spc="-20" dirty="0">
                  <a:solidFill>
                    <a:srgbClr val="333333"/>
                  </a:solidFill>
                  <a:latin typeface="Liberation Sans"/>
                  <a:cs typeface="Liberation Sans"/>
                </a:rPr>
                <a:t> </a:t>
              </a:r>
              <a:r>
                <a:rPr sz="1499" spc="-52" dirty="0">
                  <a:solidFill>
                    <a:srgbClr val="333333"/>
                  </a:solidFill>
                  <a:latin typeface="Roboto"/>
                  <a:cs typeface="Roboto"/>
                </a:rPr>
                <a:t>Field</a:t>
              </a:r>
              <a:r>
                <a:rPr sz="1499" spc="-13" dirty="0">
                  <a:solidFill>
                    <a:srgbClr val="333333"/>
                  </a:solidFill>
                  <a:latin typeface="Roboto"/>
                  <a:cs typeface="Roboto"/>
                </a:rPr>
                <a:t> </a:t>
              </a:r>
              <a:r>
                <a:rPr sz="1499" spc="-72" dirty="0">
                  <a:solidFill>
                    <a:srgbClr val="333333"/>
                  </a:solidFill>
                  <a:latin typeface="Roboto"/>
                  <a:cs typeface="Roboto"/>
                </a:rPr>
                <a:t>processing</a:t>
              </a:r>
              <a:r>
                <a:rPr sz="1499" spc="-7" dirty="0">
                  <a:solidFill>
                    <a:srgbClr val="333333"/>
                  </a:solidFill>
                  <a:latin typeface="Roboto"/>
                  <a:cs typeface="Roboto"/>
                </a:rPr>
                <a:t> </a:t>
              </a:r>
              <a:r>
                <a:rPr sz="1368" dirty="0">
                  <a:solidFill>
                    <a:srgbClr val="333333"/>
                  </a:solidFill>
                  <a:latin typeface="Liberation Sans"/>
                  <a:cs typeface="Liberation Sans"/>
                </a:rPr>
                <a:t>→</a:t>
              </a:r>
              <a:r>
                <a:rPr sz="1368" spc="-27" dirty="0">
                  <a:solidFill>
                    <a:srgbClr val="333333"/>
                  </a:solidFill>
                  <a:latin typeface="Liberation Sans"/>
                  <a:cs typeface="Liberation Sans"/>
                </a:rPr>
                <a:t> </a:t>
              </a:r>
              <a:r>
                <a:rPr sz="1499" b="1" spc="-79" dirty="0">
                  <a:solidFill>
                    <a:srgbClr val="1C4ED8"/>
                  </a:solidFill>
                  <a:latin typeface="Roboto"/>
                  <a:cs typeface="Roboto"/>
                </a:rPr>
                <a:t>Nomic</a:t>
              </a:r>
              <a:r>
                <a:rPr sz="1499" b="1" spc="-20" dirty="0">
                  <a:solidFill>
                    <a:srgbClr val="1C4ED8"/>
                  </a:solidFill>
                  <a:latin typeface="Roboto"/>
                  <a:cs typeface="Roboto"/>
                </a:rPr>
                <a:t> </a:t>
              </a:r>
              <a:r>
                <a:rPr sz="1499" b="1" spc="-79" dirty="0">
                  <a:solidFill>
                    <a:srgbClr val="1C4ED8"/>
                  </a:solidFill>
                  <a:latin typeface="Roboto"/>
                  <a:cs typeface="Roboto"/>
                </a:rPr>
                <a:t>embeddings</a:t>
              </a:r>
              <a:r>
                <a:rPr sz="1499" b="1" spc="-13" dirty="0">
                  <a:solidFill>
                    <a:srgbClr val="1C4ED8"/>
                  </a:solidFill>
                  <a:latin typeface="Roboto"/>
                  <a:cs typeface="Roboto"/>
                </a:rPr>
                <a:t> </a:t>
              </a:r>
              <a:r>
                <a:rPr sz="1368" dirty="0">
                  <a:solidFill>
                    <a:srgbClr val="333333"/>
                  </a:solidFill>
                  <a:latin typeface="Liberation Sans"/>
                  <a:cs typeface="Liberation Sans"/>
                </a:rPr>
                <a:t>→</a:t>
              </a:r>
              <a:r>
                <a:rPr sz="1368" spc="-27" dirty="0">
                  <a:solidFill>
                    <a:srgbClr val="333333"/>
                  </a:solidFill>
                  <a:latin typeface="Liberation Sans"/>
                  <a:cs typeface="Liberation Sans"/>
                </a:rPr>
                <a:t> </a:t>
              </a:r>
              <a:r>
                <a:rPr sz="1499" spc="-104" dirty="0">
                  <a:solidFill>
                    <a:srgbClr val="333333"/>
                  </a:solidFill>
                  <a:latin typeface="Roboto"/>
                  <a:cs typeface="Roboto"/>
                </a:rPr>
                <a:t>FAISS</a:t>
              </a:r>
              <a:r>
                <a:rPr sz="1499" spc="-7" dirty="0">
                  <a:solidFill>
                    <a:srgbClr val="333333"/>
                  </a:solidFill>
                  <a:latin typeface="Roboto"/>
                  <a:cs typeface="Roboto"/>
                </a:rPr>
                <a:t> </a:t>
              </a:r>
              <a:r>
                <a:rPr sz="1499" spc="-52" dirty="0">
                  <a:solidFill>
                    <a:srgbClr val="333333"/>
                  </a:solidFill>
                  <a:latin typeface="Roboto"/>
                  <a:cs typeface="Roboto"/>
                </a:rPr>
                <a:t>indexing</a:t>
              </a:r>
              <a:endParaRPr sz="1499" dirty="0">
                <a:latin typeface="Roboto"/>
                <a:cs typeface="Roboto"/>
              </a:endParaRPr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7071659" y="5834167"/>
              <a:ext cx="3515290" cy="827346"/>
            </a:xfrm>
            <a:prstGeom prst="rect">
              <a:avLst/>
            </a:prstGeom>
          </p:spPr>
          <p:txBody>
            <a:bodyPr vert="horz" wrap="square" lIns="0" tIns="134936" rIns="0" bIns="0" rtlCol="0">
              <a:spAutoFit/>
            </a:bodyPr>
            <a:lstStyle/>
            <a:p>
              <a:pPr algn="ctr">
                <a:spcBef>
                  <a:spcPts val="1063"/>
                </a:spcBef>
              </a:pPr>
              <a:r>
                <a:rPr sz="1955" spc="-149" dirty="0">
                  <a:solidFill>
                    <a:srgbClr val="333333"/>
                  </a:solidFill>
                  <a:latin typeface="Roboto Medium"/>
                  <a:cs typeface="Roboto Medium"/>
                </a:rPr>
                <a:t>FAISS</a:t>
              </a:r>
              <a:r>
                <a:rPr sz="1955" dirty="0">
                  <a:solidFill>
                    <a:srgbClr val="333333"/>
                  </a:solidFill>
                  <a:latin typeface="Roboto Medium"/>
                  <a:cs typeface="Roboto Medium"/>
                </a:rPr>
                <a:t> </a:t>
              </a:r>
              <a:r>
                <a:rPr sz="1955" spc="-124" dirty="0">
                  <a:solidFill>
                    <a:srgbClr val="333333"/>
                  </a:solidFill>
                  <a:latin typeface="Roboto Medium"/>
                  <a:cs typeface="Roboto Medium"/>
                </a:rPr>
                <a:t>Vector</a:t>
              </a:r>
              <a:r>
                <a:rPr sz="1955" spc="7" dirty="0">
                  <a:solidFill>
                    <a:srgbClr val="333333"/>
                  </a:solidFill>
                  <a:latin typeface="Roboto Medium"/>
                  <a:cs typeface="Roboto Medium"/>
                </a:rPr>
                <a:t> </a:t>
              </a:r>
              <a:r>
                <a:rPr sz="1955" spc="-32" dirty="0">
                  <a:solidFill>
                    <a:srgbClr val="333333"/>
                  </a:solidFill>
                  <a:latin typeface="Roboto Medium"/>
                  <a:cs typeface="Roboto Medium"/>
                </a:rPr>
                <a:t>DB</a:t>
              </a:r>
              <a:endParaRPr sz="1955" dirty="0">
                <a:latin typeface="Roboto Medium"/>
                <a:cs typeface="Roboto Medium"/>
              </a:endParaRPr>
            </a:p>
            <a:p>
              <a:pPr algn="ctr">
                <a:spcBef>
                  <a:spcPts val="749"/>
                </a:spcBef>
              </a:pPr>
              <a:r>
                <a:rPr sz="1499" spc="-85" dirty="0">
                  <a:solidFill>
                    <a:srgbClr val="333333"/>
                  </a:solidFill>
                  <a:latin typeface="Roboto"/>
                  <a:cs typeface="Roboto"/>
                </a:rPr>
                <a:t>Nomic-</a:t>
              </a:r>
              <a:r>
                <a:rPr sz="1499" spc="-79" dirty="0">
                  <a:solidFill>
                    <a:srgbClr val="333333"/>
                  </a:solidFill>
                  <a:latin typeface="Roboto"/>
                  <a:cs typeface="Roboto"/>
                </a:rPr>
                <a:t>powered</a:t>
              </a:r>
              <a:r>
                <a:rPr sz="1499" spc="20" dirty="0">
                  <a:solidFill>
                    <a:srgbClr val="333333"/>
                  </a:solidFill>
                  <a:latin typeface="Roboto"/>
                  <a:cs typeface="Roboto"/>
                </a:rPr>
                <a:t> </a:t>
              </a:r>
              <a:r>
                <a:rPr sz="1499" spc="-59" dirty="0">
                  <a:solidFill>
                    <a:srgbClr val="333333"/>
                  </a:solidFill>
                  <a:latin typeface="Roboto"/>
                  <a:cs typeface="Roboto"/>
                </a:rPr>
                <a:t>similarity</a:t>
              </a:r>
              <a:r>
                <a:rPr sz="1499" spc="20" dirty="0">
                  <a:solidFill>
                    <a:srgbClr val="333333"/>
                  </a:solidFill>
                  <a:latin typeface="Roboto"/>
                  <a:cs typeface="Roboto"/>
                </a:rPr>
                <a:t> </a:t>
              </a:r>
              <a:r>
                <a:rPr sz="1499" spc="-72" dirty="0">
                  <a:solidFill>
                    <a:srgbClr val="333333"/>
                  </a:solidFill>
                  <a:latin typeface="Roboto"/>
                  <a:cs typeface="Roboto"/>
                </a:rPr>
                <a:t>search</a:t>
              </a:r>
              <a:r>
                <a:rPr sz="1499" spc="20" dirty="0">
                  <a:solidFill>
                    <a:srgbClr val="333333"/>
                  </a:solidFill>
                  <a:latin typeface="Roboto"/>
                  <a:cs typeface="Roboto"/>
                </a:rPr>
                <a:t> </a:t>
              </a:r>
              <a:r>
                <a:rPr sz="1499" spc="-27" dirty="0">
                  <a:solidFill>
                    <a:srgbClr val="333333"/>
                  </a:solidFill>
                  <a:latin typeface="Roboto"/>
                  <a:cs typeface="Roboto"/>
                </a:rPr>
                <a:t>index</a:t>
              </a:r>
              <a:endParaRPr sz="1499" dirty="0">
                <a:latin typeface="Roboto"/>
                <a:cs typeface="Roboto"/>
              </a:endParaRPr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5918775" y="7804047"/>
              <a:ext cx="2117820" cy="724093"/>
            </a:xfrm>
            <a:prstGeom prst="rect">
              <a:avLst/>
            </a:prstGeom>
          </p:spPr>
          <p:txBody>
            <a:bodyPr vert="horz" wrap="square" lIns="0" tIns="123347" rIns="0" bIns="0" rtlCol="0">
              <a:spAutoFit/>
            </a:bodyPr>
            <a:lstStyle/>
            <a:p>
              <a:pPr algn="ctr">
                <a:spcBef>
                  <a:spcPts val="971"/>
                </a:spcBef>
              </a:pPr>
              <a:r>
                <a:rPr sz="1695" spc="-79" dirty="0">
                  <a:solidFill>
                    <a:srgbClr val="333333"/>
                  </a:solidFill>
                  <a:latin typeface="Roboto Medium"/>
                  <a:cs typeface="Roboto Medium"/>
                </a:rPr>
                <a:t>Cognate</a:t>
              </a:r>
              <a:r>
                <a:rPr sz="1695" spc="-27" dirty="0">
                  <a:solidFill>
                    <a:srgbClr val="333333"/>
                  </a:solidFill>
                  <a:latin typeface="Roboto Medium"/>
                  <a:cs typeface="Roboto Medium"/>
                </a:rPr>
                <a:t> </a:t>
              </a:r>
              <a:r>
                <a:rPr sz="1695" spc="-32" dirty="0">
                  <a:solidFill>
                    <a:srgbClr val="333333"/>
                  </a:solidFill>
                  <a:latin typeface="Roboto Medium"/>
                  <a:cs typeface="Roboto Medium"/>
                </a:rPr>
                <a:t>AI</a:t>
              </a:r>
              <a:endParaRPr sz="1695" dirty="0">
                <a:latin typeface="Roboto Medium"/>
                <a:cs typeface="Roboto Medium"/>
              </a:endParaRPr>
            </a:p>
            <a:p>
              <a:pPr algn="ctr">
                <a:spcBef>
                  <a:spcPts val="605"/>
                </a:spcBef>
              </a:pPr>
              <a:r>
                <a:rPr sz="1304" spc="-65" dirty="0">
                  <a:solidFill>
                    <a:srgbClr val="333333"/>
                  </a:solidFill>
                  <a:latin typeface="Roboto"/>
                  <a:cs typeface="Roboto"/>
                </a:rPr>
                <a:t>Replacing</a:t>
              </a:r>
              <a:r>
                <a:rPr sz="1304" spc="-20" dirty="0">
                  <a:solidFill>
                    <a:srgbClr val="333333"/>
                  </a:solidFill>
                  <a:latin typeface="Roboto"/>
                  <a:cs typeface="Roboto"/>
                </a:rPr>
                <a:t> </a:t>
              </a:r>
              <a:r>
                <a:rPr sz="1304" spc="-85" dirty="0">
                  <a:solidFill>
                    <a:srgbClr val="333333"/>
                  </a:solidFill>
                  <a:latin typeface="Roboto"/>
                  <a:cs typeface="Roboto"/>
                </a:rPr>
                <a:t>Coveo</a:t>
              </a:r>
              <a:r>
                <a:rPr sz="1304" spc="-20" dirty="0">
                  <a:solidFill>
                    <a:srgbClr val="333333"/>
                  </a:solidFill>
                  <a:latin typeface="Roboto"/>
                  <a:cs typeface="Roboto"/>
                </a:rPr>
                <a:t> </a:t>
              </a:r>
              <a:r>
                <a:rPr sz="1304" spc="-27" dirty="0">
                  <a:solidFill>
                    <a:srgbClr val="333333"/>
                  </a:solidFill>
                  <a:latin typeface="Roboto"/>
                  <a:cs typeface="Roboto"/>
                </a:rPr>
                <a:t>API2</a:t>
              </a:r>
              <a:endParaRPr sz="1304" dirty="0">
                <a:latin typeface="Roboto"/>
                <a:cs typeface="Roboto"/>
              </a:endParaRPr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9895419" y="7804047"/>
              <a:ext cx="2117820" cy="724093"/>
            </a:xfrm>
            <a:prstGeom prst="rect">
              <a:avLst/>
            </a:prstGeom>
          </p:spPr>
          <p:txBody>
            <a:bodyPr vert="horz" wrap="square" lIns="0" tIns="123347" rIns="0" bIns="0" rtlCol="0">
              <a:spAutoFit/>
            </a:bodyPr>
            <a:lstStyle/>
            <a:p>
              <a:pPr algn="ctr">
                <a:spcBef>
                  <a:spcPts val="971"/>
                </a:spcBef>
              </a:pPr>
              <a:r>
                <a:rPr sz="1695" spc="-117" dirty="0">
                  <a:solidFill>
                    <a:srgbClr val="333333"/>
                  </a:solidFill>
                  <a:latin typeface="Roboto Medium"/>
                  <a:cs typeface="Roboto Medium"/>
                </a:rPr>
                <a:t>KM</a:t>
              </a:r>
              <a:r>
                <a:rPr sz="1695" spc="-7" dirty="0">
                  <a:solidFill>
                    <a:srgbClr val="333333"/>
                  </a:solidFill>
                  <a:latin typeface="Roboto Medium"/>
                  <a:cs typeface="Roboto Medium"/>
                </a:rPr>
                <a:t> </a:t>
              </a:r>
              <a:r>
                <a:rPr sz="1695" spc="-79" dirty="0">
                  <a:solidFill>
                    <a:srgbClr val="333333"/>
                  </a:solidFill>
                  <a:latin typeface="Roboto Medium"/>
                  <a:cs typeface="Roboto Medium"/>
                </a:rPr>
                <a:t>Generation</a:t>
              </a:r>
              <a:r>
                <a:rPr sz="1695" dirty="0">
                  <a:solidFill>
                    <a:srgbClr val="333333"/>
                  </a:solidFill>
                  <a:latin typeface="Roboto Medium"/>
                  <a:cs typeface="Roboto Medium"/>
                </a:rPr>
                <a:t> </a:t>
              </a:r>
              <a:r>
                <a:rPr sz="1695" spc="-32" dirty="0">
                  <a:solidFill>
                    <a:srgbClr val="333333"/>
                  </a:solidFill>
                  <a:latin typeface="Roboto Medium"/>
                  <a:cs typeface="Roboto Medium"/>
                </a:rPr>
                <a:t>Agent</a:t>
              </a:r>
              <a:endParaRPr sz="1695" dirty="0">
                <a:latin typeface="Roboto Medium"/>
                <a:cs typeface="Roboto Medium"/>
              </a:endParaRPr>
            </a:p>
            <a:p>
              <a:pPr algn="ctr">
                <a:spcBef>
                  <a:spcPts val="605"/>
                </a:spcBef>
              </a:pPr>
              <a:r>
                <a:rPr sz="1304" spc="-85" dirty="0">
                  <a:solidFill>
                    <a:srgbClr val="333333"/>
                  </a:solidFill>
                  <a:latin typeface="Roboto"/>
                  <a:cs typeface="Roboto"/>
                </a:rPr>
                <a:t>Case</a:t>
              </a:r>
              <a:r>
                <a:rPr sz="1304" spc="-7" dirty="0">
                  <a:solidFill>
                    <a:srgbClr val="333333"/>
                  </a:solidFill>
                  <a:latin typeface="Roboto"/>
                  <a:cs typeface="Roboto"/>
                </a:rPr>
                <a:t> </a:t>
              </a:r>
              <a:r>
                <a:rPr sz="1304" spc="-52" dirty="0">
                  <a:solidFill>
                    <a:srgbClr val="333333"/>
                  </a:solidFill>
                  <a:latin typeface="Roboto"/>
                  <a:cs typeface="Roboto"/>
                </a:rPr>
                <a:t>similarity</a:t>
              </a:r>
              <a:r>
                <a:rPr sz="1304" spc="-7" dirty="0">
                  <a:solidFill>
                    <a:srgbClr val="333333"/>
                  </a:solidFill>
                  <a:latin typeface="Roboto"/>
                  <a:cs typeface="Roboto"/>
                </a:rPr>
                <a:t> </a:t>
              </a:r>
              <a:r>
                <a:rPr sz="1304" spc="-13" dirty="0">
                  <a:solidFill>
                    <a:srgbClr val="333333"/>
                  </a:solidFill>
                  <a:latin typeface="Roboto"/>
                  <a:cs typeface="Roboto"/>
                </a:rPr>
                <a:t>search</a:t>
              </a:r>
              <a:endParaRPr sz="1304" dirty="0">
                <a:latin typeface="Roboto"/>
                <a:cs typeface="Roboto"/>
              </a:endParaRPr>
            </a:p>
          </p:txBody>
        </p:sp>
      </p:grpSp>
      <p:sp>
        <p:nvSpPr>
          <p:cNvPr id="22" name="object 22"/>
          <p:cNvSpPr/>
          <p:nvPr/>
        </p:nvSpPr>
        <p:spPr>
          <a:xfrm>
            <a:off x="6629465" y="12041051"/>
            <a:ext cx="10455494" cy="906473"/>
          </a:xfrm>
          <a:custGeom>
            <a:avLst/>
            <a:gdLst/>
            <a:ahLst/>
            <a:cxnLst/>
            <a:rect l="l" t="t" r="r" b="b"/>
            <a:pathLst>
              <a:path w="8020050" h="695325">
                <a:moveTo>
                  <a:pt x="0" y="623887"/>
                </a:moveTo>
                <a:lnTo>
                  <a:pt x="0" y="71437"/>
                </a:lnTo>
                <a:lnTo>
                  <a:pt x="0" y="66746"/>
                </a:lnTo>
                <a:lnTo>
                  <a:pt x="457" y="62100"/>
                </a:lnTo>
                <a:lnTo>
                  <a:pt x="1372" y="57500"/>
                </a:lnTo>
                <a:lnTo>
                  <a:pt x="2287" y="52900"/>
                </a:lnTo>
                <a:lnTo>
                  <a:pt x="3642" y="48432"/>
                </a:lnTo>
                <a:lnTo>
                  <a:pt x="20923" y="20922"/>
                </a:lnTo>
                <a:lnTo>
                  <a:pt x="24239" y="17605"/>
                </a:lnTo>
                <a:lnTo>
                  <a:pt x="57500" y="1372"/>
                </a:lnTo>
                <a:lnTo>
                  <a:pt x="62100" y="457"/>
                </a:lnTo>
                <a:lnTo>
                  <a:pt x="66746" y="0"/>
                </a:lnTo>
                <a:lnTo>
                  <a:pt x="71437" y="0"/>
                </a:lnTo>
                <a:lnTo>
                  <a:pt x="7948611" y="0"/>
                </a:lnTo>
                <a:lnTo>
                  <a:pt x="7953301" y="0"/>
                </a:lnTo>
                <a:lnTo>
                  <a:pt x="7957946" y="457"/>
                </a:lnTo>
                <a:lnTo>
                  <a:pt x="7962545" y="1372"/>
                </a:lnTo>
                <a:lnTo>
                  <a:pt x="7967146" y="2287"/>
                </a:lnTo>
                <a:lnTo>
                  <a:pt x="8002440" y="24239"/>
                </a:lnTo>
                <a:lnTo>
                  <a:pt x="8018676" y="57500"/>
                </a:lnTo>
                <a:lnTo>
                  <a:pt x="8019591" y="62100"/>
                </a:lnTo>
                <a:lnTo>
                  <a:pt x="8020048" y="66746"/>
                </a:lnTo>
                <a:lnTo>
                  <a:pt x="8020049" y="71437"/>
                </a:lnTo>
                <a:lnTo>
                  <a:pt x="8020049" y="623887"/>
                </a:lnTo>
                <a:lnTo>
                  <a:pt x="8020048" y="628577"/>
                </a:lnTo>
                <a:lnTo>
                  <a:pt x="8019591" y="633222"/>
                </a:lnTo>
                <a:lnTo>
                  <a:pt x="8018676" y="637823"/>
                </a:lnTo>
                <a:lnTo>
                  <a:pt x="8017761" y="642423"/>
                </a:lnTo>
                <a:lnTo>
                  <a:pt x="7995806" y="677717"/>
                </a:lnTo>
                <a:lnTo>
                  <a:pt x="7975947" y="689886"/>
                </a:lnTo>
                <a:lnTo>
                  <a:pt x="7971613" y="691682"/>
                </a:lnTo>
                <a:lnTo>
                  <a:pt x="7967146" y="693036"/>
                </a:lnTo>
                <a:lnTo>
                  <a:pt x="7962545" y="693951"/>
                </a:lnTo>
                <a:lnTo>
                  <a:pt x="7957946" y="694866"/>
                </a:lnTo>
                <a:lnTo>
                  <a:pt x="7953301" y="695324"/>
                </a:lnTo>
                <a:lnTo>
                  <a:pt x="7948611" y="695324"/>
                </a:lnTo>
                <a:lnTo>
                  <a:pt x="71437" y="695324"/>
                </a:lnTo>
                <a:lnTo>
                  <a:pt x="66746" y="695324"/>
                </a:lnTo>
                <a:lnTo>
                  <a:pt x="62100" y="694866"/>
                </a:lnTo>
                <a:lnTo>
                  <a:pt x="57500" y="693951"/>
                </a:lnTo>
                <a:lnTo>
                  <a:pt x="52899" y="693036"/>
                </a:lnTo>
                <a:lnTo>
                  <a:pt x="48432" y="691682"/>
                </a:lnTo>
                <a:lnTo>
                  <a:pt x="44099" y="689886"/>
                </a:lnTo>
                <a:lnTo>
                  <a:pt x="39764" y="688091"/>
                </a:lnTo>
                <a:lnTo>
                  <a:pt x="35648" y="685890"/>
                </a:lnTo>
                <a:lnTo>
                  <a:pt x="31748" y="683284"/>
                </a:lnTo>
                <a:lnTo>
                  <a:pt x="27848" y="680678"/>
                </a:lnTo>
                <a:lnTo>
                  <a:pt x="24239" y="677717"/>
                </a:lnTo>
                <a:lnTo>
                  <a:pt x="20923" y="674400"/>
                </a:lnTo>
                <a:lnTo>
                  <a:pt x="17605" y="671083"/>
                </a:lnTo>
                <a:lnTo>
                  <a:pt x="14644" y="667474"/>
                </a:lnTo>
                <a:lnTo>
                  <a:pt x="12038" y="663574"/>
                </a:lnTo>
                <a:lnTo>
                  <a:pt x="9432" y="659674"/>
                </a:lnTo>
                <a:lnTo>
                  <a:pt x="1372" y="637823"/>
                </a:lnTo>
                <a:lnTo>
                  <a:pt x="457" y="633222"/>
                </a:lnTo>
                <a:lnTo>
                  <a:pt x="0" y="628577"/>
                </a:lnTo>
                <a:lnTo>
                  <a:pt x="0" y="623887"/>
                </a:lnTo>
                <a:close/>
              </a:path>
            </a:pathLst>
          </a:custGeom>
          <a:ln w="9524">
            <a:solidFill>
              <a:srgbClr val="BEDA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978061" y="12222206"/>
            <a:ext cx="9762600" cy="249930"/>
          </a:xfrm>
          <a:prstGeom prst="rect">
            <a:avLst/>
          </a:prstGeom>
        </p:spPr>
        <p:txBody>
          <a:bodyPr vert="horz" wrap="square" lIns="0" tIns="19040" rIns="0" bIns="0" rtlCol="0">
            <a:spAutoFit/>
          </a:bodyPr>
          <a:lstStyle/>
          <a:p>
            <a:pPr marL="16554">
              <a:spcBef>
                <a:spcPts val="149"/>
              </a:spcBef>
            </a:pPr>
            <a:r>
              <a:rPr sz="1499" spc="-79" dirty="0">
                <a:solidFill>
                  <a:srgbClr val="1C4ED8"/>
                </a:solidFill>
                <a:latin typeface="Roboto Medium"/>
                <a:cs typeface="Roboto Medium"/>
              </a:rPr>
              <a:t>Data</a:t>
            </a:r>
            <a:r>
              <a:rPr sz="1499" spc="-13" dirty="0">
                <a:solidFill>
                  <a:srgbClr val="1C4ED8"/>
                </a:solidFill>
                <a:latin typeface="Roboto Medium"/>
                <a:cs typeface="Roboto Medium"/>
              </a:rPr>
              <a:t> </a:t>
            </a:r>
            <a:r>
              <a:rPr sz="1499" spc="-72" dirty="0">
                <a:solidFill>
                  <a:srgbClr val="1C4ED8"/>
                </a:solidFill>
                <a:latin typeface="Roboto Medium"/>
                <a:cs typeface="Roboto Medium"/>
              </a:rPr>
              <a:t>Flow:</a:t>
            </a:r>
            <a:r>
              <a:rPr sz="1499" spc="-7" dirty="0">
                <a:solidFill>
                  <a:srgbClr val="1C4ED8"/>
                </a:solidFill>
                <a:latin typeface="Roboto Medium"/>
                <a:cs typeface="Roboto Medium"/>
              </a:rPr>
              <a:t> </a:t>
            </a:r>
            <a:r>
              <a:rPr sz="1499" spc="-91" dirty="0">
                <a:solidFill>
                  <a:srgbClr val="333333"/>
                </a:solidFill>
                <a:latin typeface="Roboto Medium"/>
                <a:cs typeface="Roboto Medium"/>
              </a:rPr>
              <a:t>SFDC</a:t>
            </a:r>
            <a:r>
              <a:rPr sz="1499" spc="-7" dirty="0">
                <a:solidFill>
                  <a:srgbClr val="333333"/>
                </a:solidFill>
                <a:latin typeface="Roboto Medium"/>
                <a:cs typeface="Roboto Medium"/>
              </a:rPr>
              <a:t> </a:t>
            </a:r>
            <a:r>
              <a:rPr sz="1499" spc="-85" dirty="0">
                <a:solidFill>
                  <a:srgbClr val="333333"/>
                </a:solidFill>
                <a:latin typeface="Roboto Medium"/>
                <a:cs typeface="Roboto Medium"/>
              </a:rPr>
              <a:t>case</a:t>
            </a:r>
            <a:r>
              <a:rPr sz="1499" spc="-13" dirty="0">
                <a:solidFill>
                  <a:srgbClr val="333333"/>
                </a:solidFill>
                <a:latin typeface="Roboto Medium"/>
                <a:cs typeface="Roboto Medium"/>
              </a:rPr>
              <a:t> </a:t>
            </a:r>
            <a:r>
              <a:rPr sz="1499" spc="-79" dirty="0">
                <a:solidFill>
                  <a:srgbClr val="333333"/>
                </a:solidFill>
                <a:latin typeface="Roboto Medium"/>
                <a:cs typeface="Roboto Medium"/>
              </a:rPr>
              <a:t>data</a:t>
            </a:r>
            <a:r>
              <a:rPr sz="1499" spc="-7" dirty="0">
                <a:solidFill>
                  <a:srgbClr val="333333"/>
                </a:solidFill>
                <a:latin typeface="Roboto Medium"/>
                <a:cs typeface="Roboto Medium"/>
              </a:rPr>
              <a:t> </a:t>
            </a:r>
            <a:r>
              <a:rPr sz="1499" spc="-85" dirty="0">
                <a:solidFill>
                  <a:srgbClr val="333333"/>
                </a:solidFill>
                <a:latin typeface="Roboto Medium"/>
                <a:cs typeface="Roboto Medium"/>
              </a:rPr>
              <a:t>and</a:t>
            </a:r>
            <a:r>
              <a:rPr sz="1499" spc="-13" dirty="0">
                <a:solidFill>
                  <a:srgbClr val="333333"/>
                </a:solidFill>
                <a:latin typeface="Roboto Medium"/>
                <a:cs typeface="Roboto Medium"/>
              </a:rPr>
              <a:t> </a:t>
            </a:r>
            <a:r>
              <a:rPr sz="1499" spc="-79" dirty="0">
                <a:solidFill>
                  <a:srgbClr val="333333"/>
                </a:solidFill>
                <a:latin typeface="Roboto Medium"/>
                <a:cs typeface="Roboto Medium"/>
              </a:rPr>
              <a:t>CFIs</a:t>
            </a:r>
            <a:r>
              <a:rPr sz="1499" spc="-7" dirty="0">
                <a:solidFill>
                  <a:srgbClr val="333333"/>
                </a:solidFill>
                <a:latin typeface="Roboto Medium"/>
                <a:cs typeface="Roboto Medium"/>
              </a:rPr>
              <a:t> </a:t>
            </a:r>
            <a:r>
              <a:rPr sz="1499" spc="-79" dirty="0">
                <a:solidFill>
                  <a:srgbClr val="333333"/>
                </a:solidFill>
                <a:latin typeface="Roboto Medium"/>
                <a:cs typeface="Roboto Medium"/>
              </a:rPr>
              <a:t>are</a:t>
            </a:r>
            <a:r>
              <a:rPr sz="1499" spc="-13" dirty="0">
                <a:solidFill>
                  <a:srgbClr val="333333"/>
                </a:solidFill>
                <a:latin typeface="Roboto Medium"/>
                <a:cs typeface="Roboto Medium"/>
              </a:rPr>
              <a:t> </a:t>
            </a:r>
            <a:r>
              <a:rPr sz="1499" spc="-79" dirty="0">
                <a:solidFill>
                  <a:srgbClr val="333333"/>
                </a:solidFill>
                <a:latin typeface="Roboto Medium"/>
                <a:cs typeface="Roboto Medium"/>
              </a:rPr>
              <a:t>processed</a:t>
            </a:r>
            <a:r>
              <a:rPr sz="1499" spc="-13" dirty="0">
                <a:solidFill>
                  <a:srgbClr val="333333"/>
                </a:solidFill>
                <a:latin typeface="Roboto Medium"/>
                <a:cs typeface="Roboto Medium"/>
              </a:rPr>
              <a:t> </a:t>
            </a:r>
            <a:r>
              <a:rPr sz="1499" spc="-72" dirty="0">
                <a:solidFill>
                  <a:srgbClr val="333333"/>
                </a:solidFill>
                <a:latin typeface="Roboto Medium"/>
                <a:cs typeface="Roboto Medium"/>
              </a:rPr>
              <a:t>with</a:t>
            </a:r>
            <a:r>
              <a:rPr sz="1499" dirty="0">
                <a:solidFill>
                  <a:srgbClr val="333333"/>
                </a:solidFill>
                <a:latin typeface="Roboto Medium"/>
                <a:cs typeface="Roboto Medium"/>
              </a:rPr>
              <a:t> </a:t>
            </a:r>
            <a:r>
              <a:rPr sz="1499" spc="-91" dirty="0">
                <a:solidFill>
                  <a:srgbClr val="1C4ED8"/>
                </a:solidFill>
                <a:latin typeface="Roboto Medium"/>
                <a:cs typeface="Roboto Medium"/>
              </a:rPr>
              <a:t>Nomic</a:t>
            </a:r>
            <a:r>
              <a:rPr sz="1499" spc="-13" dirty="0">
                <a:solidFill>
                  <a:srgbClr val="1C4ED8"/>
                </a:solidFill>
                <a:latin typeface="Roboto Medium"/>
                <a:cs typeface="Roboto Medium"/>
              </a:rPr>
              <a:t> </a:t>
            </a:r>
            <a:r>
              <a:rPr sz="1499" spc="-79" dirty="0">
                <a:solidFill>
                  <a:srgbClr val="1C4ED8"/>
                </a:solidFill>
                <a:latin typeface="Roboto Medium"/>
                <a:cs typeface="Roboto Medium"/>
              </a:rPr>
              <a:t>embeddings</a:t>
            </a:r>
            <a:r>
              <a:rPr sz="1499" dirty="0">
                <a:solidFill>
                  <a:srgbClr val="1C4ED8"/>
                </a:solidFill>
                <a:latin typeface="Roboto Medium"/>
                <a:cs typeface="Roboto Medium"/>
              </a:rPr>
              <a:t> </a:t>
            </a:r>
            <a:r>
              <a:rPr sz="1499" spc="-65" dirty="0">
                <a:solidFill>
                  <a:srgbClr val="333333"/>
                </a:solidFill>
                <a:latin typeface="Roboto Medium"/>
                <a:cs typeface="Roboto Medium"/>
              </a:rPr>
              <a:t>via</a:t>
            </a:r>
            <a:r>
              <a:rPr sz="1499" spc="-13" dirty="0">
                <a:solidFill>
                  <a:srgbClr val="333333"/>
                </a:solidFill>
                <a:latin typeface="Roboto Medium"/>
                <a:cs typeface="Roboto Medium"/>
              </a:rPr>
              <a:t> </a:t>
            </a:r>
            <a:r>
              <a:rPr sz="1499" spc="-72" dirty="0">
                <a:solidFill>
                  <a:srgbClr val="333333"/>
                </a:solidFill>
                <a:latin typeface="Roboto Medium"/>
                <a:cs typeface="Roboto Medium"/>
              </a:rPr>
              <a:t>scheduled</a:t>
            </a:r>
            <a:r>
              <a:rPr sz="1499" spc="-7" dirty="0">
                <a:solidFill>
                  <a:srgbClr val="333333"/>
                </a:solidFill>
                <a:latin typeface="Roboto Medium"/>
                <a:cs typeface="Roboto Medium"/>
              </a:rPr>
              <a:t> </a:t>
            </a:r>
            <a:r>
              <a:rPr sz="1499" spc="-72" dirty="0">
                <a:solidFill>
                  <a:srgbClr val="333333"/>
                </a:solidFill>
                <a:latin typeface="Roboto Medium"/>
                <a:cs typeface="Roboto Medium"/>
              </a:rPr>
              <a:t>Jenkins</a:t>
            </a:r>
            <a:r>
              <a:rPr sz="1499" spc="-13" dirty="0">
                <a:solidFill>
                  <a:srgbClr val="333333"/>
                </a:solidFill>
                <a:latin typeface="Roboto Medium"/>
                <a:cs typeface="Roboto Medium"/>
              </a:rPr>
              <a:t> </a:t>
            </a:r>
            <a:r>
              <a:rPr sz="1499" spc="-59" dirty="0">
                <a:solidFill>
                  <a:srgbClr val="333333"/>
                </a:solidFill>
                <a:latin typeface="Roboto Medium"/>
                <a:cs typeface="Roboto Medium"/>
              </a:rPr>
              <a:t>pipeline</a:t>
            </a:r>
            <a:r>
              <a:rPr sz="1499" spc="-7" dirty="0">
                <a:solidFill>
                  <a:srgbClr val="333333"/>
                </a:solidFill>
                <a:latin typeface="Roboto Medium"/>
                <a:cs typeface="Roboto Medium"/>
              </a:rPr>
              <a:t> </a:t>
            </a:r>
            <a:r>
              <a:rPr sz="1499" spc="-72" dirty="0">
                <a:solidFill>
                  <a:srgbClr val="333333"/>
                </a:solidFill>
                <a:latin typeface="Roboto Medium"/>
                <a:cs typeface="Roboto Medium"/>
              </a:rPr>
              <a:t>into</a:t>
            </a:r>
            <a:r>
              <a:rPr sz="1499" spc="-13" dirty="0">
                <a:solidFill>
                  <a:srgbClr val="333333"/>
                </a:solidFill>
                <a:latin typeface="Roboto Medium"/>
                <a:cs typeface="Roboto Medium"/>
              </a:rPr>
              <a:t> </a:t>
            </a:r>
            <a:r>
              <a:rPr sz="1499" spc="-79" dirty="0">
                <a:solidFill>
                  <a:srgbClr val="333333"/>
                </a:solidFill>
                <a:latin typeface="Roboto Medium"/>
                <a:cs typeface="Roboto Medium"/>
              </a:rPr>
              <a:t>a</a:t>
            </a:r>
            <a:r>
              <a:rPr sz="1499" spc="-13" dirty="0">
                <a:solidFill>
                  <a:srgbClr val="333333"/>
                </a:solidFill>
                <a:latin typeface="Roboto Medium"/>
                <a:cs typeface="Roboto Medium"/>
              </a:rPr>
              <a:t> </a:t>
            </a:r>
            <a:r>
              <a:rPr sz="1499" spc="-111" dirty="0">
                <a:solidFill>
                  <a:srgbClr val="333333"/>
                </a:solidFill>
                <a:latin typeface="Roboto Medium"/>
                <a:cs typeface="Roboto Medium"/>
              </a:rPr>
              <a:t>FAISS</a:t>
            </a:r>
            <a:r>
              <a:rPr sz="1499" spc="-7" dirty="0">
                <a:solidFill>
                  <a:srgbClr val="333333"/>
                </a:solidFill>
                <a:latin typeface="Roboto Medium"/>
                <a:cs typeface="Roboto Medium"/>
              </a:rPr>
              <a:t> </a:t>
            </a:r>
            <a:r>
              <a:rPr sz="1499" spc="-13" dirty="0">
                <a:solidFill>
                  <a:srgbClr val="333333"/>
                </a:solidFill>
                <a:latin typeface="Roboto Medium"/>
                <a:cs typeface="Roboto Medium"/>
              </a:rPr>
              <a:t>index</a:t>
            </a:r>
            <a:endParaRPr sz="1499">
              <a:latin typeface="Roboto Medium"/>
              <a:cs typeface="Roboto Medium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569440" y="12470554"/>
            <a:ext cx="8579631" cy="249930"/>
          </a:xfrm>
          <a:prstGeom prst="rect">
            <a:avLst/>
          </a:prstGeom>
        </p:spPr>
        <p:txBody>
          <a:bodyPr vert="horz" wrap="square" lIns="0" tIns="19040" rIns="0" bIns="0" rtlCol="0">
            <a:spAutoFit/>
          </a:bodyPr>
          <a:lstStyle/>
          <a:p>
            <a:pPr marL="16554">
              <a:spcBef>
                <a:spcPts val="149"/>
              </a:spcBef>
            </a:pPr>
            <a:r>
              <a:rPr sz="1499" spc="-65" dirty="0">
                <a:solidFill>
                  <a:srgbClr val="1C4ED8"/>
                </a:solidFill>
                <a:latin typeface="Roboto Medium"/>
                <a:cs typeface="Roboto Medium"/>
              </a:rPr>
              <a:t>Integration:</a:t>
            </a:r>
            <a:r>
              <a:rPr sz="1499" dirty="0">
                <a:solidFill>
                  <a:srgbClr val="1C4ED8"/>
                </a:solidFill>
                <a:latin typeface="Roboto Medium"/>
                <a:cs typeface="Roboto Medium"/>
              </a:rPr>
              <a:t> </a:t>
            </a:r>
            <a:r>
              <a:rPr sz="1499" spc="-79" dirty="0">
                <a:solidFill>
                  <a:srgbClr val="333333"/>
                </a:solidFill>
                <a:latin typeface="Roboto Medium"/>
                <a:cs typeface="Roboto Medium"/>
              </a:rPr>
              <a:t>Cognate</a:t>
            </a:r>
            <a:r>
              <a:rPr sz="1499" spc="7" dirty="0">
                <a:solidFill>
                  <a:srgbClr val="333333"/>
                </a:solidFill>
                <a:latin typeface="Roboto Medium"/>
                <a:cs typeface="Roboto Medium"/>
              </a:rPr>
              <a:t> </a:t>
            </a:r>
            <a:r>
              <a:rPr sz="1499" spc="-72" dirty="0">
                <a:solidFill>
                  <a:srgbClr val="333333"/>
                </a:solidFill>
                <a:latin typeface="Roboto Medium"/>
                <a:cs typeface="Roboto Medium"/>
              </a:rPr>
              <a:t>AI</a:t>
            </a:r>
            <a:r>
              <a:rPr sz="1499" spc="7" dirty="0">
                <a:solidFill>
                  <a:srgbClr val="333333"/>
                </a:solidFill>
                <a:latin typeface="Roboto Medium"/>
                <a:cs typeface="Roboto Medium"/>
              </a:rPr>
              <a:t> </a:t>
            </a:r>
            <a:r>
              <a:rPr sz="1499" spc="-85" dirty="0">
                <a:solidFill>
                  <a:srgbClr val="333333"/>
                </a:solidFill>
                <a:latin typeface="Roboto Medium"/>
                <a:cs typeface="Roboto Medium"/>
              </a:rPr>
              <a:t>uses</a:t>
            </a:r>
            <a:r>
              <a:rPr sz="1499" spc="7" dirty="0">
                <a:solidFill>
                  <a:srgbClr val="333333"/>
                </a:solidFill>
                <a:latin typeface="Roboto Medium"/>
                <a:cs typeface="Roboto Medium"/>
              </a:rPr>
              <a:t> </a:t>
            </a:r>
            <a:r>
              <a:rPr sz="1499" spc="-85" dirty="0">
                <a:solidFill>
                  <a:srgbClr val="333333"/>
                </a:solidFill>
                <a:latin typeface="Roboto Medium"/>
                <a:cs typeface="Roboto Medium"/>
              </a:rPr>
              <a:t>Nomic-</a:t>
            </a:r>
            <a:r>
              <a:rPr sz="1499" spc="-79" dirty="0">
                <a:solidFill>
                  <a:srgbClr val="333333"/>
                </a:solidFill>
                <a:latin typeface="Roboto Medium"/>
                <a:cs typeface="Roboto Medium"/>
              </a:rPr>
              <a:t>powered</a:t>
            </a:r>
            <a:r>
              <a:rPr sz="1499" spc="7" dirty="0">
                <a:solidFill>
                  <a:srgbClr val="333333"/>
                </a:solidFill>
                <a:latin typeface="Roboto Medium"/>
                <a:cs typeface="Roboto Medium"/>
              </a:rPr>
              <a:t> </a:t>
            </a:r>
            <a:r>
              <a:rPr sz="1499" spc="-111" dirty="0">
                <a:solidFill>
                  <a:srgbClr val="333333"/>
                </a:solidFill>
                <a:latin typeface="Roboto Medium"/>
                <a:cs typeface="Roboto Medium"/>
              </a:rPr>
              <a:t>FAISS</a:t>
            </a:r>
            <a:r>
              <a:rPr sz="1499" spc="7" dirty="0">
                <a:solidFill>
                  <a:srgbClr val="333333"/>
                </a:solidFill>
                <a:latin typeface="Roboto Medium"/>
                <a:cs typeface="Roboto Medium"/>
              </a:rPr>
              <a:t> </a:t>
            </a:r>
            <a:r>
              <a:rPr sz="1499" spc="-65" dirty="0">
                <a:solidFill>
                  <a:srgbClr val="333333"/>
                </a:solidFill>
                <a:latin typeface="Roboto Medium"/>
                <a:cs typeface="Roboto Medium"/>
              </a:rPr>
              <a:t>for</a:t>
            </a:r>
            <a:r>
              <a:rPr sz="1499" spc="7" dirty="0">
                <a:solidFill>
                  <a:srgbClr val="333333"/>
                </a:solidFill>
                <a:latin typeface="Roboto Medium"/>
                <a:cs typeface="Roboto Medium"/>
              </a:rPr>
              <a:t> </a:t>
            </a:r>
            <a:r>
              <a:rPr sz="1499" spc="-72" dirty="0">
                <a:solidFill>
                  <a:srgbClr val="333333"/>
                </a:solidFill>
                <a:latin typeface="Roboto Medium"/>
                <a:cs typeface="Roboto Medium"/>
              </a:rPr>
              <a:t>semantic</a:t>
            </a:r>
            <a:r>
              <a:rPr sz="1499" spc="7" dirty="0">
                <a:solidFill>
                  <a:srgbClr val="333333"/>
                </a:solidFill>
                <a:latin typeface="Roboto Medium"/>
                <a:cs typeface="Roboto Medium"/>
              </a:rPr>
              <a:t> </a:t>
            </a:r>
            <a:r>
              <a:rPr sz="1499" spc="-79" dirty="0">
                <a:solidFill>
                  <a:srgbClr val="333333"/>
                </a:solidFill>
                <a:latin typeface="Roboto Medium"/>
                <a:cs typeface="Roboto Medium"/>
              </a:rPr>
              <a:t>search,</a:t>
            </a:r>
            <a:r>
              <a:rPr sz="1499" spc="7" dirty="0">
                <a:solidFill>
                  <a:srgbClr val="333333"/>
                </a:solidFill>
                <a:latin typeface="Roboto Medium"/>
                <a:cs typeface="Roboto Medium"/>
              </a:rPr>
              <a:t> </a:t>
            </a:r>
            <a:r>
              <a:rPr sz="1499" spc="-72" dirty="0">
                <a:solidFill>
                  <a:srgbClr val="333333"/>
                </a:solidFill>
                <a:latin typeface="Roboto Medium"/>
                <a:cs typeface="Roboto Medium"/>
              </a:rPr>
              <a:t>replacing</a:t>
            </a:r>
            <a:r>
              <a:rPr sz="1499" spc="7" dirty="0">
                <a:solidFill>
                  <a:srgbClr val="333333"/>
                </a:solidFill>
                <a:latin typeface="Roboto Medium"/>
                <a:cs typeface="Roboto Medium"/>
              </a:rPr>
              <a:t> </a:t>
            </a:r>
            <a:r>
              <a:rPr sz="1499" spc="-97" dirty="0">
                <a:solidFill>
                  <a:srgbClr val="333333"/>
                </a:solidFill>
                <a:latin typeface="Roboto Medium"/>
                <a:cs typeface="Roboto Medium"/>
              </a:rPr>
              <a:t>Coveo</a:t>
            </a:r>
            <a:r>
              <a:rPr sz="1499" spc="7" dirty="0">
                <a:solidFill>
                  <a:srgbClr val="333333"/>
                </a:solidFill>
                <a:latin typeface="Roboto Medium"/>
                <a:cs typeface="Roboto Medium"/>
              </a:rPr>
              <a:t> </a:t>
            </a:r>
            <a:r>
              <a:rPr sz="1499" spc="-91" dirty="0">
                <a:solidFill>
                  <a:srgbClr val="333333"/>
                </a:solidFill>
                <a:latin typeface="Roboto Medium"/>
                <a:cs typeface="Roboto Medium"/>
              </a:rPr>
              <a:t>API2's</a:t>
            </a:r>
            <a:r>
              <a:rPr sz="1499" spc="7" dirty="0">
                <a:solidFill>
                  <a:srgbClr val="333333"/>
                </a:solidFill>
                <a:latin typeface="Roboto Medium"/>
                <a:cs typeface="Roboto Medium"/>
              </a:rPr>
              <a:t> </a:t>
            </a:r>
            <a:r>
              <a:rPr sz="1499" spc="-65" dirty="0">
                <a:solidFill>
                  <a:srgbClr val="333333"/>
                </a:solidFill>
                <a:latin typeface="Roboto Medium"/>
                <a:cs typeface="Roboto Medium"/>
              </a:rPr>
              <a:t>lexical</a:t>
            </a:r>
            <a:r>
              <a:rPr sz="1499" spc="7" dirty="0">
                <a:solidFill>
                  <a:srgbClr val="333333"/>
                </a:solidFill>
                <a:latin typeface="Roboto Medium"/>
                <a:cs typeface="Roboto Medium"/>
              </a:rPr>
              <a:t> </a:t>
            </a:r>
            <a:r>
              <a:rPr sz="1499" spc="-13" dirty="0">
                <a:solidFill>
                  <a:srgbClr val="333333"/>
                </a:solidFill>
                <a:latin typeface="Roboto Medium"/>
                <a:cs typeface="Roboto Medium"/>
              </a:rPr>
              <a:t>search</a:t>
            </a:r>
            <a:endParaRPr sz="1499">
              <a:latin typeface="Roboto Medium"/>
              <a:cs typeface="Roboto Medium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81595" y="12580299"/>
            <a:ext cx="2576207" cy="252437"/>
          </a:xfrm>
          <a:prstGeom prst="rect">
            <a:avLst/>
          </a:prstGeom>
        </p:spPr>
        <p:txBody>
          <a:bodyPr vert="horz" wrap="square" lIns="0" tIns="21523" rIns="0" bIns="0" rtlCol="0">
            <a:spAutoFit/>
          </a:bodyPr>
          <a:lstStyle/>
          <a:p>
            <a:pPr marL="16554">
              <a:spcBef>
                <a:spcPts val="169"/>
              </a:spcBef>
            </a:pPr>
            <a:r>
              <a:rPr sz="1499" spc="-79" dirty="0">
                <a:solidFill>
                  <a:srgbClr val="4A5462"/>
                </a:solidFill>
                <a:latin typeface="Roboto"/>
                <a:cs typeface="Roboto"/>
              </a:rPr>
              <a:t>Knowledge</a:t>
            </a:r>
            <a:r>
              <a:rPr sz="1499" spc="-13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99" spc="-85" dirty="0">
                <a:solidFill>
                  <a:srgbClr val="4A5462"/>
                </a:solidFill>
                <a:latin typeface="Roboto"/>
                <a:cs typeface="Roboto"/>
              </a:rPr>
              <a:t>Management</a:t>
            </a:r>
            <a:r>
              <a:rPr sz="1499" spc="-13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99" spc="-65" dirty="0">
                <a:solidFill>
                  <a:srgbClr val="4A5462"/>
                </a:solidFill>
                <a:latin typeface="Roboto"/>
                <a:cs typeface="Roboto"/>
              </a:rPr>
              <a:t>System</a:t>
            </a:r>
            <a:endParaRPr sz="1499">
              <a:latin typeface="Roboto"/>
              <a:cs typeface="Robo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346250" y="12580299"/>
            <a:ext cx="960283" cy="252437"/>
          </a:xfrm>
          <a:prstGeom prst="rect">
            <a:avLst/>
          </a:prstGeom>
        </p:spPr>
        <p:txBody>
          <a:bodyPr vert="horz" wrap="square" lIns="0" tIns="21523" rIns="0" bIns="0" rtlCol="0">
            <a:spAutoFit/>
          </a:bodyPr>
          <a:lstStyle/>
          <a:p>
            <a:pPr marL="16554">
              <a:spcBef>
                <a:spcPts val="169"/>
              </a:spcBef>
            </a:pPr>
            <a:r>
              <a:rPr sz="1499" spc="-65" dirty="0">
                <a:solidFill>
                  <a:srgbClr val="4A5462"/>
                </a:solidFill>
                <a:latin typeface="Roboto"/>
                <a:cs typeface="Roboto"/>
              </a:rPr>
              <a:t>Confidential</a:t>
            </a:r>
            <a:endParaRPr sz="1499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5746" y="447691"/>
            <a:ext cx="9115026" cy="1882005"/>
          </a:xfrm>
          <a:prstGeom prst="rect">
            <a:avLst/>
          </a:prstGeom>
        </p:spPr>
        <p:txBody>
          <a:bodyPr vert="horz" wrap="square" lIns="0" tIns="210962" rIns="0" bIns="0" rtlCol="0">
            <a:spAutoFit/>
          </a:bodyPr>
          <a:lstStyle/>
          <a:p>
            <a:pPr algn="ctr">
              <a:spcBef>
                <a:spcPts val="906"/>
              </a:spcBef>
            </a:pPr>
            <a:r>
              <a:rPr spc="-299" dirty="0"/>
              <a:t>FAISS</a:t>
            </a:r>
            <a:r>
              <a:rPr spc="-59" dirty="0"/>
              <a:t> </a:t>
            </a:r>
            <a:r>
              <a:rPr spc="-235" dirty="0"/>
              <a:t>Vector</a:t>
            </a:r>
            <a:r>
              <a:rPr spc="-59" dirty="0"/>
              <a:t> </a:t>
            </a:r>
            <a:r>
              <a:rPr spc="-221" dirty="0"/>
              <a:t>Database:</a:t>
            </a:r>
            <a:r>
              <a:rPr spc="-52" dirty="0"/>
              <a:t> </a:t>
            </a:r>
            <a:r>
              <a:rPr spc="-221" dirty="0"/>
              <a:t>Data</a:t>
            </a:r>
            <a:r>
              <a:rPr spc="-59" dirty="0"/>
              <a:t> </a:t>
            </a:r>
            <a:r>
              <a:rPr spc="-241" dirty="0"/>
              <a:t>Model</a:t>
            </a:r>
            <a:r>
              <a:rPr spc="-52" dirty="0"/>
              <a:t> </a:t>
            </a:r>
            <a:r>
              <a:rPr spc="-267" dirty="0"/>
              <a:t>&amp;</a:t>
            </a:r>
            <a:r>
              <a:rPr spc="-59" dirty="0"/>
              <a:t> </a:t>
            </a:r>
            <a:r>
              <a:rPr spc="-149" dirty="0"/>
              <a:t>Sources</a:t>
            </a:r>
          </a:p>
          <a:p>
            <a:pPr algn="ctr">
              <a:spcBef>
                <a:spcPts val="521"/>
              </a:spcBef>
            </a:pPr>
            <a:r>
              <a:rPr sz="2607" b="0" spc="-137" dirty="0">
                <a:solidFill>
                  <a:srgbClr val="2562EB"/>
                </a:solidFill>
                <a:latin typeface="Roboto Medium"/>
                <a:cs typeface="Roboto Medium"/>
              </a:rPr>
              <a:t>Building</a:t>
            </a:r>
            <a:r>
              <a:rPr sz="2607" b="0" spc="-27" dirty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sz="2607" b="0" spc="-137" dirty="0">
                <a:solidFill>
                  <a:srgbClr val="2562EB"/>
                </a:solidFill>
                <a:latin typeface="Roboto Medium"/>
                <a:cs typeface="Roboto Medium"/>
              </a:rPr>
              <a:t>the</a:t>
            </a:r>
            <a:r>
              <a:rPr sz="2607" b="0" spc="-27" dirty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sz="2607" b="0" spc="-156" dirty="0">
                <a:solidFill>
                  <a:srgbClr val="2562EB"/>
                </a:solidFill>
                <a:latin typeface="Roboto Medium"/>
                <a:cs typeface="Roboto Medium"/>
              </a:rPr>
              <a:t>Knowledge</a:t>
            </a:r>
            <a:r>
              <a:rPr sz="2607" b="0" spc="-20" dirty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sz="2607" b="0" spc="-13" dirty="0">
                <a:solidFill>
                  <a:srgbClr val="2562EB"/>
                </a:solidFill>
                <a:latin typeface="Roboto Medium"/>
                <a:cs typeface="Roboto Medium"/>
              </a:rPr>
              <a:t>Foundation</a:t>
            </a:r>
            <a:endParaRPr sz="2607">
              <a:latin typeface="Roboto Medium"/>
              <a:cs typeface="Roboto Medium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98158" y="1950708"/>
            <a:ext cx="5029068" cy="6705423"/>
            <a:chOff x="609599" y="1409699"/>
            <a:chExt cx="3857625" cy="5143500"/>
          </a:xfrm>
        </p:grpSpPr>
        <p:sp>
          <p:nvSpPr>
            <p:cNvPr id="4" name="object 4"/>
            <p:cNvSpPr/>
            <p:nvPr/>
          </p:nvSpPr>
          <p:spPr>
            <a:xfrm>
              <a:off x="666749" y="1409699"/>
              <a:ext cx="3800475" cy="5143500"/>
            </a:xfrm>
            <a:custGeom>
              <a:avLst/>
              <a:gdLst/>
              <a:ahLst/>
              <a:cxnLst/>
              <a:rect l="l" t="t" r="r" b="b"/>
              <a:pathLst>
                <a:path w="3800475" h="5143500">
                  <a:moveTo>
                    <a:pt x="0" y="5143499"/>
                  </a:moveTo>
                  <a:lnTo>
                    <a:pt x="3800474" y="5143499"/>
                  </a:lnTo>
                  <a:lnTo>
                    <a:pt x="3800474" y="0"/>
                  </a:lnTo>
                  <a:lnTo>
                    <a:pt x="0" y="0"/>
                  </a:lnTo>
                  <a:lnTo>
                    <a:pt x="0" y="5143499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599" y="1409699"/>
              <a:ext cx="57150" cy="5143500"/>
            </a:xfrm>
            <a:custGeom>
              <a:avLst/>
              <a:gdLst/>
              <a:ahLst/>
              <a:cxnLst/>
              <a:rect l="l" t="t" r="r" b="b"/>
              <a:pathLst>
                <a:path w="57150" h="5143500">
                  <a:moveTo>
                    <a:pt x="57149" y="5143499"/>
                  </a:moveTo>
                  <a:lnTo>
                    <a:pt x="0" y="5143499"/>
                  </a:lnTo>
                  <a:lnTo>
                    <a:pt x="0" y="0"/>
                  </a:lnTo>
                  <a:lnTo>
                    <a:pt x="57149" y="0"/>
                  </a:lnTo>
                  <a:lnTo>
                    <a:pt x="57149" y="51434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6299" y="4152899"/>
              <a:ext cx="3438525" cy="1333500"/>
            </a:xfrm>
            <a:custGeom>
              <a:avLst/>
              <a:gdLst/>
              <a:ahLst/>
              <a:cxnLst/>
              <a:rect l="l" t="t" r="r" b="b"/>
              <a:pathLst>
                <a:path w="3438525" h="1333500">
                  <a:moveTo>
                    <a:pt x="0" y="1333499"/>
                  </a:moveTo>
                  <a:lnTo>
                    <a:pt x="3438524" y="1333499"/>
                  </a:lnTo>
                  <a:lnTo>
                    <a:pt x="3438524" y="0"/>
                  </a:lnTo>
                  <a:lnTo>
                    <a:pt x="0" y="0"/>
                  </a:lnTo>
                  <a:lnTo>
                    <a:pt x="0" y="1333499"/>
                  </a:lnTo>
                  <a:close/>
                </a:path>
              </a:pathLst>
            </a:custGeom>
            <a:solidFill>
              <a:srgbClr val="EB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19149" y="4152899"/>
              <a:ext cx="57150" cy="1333500"/>
            </a:xfrm>
            <a:custGeom>
              <a:avLst/>
              <a:gdLst/>
              <a:ahLst/>
              <a:cxnLst/>
              <a:rect l="l" t="t" r="r" b="b"/>
              <a:pathLst>
                <a:path w="57150" h="1333500">
                  <a:moveTo>
                    <a:pt x="57149" y="1333499"/>
                  </a:moveTo>
                  <a:lnTo>
                    <a:pt x="0" y="1333499"/>
                  </a:lnTo>
                  <a:lnTo>
                    <a:pt x="0" y="0"/>
                  </a:lnTo>
                  <a:lnTo>
                    <a:pt x="57149" y="0"/>
                  </a:lnTo>
                  <a:lnTo>
                    <a:pt x="57149" y="13334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6299" y="5600699"/>
              <a:ext cx="3438525" cy="800100"/>
            </a:xfrm>
            <a:custGeom>
              <a:avLst/>
              <a:gdLst/>
              <a:ahLst/>
              <a:cxnLst/>
              <a:rect l="l" t="t" r="r" b="b"/>
              <a:pathLst>
                <a:path w="3438525" h="800100">
                  <a:moveTo>
                    <a:pt x="0" y="800099"/>
                  </a:moveTo>
                  <a:lnTo>
                    <a:pt x="3438524" y="800099"/>
                  </a:lnTo>
                  <a:lnTo>
                    <a:pt x="3438524" y="0"/>
                  </a:lnTo>
                  <a:lnTo>
                    <a:pt x="0" y="0"/>
                  </a:lnTo>
                  <a:lnTo>
                    <a:pt x="0" y="800099"/>
                  </a:lnTo>
                  <a:close/>
                </a:path>
              </a:pathLst>
            </a:custGeom>
            <a:solidFill>
              <a:srgbClr val="FE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9149" y="5600699"/>
              <a:ext cx="57150" cy="800100"/>
            </a:xfrm>
            <a:custGeom>
              <a:avLst/>
              <a:gdLst/>
              <a:ahLst/>
              <a:cxnLst/>
              <a:rect l="l" t="t" r="r" b="b"/>
              <a:pathLst>
                <a:path w="57150" h="800100">
                  <a:moveTo>
                    <a:pt x="57149" y="800099"/>
                  </a:moveTo>
                  <a:lnTo>
                    <a:pt x="0" y="800099"/>
                  </a:lnTo>
                  <a:lnTo>
                    <a:pt x="0" y="0"/>
                  </a:lnTo>
                  <a:lnTo>
                    <a:pt x="57149" y="0"/>
                  </a:lnTo>
                  <a:lnTo>
                    <a:pt x="57149" y="800099"/>
                  </a:lnTo>
                  <a:close/>
                </a:path>
              </a:pathLst>
            </a:custGeom>
            <a:solidFill>
              <a:srgbClr val="EF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9149" y="1990724"/>
              <a:ext cx="133349" cy="15239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9149" y="2800349"/>
              <a:ext cx="133349" cy="13334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9149" y="3133724"/>
              <a:ext cx="114299" cy="15239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9149" y="3476624"/>
              <a:ext cx="152399" cy="15239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9149" y="3829049"/>
              <a:ext cx="133349" cy="13334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90599" y="4505324"/>
              <a:ext cx="147637" cy="15239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90599" y="4857749"/>
              <a:ext cx="152399" cy="13334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90599" y="5953124"/>
              <a:ext cx="152399" cy="152399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072663" y="2117312"/>
            <a:ext cx="4954563" cy="6069472"/>
          </a:xfrm>
          <a:prstGeom prst="rect">
            <a:avLst/>
          </a:prstGeom>
        </p:spPr>
        <p:txBody>
          <a:bodyPr vert="horz" wrap="square" lIns="0" tIns="19040" rIns="0" bIns="0" rtlCol="0">
            <a:spAutoFit/>
          </a:bodyPr>
          <a:lstStyle/>
          <a:p>
            <a:pPr marL="198644">
              <a:spcBef>
                <a:spcPts val="149"/>
              </a:spcBef>
            </a:pPr>
            <a:r>
              <a:rPr sz="2151" b="1" spc="-117" dirty="0">
                <a:solidFill>
                  <a:srgbClr val="2562EB"/>
                </a:solidFill>
                <a:latin typeface="Roboto"/>
                <a:cs typeface="Roboto"/>
              </a:rPr>
              <a:t>Data</a:t>
            </a:r>
            <a:r>
              <a:rPr sz="2151" b="1" spc="-20" dirty="0">
                <a:solidFill>
                  <a:srgbClr val="2562EB"/>
                </a:solidFill>
                <a:latin typeface="Roboto"/>
                <a:cs typeface="Roboto"/>
              </a:rPr>
              <a:t> </a:t>
            </a:r>
            <a:r>
              <a:rPr sz="2151" b="1" spc="-131" dirty="0">
                <a:solidFill>
                  <a:srgbClr val="2562EB"/>
                </a:solidFill>
                <a:latin typeface="Roboto"/>
                <a:cs typeface="Roboto"/>
              </a:rPr>
              <a:t>Scope</a:t>
            </a:r>
            <a:r>
              <a:rPr sz="2151" b="1" spc="-20" dirty="0">
                <a:solidFill>
                  <a:srgbClr val="2562EB"/>
                </a:solidFill>
                <a:latin typeface="Roboto"/>
                <a:cs typeface="Roboto"/>
              </a:rPr>
              <a:t> </a:t>
            </a:r>
            <a:r>
              <a:rPr sz="2151" b="1" spc="-149" dirty="0">
                <a:solidFill>
                  <a:srgbClr val="2562EB"/>
                </a:solidFill>
                <a:latin typeface="Roboto"/>
                <a:cs typeface="Roboto"/>
              </a:rPr>
              <a:t>&amp;</a:t>
            </a:r>
            <a:r>
              <a:rPr sz="2151" b="1" spc="-13" dirty="0">
                <a:solidFill>
                  <a:srgbClr val="2562EB"/>
                </a:solidFill>
                <a:latin typeface="Roboto"/>
                <a:cs typeface="Roboto"/>
              </a:rPr>
              <a:t> Inclusions</a:t>
            </a:r>
            <a:endParaRPr sz="2151">
              <a:latin typeface="Roboto"/>
              <a:cs typeface="Roboto"/>
            </a:endParaRPr>
          </a:p>
          <a:p>
            <a:pPr marL="521444">
              <a:spcBef>
                <a:spcPts val="1786"/>
              </a:spcBef>
            </a:pPr>
            <a:r>
              <a:rPr sz="1695" b="1" spc="-79" dirty="0">
                <a:solidFill>
                  <a:srgbClr val="333333"/>
                </a:solidFill>
                <a:latin typeface="Roboto"/>
                <a:cs typeface="Roboto"/>
              </a:rPr>
              <a:t>2</a:t>
            </a:r>
            <a:r>
              <a:rPr sz="1695" b="1" spc="-2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b="1" spc="-91" dirty="0">
                <a:solidFill>
                  <a:srgbClr val="333333"/>
                </a:solidFill>
                <a:latin typeface="Roboto"/>
                <a:cs typeface="Roboto"/>
              </a:rPr>
              <a:t>Years</a:t>
            </a:r>
            <a:r>
              <a:rPr sz="1695" b="1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65" dirty="0">
                <a:solidFill>
                  <a:srgbClr val="333333"/>
                </a:solidFill>
                <a:latin typeface="Roboto"/>
                <a:cs typeface="Roboto"/>
              </a:rPr>
              <a:t>of</a:t>
            </a:r>
            <a:r>
              <a:rPr sz="169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72" dirty="0">
                <a:solidFill>
                  <a:srgbClr val="333333"/>
                </a:solidFill>
                <a:latin typeface="Roboto"/>
                <a:cs typeface="Roboto"/>
              </a:rPr>
              <a:t>Pan-</a:t>
            </a:r>
            <a:r>
              <a:rPr sz="1695" spc="-97" dirty="0">
                <a:solidFill>
                  <a:srgbClr val="333333"/>
                </a:solidFill>
                <a:latin typeface="Roboto"/>
                <a:cs typeface="Roboto"/>
              </a:rPr>
              <a:t>HPE</a:t>
            </a:r>
            <a:r>
              <a:rPr sz="1695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85" dirty="0">
                <a:solidFill>
                  <a:srgbClr val="333333"/>
                </a:solidFill>
                <a:latin typeface="Roboto"/>
                <a:cs typeface="Roboto"/>
              </a:rPr>
              <a:t>SFDC</a:t>
            </a:r>
            <a:r>
              <a:rPr sz="169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79" dirty="0">
                <a:solidFill>
                  <a:srgbClr val="333333"/>
                </a:solidFill>
                <a:latin typeface="Roboto"/>
                <a:cs typeface="Roboto"/>
              </a:rPr>
              <a:t>case</a:t>
            </a:r>
            <a:r>
              <a:rPr sz="169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27" dirty="0">
                <a:solidFill>
                  <a:srgbClr val="333333"/>
                </a:solidFill>
                <a:latin typeface="Roboto"/>
                <a:cs typeface="Roboto"/>
              </a:rPr>
              <a:t>data</a:t>
            </a:r>
            <a:endParaRPr sz="1695">
              <a:latin typeface="Roboto"/>
              <a:cs typeface="Roboto"/>
            </a:endParaRPr>
          </a:p>
          <a:p>
            <a:pPr marL="198644">
              <a:spcBef>
                <a:spcPts val="1812"/>
              </a:spcBef>
            </a:pPr>
            <a:r>
              <a:rPr sz="2151" b="1" spc="-97" dirty="0">
                <a:solidFill>
                  <a:srgbClr val="2562EB"/>
                </a:solidFill>
                <a:latin typeface="Roboto"/>
                <a:cs typeface="Roboto"/>
              </a:rPr>
              <a:t>Critical</a:t>
            </a:r>
            <a:r>
              <a:rPr sz="2151" b="1" spc="20" dirty="0">
                <a:solidFill>
                  <a:srgbClr val="2562EB"/>
                </a:solidFill>
                <a:latin typeface="Roboto"/>
                <a:cs typeface="Roboto"/>
              </a:rPr>
              <a:t> </a:t>
            </a:r>
            <a:r>
              <a:rPr sz="2151" b="1" spc="-131" dirty="0">
                <a:solidFill>
                  <a:srgbClr val="2562EB"/>
                </a:solidFill>
                <a:latin typeface="Roboto"/>
                <a:cs typeface="Roboto"/>
              </a:rPr>
              <a:t>Case</a:t>
            </a:r>
            <a:r>
              <a:rPr sz="2151" b="1" spc="27" dirty="0">
                <a:solidFill>
                  <a:srgbClr val="2562EB"/>
                </a:solidFill>
                <a:latin typeface="Roboto"/>
                <a:cs typeface="Roboto"/>
              </a:rPr>
              <a:t> </a:t>
            </a:r>
            <a:r>
              <a:rPr sz="2151" b="1" spc="-13" dirty="0">
                <a:solidFill>
                  <a:srgbClr val="2562EB"/>
                </a:solidFill>
                <a:latin typeface="Roboto"/>
                <a:cs typeface="Roboto"/>
              </a:rPr>
              <a:t>Fields</a:t>
            </a:r>
            <a:endParaRPr sz="2151">
              <a:latin typeface="Roboto"/>
              <a:cs typeface="Roboto"/>
            </a:endParaRPr>
          </a:p>
          <a:p>
            <a:pPr marL="496613" marR="906319" indent="24830">
              <a:lnSpc>
                <a:spcPct val="173100"/>
              </a:lnSpc>
              <a:spcBef>
                <a:spcPts val="299"/>
              </a:spcBef>
            </a:pPr>
            <a:r>
              <a:rPr sz="1695" b="1" spc="-72" dirty="0">
                <a:solidFill>
                  <a:srgbClr val="333333"/>
                </a:solidFill>
                <a:latin typeface="Roboto"/>
                <a:cs typeface="Roboto"/>
              </a:rPr>
              <a:t>Subject_Description</a:t>
            </a:r>
            <a:r>
              <a:rPr sz="1695" b="1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dirty="0">
                <a:solidFill>
                  <a:srgbClr val="333333"/>
                </a:solidFill>
                <a:latin typeface="Roboto"/>
                <a:cs typeface="Roboto"/>
              </a:rPr>
              <a:t>-</a:t>
            </a:r>
            <a:r>
              <a:rPr sz="1695" spc="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79" dirty="0">
                <a:solidFill>
                  <a:srgbClr val="333333"/>
                </a:solidFill>
                <a:latin typeface="Roboto"/>
                <a:cs typeface="Roboto"/>
              </a:rPr>
              <a:t>Case</a:t>
            </a:r>
            <a:r>
              <a:rPr sz="1695" spc="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13" dirty="0">
                <a:solidFill>
                  <a:srgbClr val="333333"/>
                </a:solidFill>
                <a:latin typeface="Roboto"/>
                <a:cs typeface="Roboto"/>
              </a:rPr>
              <a:t>headline </a:t>
            </a:r>
            <a:r>
              <a:rPr sz="1695" b="1" spc="-72" dirty="0">
                <a:solidFill>
                  <a:srgbClr val="333333"/>
                </a:solidFill>
                <a:latin typeface="Roboto"/>
                <a:cs typeface="Roboto"/>
              </a:rPr>
              <a:t>Issue_Plain_Text</a:t>
            </a:r>
            <a:r>
              <a:rPr sz="1695" b="1" spc="-32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dirty="0">
                <a:solidFill>
                  <a:srgbClr val="333333"/>
                </a:solidFill>
                <a:latin typeface="Roboto"/>
                <a:cs typeface="Roboto"/>
              </a:rPr>
              <a:t>-</a:t>
            </a:r>
            <a:r>
              <a:rPr sz="1695" spc="-2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79" dirty="0">
                <a:solidFill>
                  <a:srgbClr val="333333"/>
                </a:solidFill>
                <a:latin typeface="Roboto"/>
                <a:cs typeface="Roboto"/>
              </a:rPr>
              <a:t>Problem</a:t>
            </a:r>
            <a:r>
              <a:rPr sz="1695" spc="-2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13" dirty="0">
                <a:solidFill>
                  <a:srgbClr val="333333"/>
                </a:solidFill>
                <a:latin typeface="Roboto"/>
                <a:cs typeface="Roboto"/>
              </a:rPr>
              <a:t>description </a:t>
            </a:r>
            <a:r>
              <a:rPr sz="1695" b="1" spc="-72" dirty="0">
                <a:solidFill>
                  <a:srgbClr val="333333"/>
                </a:solidFill>
                <a:latin typeface="Roboto"/>
                <a:cs typeface="Roboto"/>
              </a:rPr>
              <a:t>Resolution_Plain_Text</a:t>
            </a:r>
            <a:r>
              <a:rPr sz="1695" b="1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dirty="0">
                <a:solidFill>
                  <a:srgbClr val="333333"/>
                </a:solidFill>
                <a:latin typeface="Roboto"/>
                <a:cs typeface="Roboto"/>
              </a:rPr>
              <a:t>-</a:t>
            </a:r>
            <a:r>
              <a:rPr sz="169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65" dirty="0">
                <a:solidFill>
                  <a:srgbClr val="333333"/>
                </a:solidFill>
                <a:latin typeface="Roboto"/>
                <a:cs typeface="Roboto"/>
              </a:rPr>
              <a:t>Solution</a:t>
            </a:r>
            <a:r>
              <a:rPr sz="169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13" dirty="0">
                <a:solidFill>
                  <a:srgbClr val="333333"/>
                </a:solidFill>
                <a:latin typeface="Roboto"/>
                <a:cs typeface="Roboto"/>
              </a:rPr>
              <a:t>details </a:t>
            </a:r>
            <a:r>
              <a:rPr sz="1695" b="1" spc="-85" dirty="0">
                <a:solidFill>
                  <a:srgbClr val="333333"/>
                </a:solidFill>
                <a:latin typeface="Roboto"/>
                <a:cs typeface="Roboto"/>
              </a:rPr>
              <a:t>Notes</a:t>
            </a:r>
            <a:r>
              <a:rPr sz="1695" b="1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dirty="0">
                <a:solidFill>
                  <a:srgbClr val="333333"/>
                </a:solidFill>
                <a:latin typeface="Roboto"/>
                <a:cs typeface="Roboto"/>
              </a:rPr>
              <a:t>-</a:t>
            </a:r>
            <a:r>
              <a:rPr sz="169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65" dirty="0">
                <a:solidFill>
                  <a:srgbClr val="333333"/>
                </a:solidFill>
                <a:latin typeface="Roboto"/>
                <a:cs typeface="Roboto"/>
              </a:rPr>
              <a:t>Additional</a:t>
            </a:r>
            <a:r>
              <a:rPr sz="169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13" dirty="0">
                <a:solidFill>
                  <a:srgbClr val="333333"/>
                </a:solidFill>
                <a:latin typeface="Roboto"/>
                <a:cs typeface="Roboto"/>
              </a:rPr>
              <a:t>troubleshooting</a:t>
            </a:r>
            <a:endParaRPr sz="1695">
              <a:latin typeface="Roboto"/>
              <a:cs typeface="Roboto"/>
            </a:endParaRPr>
          </a:p>
          <a:p>
            <a:pPr>
              <a:spcBef>
                <a:spcPts val="783"/>
              </a:spcBef>
            </a:pPr>
            <a:endParaRPr sz="1564">
              <a:latin typeface="Roboto"/>
              <a:cs typeface="Roboto"/>
            </a:endParaRPr>
          </a:p>
          <a:p>
            <a:pPr marL="422120"/>
            <a:r>
              <a:rPr sz="1695" b="1" spc="-65" dirty="0">
                <a:solidFill>
                  <a:srgbClr val="1C4ED8"/>
                </a:solidFill>
                <a:latin typeface="Roboto"/>
                <a:cs typeface="Roboto"/>
              </a:rPr>
              <a:t>Additional</a:t>
            </a:r>
            <a:r>
              <a:rPr sz="1695" b="1" spc="-20" dirty="0">
                <a:solidFill>
                  <a:srgbClr val="1C4ED8"/>
                </a:solidFill>
                <a:latin typeface="Roboto"/>
                <a:cs typeface="Roboto"/>
              </a:rPr>
              <a:t> </a:t>
            </a:r>
            <a:r>
              <a:rPr sz="1695" b="1" spc="-72" dirty="0">
                <a:solidFill>
                  <a:srgbClr val="1C4ED8"/>
                </a:solidFill>
                <a:latin typeface="Roboto"/>
                <a:cs typeface="Roboto"/>
              </a:rPr>
              <a:t>Engineer</a:t>
            </a:r>
            <a:r>
              <a:rPr sz="1695" b="1" spc="-13" dirty="0">
                <a:solidFill>
                  <a:srgbClr val="1C4ED8"/>
                </a:solidFill>
                <a:latin typeface="Roboto"/>
                <a:cs typeface="Roboto"/>
              </a:rPr>
              <a:t> Resources</a:t>
            </a:r>
            <a:endParaRPr sz="1695">
              <a:latin typeface="Roboto"/>
              <a:cs typeface="Roboto"/>
            </a:endParaRPr>
          </a:p>
          <a:p>
            <a:pPr marL="769750">
              <a:spcBef>
                <a:spcPts val="313"/>
              </a:spcBef>
            </a:pPr>
            <a:r>
              <a:rPr sz="1695" b="1" spc="-79" dirty="0">
                <a:solidFill>
                  <a:srgbClr val="333333"/>
                </a:solidFill>
                <a:latin typeface="Roboto"/>
                <a:cs typeface="Roboto"/>
              </a:rPr>
              <a:t>CFIs</a:t>
            </a:r>
            <a:r>
              <a:rPr sz="1695" b="1" spc="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85" dirty="0">
                <a:solidFill>
                  <a:srgbClr val="333333"/>
                </a:solidFill>
                <a:latin typeface="Roboto"/>
                <a:cs typeface="Roboto"/>
              </a:rPr>
              <a:t>(Customer</a:t>
            </a:r>
            <a:r>
              <a:rPr sz="1695" spc="2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79" dirty="0">
                <a:solidFill>
                  <a:srgbClr val="333333"/>
                </a:solidFill>
                <a:latin typeface="Roboto"/>
                <a:cs typeface="Roboto"/>
              </a:rPr>
              <a:t>Facing</a:t>
            </a:r>
            <a:r>
              <a:rPr sz="1695" spc="2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13" dirty="0">
                <a:solidFill>
                  <a:srgbClr val="333333"/>
                </a:solidFill>
                <a:latin typeface="Roboto"/>
                <a:cs typeface="Roboto"/>
              </a:rPr>
              <a:t>Information)</a:t>
            </a:r>
            <a:endParaRPr sz="1695">
              <a:latin typeface="Roboto"/>
              <a:cs typeface="Roboto"/>
            </a:endParaRPr>
          </a:p>
          <a:p>
            <a:pPr marL="769750">
              <a:spcBef>
                <a:spcPts val="1486"/>
              </a:spcBef>
            </a:pPr>
            <a:r>
              <a:rPr sz="1695" b="1" spc="-79" dirty="0">
                <a:solidFill>
                  <a:srgbClr val="333333"/>
                </a:solidFill>
                <a:latin typeface="Roboto"/>
                <a:cs typeface="Roboto"/>
              </a:rPr>
              <a:t>Other</a:t>
            </a:r>
            <a:r>
              <a:rPr sz="1695" b="1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b="1" spc="-85" dirty="0">
                <a:solidFill>
                  <a:srgbClr val="333333"/>
                </a:solidFill>
                <a:latin typeface="Roboto"/>
                <a:cs typeface="Roboto"/>
              </a:rPr>
              <a:t>sources</a:t>
            </a:r>
            <a:r>
              <a:rPr sz="1695" b="1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59" dirty="0">
                <a:solidFill>
                  <a:srgbClr val="333333"/>
                </a:solidFill>
                <a:latin typeface="Roboto"/>
                <a:cs typeface="Roboto"/>
              </a:rPr>
              <a:t>currently</a:t>
            </a:r>
            <a:r>
              <a:rPr sz="169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79" dirty="0">
                <a:solidFill>
                  <a:srgbClr val="333333"/>
                </a:solidFill>
                <a:latin typeface="Roboto"/>
                <a:cs typeface="Roboto"/>
              </a:rPr>
              <a:t>used</a:t>
            </a:r>
            <a:r>
              <a:rPr sz="169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72" dirty="0">
                <a:solidFill>
                  <a:srgbClr val="333333"/>
                </a:solidFill>
                <a:latin typeface="Roboto"/>
                <a:cs typeface="Roboto"/>
              </a:rPr>
              <a:t>by</a:t>
            </a:r>
            <a:r>
              <a:rPr sz="169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13" dirty="0">
                <a:solidFill>
                  <a:srgbClr val="333333"/>
                </a:solidFill>
                <a:latin typeface="Roboto"/>
                <a:cs typeface="Roboto"/>
              </a:rPr>
              <a:t>engineers</a:t>
            </a:r>
            <a:endParaRPr sz="1695">
              <a:latin typeface="Roboto"/>
              <a:cs typeface="Roboto"/>
            </a:endParaRPr>
          </a:p>
          <a:p>
            <a:pPr marL="422120">
              <a:spcBef>
                <a:spcPts val="1420"/>
              </a:spcBef>
            </a:pPr>
            <a:r>
              <a:rPr sz="1564" i="1" spc="-39" dirty="0">
                <a:solidFill>
                  <a:srgbClr val="333333"/>
                </a:solidFill>
                <a:latin typeface="Arial"/>
                <a:cs typeface="Arial"/>
              </a:rPr>
              <a:t>*</a:t>
            </a:r>
            <a:r>
              <a:rPr sz="1564" i="1" spc="-72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64" i="1" spc="-97" dirty="0">
                <a:solidFill>
                  <a:srgbClr val="333333"/>
                </a:solidFill>
                <a:latin typeface="Arial"/>
                <a:cs typeface="Arial"/>
              </a:rPr>
              <a:t>Specific</a:t>
            </a:r>
            <a:r>
              <a:rPr sz="1564" i="1" spc="-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64" i="1" spc="-104" dirty="0">
                <a:solidFill>
                  <a:srgbClr val="333333"/>
                </a:solidFill>
                <a:latin typeface="Arial"/>
                <a:cs typeface="Arial"/>
              </a:rPr>
              <a:t>sources</a:t>
            </a:r>
            <a:r>
              <a:rPr sz="1564" i="1" spc="-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64" i="1" spc="-52" dirty="0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sz="1564" i="1" spc="-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64" i="1" spc="-137" dirty="0">
                <a:solidFill>
                  <a:srgbClr val="333333"/>
                </a:solidFill>
                <a:latin typeface="Arial"/>
                <a:cs typeface="Arial"/>
              </a:rPr>
              <a:t>be</a:t>
            </a:r>
            <a:r>
              <a:rPr sz="1564" i="1" spc="-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64" i="1" spc="-104" dirty="0">
                <a:solidFill>
                  <a:srgbClr val="333333"/>
                </a:solidFill>
                <a:latin typeface="Arial"/>
                <a:cs typeface="Arial"/>
              </a:rPr>
              <a:t>defined</a:t>
            </a:r>
            <a:r>
              <a:rPr sz="1564" i="1" spc="-65" dirty="0">
                <a:solidFill>
                  <a:srgbClr val="333333"/>
                </a:solidFill>
                <a:latin typeface="Arial"/>
                <a:cs typeface="Arial"/>
              </a:rPr>
              <a:t> with</a:t>
            </a:r>
            <a:r>
              <a:rPr sz="1564" i="1" spc="-72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64" i="1" spc="-273" dirty="0">
                <a:solidFill>
                  <a:srgbClr val="333333"/>
                </a:solidFill>
                <a:latin typeface="Arial"/>
                <a:cs typeface="Arial"/>
              </a:rPr>
              <a:t>GSR</a:t>
            </a:r>
            <a:r>
              <a:rPr sz="1564" i="1" spc="-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64" i="1" spc="-13" dirty="0">
                <a:solidFill>
                  <a:srgbClr val="333333"/>
                </a:solidFill>
                <a:latin typeface="Arial"/>
                <a:cs typeface="Arial"/>
              </a:rPr>
              <a:t>guidance</a:t>
            </a:r>
            <a:endParaRPr sz="1564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68">
              <a:latin typeface="Arial"/>
              <a:cs typeface="Arial"/>
            </a:endParaRPr>
          </a:p>
          <a:p>
            <a:pPr>
              <a:spcBef>
                <a:spcPts val="515"/>
              </a:spcBef>
            </a:pPr>
            <a:endParaRPr sz="1368">
              <a:latin typeface="Arial"/>
              <a:cs typeface="Arial"/>
            </a:endParaRPr>
          </a:p>
          <a:p>
            <a:pPr marL="422120"/>
            <a:r>
              <a:rPr sz="1695" b="1" spc="-52" dirty="0">
                <a:solidFill>
                  <a:srgbClr val="DB2525"/>
                </a:solidFill>
                <a:latin typeface="Roboto"/>
                <a:cs typeface="Roboto"/>
              </a:rPr>
              <a:t>Explicit </a:t>
            </a:r>
            <a:r>
              <a:rPr sz="1695" b="1" spc="-13" dirty="0">
                <a:solidFill>
                  <a:srgbClr val="DB2525"/>
                </a:solidFill>
                <a:latin typeface="Roboto"/>
                <a:cs typeface="Roboto"/>
              </a:rPr>
              <a:t>Exclusions</a:t>
            </a:r>
            <a:endParaRPr sz="1695">
              <a:latin typeface="Roboto"/>
              <a:cs typeface="Roboto"/>
            </a:endParaRPr>
          </a:p>
          <a:p>
            <a:pPr marL="769750">
              <a:spcBef>
                <a:spcPts val="313"/>
              </a:spcBef>
            </a:pPr>
            <a:r>
              <a:rPr sz="1695" b="1" spc="-111" dirty="0">
                <a:solidFill>
                  <a:srgbClr val="333333"/>
                </a:solidFill>
                <a:latin typeface="Roboto"/>
                <a:cs typeface="Roboto"/>
              </a:rPr>
              <a:t>KM</a:t>
            </a:r>
            <a:r>
              <a:rPr sz="1695" b="1" spc="-2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b="1" spc="-52" dirty="0">
                <a:solidFill>
                  <a:srgbClr val="333333"/>
                </a:solidFill>
                <a:latin typeface="Roboto"/>
                <a:cs typeface="Roboto"/>
              </a:rPr>
              <a:t>articles</a:t>
            </a:r>
            <a:r>
              <a:rPr sz="1695" b="1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65" dirty="0">
                <a:solidFill>
                  <a:srgbClr val="333333"/>
                </a:solidFill>
                <a:latin typeface="Roboto"/>
                <a:cs typeface="Roboto"/>
              </a:rPr>
              <a:t>already</a:t>
            </a:r>
            <a:r>
              <a:rPr sz="169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91" dirty="0">
                <a:solidFill>
                  <a:srgbClr val="333333"/>
                </a:solidFill>
                <a:latin typeface="Roboto"/>
                <a:cs typeface="Roboto"/>
              </a:rPr>
              <a:t>managed</a:t>
            </a:r>
            <a:r>
              <a:rPr sz="169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39" dirty="0">
                <a:solidFill>
                  <a:srgbClr val="333333"/>
                </a:solidFill>
                <a:latin typeface="Roboto"/>
                <a:cs typeface="Roboto"/>
              </a:rPr>
              <a:t>in</a:t>
            </a:r>
            <a:r>
              <a:rPr sz="169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27" dirty="0">
                <a:solidFill>
                  <a:srgbClr val="333333"/>
                </a:solidFill>
                <a:latin typeface="Roboto"/>
                <a:cs typeface="Roboto"/>
              </a:rPr>
              <a:t>Coveo</a:t>
            </a:r>
            <a:endParaRPr sz="1695">
              <a:latin typeface="Roboto"/>
              <a:cs typeface="Roboto"/>
            </a:endParaRPr>
          </a:p>
        </p:txBody>
      </p:sp>
      <p:pic>
        <p:nvPicPr>
          <p:cNvPr id="19" name="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623259" y="2335658"/>
            <a:ext cx="10467910" cy="6978606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6629465" y="9618489"/>
            <a:ext cx="10455494" cy="2148219"/>
          </a:xfrm>
          <a:custGeom>
            <a:avLst/>
            <a:gdLst/>
            <a:ahLst/>
            <a:cxnLst/>
            <a:rect l="l" t="t" r="r" b="b"/>
            <a:pathLst>
              <a:path w="8020050" h="1647825">
                <a:moveTo>
                  <a:pt x="0" y="1576387"/>
                </a:moveTo>
                <a:lnTo>
                  <a:pt x="0" y="71437"/>
                </a:lnTo>
                <a:lnTo>
                  <a:pt x="0" y="66746"/>
                </a:lnTo>
                <a:lnTo>
                  <a:pt x="457" y="62100"/>
                </a:lnTo>
                <a:lnTo>
                  <a:pt x="1372" y="57500"/>
                </a:lnTo>
                <a:lnTo>
                  <a:pt x="2287" y="52900"/>
                </a:lnTo>
                <a:lnTo>
                  <a:pt x="3642" y="48433"/>
                </a:lnTo>
                <a:lnTo>
                  <a:pt x="5436" y="44099"/>
                </a:lnTo>
                <a:lnTo>
                  <a:pt x="7231" y="39765"/>
                </a:lnTo>
                <a:lnTo>
                  <a:pt x="9431" y="35649"/>
                </a:lnTo>
                <a:lnTo>
                  <a:pt x="12038" y="31748"/>
                </a:lnTo>
                <a:lnTo>
                  <a:pt x="14644" y="27848"/>
                </a:lnTo>
                <a:lnTo>
                  <a:pt x="17605" y="24239"/>
                </a:lnTo>
                <a:lnTo>
                  <a:pt x="20923" y="20923"/>
                </a:lnTo>
                <a:lnTo>
                  <a:pt x="24239" y="17606"/>
                </a:lnTo>
                <a:lnTo>
                  <a:pt x="62100" y="457"/>
                </a:lnTo>
                <a:lnTo>
                  <a:pt x="66746" y="0"/>
                </a:lnTo>
                <a:lnTo>
                  <a:pt x="71437" y="0"/>
                </a:lnTo>
                <a:lnTo>
                  <a:pt x="7948611" y="0"/>
                </a:lnTo>
                <a:lnTo>
                  <a:pt x="7953301" y="0"/>
                </a:lnTo>
                <a:lnTo>
                  <a:pt x="7957946" y="457"/>
                </a:lnTo>
                <a:lnTo>
                  <a:pt x="7995806" y="17606"/>
                </a:lnTo>
                <a:lnTo>
                  <a:pt x="8017761" y="52900"/>
                </a:lnTo>
                <a:lnTo>
                  <a:pt x="8018676" y="57500"/>
                </a:lnTo>
                <a:lnTo>
                  <a:pt x="8019591" y="62100"/>
                </a:lnTo>
                <a:lnTo>
                  <a:pt x="8020048" y="66746"/>
                </a:lnTo>
                <a:lnTo>
                  <a:pt x="8020049" y="71437"/>
                </a:lnTo>
                <a:lnTo>
                  <a:pt x="8020049" y="1576387"/>
                </a:lnTo>
                <a:lnTo>
                  <a:pt x="8020048" y="1581077"/>
                </a:lnTo>
                <a:lnTo>
                  <a:pt x="8019591" y="1585723"/>
                </a:lnTo>
                <a:lnTo>
                  <a:pt x="8018676" y="1590323"/>
                </a:lnTo>
                <a:lnTo>
                  <a:pt x="8017761" y="1594924"/>
                </a:lnTo>
                <a:lnTo>
                  <a:pt x="7995806" y="1630217"/>
                </a:lnTo>
                <a:lnTo>
                  <a:pt x="7975947" y="1642385"/>
                </a:lnTo>
                <a:lnTo>
                  <a:pt x="7971613" y="1644180"/>
                </a:lnTo>
                <a:lnTo>
                  <a:pt x="7967146" y="1645535"/>
                </a:lnTo>
                <a:lnTo>
                  <a:pt x="7962545" y="1646450"/>
                </a:lnTo>
                <a:lnTo>
                  <a:pt x="7957946" y="1647366"/>
                </a:lnTo>
                <a:lnTo>
                  <a:pt x="7953301" y="1647824"/>
                </a:lnTo>
                <a:lnTo>
                  <a:pt x="7948611" y="1647824"/>
                </a:lnTo>
                <a:lnTo>
                  <a:pt x="71437" y="1647824"/>
                </a:lnTo>
                <a:lnTo>
                  <a:pt x="66746" y="1647824"/>
                </a:lnTo>
                <a:lnTo>
                  <a:pt x="62100" y="1647366"/>
                </a:lnTo>
                <a:lnTo>
                  <a:pt x="57500" y="1646450"/>
                </a:lnTo>
                <a:lnTo>
                  <a:pt x="52899" y="1645535"/>
                </a:lnTo>
                <a:lnTo>
                  <a:pt x="48432" y="1644180"/>
                </a:lnTo>
                <a:lnTo>
                  <a:pt x="44099" y="1642385"/>
                </a:lnTo>
                <a:lnTo>
                  <a:pt x="39764" y="1640590"/>
                </a:lnTo>
                <a:lnTo>
                  <a:pt x="35648" y="1638389"/>
                </a:lnTo>
                <a:lnTo>
                  <a:pt x="31748" y="1635783"/>
                </a:lnTo>
                <a:lnTo>
                  <a:pt x="27848" y="1633178"/>
                </a:lnTo>
                <a:lnTo>
                  <a:pt x="24239" y="1630217"/>
                </a:lnTo>
                <a:lnTo>
                  <a:pt x="20923" y="1626900"/>
                </a:lnTo>
                <a:lnTo>
                  <a:pt x="17605" y="1623583"/>
                </a:lnTo>
                <a:lnTo>
                  <a:pt x="14644" y="1619975"/>
                </a:lnTo>
                <a:lnTo>
                  <a:pt x="12038" y="1616075"/>
                </a:lnTo>
                <a:lnTo>
                  <a:pt x="9432" y="1612174"/>
                </a:lnTo>
                <a:lnTo>
                  <a:pt x="1372" y="1590323"/>
                </a:lnTo>
                <a:lnTo>
                  <a:pt x="457" y="1585723"/>
                </a:lnTo>
                <a:lnTo>
                  <a:pt x="0" y="1581077"/>
                </a:lnTo>
                <a:lnTo>
                  <a:pt x="0" y="1576387"/>
                </a:lnTo>
                <a:close/>
              </a:path>
            </a:pathLst>
          </a:custGeom>
          <a:ln w="9524">
            <a:solidFill>
              <a:srgbClr val="BEDA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821875" y="9687734"/>
            <a:ext cx="7606103" cy="1632680"/>
          </a:xfrm>
          <a:prstGeom prst="rect">
            <a:avLst/>
          </a:prstGeom>
        </p:spPr>
        <p:txBody>
          <a:bodyPr vert="horz" wrap="square" lIns="0" tIns="131625" rIns="0" bIns="0" rtlCol="0">
            <a:spAutoFit/>
          </a:bodyPr>
          <a:lstStyle/>
          <a:p>
            <a:pPr marL="4177338">
              <a:spcBef>
                <a:spcPts val="1036"/>
              </a:spcBef>
            </a:pPr>
            <a:r>
              <a:rPr sz="1499" b="1" spc="-72" dirty="0">
                <a:solidFill>
                  <a:srgbClr val="1C4ED8"/>
                </a:solidFill>
                <a:latin typeface="Roboto"/>
                <a:cs typeface="Roboto"/>
              </a:rPr>
              <a:t>Vectorization</a:t>
            </a:r>
            <a:r>
              <a:rPr sz="1499" b="1" spc="45" dirty="0">
                <a:solidFill>
                  <a:srgbClr val="1C4ED8"/>
                </a:solidFill>
                <a:latin typeface="Roboto"/>
                <a:cs typeface="Roboto"/>
              </a:rPr>
              <a:t> </a:t>
            </a:r>
            <a:r>
              <a:rPr sz="1499" b="1" spc="-13" dirty="0">
                <a:solidFill>
                  <a:srgbClr val="1C4ED8"/>
                </a:solidFill>
                <a:latin typeface="Roboto"/>
                <a:cs typeface="Roboto"/>
              </a:rPr>
              <a:t>Process</a:t>
            </a:r>
            <a:endParaRPr sz="1499">
              <a:latin typeface="Roboto"/>
              <a:cs typeface="Roboto"/>
            </a:endParaRPr>
          </a:p>
          <a:p>
            <a:pPr marL="211060" indent="-194506">
              <a:spcBef>
                <a:spcPts val="939"/>
              </a:spcBef>
              <a:buAutoNum type="arabicPeriod"/>
              <a:tabLst>
                <a:tab pos="211060" algn="l"/>
              </a:tabLst>
            </a:pPr>
            <a:r>
              <a:rPr sz="1499" b="1" spc="-79" dirty="0">
                <a:solidFill>
                  <a:srgbClr val="333333"/>
                </a:solidFill>
                <a:latin typeface="Roboto"/>
                <a:cs typeface="Roboto"/>
              </a:rPr>
              <a:t>Data</a:t>
            </a:r>
            <a:r>
              <a:rPr sz="1499" b="1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b="1" spc="-59" dirty="0">
                <a:solidFill>
                  <a:srgbClr val="333333"/>
                </a:solidFill>
                <a:latin typeface="Roboto"/>
                <a:cs typeface="Roboto"/>
              </a:rPr>
              <a:t>Collection:</a:t>
            </a:r>
            <a:r>
              <a:rPr sz="1499" b="1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79" dirty="0">
                <a:solidFill>
                  <a:srgbClr val="333333"/>
                </a:solidFill>
                <a:latin typeface="Roboto"/>
                <a:cs typeface="Roboto"/>
              </a:rPr>
              <a:t>Extract</a:t>
            </a:r>
            <a:r>
              <a:rPr sz="1499" spc="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65" dirty="0">
                <a:solidFill>
                  <a:srgbClr val="333333"/>
                </a:solidFill>
                <a:latin typeface="Roboto"/>
                <a:cs typeface="Roboto"/>
              </a:rPr>
              <a:t>text</a:t>
            </a:r>
            <a:r>
              <a:rPr sz="1499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72" dirty="0">
                <a:solidFill>
                  <a:srgbClr val="333333"/>
                </a:solidFill>
                <a:latin typeface="Roboto"/>
                <a:cs typeface="Roboto"/>
              </a:rPr>
              <a:t>fields</a:t>
            </a:r>
            <a:r>
              <a:rPr sz="1499" spc="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52" dirty="0">
                <a:solidFill>
                  <a:srgbClr val="333333"/>
                </a:solidFill>
                <a:latin typeface="Roboto"/>
                <a:cs typeface="Roboto"/>
              </a:rPr>
              <a:t>(issue,</a:t>
            </a:r>
            <a:r>
              <a:rPr sz="1499" spc="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59" dirty="0">
                <a:solidFill>
                  <a:srgbClr val="333333"/>
                </a:solidFill>
                <a:latin typeface="Roboto"/>
                <a:cs typeface="Roboto"/>
              </a:rPr>
              <a:t>subject,</a:t>
            </a:r>
            <a:r>
              <a:rPr sz="1499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59" dirty="0">
                <a:solidFill>
                  <a:srgbClr val="333333"/>
                </a:solidFill>
                <a:latin typeface="Roboto"/>
                <a:cs typeface="Roboto"/>
              </a:rPr>
              <a:t>resolution,</a:t>
            </a:r>
            <a:r>
              <a:rPr sz="1499" spc="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72" dirty="0">
                <a:solidFill>
                  <a:srgbClr val="333333"/>
                </a:solidFill>
                <a:latin typeface="Roboto"/>
                <a:cs typeface="Roboto"/>
              </a:rPr>
              <a:t>notes)</a:t>
            </a:r>
            <a:r>
              <a:rPr sz="1499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91" dirty="0">
                <a:solidFill>
                  <a:srgbClr val="333333"/>
                </a:solidFill>
                <a:latin typeface="Roboto"/>
                <a:cs typeface="Roboto"/>
              </a:rPr>
              <a:t>from</a:t>
            </a:r>
            <a:r>
              <a:rPr sz="1499" spc="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79" dirty="0">
                <a:solidFill>
                  <a:srgbClr val="333333"/>
                </a:solidFill>
                <a:latin typeface="Roboto"/>
                <a:cs typeface="Roboto"/>
              </a:rPr>
              <a:t>2</a:t>
            </a:r>
            <a:r>
              <a:rPr sz="1499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79" dirty="0">
                <a:solidFill>
                  <a:srgbClr val="333333"/>
                </a:solidFill>
                <a:latin typeface="Roboto"/>
                <a:cs typeface="Roboto"/>
              </a:rPr>
              <a:t>years</a:t>
            </a:r>
            <a:r>
              <a:rPr sz="1499" spc="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65" dirty="0">
                <a:solidFill>
                  <a:srgbClr val="333333"/>
                </a:solidFill>
                <a:latin typeface="Roboto"/>
                <a:cs typeface="Roboto"/>
              </a:rPr>
              <a:t>of</a:t>
            </a:r>
            <a:r>
              <a:rPr sz="1499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91" dirty="0">
                <a:solidFill>
                  <a:srgbClr val="333333"/>
                </a:solidFill>
                <a:latin typeface="Roboto"/>
                <a:cs typeface="Roboto"/>
              </a:rPr>
              <a:t>SFDC</a:t>
            </a:r>
            <a:r>
              <a:rPr sz="1499" spc="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32" dirty="0">
                <a:solidFill>
                  <a:srgbClr val="333333"/>
                </a:solidFill>
                <a:latin typeface="Roboto"/>
                <a:cs typeface="Roboto"/>
              </a:rPr>
              <a:t>cases</a:t>
            </a:r>
            <a:endParaRPr sz="1499">
              <a:latin typeface="Roboto"/>
              <a:cs typeface="Roboto"/>
            </a:endParaRPr>
          </a:p>
          <a:p>
            <a:pPr marL="211060" indent="-194506">
              <a:spcBef>
                <a:spcPts val="939"/>
              </a:spcBef>
              <a:buAutoNum type="arabicPeriod"/>
              <a:tabLst>
                <a:tab pos="211060" algn="l"/>
              </a:tabLst>
            </a:pPr>
            <a:r>
              <a:rPr sz="1499" b="1" spc="-79" dirty="0">
                <a:solidFill>
                  <a:srgbClr val="333333"/>
                </a:solidFill>
                <a:latin typeface="Roboto"/>
                <a:cs typeface="Roboto"/>
              </a:rPr>
              <a:t>Data</a:t>
            </a:r>
            <a:r>
              <a:rPr sz="1499" b="1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b="1" spc="-72" dirty="0">
                <a:solidFill>
                  <a:srgbClr val="333333"/>
                </a:solidFill>
                <a:latin typeface="Roboto"/>
                <a:cs typeface="Roboto"/>
              </a:rPr>
              <a:t>Processing:</a:t>
            </a:r>
            <a:r>
              <a:rPr sz="1499" b="1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91" dirty="0">
                <a:solidFill>
                  <a:srgbClr val="333333"/>
                </a:solidFill>
                <a:latin typeface="Roboto"/>
                <a:cs typeface="Roboto"/>
              </a:rPr>
              <a:t>Combine</a:t>
            </a:r>
            <a:r>
              <a:rPr sz="1499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65" dirty="0">
                <a:solidFill>
                  <a:srgbClr val="333333"/>
                </a:solidFill>
                <a:latin typeface="Roboto"/>
                <a:cs typeface="Roboto"/>
              </a:rPr>
              <a:t>with</a:t>
            </a:r>
            <a:r>
              <a:rPr sz="1499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72" dirty="0">
                <a:solidFill>
                  <a:srgbClr val="333333"/>
                </a:solidFill>
                <a:latin typeface="Roboto"/>
                <a:cs typeface="Roboto"/>
              </a:rPr>
              <a:t>CFIs</a:t>
            </a:r>
            <a:r>
              <a:rPr sz="1499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79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499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65" dirty="0">
                <a:solidFill>
                  <a:srgbClr val="333333"/>
                </a:solidFill>
                <a:latin typeface="Roboto"/>
                <a:cs typeface="Roboto"/>
              </a:rPr>
              <a:t>engineer</a:t>
            </a:r>
            <a:r>
              <a:rPr sz="1499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72" dirty="0">
                <a:solidFill>
                  <a:srgbClr val="333333"/>
                </a:solidFill>
                <a:latin typeface="Roboto"/>
                <a:cs typeface="Roboto"/>
              </a:rPr>
              <a:t>resources</a:t>
            </a:r>
            <a:r>
              <a:rPr sz="1499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65" dirty="0">
                <a:solidFill>
                  <a:srgbClr val="333333"/>
                </a:solidFill>
                <a:latin typeface="Roboto"/>
                <a:cs typeface="Roboto"/>
              </a:rPr>
              <a:t>(as</a:t>
            </a:r>
            <a:r>
              <a:rPr sz="1499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72" dirty="0">
                <a:solidFill>
                  <a:srgbClr val="333333"/>
                </a:solidFill>
                <a:latin typeface="Roboto"/>
                <a:cs typeface="Roboto"/>
              </a:rPr>
              <a:t>defined</a:t>
            </a:r>
            <a:r>
              <a:rPr sz="1499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85" dirty="0">
                <a:solidFill>
                  <a:srgbClr val="333333"/>
                </a:solidFill>
                <a:latin typeface="Roboto"/>
                <a:cs typeface="Roboto"/>
              </a:rPr>
              <a:t>by</a:t>
            </a:r>
            <a:r>
              <a:rPr sz="1499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27" dirty="0">
                <a:solidFill>
                  <a:srgbClr val="333333"/>
                </a:solidFill>
                <a:latin typeface="Roboto"/>
                <a:cs typeface="Roboto"/>
              </a:rPr>
              <a:t>GSR)</a:t>
            </a:r>
            <a:endParaRPr sz="1499">
              <a:latin typeface="Roboto"/>
              <a:cs typeface="Roboto"/>
            </a:endParaRPr>
          </a:p>
          <a:p>
            <a:pPr marL="211060" indent="-194506">
              <a:spcBef>
                <a:spcPts val="939"/>
              </a:spcBef>
              <a:buAutoNum type="arabicPeriod"/>
              <a:tabLst>
                <a:tab pos="211060" algn="l"/>
              </a:tabLst>
            </a:pPr>
            <a:r>
              <a:rPr sz="1499" b="1" spc="-79" dirty="0">
                <a:solidFill>
                  <a:srgbClr val="333333"/>
                </a:solidFill>
                <a:latin typeface="Roboto"/>
                <a:cs typeface="Roboto"/>
              </a:rPr>
              <a:t>Vector</a:t>
            </a:r>
            <a:r>
              <a:rPr sz="1499" b="1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b="1" spc="-72" dirty="0">
                <a:solidFill>
                  <a:srgbClr val="333333"/>
                </a:solidFill>
                <a:latin typeface="Roboto"/>
                <a:cs typeface="Roboto"/>
              </a:rPr>
              <a:t>Generation:</a:t>
            </a:r>
            <a:r>
              <a:rPr sz="1499" b="1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65" dirty="0">
                <a:solidFill>
                  <a:srgbClr val="333333"/>
                </a:solidFill>
                <a:latin typeface="Roboto"/>
                <a:cs typeface="Roboto"/>
              </a:rPr>
              <a:t>Convert</a:t>
            </a:r>
            <a:r>
              <a:rPr sz="1499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79" dirty="0">
                <a:solidFill>
                  <a:srgbClr val="333333"/>
                </a:solidFill>
                <a:latin typeface="Roboto"/>
                <a:cs typeface="Roboto"/>
              </a:rPr>
              <a:t>to</a:t>
            </a:r>
            <a:r>
              <a:rPr sz="1499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97" dirty="0">
                <a:solidFill>
                  <a:srgbClr val="333333"/>
                </a:solidFill>
                <a:latin typeface="Roboto"/>
                <a:cs typeface="Roboto"/>
              </a:rPr>
              <a:t>FAISS-</a:t>
            </a:r>
            <a:r>
              <a:rPr sz="1499" spc="-72" dirty="0">
                <a:solidFill>
                  <a:srgbClr val="333333"/>
                </a:solidFill>
                <a:latin typeface="Roboto"/>
                <a:cs typeface="Roboto"/>
              </a:rPr>
              <a:t>compatible</a:t>
            </a:r>
            <a:r>
              <a:rPr sz="1499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72" dirty="0">
                <a:solidFill>
                  <a:srgbClr val="333333"/>
                </a:solidFill>
                <a:latin typeface="Roboto"/>
                <a:cs typeface="Roboto"/>
              </a:rPr>
              <a:t>format</a:t>
            </a:r>
            <a:r>
              <a:rPr sz="1499" spc="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59" dirty="0">
                <a:solidFill>
                  <a:srgbClr val="333333"/>
                </a:solidFill>
                <a:latin typeface="Roboto"/>
                <a:cs typeface="Roboto"/>
              </a:rPr>
              <a:t>for</a:t>
            </a:r>
            <a:r>
              <a:rPr sz="1499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79" dirty="0">
                <a:solidFill>
                  <a:srgbClr val="333333"/>
                </a:solidFill>
                <a:latin typeface="Roboto"/>
                <a:cs typeface="Roboto"/>
              </a:rPr>
              <a:t>Cognate</a:t>
            </a:r>
            <a:r>
              <a:rPr sz="1499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79" dirty="0">
                <a:solidFill>
                  <a:srgbClr val="333333"/>
                </a:solidFill>
                <a:latin typeface="Roboto"/>
                <a:cs typeface="Roboto"/>
              </a:rPr>
              <a:t>AI</a:t>
            </a:r>
            <a:r>
              <a:rPr sz="1499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13" dirty="0">
                <a:solidFill>
                  <a:srgbClr val="333333"/>
                </a:solidFill>
                <a:latin typeface="Roboto"/>
                <a:cs typeface="Roboto"/>
              </a:rPr>
              <a:t>integration</a:t>
            </a:r>
            <a:endParaRPr sz="1499">
              <a:latin typeface="Roboto"/>
              <a:cs typeface="Robo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821874" y="11303351"/>
            <a:ext cx="5214501" cy="249930"/>
          </a:xfrm>
          <a:prstGeom prst="rect">
            <a:avLst/>
          </a:prstGeom>
        </p:spPr>
        <p:txBody>
          <a:bodyPr vert="horz" wrap="square" lIns="0" tIns="19040" rIns="0" bIns="0" rtlCol="0">
            <a:spAutoFit/>
          </a:bodyPr>
          <a:lstStyle/>
          <a:p>
            <a:pPr marL="16554">
              <a:spcBef>
                <a:spcPts val="149"/>
              </a:spcBef>
            </a:pPr>
            <a:r>
              <a:rPr sz="1499" b="1" spc="-65" dirty="0">
                <a:solidFill>
                  <a:srgbClr val="333333"/>
                </a:solidFill>
                <a:latin typeface="Roboto"/>
                <a:cs typeface="Roboto"/>
              </a:rPr>
              <a:t>4.</a:t>
            </a:r>
            <a:r>
              <a:rPr sz="1499" b="1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b="1" spc="-59" dirty="0">
                <a:solidFill>
                  <a:srgbClr val="333333"/>
                </a:solidFill>
                <a:latin typeface="Roboto"/>
                <a:cs typeface="Roboto"/>
              </a:rPr>
              <a:t>Delivery:</a:t>
            </a:r>
            <a:r>
              <a:rPr sz="1499" b="1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85" dirty="0">
                <a:solidFill>
                  <a:srgbClr val="333333"/>
                </a:solidFill>
                <a:latin typeface="Roboto"/>
                <a:cs typeface="Roboto"/>
              </a:rPr>
              <a:t>Replace</a:t>
            </a:r>
            <a:r>
              <a:rPr sz="1499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97" dirty="0">
                <a:solidFill>
                  <a:srgbClr val="333333"/>
                </a:solidFill>
                <a:latin typeface="Roboto"/>
                <a:cs typeface="Roboto"/>
              </a:rPr>
              <a:t>Coveo</a:t>
            </a:r>
            <a:r>
              <a:rPr sz="1499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79" dirty="0">
                <a:solidFill>
                  <a:srgbClr val="333333"/>
                </a:solidFill>
                <a:latin typeface="Roboto"/>
                <a:cs typeface="Roboto"/>
              </a:rPr>
              <a:t>case</a:t>
            </a:r>
            <a:r>
              <a:rPr sz="1499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59" dirty="0">
                <a:solidFill>
                  <a:srgbClr val="333333"/>
                </a:solidFill>
                <a:latin typeface="Roboto"/>
                <a:cs typeface="Roboto"/>
              </a:rPr>
              <a:t>lexical</a:t>
            </a:r>
            <a:r>
              <a:rPr sz="1499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72" dirty="0">
                <a:solidFill>
                  <a:srgbClr val="333333"/>
                </a:solidFill>
                <a:latin typeface="Roboto"/>
                <a:cs typeface="Roboto"/>
              </a:rPr>
              <a:t>search</a:t>
            </a:r>
            <a:r>
              <a:rPr sz="1499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79" dirty="0">
                <a:solidFill>
                  <a:srgbClr val="333333"/>
                </a:solidFill>
                <a:latin typeface="Roboto"/>
                <a:cs typeface="Roboto"/>
              </a:rPr>
              <a:t>(API2)</a:t>
            </a:r>
            <a:r>
              <a:rPr sz="1499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39" dirty="0">
                <a:solidFill>
                  <a:srgbClr val="333333"/>
                </a:solidFill>
                <a:latin typeface="Roboto"/>
                <a:cs typeface="Roboto"/>
              </a:rPr>
              <a:t>in</a:t>
            </a:r>
            <a:r>
              <a:rPr sz="1499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79" dirty="0">
                <a:solidFill>
                  <a:srgbClr val="333333"/>
                </a:solidFill>
                <a:latin typeface="Roboto"/>
                <a:cs typeface="Roboto"/>
              </a:rPr>
              <a:t>Cognate</a:t>
            </a:r>
            <a:r>
              <a:rPr sz="1499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32" dirty="0">
                <a:solidFill>
                  <a:srgbClr val="333333"/>
                </a:solidFill>
                <a:latin typeface="Roboto"/>
                <a:cs typeface="Roboto"/>
              </a:rPr>
              <a:t>AI</a:t>
            </a:r>
            <a:endParaRPr sz="1499">
              <a:latin typeface="Roboto"/>
              <a:cs typeface="Robo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81595" y="11450310"/>
            <a:ext cx="2576207" cy="252437"/>
          </a:xfrm>
          <a:prstGeom prst="rect">
            <a:avLst/>
          </a:prstGeom>
        </p:spPr>
        <p:txBody>
          <a:bodyPr vert="horz" wrap="square" lIns="0" tIns="21523" rIns="0" bIns="0" rtlCol="0">
            <a:spAutoFit/>
          </a:bodyPr>
          <a:lstStyle/>
          <a:p>
            <a:pPr marL="16554">
              <a:spcBef>
                <a:spcPts val="169"/>
              </a:spcBef>
            </a:pPr>
            <a:r>
              <a:rPr sz="1499" spc="-79" dirty="0">
                <a:solidFill>
                  <a:srgbClr val="4A5462"/>
                </a:solidFill>
                <a:latin typeface="Roboto"/>
                <a:cs typeface="Roboto"/>
              </a:rPr>
              <a:t>Knowledge</a:t>
            </a:r>
            <a:r>
              <a:rPr sz="1499" spc="-13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99" spc="-85" dirty="0">
                <a:solidFill>
                  <a:srgbClr val="4A5462"/>
                </a:solidFill>
                <a:latin typeface="Roboto"/>
                <a:cs typeface="Roboto"/>
              </a:rPr>
              <a:t>Management</a:t>
            </a:r>
            <a:r>
              <a:rPr sz="1499" spc="-13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99" spc="-65" dirty="0">
                <a:solidFill>
                  <a:srgbClr val="4A5462"/>
                </a:solidFill>
                <a:latin typeface="Roboto"/>
                <a:cs typeface="Roboto"/>
              </a:rPr>
              <a:t>System</a:t>
            </a:r>
            <a:endParaRPr sz="1499">
              <a:latin typeface="Roboto"/>
              <a:cs typeface="Robo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346250" y="11450310"/>
            <a:ext cx="960283" cy="252437"/>
          </a:xfrm>
          <a:prstGeom prst="rect">
            <a:avLst/>
          </a:prstGeom>
        </p:spPr>
        <p:txBody>
          <a:bodyPr vert="horz" wrap="square" lIns="0" tIns="21523" rIns="0" bIns="0" rtlCol="0">
            <a:spAutoFit/>
          </a:bodyPr>
          <a:lstStyle/>
          <a:p>
            <a:pPr marL="16554">
              <a:spcBef>
                <a:spcPts val="169"/>
              </a:spcBef>
            </a:pPr>
            <a:r>
              <a:rPr sz="1499" spc="-65" dirty="0">
                <a:solidFill>
                  <a:srgbClr val="4A5462"/>
                </a:solidFill>
                <a:latin typeface="Roboto"/>
                <a:cs typeface="Roboto"/>
              </a:rPr>
              <a:t>Confidential</a:t>
            </a:r>
            <a:endParaRPr sz="1499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5746" y="447693"/>
            <a:ext cx="9115026" cy="1280174"/>
          </a:xfrm>
          <a:prstGeom prst="rect">
            <a:avLst/>
          </a:prstGeom>
        </p:spPr>
        <p:txBody>
          <a:bodyPr vert="horz" wrap="square" lIns="0" tIns="210962" rIns="0" bIns="0" rtlCol="0">
            <a:spAutoFit/>
          </a:bodyPr>
          <a:lstStyle/>
          <a:p>
            <a:pPr algn="ctr">
              <a:spcBef>
                <a:spcPts val="906"/>
              </a:spcBef>
            </a:pPr>
            <a:r>
              <a:rPr spc="-299" dirty="0"/>
              <a:t>FAISS</a:t>
            </a:r>
            <a:r>
              <a:rPr spc="-52" dirty="0"/>
              <a:t> </a:t>
            </a:r>
            <a:r>
              <a:rPr spc="-235" dirty="0"/>
              <a:t>Vector</a:t>
            </a:r>
            <a:r>
              <a:rPr spc="-45" dirty="0"/>
              <a:t> </a:t>
            </a:r>
            <a:r>
              <a:rPr spc="-273" dirty="0"/>
              <a:t>DB</a:t>
            </a:r>
            <a:r>
              <a:rPr spc="-137" dirty="0"/>
              <a:t> </a:t>
            </a:r>
            <a:r>
              <a:rPr spc="-235" dirty="0"/>
              <a:t>Technical</a:t>
            </a:r>
            <a:r>
              <a:rPr spc="-52" dirty="0"/>
              <a:t> </a:t>
            </a:r>
            <a:r>
              <a:rPr spc="-176" dirty="0"/>
              <a:t>Implementation</a:t>
            </a:r>
          </a:p>
          <a:p>
            <a:pPr algn="ctr">
              <a:spcBef>
                <a:spcPts val="521"/>
              </a:spcBef>
            </a:pPr>
            <a:r>
              <a:rPr sz="2607" b="0" spc="-149" dirty="0">
                <a:solidFill>
                  <a:srgbClr val="2562EB"/>
                </a:solidFill>
                <a:latin typeface="Roboto Medium"/>
                <a:cs typeface="Roboto Medium"/>
              </a:rPr>
              <a:t>With</a:t>
            </a:r>
            <a:r>
              <a:rPr sz="2607" b="0" spc="-39" dirty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sz="2607" b="0" spc="-169" dirty="0">
                <a:solidFill>
                  <a:srgbClr val="2562EB"/>
                </a:solidFill>
                <a:latin typeface="Roboto Medium"/>
                <a:cs typeface="Roboto Medium"/>
              </a:rPr>
              <a:t>Nomic</a:t>
            </a:r>
            <a:r>
              <a:rPr sz="2607" b="0" spc="-32" dirty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sz="2607" b="0" spc="-149" dirty="0">
                <a:solidFill>
                  <a:srgbClr val="2562EB"/>
                </a:solidFill>
                <a:latin typeface="Roboto Medium"/>
                <a:cs typeface="Roboto Medium"/>
              </a:rPr>
              <a:t>Embeddings</a:t>
            </a:r>
            <a:r>
              <a:rPr sz="2607" b="0" spc="-39" dirty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sz="2607" b="0" spc="-13" dirty="0">
                <a:solidFill>
                  <a:srgbClr val="2562EB"/>
                </a:solidFill>
                <a:latin typeface="Roboto Medium"/>
                <a:cs typeface="Roboto Medium"/>
              </a:rPr>
              <a:t>Integration</a:t>
            </a:r>
            <a:endParaRPr sz="2607">
              <a:latin typeface="Roboto Medium"/>
              <a:cs typeface="Roboto Medium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98158" y="1950707"/>
            <a:ext cx="5029068" cy="5414009"/>
            <a:chOff x="609599" y="1409699"/>
            <a:chExt cx="3857625" cy="4152900"/>
          </a:xfrm>
        </p:grpSpPr>
        <p:sp>
          <p:nvSpPr>
            <p:cNvPr id="4" name="object 4"/>
            <p:cNvSpPr/>
            <p:nvPr/>
          </p:nvSpPr>
          <p:spPr>
            <a:xfrm>
              <a:off x="666749" y="1409699"/>
              <a:ext cx="3800475" cy="4152900"/>
            </a:xfrm>
            <a:custGeom>
              <a:avLst/>
              <a:gdLst/>
              <a:ahLst/>
              <a:cxnLst/>
              <a:rect l="l" t="t" r="r" b="b"/>
              <a:pathLst>
                <a:path w="3800475" h="4152900">
                  <a:moveTo>
                    <a:pt x="0" y="4152899"/>
                  </a:moveTo>
                  <a:lnTo>
                    <a:pt x="3800474" y="4152899"/>
                  </a:lnTo>
                  <a:lnTo>
                    <a:pt x="3800474" y="0"/>
                  </a:lnTo>
                  <a:lnTo>
                    <a:pt x="0" y="0"/>
                  </a:lnTo>
                  <a:lnTo>
                    <a:pt x="0" y="4152899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599" y="1409699"/>
              <a:ext cx="57150" cy="4152900"/>
            </a:xfrm>
            <a:custGeom>
              <a:avLst/>
              <a:gdLst/>
              <a:ahLst/>
              <a:cxnLst/>
              <a:rect l="l" t="t" r="r" b="b"/>
              <a:pathLst>
                <a:path w="57150" h="4152900">
                  <a:moveTo>
                    <a:pt x="57149" y="4152899"/>
                  </a:moveTo>
                  <a:lnTo>
                    <a:pt x="0" y="4152899"/>
                  </a:lnTo>
                  <a:lnTo>
                    <a:pt x="0" y="0"/>
                  </a:lnTo>
                  <a:lnTo>
                    <a:pt x="57149" y="0"/>
                  </a:lnTo>
                  <a:lnTo>
                    <a:pt x="57149" y="41528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9149" y="1990724"/>
              <a:ext cx="153322" cy="15335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9149" y="2571749"/>
              <a:ext cx="171449" cy="13334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9149" y="3143249"/>
              <a:ext cx="171449" cy="13334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9149" y="3705224"/>
              <a:ext cx="152429" cy="1523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9149" y="4276724"/>
              <a:ext cx="152399" cy="15239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9149" y="4857749"/>
              <a:ext cx="152399" cy="133349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072663" y="2117314"/>
            <a:ext cx="4954563" cy="4890881"/>
          </a:xfrm>
          <a:prstGeom prst="rect">
            <a:avLst/>
          </a:prstGeom>
        </p:spPr>
        <p:txBody>
          <a:bodyPr vert="horz" wrap="square" lIns="0" tIns="19040" rIns="0" bIns="0" rtlCol="0">
            <a:spAutoFit/>
          </a:bodyPr>
          <a:lstStyle/>
          <a:p>
            <a:pPr marL="198644">
              <a:spcBef>
                <a:spcPts val="149"/>
              </a:spcBef>
            </a:pPr>
            <a:r>
              <a:rPr sz="2151" b="1" spc="-163" dirty="0">
                <a:solidFill>
                  <a:srgbClr val="2562EB"/>
                </a:solidFill>
                <a:latin typeface="Roboto"/>
                <a:cs typeface="Roboto"/>
              </a:rPr>
              <a:t>FAISS</a:t>
            </a:r>
            <a:r>
              <a:rPr sz="2151" b="1" spc="-7" dirty="0">
                <a:solidFill>
                  <a:srgbClr val="2562EB"/>
                </a:solidFill>
                <a:latin typeface="Roboto"/>
                <a:cs typeface="Roboto"/>
              </a:rPr>
              <a:t> </a:t>
            </a:r>
            <a:r>
              <a:rPr sz="2151" b="1" spc="-131" dirty="0">
                <a:solidFill>
                  <a:srgbClr val="2562EB"/>
                </a:solidFill>
                <a:latin typeface="Roboto"/>
                <a:cs typeface="Roboto"/>
              </a:rPr>
              <a:t>Core</a:t>
            </a:r>
            <a:r>
              <a:rPr sz="2151" b="1" spc="-7" dirty="0">
                <a:solidFill>
                  <a:srgbClr val="2562EB"/>
                </a:solidFill>
                <a:latin typeface="Roboto"/>
                <a:cs typeface="Roboto"/>
              </a:rPr>
              <a:t> </a:t>
            </a:r>
            <a:r>
              <a:rPr sz="2151" b="1" spc="-13" dirty="0">
                <a:solidFill>
                  <a:srgbClr val="2562EB"/>
                </a:solidFill>
                <a:latin typeface="Roboto"/>
                <a:cs typeface="Roboto"/>
              </a:rPr>
              <a:t>Features</a:t>
            </a:r>
            <a:endParaRPr sz="2151">
              <a:latin typeface="Roboto"/>
              <a:cs typeface="Roboto"/>
            </a:endParaRPr>
          </a:p>
          <a:p>
            <a:pPr marL="546272" marR="513993">
              <a:lnSpc>
                <a:spcPct val="115399"/>
              </a:lnSpc>
              <a:spcBef>
                <a:spcPts val="1474"/>
              </a:spcBef>
            </a:pPr>
            <a:r>
              <a:rPr sz="1695" b="1" spc="-79" dirty="0">
                <a:solidFill>
                  <a:srgbClr val="333333"/>
                </a:solidFill>
                <a:latin typeface="Roboto"/>
                <a:cs typeface="Roboto"/>
              </a:rPr>
              <a:t>High-</a:t>
            </a:r>
            <a:r>
              <a:rPr sz="1695" b="1" spc="-85" dirty="0">
                <a:solidFill>
                  <a:srgbClr val="333333"/>
                </a:solidFill>
                <a:latin typeface="Roboto"/>
                <a:cs typeface="Roboto"/>
              </a:rPr>
              <a:t>Speed</a:t>
            </a:r>
            <a:r>
              <a:rPr sz="1695" b="1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b="1" spc="-72" dirty="0">
                <a:solidFill>
                  <a:srgbClr val="333333"/>
                </a:solidFill>
                <a:latin typeface="Roboto"/>
                <a:cs typeface="Roboto"/>
              </a:rPr>
              <a:t>Search:</a:t>
            </a:r>
            <a:r>
              <a:rPr sz="1695" b="1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72" dirty="0">
                <a:solidFill>
                  <a:srgbClr val="333333"/>
                </a:solidFill>
                <a:latin typeface="Roboto"/>
                <a:cs typeface="Roboto"/>
              </a:rPr>
              <a:t>Optimized</a:t>
            </a:r>
            <a:r>
              <a:rPr sz="169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52" dirty="0">
                <a:solidFill>
                  <a:srgbClr val="333333"/>
                </a:solidFill>
                <a:latin typeface="Roboto"/>
                <a:cs typeface="Roboto"/>
              </a:rPr>
              <a:t>for</a:t>
            </a:r>
            <a:r>
              <a:rPr sz="169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52" dirty="0">
                <a:solidFill>
                  <a:srgbClr val="333333"/>
                </a:solidFill>
                <a:latin typeface="Roboto"/>
                <a:cs typeface="Roboto"/>
              </a:rPr>
              <a:t>similarity </a:t>
            </a:r>
            <a:r>
              <a:rPr sz="1695" spc="-72" dirty="0">
                <a:solidFill>
                  <a:srgbClr val="333333"/>
                </a:solidFill>
                <a:latin typeface="Roboto"/>
                <a:cs typeface="Roboto"/>
              </a:rPr>
              <a:t>search</a:t>
            </a:r>
            <a:r>
              <a:rPr sz="1695" spc="-39" dirty="0">
                <a:solidFill>
                  <a:srgbClr val="333333"/>
                </a:solidFill>
                <a:latin typeface="Roboto"/>
                <a:cs typeface="Roboto"/>
              </a:rPr>
              <a:t> in </a:t>
            </a:r>
            <a:r>
              <a:rPr sz="1695" spc="-65" dirty="0">
                <a:solidFill>
                  <a:srgbClr val="333333"/>
                </a:solidFill>
                <a:latin typeface="Roboto"/>
                <a:cs typeface="Roboto"/>
              </a:rPr>
              <a:t>high</a:t>
            </a:r>
            <a:r>
              <a:rPr sz="1695" spc="-39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13" dirty="0">
                <a:solidFill>
                  <a:srgbClr val="333333"/>
                </a:solidFill>
                <a:latin typeface="Roboto"/>
                <a:cs typeface="Roboto"/>
              </a:rPr>
              <a:t>dimensions</a:t>
            </a:r>
            <a:endParaRPr sz="1695">
              <a:latin typeface="Roboto"/>
              <a:cs typeface="Roboto"/>
            </a:endParaRPr>
          </a:p>
          <a:p>
            <a:pPr marL="571105" marR="653044">
              <a:lnSpc>
                <a:spcPct val="115399"/>
              </a:lnSpc>
              <a:spcBef>
                <a:spcPts val="1174"/>
              </a:spcBef>
            </a:pPr>
            <a:r>
              <a:rPr sz="1695" b="1" spc="-65" dirty="0">
                <a:solidFill>
                  <a:srgbClr val="333333"/>
                </a:solidFill>
                <a:latin typeface="Roboto"/>
                <a:cs typeface="Roboto"/>
              </a:rPr>
              <a:t>Efficient</a:t>
            </a:r>
            <a:r>
              <a:rPr sz="1695" b="1" spc="-2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b="1" spc="-65" dirty="0">
                <a:solidFill>
                  <a:srgbClr val="333333"/>
                </a:solidFill>
                <a:latin typeface="Roboto"/>
                <a:cs typeface="Roboto"/>
              </a:rPr>
              <a:t>Indexing:</a:t>
            </a:r>
            <a:r>
              <a:rPr sz="1695" b="1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59" dirty="0">
                <a:solidFill>
                  <a:srgbClr val="333333"/>
                </a:solidFill>
                <a:latin typeface="Roboto"/>
                <a:cs typeface="Roboto"/>
              </a:rPr>
              <a:t>Multiple</a:t>
            </a:r>
            <a:r>
              <a:rPr sz="169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72" dirty="0">
                <a:solidFill>
                  <a:srgbClr val="333333"/>
                </a:solidFill>
                <a:latin typeface="Roboto"/>
                <a:cs typeface="Roboto"/>
              </a:rPr>
              <a:t>index</a:t>
            </a:r>
            <a:r>
              <a:rPr sz="169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72" dirty="0">
                <a:solidFill>
                  <a:srgbClr val="333333"/>
                </a:solidFill>
                <a:latin typeface="Roboto"/>
                <a:cs typeface="Roboto"/>
              </a:rPr>
              <a:t>types</a:t>
            </a:r>
            <a:r>
              <a:rPr sz="169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39" dirty="0">
                <a:solidFill>
                  <a:srgbClr val="333333"/>
                </a:solidFill>
                <a:latin typeface="Roboto"/>
                <a:cs typeface="Roboto"/>
              </a:rPr>
              <a:t>for </a:t>
            </a:r>
            <a:r>
              <a:rPr sz="1695" spc="-59" dirty="0">
                <a:solidFill>
                  <a:srgbClr val="333333"/>
                </a:solidFill>
                <a:latin typeface="Roboto"/>
                <a:cs typeface="Roboto"/>
              </a:rPr>
              <a:t>different</a:t>
            </a:r>
            <a:r>
              <a:rPr sz="1695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72" dirty="0">
                <a:solidFill>
                  <a:srgbClr val="333333"/>
                </a:solidFill>
                <a:latin typeface="Roboto"/>
                <a:cs typeface="Roboto"/>
              </a:rPr>
              <a:t>data</a:t>
            </a:r>
            <a:r>
              <a:rPr sz="1695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13" dirty="0">
                <a:solidFill>
                  <a:srgbClr val="333333"/>
                </a:solidFill>
                <a:latin typeface="Roboto"/>
                <a:cs typeface="Roboto"/>
              </a:rPr>
              <a:t>volumes</a:t>
            </a:r>
            <a:endParaRPr sz="1695">
              <a:latin typeface="Roboto"/>
              <a:cs typeface="Roboto"/>
            </a:endParaRPr>
          </a:p>
          <a:p>
            <a:pPr marL="571105" marR="773888">
              <a:lnSpc>
                <a:spcPct val="115399"/>
              </a:lnSpc>
              <a:spcBef>
                <a:spcPts val="1174"/>
              </a:spcBef>
            </a:pPr>
            <a:r>
              <a:rPr sz="1695" b="1" spc="-65" dirty="0">
                <a:solidFill>
                  <a:srgbClr val="333333"/>
                </a:solidFill>
                <a:latin typeface="Roboto"/>
                <a:cs typeface="Roboto"/>
              </a:rPr>
              <a:t>Clustering:</a:t>
            </a:r>
            <a:r>
              <a:rPr sz="1695" b="1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65" dirty="0">
                <a:solidFill>
                  <a:srgbClr val="333333"/>
                </a:solidFill>
                <a:latin typeface="Roboto"/>
                <a:cs typeface="Roboto"/>
              </a:rPr>
              <a:t>k-</a:t>
            </a:r>
            <a:r>
              <a:rPr sz="1695" spc="-91" dirty="0">
                <a:solidFill>
                  <a:srgbClr val="333333"/>
                </a:solidFill>
                <a:latin typeface="Roboto"/>
                <a:cs typeface="Roboto"/>
              </a:rPr>
              <a:t>means</a:t>
            </a:r>
            <a:r>
              <a:rPr sz="169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59" dirty="0">
                <a:solidFill>
                  <a:srgbClr val="333333"/>
                </a:solidFill>
                <a:latin typeface="Roboto"/>
                <a:cs typeface="Roboto"/>
              </a:rPr>
              <a:t>clustering</a:t>
            </a:r>
            <a:r>
              <a:rPr sz="169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52" dirty="0">
                <a:solidFill>
                  <a:srgbClr val="333333"/>
                </a:solidFill>
                <a:latin typeface="Roboto"/>
                <a:cs typeface="Roboto"/>
              </a:rPr>
              <a:t>for</a:t>
            </a:r>
            <a:r>
              <a:rPr sz="169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59" dirty="0">
                <a:solidFill>
                  <a:srgbClr val="333333"/>
                </a:solidFill>
                <a:latin typeface="Roboto"/>
                <a:cs typeface="Roboto"/>
              </a:rPr>
              <a:t>vector </a:t>
            </a:r>
            <a:r>
              <a:rPr sz="1695" spc="-13" dirty="0">
                <a:solidFill>
                  <a:srgbClr val="333333"/>
                </a:solidFill>
                <a:latin typeface="Roboto"/>
                <a:cs typeface="Roboto"/>
              </a:rPr>
              <a:t>organization</a:t>
            </a:r>
            <a:endParaRPr sz="1695">
              <a:latin typeface="Roboto"/>
              <a:cs typeface="Roboto"/>
            </a:endParaRPr>
          </a:p>
          <a:p>
            <a:pPr marL="546272" marR="931974">
              <a:lnSpc>
                <a:spcPct val="115399"/>
              </a:lnSpc>
              <a:spcBef>
                <a:spcPts val="1174"/>
              </a:spcBef>
            </a:pPr>
            <a:r>
              <a:rPr sz="1695" b="1" spc="-91" dirty="0">
                <a:solidFill>
                  <a:srgbClr val="333333"/>
                </a:solidFill>
                <a:latin typeface="Roboto"/>
                <a:cs typeface="Roboto"/>
              </a:rPr>
              <a:t>Vector</a:t>
            </a:r>
            <a:r>
              <a:rPr sz="1695" b="1" spc="2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b="1" spc="-79" dirty="0">
                <a:solidFill>
                  <a:srgbClr val="333333"/>
                </a:solidFill>
                <a:latin typeface="Roboto"/>
                <a:cs typeface="Roboto"/>
              </a:rPr>
              <a:t>Compression:</a:t>
            </a:r>
            <a:r>
              <a:rPr sz="1695" b="1" spc="32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85" dirty="0">
                <a:solidFill>
                  <a:srgbClr val="333333"/>
                </a:solidFill>
                <a:latin typeface="Roboto"/>
                <a:cs typeface="Roboto"/>
              </a:rPr>
              <a:t>Reduces</a:t>
            </a:r>
            <a:r>
              <a:rPr sz="1695" spc="39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72" dirty="0">
                <a:solidFill>
                  <a:srgbClr val="333333"/>
                </a:solidFill>
                <a:latin typeface="Roboto"/>
                <a:cs typeface="Roboto"/>
              </a:rPr>
              <a:t>memory </a:t>
            </a:r>
            <a:r>
              <a:rPr sz="1695" spc="-59" dirty="0">
                <a:solidFill>
                  <a:srgbClr val="333333"/>
                </a:solidFill>
                <a:latin typeface="Roboto"/>
                <a:cs typeface="Roboto"/>
              </a:rPr>
              <a:t>footprint</a:t>
            </a:r>
            <a:r>
              <a:rPr sz="1695" spc="-2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59" dirty="0">
                <a:solidFill>
                  <a:srgbClr val="333333"/>
                </a:solidFill>
                <a:latin typeface="Roboto"/>
                <a:cs typeface="Roboto"/>
              </a:rPr>
              <a:t>while</a:t>
            </a:r>
            <a:r>
              <a:rPr sz="1695" spc="-2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65" dirty="0">
                <a:solidFill>
                  <a:srgbClr val="333333"/>
                </a:solidFill>
                <a:latin typeface="Roboto"/>
                <a:cs typeface="Roboto"/>
              </a:rPr>
              <a:t>preserving</a:t>
            </a:r>
            <a:r>
              <a:rPr sz="1695" spc="-2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13" dirty="0">
                <a:solidFill>
                  <a:srgbClr val="333333"/>
                </a:solidFill>
                <a:latin typeface="Roboto"/>
                <a:cs typeface="Roboto"/>
              </a:rPr>
              <a:t>similarity</a:t>
            </a:r>
            <a:endParaRPr sz="1695">
              <a:latin typeface="Roboto"/>
              <a:cs typeface="Roboto"/>
            </a:endParaRPr>
          </a:p>
          <a:p>
            <a:pPr marL="546272" marR="1172005">
              <a:lnSpc>
                <a:spcPct val="115399"/>
              </a:lnSpc>
              <a:spcBef>
                <a:spcPts val="1174"/>
              </a:spcBef>
            </a:pPr>
            <a:r>
              <a:rPr sz="1695" b="1" spc="-97" dirty="0">
                <a:solidFill>
                  <a:srgbClr val="333333"/>
                </a:solidFill>
                <a:latin typeface="Roboto"/>
                <a:cs typeface="Roboto"/>
              </a:rPr>
              <a:t>GPU</a:t>
            </a:r>
            <a:r>
              <a:rPr sz="1695" b="1" spc="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b="1" spc="-72" dirty="0">
                <a:solidFill>
                  <a:srgbClr val="333333"/>
                </a:solidFill>
                <a:latin typeface="Roboto"/>
                <a:cs typeface="Roboto"/>
              </a:rPr>
              <a:t>Acceleration:</a:t>
            </a:r>
            <a:r>
              <a:rPr sz="1695" b="1" spc="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104" dirty="0">
                <a:solidFill>
                  <a:srgbClr val="333333"/>
                </a:solidFill>
                <a:latin typeface="Roboto"/>
                <a:cs typeface="Roboto"/>
              </a:rPr>
              <a:t>CUDA</a:t>
            </a:r>
            <a:r>
              <a:rPr sz="1695" spc="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72" dirty="0">
                <a:solidFill>
                  <a:srgbClr val="333333"/>
                </a:solidFill>
                <a:latin typeface="Roboto"/>
                <a:cs typeface="Roboto"/>
              </a:rPr>
              <a:t>support</a:t>
            </a:r>
            <a:r>
              <a:rPr sz="1695" spc="2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32" dirty="0">
                <a:solidFill>
                  <a:srgbClr val="333333"/>
                </a:solidFill>
                <a:latin typeface="Roboto"/>
                <a:cs typeface="Roboto"/>
              </a:rPr>
              <a:t>for </a:t>
            </a:r>
            <a:r>
              <a:rPr sz="1695" spc="-72" dirty="0">
                <a:solidFill>
                  <a:srgbClr val="333333"/>
                </a:solidFill>
                <a:latin typeface="Roboto"/>
                <a:cs typeface="Roboto"/>
              </a:rPr>
              <a:t>performance</a:t>
            </a:r>
            <a:r>
              <a:rPr sz="169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27" dirty="0">
                <a:solidFill>
                  <a:srgbClr val="333333"/>
                </a:solidFill>
                <a:latin typeface="Roboto"/>
                <a:cs typeface="Roboto"/>
              </a:rPr>
              <a:t>boost</a:t>
            </a:r>
            <a:endParaRPr sz="1695">
              <a:latin typeface="Roboto"/>
              <a:cs typeface="Roboto"/>
            </a:endParaRPr>
          </a:p>
          <a:p>
            <a:pPr marL="546272" marR="869072">
              <a:lnSpc>
                <a:spcPct val="115399"/>
              </a:lnSpc>
              <a:spcBef>
                <a:spcPts val="1174"/>
              </a:spcBef>
            </a:pPr>
            <a:r>
              <a:rPr sz="1695" b="1" spc="-91" dirty="0">
                <a:solidFill>
                  <a:srgbClr val="333333"/>
                </a:solidFill>
                <a:latin typeface="Roboto"/>
                <a:cs typeface="Roboto"/>
              </a:rPr>
              <a:t>Nomic</a:t>
            </a:r>
            <a:r>
              <a:rPr sz="1695" b="1" spc="39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b="1" spc="-79" dirty="0">
                <a:solidFill>
                  <a:srgbClr val="333333"/>
                </a:solidFill>
                <a:latin typeface="Roboto"/>
                <a:cs typeface="Roboto"/>
              </a:rPr>
              <a:t>Embeddings:</a:t>
            </a:r>
            <a:r>
              <a:rPr sz="1695" b="1" spc="39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72" dirty="0">
                <a:solidFill>
                  <a:srgbClr val="333333"/>
                </a:solidFill>
                <a:latin typeface="Roboto"/>
                <a:cs typeface="Roboto"/>
              </a:rPr>
              <a:t>High-</a:t>
            </a:r>
            <a:r>
              <a:rPr sz="1695" spc="-65" dirty="0">
                <a:solidFill>
                  <a:srgbClr val="333333"/>
                </a:solidFill>
                <a:latin typeface="Roboto"/>
                <a:cs typeface="Roboto"/>
              </a:rPr>
              <a:t>quality</a:t>
            </a:r>
            <a:r>
              <a:rPr sz="1695" spc="4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27" dirty="0">
                <a:solidFill>
                  <a:srgbClr val="333333"/>
                </a:solidFill>
                <a:latin typeface="Roboto"/>
                <a:cs typeface="Roboto"/>
              </a:rPr>
              <a:t>text </a:t>
            </a:r>
            <a:r>
              <a:rPr sz="1695" spc="-79" dirty="0">
                <a:solidFill>
                  <a:srgbClr val="333333"/>
                </a:solidFill>
                <a:latin typeface="Roboto"/>
                <a:cs typeface="Roboto"/>
              </a:rPr>
              <a:t>embeddings</a:t>
            </a:r>
            <a:r>
              <a:rPr sz="169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65" dirty="0">
                <a:solidFill>
                  <a:srgbClr val="333333"/>
                </a:solidFill>
                <a:latin typeface="Roboto"/>
                <a:cs typeface="Roboto"/>
              </a:rPr>
              <a:t>with</a:t>
            </a:r>
            <a:r>
              <a:rPr sz="169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72" dirty="0">
                <a:solidFill>
                  <a:srgbClr val="333333"/>
                </a:solidFill>
                <a:latin typeface="Roboto"/>
                <a:cs typeface="Roboto"/>
              </a:rPr>
              <a:t>semantic</a:t>
            </a:r>
            <a:r>
              <a:rPr sz="169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65" dirty="0">
                <a:solidFill>
                  <a:srgbClr val="333333"/>
                </a:solidFill>
                <a:latin typeface="Roboto"/>
                <a:cs typeface="Roboto"/>
              </a:rPr>
              <a:t>preservation</a:t>
            </a:r>
            <a:endParaRPr sz="1695">
              <a:latin typeface="Roboto"/>
              <a:cs typeface="Roboto"/>
            </a:endParaRPr>
          </a:p>
        </p:txBody>
      </p: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623255" y="2149395"/>
            <a:ext cx="10467910" cy="8915728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9136376" y="2427749"/>
            <a:ext cx="5446294" cy="350214"/>
          </a:xfrm>
          <a:prstGeom prst="rect">
            <a:avLst/>
          </a:prstGeom>
        </p:spPr>
        <p:txBody>
          <a:bodyPr vert="horz" wrap="square" lIns="0" tIns="19040" rIns="0" bIns="0" rtlCol="0">
            <a:spAutoFit/>
          </a:bodyPr>
          <a:lstStyle/>
          <a:p>
            <a:pPr marL="16554">
              <a:spcBef>
                <a:spcPts val="149"/>
              </a:spcBef>
            </a:pPr>
            <a:r>
              <a:rPr sz="2151" b="1" spc="-163" dirty="0">
                <a:solidFill>
                  <a:srgbClr val="2562EB"/>
                </a:solidFill>
                <a:latin typeface="Roboto"/>
                <a:cs typeface="Roboto"/>
              </a:rPr>
              <a:t>FAISS</a:t>
            </a:r>
            <a:r>
              <a:rPr sz="2151" b="1" spc="7" dirty="0">
                <a:solidFill>
                  <a:srgbClr val="2562EB"/>
                </a:solidFill>
                <a:latin typeface="Roboto"/>
                <a:cs typeface="Roboto"/>
              </a:rPr>
              <a:t> </a:t>
            </a:r>
            <a:r>
              <a:rPr sz="2151" b="1" spc="-111" dirty="0">
                <a:solidFill>
                  <a:srgbClr val="2562EB"/>
                </a:solidFill>
                <a:latin typeface="Roboto"/>
                <a:cs typeface="Roboto"/>
              </a:rPr>
              <a:t>Indexing</a:t>
            </a:r>
            <a:r>
              <a:rPr sz="2151" b="1" spc="7" dirty="0">
                <a:solidFill>
                  <a:srgbClr val="2562EB"/>
                </a:solidFill>
                <a:latin typeface="Roboto"/>
                <a:cs typeface="Roboto"/>
              </a:rPr>
              <a:t> </a:t>
            </a:r>
            <a:r>
              <a:rPr sz="2151" b="1" spc="-124" dirty="0">
                <a:solidFill>
                  <a:srgbClr val="2562EB"/>
                </a:solidFill>
                <a:latin typeface="Roboto"/>
                <a:cs typeface="Roboto"/>
              </a:rPr>
              <a:t>Process</a:t>
            </a:r>
            <a:r>
              <a:rPr sz="2151" b="1" spc="7" dirty="0">
                <a:solidFill>
                  <a:srgbClr val="2562EB"/>
                </a:solidFill>
                <a:latin typeface="Roboto"/>
                <a:cs typeface="Roboto"/>
              </a:rPr>
              <a:t> </a:t>
            </a:r>
            <a:r>
              <a:rPr sz="2151" b="1" spc="-104" dirty="0">
                <a:solidFill>
                  <a:srgbClr val="2562EB"/>
                </a:solidFill>
                <a:latin typeface="Roboto"/>
                <a:cs typeface="Roboto"/>
              </a:rPr>
              <a:t>with</a:t>
            </a:r>
            <a:r>
              <a:rPr sz="2151" b="1" spc="13" dirty="0">
                <a:solidFill>
                  <a:srgbClr val="2562EB"/>
                </a:solidFill>
                <a:latin typeface="Roboto"/>
                <a:cs typeface="Roboto"/>
              </a:rPr>
              <a:t> </a:t>
            </a:r>
            <a:r>
              <a:rPr sz="2151" b="1" spc="-137" dirty="0">
                <a:solidFill>
                  <a:srgbClr val="2562EB"/>
                </a:solidFill>
                <a:latin typeface="Roboto"/>
                <a:cs typeface="Roboto"/>
              </a:rPr>
              <a:t>Nomic</a:t>
            </a:r>
            <a:r>
              <a:rPr sz="2151" b="1" spc="7" dirty="0">
                <a:solidFill>
                  <a:srgbClr val="2562EB"/>
                </a:solidFill>
                <a:latin typeface="Roboto"/>
                <a:cs typeface="Roboto"/>
              </a:rPr>
              <a:t> </a:t>
            </a:r>
            <a:r>
              <a:rPr sz="2151" b="1" spc="-85" dirty="0">
                <a:solidFill>
                  <a:srgbClr val="2562EB"/>
                </a:solidFill>
                <a:latin typeface="Roboto"/>
                <a:cs typeface="Roboto"/>
              </a:rPr>
              <a:t>Embeddings</a:t>
            </a:r>
            <a:endParaRPr sz="2151">
              <a:latin typeface="Roboto"/>
              <a:cs typeface="Robo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690495" y="3200424"/>
            <a:ext cx="2710314" cy="317570"/>
          </a:xfrm>
          <a:prstGeom prst="rect">
            <a:avLst/>
          </a:prstGeom>
        </p:spPr>
        <p:txBody>
          <a:bodyPr vert="horz" wrap="square" lIns="0" tIns="16557" rIns="0" bIns="0" rtlCol="0">
            <a:spAutoFit/>
          </a:bodyPr>
          <a:lstStyle/>
          <a:p>
            <a:pPr marL="16554">
              <a:spcBef>
                <a:spcPts val="131"/>
              </a:spcBef>
            </a:pPr>
            <a:r>
              <a:rPr sz="1955" spc="-131" dirty="0">
                <a:solidFill>
                  <a:srgbClr val="333333"/>
                </a:solidFill>
                <a:latin typeface="Roboto Medium"/>
                <a:cs typeface="Roboto Medium"/>
              </a:rPr>
              <a:t>Case</a:t>
            </a:r>
            <a:r>
              <a:rPr sz="1955" spc="-13" dirty="0">
                <a:solidFill>
                  <a:srgbClr val="333333"/>
                </a:solidFill>
                <a:latin typeface="Roboto Medium"/>
                <a:cs typeface="Roboto Medium"/>
              </a:rPr>
              <a:t> </a:t>
            </a:r>
            <a:r>
              <a:rPr sz="1955" spc="-111" dirty="0">
                <a:solidFill>
                  <a:srgbClr val="333333"/>
                </a:solidFill>
                <a:latin typeface="Roboto Medium"/>
                <a:cs typeface="Roboto Medium"/>
              </a:rPr>
              <a:t>Data</a:t>
            </a:r>
            <a:r>
              <a:rPr sz="1955" spc="-59" dirty="0">
                <a:solidFill>
                  <a:srgbClr val="333333"/>
                </a:solidFill>
                <a:latin typeface="Roboto Medium"/>
                <a:cs typeface="Roboto Medium"/>
              </a:rPr>
              <a:t> </a:t>
            </a:r>
            <a:r>
              <a:rPr sz="1955" spc="-137" dirty="0">
                <a:solidFill>
                  <a:srgbClr val="333333"/>
                </a:solidFill>
                <a:latin typeface="Roboto Medium"/>
                <a:cs typeface="Roboto Medium"/>
              </a:rPr>
              <a:t>Text</a:t>
            </a:r>
            <a:r>
              <a:rPr sz="1955" spc="-7" dirty="0">
                <a:solidFill>
                  <a:srgbClr val="333333"/>
                </a:solidFill>
                <a:latin typeface="Roboto Medium"/>
                <a:cs typeface="Roboto Medium"/>
              </a:rPr>
              <a:t> </a:t>
            </a:r>
            <a:r>
              <a:rPr sz="1955" spc="-97" dirty="0">
                <a:solidFill>
                  <a:srgbClr val="333333"/>
                </a:solidFill>
                <a:latin typeface="Roboto Medium"/>
                <a:cs typeface="Roboto Medium"/>
              </a:rPr>
              <a:t>Processing</a:t>
            </a:r>
            <a:endParaRPr sz="1955">
              <a:latin typeface="Roboto Medium"/>
              <a:cs typeface="Roboto Mediu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794500" y="3640626"/>
            <a:ext cx="6129254" cy="480634"/>
          </a:xfrm>
          <a:prstGeom prst="rect">
            <a:avLst/>
          </a:prstGeom>
        </p:spPr>
        <p:txBody>
          <a:bodyPr vert="horz" wrap="square" lIns="0" tIns="19040" rIns="0" bIns="0" rtlCol="0">
            <a:spAutoFit/>
          </a:bodyPr>
          <a:lstStyle/>
          <a:p>
            <a:pPr marL="16554">
              <a:spcBef>
                <a:spcPts val="149"/>
              </a:spcBef>
            </a:pPr>
            <a:r>
              <a:rPr sz="1499" spc="-91" dirty="0">
                <a:solidFill>
                  <a:srgbClr val="333333"/>
                </a:solidFill>
                <a:latin typeface="Roboto"/>
                <a:cs typeface="Roboto"/>
              </a:rPr>
              <a:t>SFDC</a:t>
            </a:r>
            <a:r>
              <a:rPr sz="1499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79" dirty="0">
                <a:solidFill>
                  <a:srgbClr val="333333"/>
                </a:solidFill>
                <a:latin typeface="Roboto"/>
                <a:cs typeface="Roboto"/>
              </a:rPr>
              <a:t>case</a:t>
            </a:r>
            <a:r>
              <a:rPr sz="1499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65" dirty="0">
                <a:solidFill>
                  <a:srgbClr val="333333"/>
                </a:solidFill>
                <a:latin typeface="Roboto"/>
                <a:cs typeface="Roboto"/>
              </a:rPr>
              <a:t>fields,</a:t>
            </a:r>
            <a:r>
              <a:rPr sz="1499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72" dirty="0">
                <a:solidFill>
                  <a:srgbClr val="333333"/>
                </a:solidFill>
                <a:latin typeface="Roboto"/>
                <a:cs typeface="Roboto"/>
              </a:rPr>
              <a:t>issue</a:t>
            </a:r>
            <a:r>
              <a:rPr sz="1499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52" dirty="0">
                <a:solidFill>
                  <a:srgbClr val="333333"/>
                </a:solidFill>
                <a:latin typeface="Roboto"/>
                <a:cs typeface="Roboto"/>
              </a:rPr>
              <a:t>details,</a:t>
            </a:r>
            <a:r>
              <a:rPr sz="1499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59" dirty="0">
                <a:solidFill>
                  <a:srgbClr val="333333"/>
                </a:solidFill>
                <a:latin typeface="Roboto"/>
                <a:cs typeface="Roboto"/>
              </a:rPr>
              <a:t>resolution</a:t>
            </a:r>
            <a:r>
              <a:rPr sz="1499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59" dirty="0">
                <a:solidFill>
                  <a:srgbClr val="333333"/>
                </a:solidFill>
                <a:latin typeface="Roboto"/>
                <a:cs typeface="Roboto"/>
              </a:rPr>
              <a:t>notes,</a:t>
            </a:r>
            <a:r>
              <a:rPr sz="1499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72" dirty="0">
                <a:solidFill>
                  <a:srgbClr val="333333"/>
                </a:solidFill>
                <a:latin typeface="Roboto"/>
                <a:cs typeface="Roboto"/>
              </a:rPr>
              <a:t>CFIs</a:t>
            </a:r>
            <a:r>
              <a:rPr sz="1499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72" dirty="0">
                <a:solidFill>
                  <a:srgbClr val="333333"/>
                </a:solidFill>
                <a:latin typeface="Roboto"/>
                <a:cs typeface="Roboto"/>
              </a:rPr>
              <a:t>extracted</a:t>
            </a:r>
            <a:r>
              <a:rPr sz="1499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79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499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52" dirty="0">
                <a:solidFill>
                  <a:srgbClr val="333333"/>
                </a:solidFill>
                <a:latin typeface="Roboto"/>
                <a:cs typeface="Roboto"/>
              </a:rPr>
              <a:t>normalized</a:t>
            </a:r>
            <a:endParaRPr sz="1499">
              <a:latin typeface="Roboto"/>
              <a:cs typeface="Robo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497243" y="5112711"/>
            <a:ext cx="3134165" cy="317570"/>
          </a:xfrm>
          <a:prstGeom prst="rect">
            <a:avLst/>
          </a:prstGeom>
        </p:spPr>
        <p:txBody>
          <a:bodyPr vert="horz" wrap="square" lIns="0" tIns="16557" rIns="0" bIns="0" rtlCol="0">
            <a:spAutoFit/>
          </a:bodyPr>
          <a:lstStyle/>
          <a:p>
            <a:pPr marL="16554">
              <a:spcBef>
                <a:spcPts val="131"/>
              </a:spcBef>
            </a:pPr>
            <a:r>
              <a:rPr sz="1955" spc="-131" dirty="0">
                <a:solidFill>
                  <a:srgbClr val="333333"/>
                </a:solidFill>
                <a:latin typeface="Roboto Medium"/>
                <a:cs typeface="Roboto Medium"/>
              </a:rPr>
              <a:t>Nomic</a:t>
            </a:r>
            <a:r>
              <a:rPr sz="1955" spc="-20" dirty="0">
                <a:solidFill>
                  <a:srgbClr val="333333"/>
                </a:solidFill>
                <a:latin typeface="Roboto Medium"/>
                <a:cs typeface="Roboto Medium"/>
              </a:rPr>
              <a:t> </a:t>
            </a:r>
            <a:r>
              <a:rPr sz="1955" spc="-117" dirty="0">
                <a:solidFill>
                  <a:srgbClr val="333333"/>
                </a:solidFill>
                <a:latin typeface="Roboto Medium"/>
                <a:cs typeface="Roboto Medium"/>
              </a:rPr>
              <a:t>Embeddings</a:t>
            </a:r>
            <a:r>
              <a:rPr sz="1955" spc="-20" dirty="0">
                <a:solidFill>
                  <a:srgbClr val="333333"/>
                </a:solidFill>
                <a:latin typeface="Roboto Medium"/>
                <a:cs typeface="Roboto Medium"/>
              </a:rPr>
              <a:t> </a:t>
            </a:r>
            <a:r>
              <a:rPr sz="1955" spc="-97" dirty="0">
                <a:solidFill>
                  <a:srgbClr val="333333"/>
                </a:solidFill>
                <a:latin typeface="Roboto Medium"/>
                <a:cs typeface="Roboto Medium"/>
              </a:rPr>
              <a:t>Generation</a:t>
            </a:r>
            <a:endParaRPr sz="1955">
              <a:latin typeface="Roboto Medium"/>
              <a:cs typeface="Roboto Medium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02964" y="5552912"/>
            <a:ext cx="6912381" cy="249930"/>
          </a:xfrm>
          <a:prstGeom prst="rect">
            <a:avLst/>
          </a:prstGeom>
        </p:spPr>
        <p:txBody>
          <a:bodyPr vert="horz" wrap="square" lIns="0" tIns="19040" rIns="0" bIns="0" rtlCol="0">
            <a:spAutoFit/>
          </a:bodyPr>
          <a:lstStyle/>
          <a:p>
            <a:pPr marL="16554">
              <a:spcBef>
                <a:spcPts val="149"/>
              </a:spcBef>
            </a:pPr>
            <a:r>
              <a:rPr sz="1499" spc="-97" dirty="0">
                <a:solidFill>
                  <a:srgbClr val="333333"/>
                </a:solidFill>
                <a:latin typeface="Roboto"/>
                <a:cs typeface="Roboto"/>
              </a:rPr>
              <a:t>Text</a:t>
            </a:r>
            <a:r>
              <a:rPr sz="1499" spc="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65" dirty="0">
                <a:solidFill>
                  <a:srgbClr val="333333"/>
                </a:solidFill>
                <a:latin typeface="Roboto"/>
                <a:cs typeface="Roboto"/>
              </a:rPr>
              <a:t>converted</a:t>
            </a:r>
            <a:r>
              <a:rPr sz="1499" spc="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79" dirty="0">
                <a:solidFill>
                  <a:srgbClr val="333333"/>
                </a:solidFill>
                <a:latin typeface="Roboto"/>
                <a:cs typeface="Roboto"/>
              </a:rPr>
              <a:t>to</a:t>
            </a:r>
            <a:r>
              <a:rPr sz="1499" spc="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65" dirty="0">
                <a:solidFill>
                  <a:srgbClr val="333333"/>
                </a:solidFill>
                <a:latin typeface="Roboto"/>
                <a:cs typeface="Roboto"/>
              </a:rPr>
              <a:t>high-</a:t>
            </a:r>
            <a:r>
              <a:rPr sz="1499" spc="-72" dirty="0">
                <a:solidFill>
                  <a:srgbClr val="333333"/>
                </a:solidFill>
                <a:latin typeface="Roboto"/>
                <a:cs typeface="Roboto"/>
              </a:rPr>
              <a:t>dimensional</a:t>
            </a:r>
            <a:r>
              <a:rPr sz="1499" spc="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79" dirty="0">
                <a:solidFill>
                  <a:srgbClr val="333333"/>
                </a:solidFill>
                <a:latin typeface="Roboto"/>
                <a:cs typeface="Roboto"/>
              </a:rPr>
              <a:t>vector</a:t>
            </a:r>
            <a:r>
              <a:rPr sz="1499" spc="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79" dirty="0">
                <a:solidFill>
                  <a:srgbClr val="333333"/>
                </a:solidFill>
                <a:latin typeface="Roboto"/>
                <a:cs typeface="Roboto"/>
              </a:rPr>
              <a:t>embeddings</a:t>
            </a:r>
            <a:r>
              <a:rPr sz="1499" spc="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65" dirty="0">
                <a:solidFill>
                  <a:srgbClr val="333333"/>
                </a:solidFill>
                <a:latin typeface="Roboto"/>
                <a:cs typeface="Roboto"/>
              </a:rPr>
              <a:t>with</a:t>
            </a:r>
            <a:r>
              <a:rPr sz="1499" spc="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72" dirty="0">
                <a:solidFill>
                  <a:srgbClr val="333333"/>
                </a:solidFill>
                <a:latin typeface="Roboto"/>
                <a:cs typeface="Roboto"/>
              </a:rPr>
              <a:t>semantic</a:t>
            </a:r>
            <a:r>
              <a:rPr sz="1499" spc="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79" dirty="0">
                <a:solidFill>
                  <a:srgbClr val="333333"/>
                </a:solidFill>
                <a:latin typeface="Roboto"/>
                <a:cs typeface="Roboto"/>
              </a:rPr>
              <a:t>meaning</a:t>
            </a:r>
            <a:r>
              <a:rPr sz="1499" spc="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99" spc="-59" dirty="0">
                <a:solidFill>
                  <a:srgbClr val="333333"/>
                </a:solidFill>
                <a:latin typeface="Roboto"/>
                <a:cs typeface="Roboto"/>
              </a:rPr>
              <a:t>preserved</a:t>
            </a:r>
            <a:endParaRPr sz="1499">
              <a:latin typeface="Roboto"/>
              <a:cs typeface="Robo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781486" y="7024998"/>
            <a:ext cx="2565444" cy="317570"/>
          </a:xfrm>
          <a:prstGeom prst="rect">
            <a:avLst/>
          </a:prstGeom>
        </p:spPr>
        <p:txBody>
          <a:bodyPr vert="horz" wrap="square" lIns="0" tIns="16557" rIns="0" bIns="0" rtlCol="0">
            <a:spAutoFit/>
          </a:bodyPr>
          <a:lstStyle/>
          <a:p>
            <a:pPr marL="16554">
              <a:spcBef>
                <a:spcPts val="131"/>
              </a:spcBef>
            </a:pPr>
            <a:r>
              <a:rPr sz="1955" spc="-149" dirty="0">
                <a:solidFill>
                  <a:srgbClr val="333333"/>
                </a:solidFill>
                <a:latin typeface="Roboto Medium"/>
                <a:cs typeface="Roboto Medium"/>
              </a:rPr>
              <a:t>FAISS</a:t>
            </a:r>
            <a:r>
              <a:rPr sz="1955" spc="7" dirty="0">
                <a:solidFill>
                  <a:srgbClr val="333333"/>
                </a:solidFill>
                <a:latin typeface="Roboto Medium"/>
                <a:cs typeface="Roboto Medium"/>
              </a:rPr>
              <a:t> </a:t>
            </a:r>
            <a:r>
              <a:rPr sz="1955" spc="-111" dirty="0">
                <a:solidFill>
                  <a:srgbClr val="333333"/>
                </a:solidFill>
                <a:latin typeface="Roboto Medium"/>
                <a:cs typeface="Roboto Medium"/>
              </a:rPr>
              <a:t>Index</a:t>
            </a:r>
            <a:r>
              <a:rPr sz="1955" spc="7" dirty="0">
                <a:solidFill>
                  <a:srgbClr val="333333"/>
                </a:solidFill>
                <a:latin typeface="Roboto Medium"/>
                <a:cs typeface="Roboto Medium"/>
              </a:rPr>
              <a:t> </a:t>
            </a:r>
            <a:r>
              <a:rPr sz="1955" spc="-97" dirty="0">
                <a:solidFill>
                  <a:srgbClr val="333333"/>
                </a:solidFill>
                <a:latin typeface="Roboto Medium"/>
                <a:cs typeface="Roboto Medium"/>
              </a:rPr>
              <a:t>Construction</a:t>
            </a:r>
            <a:endParaRPr sz="1955">
              <a:latin typeface="Roboto Medium"/>
              <a:cs typeface="Roboto Medium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116585" y="7455576"/>
            <a:ext cx="1872551" cy="618807"/>
          </a:xfrm>
          <a:prstGeom prst="rect">
            <a:avLst/>
          </a:prstGeom>
        </p:spPr>
        <p:txBody>
          <a:bodyPr vert="horz" wrap="square" lIns="0" tIns="16557" rIns="0" bIns="0" rtlCol="0">
            <a:spAutoFit/>
          </a:bodyPr>
          <a:lstStyle/>
          <a:p>
            <a:pPr marL="214374" marR="6621" indent="-198644">
              <a:spcBef>
                <a:spcPts val="131"/>
              </a:spcBef>
            </a:pPr>
            <a:r>
              <a:rPr sz="1304" b="1" spc="-79" dirty="0">
                <a:solidFill>
                  <a:srgbClr val="333333"/>
                </a:solidFill>
                <a:latin typeface="Roboto"/>
                <a:cs typeface="Roboto"/>
              </a:rPr>
              <a:t>Vector</a:t>
            </a:r>
            <a:r>
              <a:rPr sz="1304" b="1" spc="-2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4" b="1" spc="-13" dirty="0">
                <a:solidFill>
                  <a:srgbClr val="333333"/>
                </a:solidFill>
                <a:latin typeface="Roboto"/>
                <a:cs typeface="Roboto"/>
              </a:rPr>
              <a:t>Processing: </a:t>
            </a:r>
            <a:r>
              <a:rPr sz="1304" spc="-65" dirty="0">
                <a:solidFill>
                  <a:srgbClr val="333333"/>
                </a:solidFill>
                <a:latin typeface="Roboto"/>
                <a:cs typeface="Roboto"/>
              </a:rPr>
              <a:t>Dimensionality</a:t>
            </a:r>
            <a:r>
              <a:rPr sz="1304" spc="2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4" spc="-72" dirty="0">
                <a:solidFill>
                  <a:srgbClr val="333333"/>
                </a:solidFill>
                <a:latin typeface="Roboto"/>
                <a:cs typeface="Roboto"/>
              </a:rPr>
              <a:t>reduction</a:t>
            </a:r>
            <a:r>
              <a:rPr sz="1304" spc="652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4" spc="-79" dirty="0">
                <a:solidFill>
                  <a:srgbClr val="333333"/>
                </a:solidFill>
                <a:latin typeface="Roboto"/>
                <a:cs typeface="Roboto"/>
              </a:rPr>
              <a:t>Vector</a:t>
            </a:r>
            <a:r>
              <a:rPr sz="1304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4" spc="-13" dirty="0">
                <a:solidFill>
                  <a:srgbClr val="333333"/>
                </a:solidFill>
                <a:latin typeface="Roboto"/>
                <a:cs typeface="Roboto"/>
              </a:rPr>
              <a:t>quantization</a:t>
            </a:r>
            <a:endParaRPr sz="1304">
              <a:latin typeface="Roboto"/>
              <a:cs typeface="Robo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941937" y="7455575"/>
            <a:ext cx="1966925" cy="618807"/>
          </a:xfrm>
          <a:prstGeom prst="rect">
            <a:avLst/>
          </a:prstGeom>
        </p:spPr>
        <p:txBody>
          <a:bodyPr vert="horz" wrap="square" lIns="0" tIns="16557" rIns="0" bIns="0" rtlCol="0">
            <a:spAutoFit/>
          </a:bodyPr>
          <a:lstStyle/>
          <a:p>
            <a:pPr marL="16554">
              <a:spcBef>
                <a:spcPts val="131"/>
              </a:spcBef>
            </a:pPr>
            <a:r>
              <a:rPr sz="1304" b="1" spc="-79" dirty="0">
                <a:solidFill>
                  <a:srgbClr val="333333"/>
                </a:solidFill>
                <a:latin typeface="Roboto"/>
                <a:cs typeface="Roboto"/>
              </a:rPr>
              <a:t>Index</a:t>
            </a:r>
            <a:r>
              <a:rPr sz="1304" b="1" spc="-2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4" b="1" spc="-13" dirty="0">
                <a:solidFill>
                  <a:srgbClr val="333333"/>
                </a:solidFill>
                <a:latin typeface="Roboto"/>
                <a:cs typeface="Roboto"/>
              </a:rPr>
              <a:t>Types:</a:t>
            </a:r>
            <a:endParaRPr sz="1304">
              <a:latin typeface="Roboto"/>
              <a:cs typeface="Roboto"/>
            </a:endParaRPr>
          </a:p>
          <a:p>
            <a:pPr marL="214374" marR="6621"/>
            <a:r>
              <a:rPr sz="1304" spc="-79" dirty="0">
                <a:solidFill>
                  <a:srgbClr val="333333"/>
                </a:solidFill>
                <a:latin typeface="Roboto"/>
                <a:cs typeface="Roboto"/>
              </a:rPr>
              <a:t>IVF</a:t>
            </a:r>
            <a:r>
              <a:rPr sz="1304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4" spc="-65" dirty="0">
                <a:solidFill>
                  <a:srgbClr val="333333"/>
                </a:solidFill>
                <a:latin typeface="Roboto"/>
                <a:cs typeface="Roboto"/>
              </a:rPr>
              <a:t>(Inverted</a:t>
            </a:r>
            <a:r>
              <a:rPr sz="1304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4" spc="-59" dirty="0">
                <a:solidFill>
                  <a:srgbClr val="333333"/>
                </a:solidFill>
                <a:latin typeface="Roboto"/>
                <a:cs typeface="Roboto"/>
              </a:rPr>
              <a:t>File</a:t>
            </a:r>
            <a:r>
              <a:rPr sz="1304" spc="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4" spc="-13" dirty="0">
                <a:solidFill>
                  <a:srgbClr val="333333"/>
                </a:solidFill>
                <a:latin typeface="Roboto"/>
                <a:cs typeface="Roboto"/>
              </a:rPr>
              <a:t>Index) </a:t>
            </a:r>
            <a:r>
              <a:rPr sz="1304" spc="-97" dirty="0">
                <a:solidFill>
                  <a:srgbClr val="333333"/>
                </a:solidFill>
                <a:latin typeface="Roboto"/>
                <a:cs typeface="Roboto"/>
              </a:rPr>
              <a:t>PQ</a:t>
            </a:r>
            <a:r>
              <a:rPr sz="1304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4" spc="-72" dirty="0">
                <a:solidFill>
                  <a:srgbClr val="333333"/>
                </a:solidFill>
                <a:latin typeface="Roboto"/>
                <a:cs typeface="Roboto"/>
              </a:rPr>
              <a:t>(Product</a:t>
            </a:r>
            <a:r>
              <a:rPr sz="1304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4" spc="-59" dirty="0">
                <a:solidFill>
                  <a:srgbClr val="333333"/>
                </a:solidFill>
                <a:latin typeface="Roboto"/>
                <a:cs typeface="Roboto"/>
              </a:rPr>
              <a:t>Quantization)</a:t>
            </a:r>
            <a:endParaRPr sz="1304">
              <a:latin typeface="Roboto"/>
              <a:cs typeface="Robo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648196" y="9284975"/>
            <a:ext cx="2869258" cy="317570"/>
          </a:xfrm>
          <a:prstGeom prst="rect">
            <a:avLst/>
          </a:prstGeom>
        </p:spPr>
        <p:txBody>
          <a:bodyPr vert="horz" wrap="square" lIns="0" tIns="16557" rIns="0" bIns="0" rtlCol="0">
            <a:spAutoFit/>
          </a:bodyPr>
          <a:lstStyle/>
          <a:p>
            <a:pPr marL="16554">
              <a:spcBef>
                <a:spcPts val="131"/>
              </a:spcBef>
            </a:pPr>
            <a:r>
              <a:rPr sz="1955" spc="-91" dirty="0">
                <a:solidFill>
                  <a:srgbClr val="333333"/>
                </a:solidFill>
                <a:latin typeface="Roboto Medium"/>
                <a:cs typeface="Roboto Medium"/>
              </a:rPr>
              <a:t>Similarity</a:t>
            </a:r>
            <a:r>
              <a:rPr sz="1955" spc="-13" dirty="0">
                <a:solidFill>
                  <a:srgbClr val="333333"/>
                </a:solidFill>
                <a:latin typeface="Roboto Medium"/>
                <a:cs typeface="Roboto Medium"/>
              </a:rPr>
              <a:t> </a:t>
            </a:r>
            <a:r>
              <a:rPr sz="1955" spc="-117" dirty="0">
                <a:solidFill>
                  <a:srgbClr val="333333"/>
                </a:solidFill>
                <a:latin typeface="Roboto Medium"/>
                <a:cs typeface="Roboto Medium"/>
              </a:rPr>
              <a:t>Search</a:t>
            </a:r>
            <a:r>
              <a:rPr sz="1955" spc="-7" dirty="0">
                <a:solidFill>
                  <a:srgbClr val="333333"/>
                </a:solidFill>
                <a:latin typeface="Roboto Medium"/>
                <a:cs typeface="Roboto Medium"/>
              </a:rPr>
              <a:t> </a:t>
            </a:r>
            <a:r>
              <a:rPr sz="1955" spc="-104" dirty="0">
                <a:solidFill>
                  <a:srgbClr val="333333"/>
                </a:solidFill>
                <a:latin typeface="Roboto Medium"/>
                <a:cs typeface="Roboto Medium"/>
              </a:rPr>
              <a:t>Mechanics</a:t>
            </a:r>
            <a:endParaRPr sz="1955">
              <a:latin typeface="Roboto Medium"/>
              <a:cs typeface="Roboto Medium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990663" y="9814893"/>
            <a:ext cx="2046396" cy="418111"/>
          </a:xfrm>
          <a:prstGeom prst="rect">
            <a:avLst/>
          </a:prstGeom>
        </p:spPr>
        <p:txBody>
          <a:bodyPr vert="horz" wrap="square" lIns="0" tIns="16557" rIns="0" bIns="0" rtlCol="0">
            <a:spAutoFit/>
          </a:bodyPr>
          <a:lstStyle/>
          <a:p>
            <a:pPr marL="16554" marR="6621" indent="329418">
              <a:spcBef>
                <a:spcPts val="131"/>
              </a:spcBef>
            </a:pPr>
            <a:r>
              <a:rPr sz="1304" b="1" spc="-65" dirty="0">
                <a:solidFill>
                  <a:srgbClr val="333333"/>
                </a:solidFill>
                <a:latin typeface="Roboto"/>
                <a:cs typeface="Roboto"/>
              </a:rPr>
              <a:t>1.</a:t>
            </a:r>
            <a:r>
              <a:rPr sz="1304" b="1" spc="-32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4" b="1" spc="-72" dirty="0">
                <a:solidFill>
                  <a:srgbClr val="333333"/>
                </a:solidFill>
                <a:latin typeface="Roboto"/>
                <a:cs typeface="Roboto"/>
              </a:rPr>
              <a:t>Query</a:t>
            </a:r>
            <a:r>
              <a:rPr sz="1304" b="1" spc="-2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4" b="1" spc="-13" dirty="0">
                <a:solidFill>
                  <a:srgbClr val="333333"/>
                </a:solidFill>
                <a:latin typeface="Roboto"/>
                <a:cs typeface="Roboto"/>
              </a:rPr>
              <a:t>Embedding </a:t>
            </a:r>
            <a:r>
              <a:rPr sz="1304" spc="-72" dirty="0">
                <a:solidFill>
                  <a:srgbClr val="333333"/>
                </a:solidFill>
                <a:latin typeface="Roboto"/>
                <a:cs typeface="Roboto"/>
              </a:rPr>
              <a:t>Convert</a:t>
            </a:r>
            <a:r>
              <a:rPr sz="1304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4" spc="-65" dirty="0">
                <a:solidFill>
                  <a:srgbClr val="333333"/>
                </a:solidFill>
                <a:latin typeface="Roboto"/>
                <a:cs typeface="Roboto"/>
              </a:rPr>
              <a:t>query</a:t>
            </a:r>
            <a:r>
              <a:rPr sz="1304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4" spc="-72" dirty="0">
                <a:solidFill>
                  <a:srgbClr val="333333"/>
                </a:solidFill>
                <a:latin typeface="Roboto"/>
                <a:cs typeface="Roboto"/>
              </a:rPr>
              <a:t>to</a:t>
            </a:r>
            <a:r>
              <a:rPr sz="1304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4" spc="-79" dirty="0">
                <a:solidFill>
                  <a:srgbClr val="333333"/>
                </a:solidFill>
                <a:latin typeface="Roboto"/>
                <a:cs typeface="Roboto"/>
              </a:rPr>
              <a:t>Nomic</a:t>
            </a:r>
            <a:r>
              <a:rPr sz="1304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4" spc="-72" dirty="0">
                <a:solidFill>
                  <a:srgbClr val="333333"/>
                </a:solidFill>
                <a:latin typeface="Roboto"/>
                <a:cs typeface="Roboto"/>
              </a:rPr>
              <a:t>vector</a:t>
            </a:r>
            <a:endParaRPr sz="1304">
              <a:latin typeface="Roboto"/>
              <a:cs typeface="Robo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601239" y="9814893"/>
            <a:ext cx="2515775" cy="418111"/>
          </a:xfrm>
          <a:prstGeom prst="rect">
            <a:avLst/>
          </a:prstGeom>
        </p:spPr>
        <p:txBody>
          <a:bodyPr vert="horz" wrap="square" lIns="0" tIns="16557" rIns="0" bIns="0" rtlCol="0">
            <a:spAutoFit/>
          </a:bodyPr>
          <a:lstStyle/>
          <a:p>
            <a:pPr marL="16554" marR="6621" indent="750713">
              <a:spcBef>
                <a:spcPts val="131"/>
              </a:spcBef>
            </a:pPr>
            <a:r>
              <a:rPr sz="1304" b="1" spc="-65" dirty="0">
                <a:solidFill>
                  <a:srgbClr val="333333"/>
                </a:solidFill>
                <a:latin typeface="Roboto"/>
                <a:cs typeface="Roboto"/>
              </a:rPr>
              <a:t>2.</a:t>
            </a:r>
            <a:r>
              <a:rPr sz="1304" b="1" spc="-2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4" b="1" spc="-104" dirty="0">
                <a:solidFill>
                  <a:srgbClr val="333333"/>
                </a:solidFill>
                <a:latin typeface="Roboto"/>
                <a:cs typeface="Roboto"/>
              </a:rPr>
              <a:t>ANN</a:t>
            </a:r>
            <a:r>
              <a:rPr sz="1304" b="1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4" b="1" spc="-13" dirty="0">
                <a:solidFill>
                  <a:srgbClr val="333333"/>
                </a:solidFill>
                <a:latin typeface="Roboto"/>
                <a:cs typeface="Roboto"/>
              </a:rPr>
              <a:t>Search </a:t>
            </a:r>
            <a:r>
              <a:rPr sz="1304" spc="-79" dirty="0">
                <a:solidFill>
                  <a:srgbClr val="333333"/>
                </a:solidFill>
                <a:latin typeface="Roboto"/>
                <a:cs typeface="Roboto"/>
              </a:rPr>
              <a:t>Approximate</a:t>
            </a:r>
            <a:r>
              <a:rPr sz="1304" spc="2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4" spc="-79" dirty="0">
                <a:solidFill>
                  <a:srgbClr val="333333"/>
                </a:solidFill>
                <a:latin typeface="Roboto"/>
                <a:cs typeface="Roboto"/>
              </a:rPr>
              <a:t>nearest</a:t>
            </a:r>
            <a:r>
              <a:rPr sz="1304" spc="2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4" spc="-65" dirty="0">
                <a:solidFill>
                  <a:srgbClr val="333333"/>
                </a:solidFill>
                <a:latin typeface="Roboto"/>
                <a:cs typeface="Roboto"/>
              </a:rPr>
              <a:t>neighbor</a:t>
            </a:r>
            <a:r>
              <a:rPr sz="1304" spc="2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4" spc="-79" dirty="0">
                <a:solidFill>
                  <a:srgbClr val="333333"/>
                </a:solidFill>
                <a:latin typeface="Roboto"/>
                <a:cs typeface="Roboto"/>
              </a:rPr>
              <a:t>search</a:t>
            </a:r>
            <a:endParaRPr sz="1304">
              <a:latin typeface="Roboto"/>
              <a:cs typeface="Robo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828619" y="9814893"/>
            <a:ext cx="1750860" cy="418111"/>
          </a:xfrm>
          <a:prstGeom prst="rect">
            <a:avLst/>
          </a:prstGeom>
        </p:spPr>
        <p:txBody>
          <a:bodyPr vert="horz" wrap="square" lIns="0" tIns="16557" rIns="0" bIns="0" rtlCol="0">
            <a:spAutoFit/>
          </a:bodyPr>
          <a:lstStyle/>
          <a:p>
            <a:pPr marL="16554" marR="6621" indent="170505">
              <a:spcBef>
                <a:spcPts val="131"/>
              </a:spcBef>
            </a:pPr>
            <a:r>
              <a:rPr sz="1304" b="1" spc="-65" dirty="0">
                <a:solidFill>
                  <a:srgbClr val="333333"/>
                </a:solidFill>
                <a:latin typeface="Roboto"/>
                <a:cs typeface="Roboto"/>
              </a:rPr>
              <a:t>3.</a:t>
            </a:r>
            <a:r>
              <a:rPr sz="1304" b="1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4" b="1" spc="-117" dirty="0">
                <a:solidFill>
                  <a:srgbClr val="333333"/>
                </a:solidFill>
                <a:latin typeface="Roboto"/>
                <a:cs typeface="Roboto"/>
              </a:rPr>
              <a:t>K-</a:t>
            </a:r>
            <a:r>
              <a:rPr sz="1304" b="1" spc="-79" dirty="0">
                <a:solidFill>
                  <a:srgbClr val="333333"/>
                </a:solidFill>
                <a:latin typeface="Roboto"/>
                <a:cs typeface="Roboto"/>
              </a:rPr>
              <a:t>Nearest</a:t>
            </a:r>
            <a:r>
              <a:rPr sz="1304" b="1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4" b="1" spc="-13" dirty="0">
                <a:solidFill>
                  <a:srgbClr val="333333"/>
                </a:solidFill>
                <a:latin typeface="Roboto"/>
                <a:cs typeface="Roboto"/>
              </a:rPr>
              <a:t>Results </a:t>
            </a:r>
            <a:r>
              <a:rPr sz="1304" spc="-79" dirty="0">
                <a:solidFill>
                  <a:srgbClr val="333333"/>
                </a:solidFill>
                <a:latin typeface="Roboto"/>
                <a:cs typeface="Roboto"/>
              </a:rPr>
              <a:t>Return</a:t>
            </a:r>
            <a:r>
              <a:rPr sz="1304" spc="32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4" spc="-72" dirty="0">
                <a:solidFill>
                  <a:srgbClr val="333333"/>
                </a:solidFill>
                <a:latin typeface="Roboto"/>
                <a:cs typeface="Roboto"/>
              </a:rPr>
              <a:t>top-</a:t>
            </a:r>
            <a:r>
              <a:rPr sz="1304" spc="-65" dirty="0">
                <a:solidFill>
                  <a:srgbClr val="333333"/>
                </a:solidFill>
                <a:latin typeface="Roboto"/>
                <a:cs typeface="Roboto"/>
              </a:rPr>
              <a:t>k</a:t>
            </a:r>
            <a:r>
              <a:rPr sz="1304" spc="32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4" spc="-65" dirty="0">
                <a:solidFill>
                  <a:srgbClr val="333333"/>
                </a:solidFill>
                <a:latin typeface="Roboto"/>
                <a:cs typeface="Roboto"/>
              </a:rPr>
              <a:t>similar</a:t>
            </a:r>
            <a:r>
              <a:rPr sz="1304" spc="39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4" spc="-85" dirty="0">
                <a:solidFill>
                  <a:srgbClr val="333333"/>
                </a:solidFill>
                <a:latin typeface="Roboto"/>
                <a:cs typeface="Roboto"/>
              </a:rPr>
              <a:t>cases</a:t>
            </a:r>
            <a:endParaRPr sz="1304">
              <a:latin typeface="Roboto"/>
              <a:cs typeface="Roboto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629465" y="11482265"/>
            <a:ext cx="10455494" cy="1663938"/>
          </a:xfrm>
          <a:custGeom>
            <a:avLst/>
            <a:gdLst/>
            <a:ahLst/>
            <a:cxnLst/>
            <a:rect l="l" t="t" r="r" b="b"/>
            <a:pathLst>
              <a:path w="8020050" h="1276350">
                <a:moveTo>
                  <a:pt x="0" y="1204912"/>
                </a:moveTo>
                <a:lnTo>
                  <a:pt x="0" y="71437"/>
                </a:lnTo>
                <a:lnTo>
                  <a:pt x="0" y="66746"/>
                </a:lnTo>
                <a:lnTo>
                  <a:pt x="457" y="62100"/>
                </a:lnTo>
                <a:lnTo>
                  <a:pt x="1372" y="57500"/>
                </a:lnTo>
                <a:lnTo>
                  <a:pt x="2287" y="52899"/>
                </a:lnTo>
                <a:lnTo>
                  <a:pt x="3642" y="48431"/>
                </a:lnTo>
                <a:lnTo>
                  <a:pt x="5436" y="44098"/>
                </a:lnTo>
                <a:lnTo>
                  <a:pt x="7231" y="39764"/>
                </a:lnTo>
                <a:lnTo>
                  <a:pt x="9431" y="35647"/>
                </a:lnTo>
                <a:lnTo>
                  <a:pt x="12038" y="31748"/>
                </a:lnTo>
                <a:lnTo>
                  <a:pt x="14644" y="27847"/>
                </a:lnTo>
                <a:lnTo>
                  <a:pt x="17605" y="24239"/>
                </a:lnTo>
                <a:lnTo>
                  <a:pt x="20923" y="20923"/>
                </a:lnTo>
                <a:lnTo>
                  <a:pt x="24239" y="17606"/>
                </a:lnTo>
                <a:lnTo>
                  <a:pt x="27848" y="14645"/>
                </a:lnTo>
                <a:lnTo>
                  <a:pt x="31748" y="12038"/>
                </a:lnTo>
                <a:lnTo>
                  <a:pt x="35648" y="9432"/>
                </a:lnTo>
                <a:lnTo>
                  <a:pt x="39764" y="7232"/>
                </a:lnTo>
                <a:lnTo>
                  <a:pt x="44099" y="5437"/>
                </a:lnTo>
                <a:lnTo>
                  <a:pt x="48432" y="3642"/>
                </a:lnTo>
                <a:lnTo>
                  <a:pt x="52899" y="2288"/>
                </a:lnTo>
                <a:lnTo>
                  <a:pt x="57500" y="1372"/>
                </a:lnTo>
                <a:lnTo>
                  <a:pt x="62100" y="457"/>
                </a:lnTo>
                <a:lnTo>
                  <a:pt x="66746" y="0"/>
                </a:lnTo>
                <a:lnTo>
                  <a:pt x="71437" y="0"/>
                </a:lnTo>
                <a:lnTo>
                  <a:pt x="7948611" y="0"/>
                </a:lnTo>
                <a:lnTo>
                  <a:pt x="7953301" y="0"/>
                </a:lnTo>
                <a:lnTo>
                  <a:pt x="7957946" y="457"/>
                </a:lnTo>
                <a:lnTo>
                  <a:pt x="7995806" y="17606"/>
                </a:lnTo>
                <a:lnTo>
                  <a:pt x="8014610" y="44098"/>
                </a:lnTo>
                <a:lnTo>
                  <a:pt x="8016405" y="48431"/>
                </a:lnTo>
                <a:lnTo>
                  <a:pt x="8017761" y="52899"/>
                </a:lnTo>
                <a:lnTo>
                  <a:pt x="8018676" y="57499"/>
                </a:lnTo>
                <a:lnTo>
                  <a:pt x="8019591" y="62100"/>
                </a:lnTo>
                <a:lnTo>
                  <a:pt x="8020048" y="66746"/>
                </a:lnTo>
                <a:lnTo>
                  <a:pt x="8020049" y="71437"/>
                </a:lnTo>
                <a:lnTo>
                  <a:pt x="8020049" y="1204912"/>
                </a:lnTo>
                <a:lnTo>
                  <a:pt x="8020048" y="1209602"/>
                </a:lnTo>
                <a:lnTo>
                  <a:pt x="8019591" y="1214247"/>
                </a:lnTo>
                <a:lnTo>
                  <a:pt x="8018676" y="1218848"/>
                </a:lnTo>
                <a:lnTo>
                  <a:pt x="8017761" y="1223449"/>
                </a:lnTo>
                <a:lnTo>
                  <a:pt x="7995806" y="1258742"/>
                </a:lnTo>
                <a:lnTo>
                  <a:pt x="7962545" y="1274975"/>
                </a:lnTo>
                <a:lnTo>
                  <a:pt x="7957946" y="1275891"/>
                </a:lnTo>
                <a:lnTo>
                  <a:pt x="7953301" y="1276349"/>
                </a:lnTo>
                <a:lnTo>
                  <a:pt x="7948611" y="1276349"/>
                </a:lnTo>
                <a:lnTo>
                  <a:pt x="71437" y="1276349"/>
                </a:lnTo>
                <a:lnTo>
                  <a:pt x="66746" y="1276349"/>
                </a:lnTo>
                <a:lnTo>
                  <a:pt x="62100" y="1275891"/>
                </a:lnTo>
                <a:lnTo>
                  <a:pt x="57500" y="1274976"/>
                </a:lnTo>
                <a:lnTo>
                  <a:pt x="52899" y="1274061"/>
                </a:lnTo>
                <a:lnTo>
                  <a:pt x="48432" y="1272705"/>
                </a:lnTo>
                <a:lnTo>
                  <a:pt x="44099" y="1270910"/>
                </a:lnTo>
                <a:lnTo>
                  <a:pt x="39764" y="1269115"/>
                </a:lnTo>
                <a:lnTo>
                  <a:pt x="35648" y="1266914"/>
                </a:lnTo>
                <a:lnTo>
                  <a:pt x="31748" y="1264308"/>
                </a:lnTo>
                <a:lnTo>
                  <a:pt x="27848" y="1261703"/>
                </a:lnTo>
                <a:lnTo>
                  <a:pt x="24239" y="1258742"/>
                </a:lnTo>
                <a:lnTo>
                  <a:pt x="20923" y="1255425"/>
                </a:lnTo>
                <a:lnTo>
                  <a:pt x="17605" y="1252108"/>
                </a:lnTo>
                <a:lnTo>
                  <a:pt x="14644" y="1248500"/>
                </a:lnTo>
                <a:lnTo>
                  <a:pt x="12038" y="1244599"/>
                </a:lnTo>
                <a:lnTo>
                  <a:pt x="9432" y="1240699"/>
                </a:lnTo>
                <a:lnTo>
                  <a:pt x="1372" y="1218848"/>
                </a:lnTo>
                <a:lnTo>
                  <a:pt x="457" y="1214247"/>
                </a:lnTo>
                <a:lnTo>
                  <a:pt x="0" y="1209602"/>
                </a:lnTo>
                <a:lnTo>
                  <a:pt x="0" y="1204912"/>
                </a:lnTo>
                <a:close/>
              </a:path>
            </a:pathLst>
          </a:custGeom>
          <a:ln w="9524">
            <a:solidFill>
              <a:srgbClr val="BEDA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821872" y="11673651"/>
            <a:ext cx="4289816" cy="312582"/>
          </a:xfrm>
          <a:prstGeom prst="rect">
            <a:avLst/>
          </a:prstGeom>
        </p:spPr>
        <p:txBody>
          <a:bodyPr vert="horz" wrap="square" lIns="0" tIns="21523" rIns="0" bIns="0" rtlCol="0">
            <a:spAutoFit/>
          </a:bodyPr>
          <a:lstStyle/>
          <a:p>
            <a:pPr marL="16554">
              <a:spcBef>
                <a:spcPts val="169"/>
              </a:spcBef>
            </a:pPr>
            <a:r>
              <a:rPr sz="1890" b="1" spc="-85" dirty="0">
                <a:solidFill>
                  <a:srgbClr val="2562EB"/>
                </a:solidFill>
                <a:latin typeface="Roboto"/>
                <a:cs typeface="Roboto"/>
              </a:rPr>
              <a:t>Vector</a:t>
            </a:r>
            <a:r>
              <a:rPr sz="1890" b="1" spc="-13" dirty="0">
                <a:solidFill>
                  <a:srgbClr val="2562EB"/>
                </a:solidFill>
                <a:latin typeface="Roboto"/>
                <a:cs typeface="Roboto"/>
              </a:rPr>
              <a:t> </a:t>
            </a:r>
            <a:r>
              <a:rPr sz="1890" b="1" spc="-85" dirty="0">
                <a:solidFill>
                  <a:srgbClr val="2562EB"/>
                </a:solidFill>
                <a:latin typeface="Roboto"/>
                <a:cs typeface="Roboto"/>
              </a:rPr>
              <a:t>Storage</a:t>
            </a:r>
            <a:r>
              <a:rPr sz="1890" b="1" spc="-7" dirty="0">
                <a:solidFill>
                  <a:srgbClr val="2562EB"/>
                </a:solidFill>
                <a:latin typeface="Roboto"/>
                <a:cs typeface="Roboto"/>
              </a:rPr>
              <a:t> </a:t>
            </a:r>
            <a:r>
              <a:rPr sz="1890" b="1" spc="-72" dirty="0">
                <a:solidFill>
                  <a:srgbClr val="2562EB"/>
                </a:solidFill>
                <a:latin typeface="Roboto"/>
                <a:cs typeface="Roboto"/>
              </a:rPr>
              <a:t>Optimization</a:t>
            </a:r>
            <a:r>
              <a:rPr sz="1890" b="1" spc="-13" dirty="0">
                <a:solidFill>
                  <a:srgbClr val="2562EB"/>
                </a:solidFill>
                <a:latin typeface="Roboto"/>
                <a:cs typeface="Roboto"/>
              </a:rPr>
              <a:t> </a:t>
            </a:r>
            <a:r>
              <a:rPr sz="1890" b="1" spc="-52" dirty="0">
                <a:solidFill>
                  <a:srgbClr val="2562EB"/>
                </a:solidFill>
                <a:latin typeface="Roboto"/>
                <a:cs typeface="Roboto"/>
              </a:rPr>
              <a:t>for</a:t>
            </a:r>
            <a:r>
              <a:rPr sz="1890" b="1" spc="-7" dirty="0">
                <a:solidFill>
                  <a:srgbClr val="2562EB"/>
                </a:solidFill>
                <a:latin typeface="Roboto"/>
                <a:cs typeface="Roboto"/>
              </a:rPr>
              <a:t> </a:t>
            </a:r>
            <a:r>
              <a:rPr sz="1890" b="1" spc="-85" dirty="0">
                <a:solidFill>
                  <a:srgbClr val="2562EB"/>
                </a:solidFill>
                <a:latin typeface="Roboto"/>
                <a:cs typeface="Roboto"/>
              </a:rPr>
              <a:t>Case</a:t>
            </a:r>
            <a:r>
              <a:rPr sz="1890" b="1" spc="-7" dirty="0">
                <a:solidFill>
                  <a:srgbClr val="2562EB"/>
                </a:solidFill>
                <a:latin typeface="Roboto"/>
                <a:cs typeface="Roboto"/>
              </a:rPr>
              <a:t> </a:t>
            </a:r>
            <a:r>
              <a:rPr sz="1890" b="1" spc="-27" dirty="0">
                <a:solidFill>
                  <a:srgbClr val="2562EB"/>
                </a:solidFill>
                <a:latin typeface="Roboto"/>
                <a:cs typeface="Roboto"/>
              </a:rPr>
              <a:t>Data</a:t>
            </a:r>
            <a:endParaRPr sz="1890">
              <a:latin typeface="Roboto"/>
              <a:cs typeface="Roboto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8336865" y="12133358"/>
            <a:ext cx="7065530" cy="250005"/>
            <a:chOff x="6238874" y="9133842"/>
            <a:chExt cx="5419725" cy="191770"/>
          </a:xfrm>
        </p:grpSpPr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38874" y="9146381"/>
              <a:ext cx="166687" cy="16668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841580" y="9133842"/>
              <a:ext cx="190499" cy="19176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468099" y="9146381"/>
              <a:ext cx="190499" cy="166687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7272974" y="12470592"/>
            <a:ext cx="2346070" cy="463450"/>
          </a:xfrm>
          <a:prstGeom prst="rect">
            <a:avLst/>
          </a:prstGeom>
        </p:spPr>
        <p:txBody>
          <a:bodyPr vert="horz" wrap="square" lIns="0" tIns="19040" rIns="0" bIns="0" rtlCol="0">
            <a:spAutoFit/>
          </a:bodyPr>
          <a:lstStyle/>
          <a:p>
            <a:pPr algn="ctr">
              <a:spcBef>
                <a:spcPts val="149"/>
              </a:spcBef>
            </a:pPr>
            <a:r>
              <a:rPr sz="1499" spc="-65" dirty="0">
                <a:solidFill>
                  <a:srgbClr val="333333"/>
                </a:solidFill>
                <a:latin typeface="Roboto Medium"/>
                <a:cs typeface="Roboto Medium"/>
              </a:rPr>
              <a:t>Scalar</a:t>
            </a:r>
            <a:r>
              <a:rPr sz="1499" spc="-39" dirty="0">
                <a:solidFill>
                  <a:srgbClr val="333333"/>
                </a:solidFill>
                <a:latin typeface="Roboto Medium"/>
                <a:cs typeface="Roboto Medium"/>
              </a:rPr>
              <a:t> </a:t>
            </a:r>
            <a:r>
              <a:rPr sz="1499" spc="-13" dirty="0">
                <a:solidFill>
                  <a:srgbClr val="333333"/>
                </a:solidFill>
                <a:latin typeface="Roboto Medium"/>
                <a:cs typeface="Roboto Medium"/>
              </a:rPr>
              <a:t>Quantization</a:t>
            </a:r>
            <a:endParaRPr sz="1499">
              <a:latin typeface="Roboto Medium"/>
              <a:cs typeface="Roboto Medium"/>
            </a:endParaRPr>
          </a:p>
          <a:p>
            <a:pPr algn="ctr">
              <a:spcBef>
                <a:spcPts val="59"/>
              </a:spcBef>
            </a:pPr>
            <a:r>
              <a:rPr sz="1304" spc="-79" dirty="0">
                <a:solidFill>
                  <a:srgbClr val="333333"/>
                </a:solidFill>
                <a:latin typeface="Roboto"/>
                <a:cs typeface="Roboto"/>
              </a:rPr>
              <a:t>Reduces</a:t>
            </a:r>
            <a:r>
              <a:rPr sz="1304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4" spc="-65" dirty="0">
                <a:solidFill>
                  <a:srgbClr val="333333"/>
                </a:solidFill>
                <a:latin typeface="Roboto"/>
                <a:cs typeface="Roboto"/>
              </a:rPr>
              <a:t>precision</a:t>
            </a:r>
            <a:r>
              <a:rPr sz="1304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4" spc="-72" dirty="0">
                <a:solidFill>
                  <a:srgbClr val="333333"/>
                </a:solidFill>
                <a:latin typeface="Roboto"/>
                <a:cs typeface="Roboto"/>
              </a:rPr>
              <a:t>to</a:t>
            </a:r>
            <a:r>
              <a:rPr sz="1304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4" spc="-85" dirty="0">
                <a:solidFill>
                  <a:srgbClr val="333333"/>
                </a:solidFill>
                <a:latin typeface="Roboto"/>
                <a:cs typeface="Roboto"/>
              </a:rPr>
              <a:t>save</a:t>
            </a:r>
            <a:r>
              <a:rPr sz="1304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4" spc="-39" dirty="0">
                <a:solidFill>
                  <a:srgbClr val="333333"/>
                </a:solidFill>
                <a:latin typeface="Roboto"/>
                <a:cs typeface="Roboto"/>
              </a:rPr>
              <a:t>memory</a:t>
            </a:r>
            <a:endParaRPr sz="1304">
              <a:latin typeface="Roboto"/>
              <a:cs typeface="Roboto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698252" y="12470592"/>
            <a:ext cx="2322063" cy="463450"/>
          </a:xfrm>
          <a:prstGeom prst="rect">
            <a:avLst/>
          </a:prstGeom>
        </p:spPr>
        <p:txBody>
          <a:bodyPr vert="horz" wrap="square" lIns="0" tIns="19040" rIns="0" bIns="0" rtlCol="0">
            <a:spAutoFit/>
          </a:bodyPr>
          <a:lstStyle/>
          <a:p>
            <a:pPr algn="ctr">
              <a:spcBef>
                <a:spcPts val="149"/>
              </a:spcBef>
            </a:pPr>
            <a:r>
              <a:rPr sz="1499" spc="-72" dirty="0">
                <a:solidFill>
                  <a:srgbClr val="333333"/>
                </a:solidFill>
                <a:latin typeface="Roboto Medium"/>
                <a:cs typeface="Roboto Medium"/>
              </a:rPr>
              <a:t>Hierarchical</a:t>
            </a:r>
            <a:r>
              <a:rPr sz="1499" spc="32" dirty="0">
                <a:solidFill>
                  <a:srgbClr val="333333"/>
                </a:solidFill>
                <a:latin typeface="Roboto Medium"/>
                <a:cs typeface="Roboto Medium"/>
              </a:rPr>
              <a:t> </a:t>
            </a:r>
            <a:r>
              <a:rPr sz="1499" spc="-13" dirty="0">
                <a:solidFill>
                  <a:srgbClr val="333333"/>
                </a:solidFill>
                <a:latin typeface="Roboto Medium"/>
                <a:cs typeface="Roboto Medium"/>
              </a:rPr>
              <a:t>Indexing</a:t>
            </a:r>
            <a:endParaRPr sz="1499">
              <a:latin typeface="Roboto Medium"/>
              <a:cs typeface="Roboto Medium"/>
            </a:endParaRPr>
          </a:p>
          <a:p>
            <a:pPr algn="ctr">
              <a:spcBef>
                <a:spcPts val="59"/>
              </a:spcBef>
            </a:pPr>
            <a:r>
              <a:rPr sz="1304" spc="-65" dirty="0">
                <a:solidFill>
                  <a:srgbClr val="333333"/>
                </a:solidFill>
                <a:latin typeface="Roboto"/>
                <a:cs typeface="Roboto"/>
              </a:rPr>
              <a:t>Multi-</a:t>
            </a:r>
            <a:r>
              <a:rPr sz="1304" spc="-45" dirty="0">
                <a:solidFill>
                  <a:srgbClr val="333333"/>
                </a:solidFill>
                <a:latin typeface="Roboto"/>
                <a:cs typeface="Roboto"/>
              </a:rPr>
              <a:t>tier</a:t>
            </a:r>
            <a:r>
              <a:rPr sz="1304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4" spc="-72" dirty="0">
                <a:solidFill>
                  <a:srgbClr val="333333"/>
                </a:solidFill>
                <a:latin typeface="Roboto"/>
                <a:cs typeface="Roboto"/>
              </a:rPr>
              <a:t>search</a:t>
            </a:r>
            <a:r>
              <a:rPr sz="1304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4" spc="-59" dirty="0">
                <a:solidFill>
                  <a:srgbClr val="333333"/>
                </a:solidFill>
                <a:latin typeface="Roboto"/>
                <a:cs typeface="Roboto"/>
              </a:rPr>
              <a:t>for</a:t>
            </a:r>
            <a:r>
              <a:rPr sz="1304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4" spc="-59" dirty="0">
                <a:solidFill>
                  <a:srgbClr val="333333"/>
                </a:solidFill>
                <a:latin typeface="Roboto"/>
                <a:cs typeface="Roboto"/>
              </a:rPr>
              <a:t>faster</a:t>
            </a:r>
            <a:r>
              <a:rPr sz="1304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4" spc="-32" dirty="0">
                <a:solidFill>
                  <a:srgbClr val="333333"/>
                </a:solidFill>
                <a:latin typeface="Roboto"/>
                <a:cs typeface="Roboto"/>
              </a:rPr>
              <a:t>retrieval</a:t>
            </a:r>
            <a:endParaRPr sz="1304">
              <a:latin typeface="Roboto"/>
              <a:cs typeface="Roboto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4160066" y="12470592"/>
            <a:ext cx="3179696" cy="455243"/>
          </a:xfrm>
          <a:prstGeom prst="rect">
            <a:avLst/>
          </a:prstGeom>
        </p:spPr>
        <p:txBody>
          <a:bodyPr vert="horz" wrap="square" lIns="0" tIns="19040" rIns="0" bIns="0" rtlCol="0">
            <a:spAutoFit/>
          </a:bodyPr>
          <a:lstStyle/>
          <a:p>
            <a:pPr marL="427914">
              <a:lnSpc>
                <a:spcPts val="1727"/>
              </a:lnSpc>
              <a:spcBef>
                <a:spcPts val="149"/>
              </a:spcBef>
            </a:pPr>
            <a:r>
              <a:rPr sz="1499" spc="-97" dirty="0">
                <a:solidFill>
                  <a:srgbClr val="333333"/>
                </a:solidFill>
                <a:latin typeface="Roboto Medium"/>
                <a:cs typeface="Roboto Medium"/>
              </a:rPr>
              <a:t>Memory</a:t>
            </a:r>
            <a:r>
              <a:rPr sz="1499" spc="27" dirty="0">
                <a:solidFill>
                  <a:srgbClr val="333333"/>
                </a:solidFill>
                <a:latin typeface="Roboto Medium"/>
                <a:cs typeface="Roboto Medium"/>
              </a:rPr>
              <a:t> </a:t>
            </a:r>
            <a:r>
              <a:rPr sz="1499" spc="-13" dirty="0">
                <a:solidFill>
                  <a:srgbClr val="333333"/>
                </a:solidFill>
                <a:latin typeface="Roboto Medium"/>
                <a:cs typeface="Roboto Medium"/>
              </a:rPr>
              <a:t>Mapping</a:t>
            </a:r>
            <a:endParaRPr sz="1499">
              <a:latin typeface="Roboto Medium"/>
              <a:cs typeface="Roboto Medium"/>
            </a:endParaRPr>
          </a:p>
          <a:p>
            <a:pPr marL="49663">
              <a:lnSpc>
                <a:spcPts val="1727"/>
              </a:lnSpc>
            </a:pPr>
            <a:r>
              <a:rPr sz="1304" spc="-72" dirty="0">
                <a:solidFill>
                  <a:srgbClr val="333333"/>
                </a:solidFill>
                <a:latin typeface="Roboto"/>
                <a:cs typeface="Roboto"/>
              </a:rPr>
              <a:t>Efficient</a:t>
            </a:r>
            <a:r>
              <a:rPr sz="1304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4" spc="-72" dirty="0">
                <a:solidFill>
                  <a:srgbClr val="333333"/>
                </a:solidFill>
                <a:latin typeface="Roboto"/>
                <a:cs typeface="Roboto"/>
              </a:rPr>
              <a:t>access</a:t>
            </a:r>
            <a:r>
              <a:rPr sz="1304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4" spc="-72" dirty="0">
                <a:solidFill>
                  <a:srgbClr val="333333"/>
                </a:solidFill>
                <a:latin typeface="Roboto"/>
                <a:cs typeface="Roboto"/>
              </a:rPr>
              <a:t>to</a:t>
            </a:r>
            <a:r>
              <a:rPr sz="1304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4" spc="-59" dirty="0">
                <a:solidFill>
                  <a:srgbClr val="333333"/>
                </a:solidFill>
                <a:latin typeface="Roboto"/>
                <a:cs typeface="Roboto"/>
              </a:rPr>
              <a:t>large</a:t>
            </a:r>
            <a:r>
              <a:rPr sz="1304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4" spc="-79" dirty="0">
                <a:solidFill>
                  <a:srgbClr val="333333"/>
                </a:solidFill>
                <a:latin typeface="Roboto"/>
                <a:cs typeface="Roboto"/>
              </a:rPr>
              <a:t>indexes</a:t>
            </a:r>
            <a:r>
              <a:rPr sz="1304" spc="-8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248" spc="-48" baseline="-28985" dirty="0">
                <a:solidFill>
                  <a:srgbClr val="4A5462"/>
                </a:solidFill>
                <a:latin typeface="Roboto"/>
                <a:cs typeface="Roboto"/>
              </a:rPr>
              <a:t>Confidential</a:t>
            </a:r>
            <a:endParaRPr sz="2248" baseline="-28985">
              <a:latin typeface="Roboto"/>
              <a:cs typeface="Robo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81595" y="12778978"/>
            <a:ext cx="2576207" cy="252437"/>
          </a:xfrm>
          <a:prstGeom prst="rect">
            <a:avLst/>
          </a:prstGeom>
        </p:spPr>
        <p:txBody>
          <a:bodyPr vert="horz" wrap="square" lIns="0" tIns="21523" rIns="0" bIns="0" rtlCol="0">
            <a:spAutoFit/>
          </a:bodyPr>
          <a:lstStyle/>
          <a:p>
            <a:pPr marL="16554">
              <a:spcBef>
                <a:spcPts val="169"/>
              </a:spcBef>
            </a:pPr>
            <a:r>
              <a:rPr sz="1499" spc="-79" dirty="0">
                <a:solidFill>
                  <a:srgbClr val="4A5462"/>
                </a:solidFill>
                <a:latin typeface="Roboto"/>
                <a:cs typeface="Roboto"/>
              </a:rPr>
              <a:t>Knowledge</a:t>
            </a:r>
            <a:r>
              <a:rPr sz="1499" spc="-13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99" spc="-85" dirty="0">
                <a:solidFill>
                  <a:srgbClr val="4A5462"/>
                </a:solidFill>
                <a:latin typeface="Roboto"/>
                <a:cs typeface="Roboto"/>
              </a:rPr>
              <a:t>Management</a:t>
            </a:r>
            <a:r>
              <a:rPr sz="1499" spc="-13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99" spc="-65" dirty="0">
                <a:solidFill>
                  <a:srgbClr val="4A5462"/>
                </a:solidFill>
                <a:latin typeface="Roboto"/>
                <a:cs typeface="Roboto"/>
              </a:rPr>
              <a:t>System</a:t>
            </a:r>
            <a:endParaRPr sz="1499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98153" y="2348066"/>
            <a:ext cx="16291696" cy="2036462"/>
            <a:chOff x="609599" y="1714499"/>
            <a:chExt cx="12496800" cy="1562100"/>
          </a:xfrm>
        </p:grpSpPr>
        <p:sp>
          <p:nvSpPr>
            <p:cNvPr id="3" name="object 3"/>
            <p:cNvSpPr/>
            <p:nvPr/>
          </p:nvSpPr>
          <p:spPr>
            <a:xfrm>
              <a:off x="666749" y="1714499"/>
              <a:ext cx="12439650" cy="1562100"/>
            </a:xfrm>
            <a:custGeom>
              <a:avLst/>
              <a:gdLst/>
              <a:ahLst/>
              <a:cxnLst/>
              <a:rect l="l" t="t" r="r" b="b"/>
              <a:pathLst>
                <a:path w="12439650" h="1562100">
                  <a:moveTo>
                    <a:pt x="0" y="1562099"/>
                  </a:moveTo>
                  <a:lnTo>
                    <a:pt x="12439649" y="1562099"/>
                  </a:lnTo>
                  <a:lnTo>
                    <a:pt x="12439649" y="0"/>
                  </a:lnTo>
                  <a:lnTo>
                    <a:pt x="0" y="0"/>
                  </a:lnTo>
                  <a:lnTo>
                    <a:pt x="0" y="1562099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09599" y="1714499"/>
              <a:ext cx="57150" cy="1562100"/>
            </a:xfrm>
            <a:custGeom>
              <a:avLst/>
              <a:gdLst/>
              <a:ahLst/>
              <a:cxnLst/>
              <a:rect l="l" t="t" r="r" b="b"/>
              <a:pathLst>
                <a:path w="57150" h="1562100">
                  <a:moveTo>
                    <a:pt x="57149" y="1562099"/>
                  </a:moveTo>
                  <a:lnTo>
                    <a:pt x="0" y="1562099"/>
                  </a:lnTo>
                  <a:lnTo>
                    <a:pt x="0" y="0"/>
                  </a:lnTo>
                  <a:lnTo>
                    <a:pt x="57149" y="0"/>
                  </a:lnTo>
                  <a:lnTo>
                    <a:pt x="57149" y="15620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998153" y="4682546"/>
            <a:ext cx="16291696" cy="3054693"/>
            <a:chOff x="609599" y="3505199"/>
            <a:chExt cx="12496800" cy="2343150"/>
          </a:xfrm>
        </p:grpSpPr>
        <p:sp>
          <p:nvSpPr>
            <p:cNvPr id="6" name="object 6"/>
            <p:cNvSpPr/>
            <p:nvPr/>
          </p:nvSpPr>
          <p:spPr>
            <a:xfrm>
              <a:off x="666749" y="3505199"/>
              <a:ext cx="12439650" cy="2343150"/>
            </a:xfrm>
            <a:custGeom>
              <a:avLst/>
              <a:gdLst/>
              <a:ahLst/>
              <a:cxnLst/>
              <a:rect l="l" t="t" r="r" b="b"/>
              <a:pathLst>
                <a:path w="12439650" h="2343150">
                  <a:moveTo>
                    <a:pt x="0" y="2343149"/>
                  </a:moveTo>
                  <a:lnTo>
                    <a:pt x="12439649" y="2343149"/>
                  </a:lnTo>
                  <a:lnTo>
                    <a:pt x="12439649" y="0"/>
                  </a:lnTo>
                  <a:lnTo>
                    <a:pt x="0" y="0"/>
                  </a:lnTo>
                  <a:lnTo>
                    <a:pt x="0" y="2343149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9599" y="3505199"/>
              <a:ext cx="57150" cy="2343150"/>
            </a:xfrm>
            <a:custGeom>
              <a:avLst/>
              <a:gdLst/>
              <a:ahLst/>
              <a:cxnLst/>
              <a:rect l="l" t="t" r="r" b="b"/>
              <a:pathLst>
                <a:path w="57150" h="2343150">
                  <a:moveTo>
                    <a:pt x="57149" y="2343149"/>
                  </a:moveTo>
                  <a:lnTo>
                    <a:pt x="0" y="2343149"/>
                  </a:lnTo>
                  <a:lnTo>
                    <a:pt x="0" y="0"/>
                  </a:lnTo>
                  <a:lnTo>
                    <a:pt x="57149" y="0"/>
                  </a:lnTo>
                  <a:lnTo>
                    <a:pt x="57149" y="234314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998153" y="8035259"/>
            <a:ext cx="16291696" cy="2632499"/>
            <a:chOff x="609599" y="6076949"/>
            <a:chExt cx="12496800" cy="2019300"/>
          </a:xfrm>
        </p:grpSpPr>
        <p:sp>
          <p:nvSpPr>
            <p:cNvPr id="9" name="object 9"/>
            <p:cNvSpPr/>
            <p:nvPr/>
          </p:nvSpPr>
          <p:spPr>
            <a:xfrm>
              <a:off x="666749" y="6076949"/>
              <a:ext cx="12439650" cy="2019300"/>
            </a:xfrm>
            <a:custGeom>
              <a:avLst/>
              <a:gdLst/>
              <a:ahLst/>
              <a:cxnLst/>
              <a:rect l="l" t="t" r="r" b="b"/>
              <a:pathLst>
                <a:path w="12439650" h="2019300">
                  <a:moveTo>
                    <a:pt x="0" y="2019299"/>
                  </a:moveTo>
                  <a:lnTo>
                    <a:pt x="12439649" y="2019299"/>
                  </a:lnTo>
                  <a:lnTo>
                    <a:pt x="12439649" y="0"/>
                  </a:lnTo>
                  <a:lnTo>
                    <a:pt x="0" y="0"/>
                  </a:lnTo>
                  <a:lnTo>
                    <a:pt x="0" y="2019299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9599" y="6076949"/>
              <a:ext cx="57150" cy="2019300"/>
            </a:xfrm>
            <a:custGeom>
              <a:avLst/>
              <a:gdLst/>
              <a:ahLst/>
              <a:cxnLst/>
              <a:rect l="l" t="t" r="r" b="b"/>
              <a:pathLst>
                <a:path w="57150" h="2019300">
                  <a:moveTo>
                    <a:pt x="57149" y="2019299"/>
                  </a:moveTo>
                  <a:lnTo>
                    <a:pt x="0" y="2019299"/>
                  </a:lnTo>
                  <a:lnTo>
                    <a:pt x="0" y="0"/>
                  </a:lnTo>
                  <a:lnTo>
                    <a:pt x="57149" y="0"/>
                  </a:lnTo>
                  <a:lnTo>
                    <a:pt x="57149" y="20192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7749" y="6678215"/>
              <a:ext cx="171449" cy="15001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38204" y="6667499"/>
              <a:ext cx="151592" cy="17144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6946" y="7134477"/>
              <a:ext cx="172253" cy="14559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44299" y="7124699"/>
              <a:ext cx="160801" cy="17118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7749" y="7581899"/>
              <a:ext cx="128587" cy="17144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38974" y="7581899"/>
              <a:ext cx="171449" cy="171449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385746" y="447693"/>
            <a:ext cx="9115026" cy="1380483"/>
          </a:xfrm>
          <a:prstGeom prst="rect">
            <a:avLst/>
          </a:prstGeom>
        </p:spPr>
        <p:txBody>
          <a:bodyPr vert="horz" wrap="square" lIns="0" tIns="310301" rIns="0" bIns="0" rtlCol="0">
            <a:spAutoFit/>
          </a:bodyPr>
          <a:lstStyle/>
          <a:p>
            <a:pPr algn="ctr">
              <a:spcBef>
                <a:spcPts val="906"/>
              </a:spcBef>
            </a:pPr>
            <a:r>
              <a:rPr spc="-235" dirty="0"/>
              <a:t>Vector</a:t>
            </a:r>
            <a:r>
              <a:rPr spc="-72" dirty="0"/>
              <a:t> </a:t>
            </a:r>
            <a:r>
              <a:rPr spc="-273" dirty="0"/>
              <a:t>DB</a:t>
            </a:r>
            <a:r>
              <a:rPr spc="-65" dirty="0"/>
              <a:t> </a:t>
            </a:r>
            <a:r>
              <a:rPr spc="-196" dirty="0"/>
              <a:t>Pipeline</a:t>
            </a:r>
            <a:r>
              <a:rPr spc="-72" dirty="0"/>
              <a:t> </a:t>
            </a:r>
            <a:r>
              <a:rPr spc="-267" dirty="0"/>
              <a:t>&amp;</a:t>
            </a:r>
            <a:r>
              <a:rPr spc="-65" dirty="0"/>
              <a:t> </a:t>
            </a:r>
            <a:r>
              <a:rPr spc="-176" dirty="0"/>
              <a:t>Monitoring</a:t>
            </a:r>
          </a:p>
          <a:p>
            <a:pPr algn="ctr">
              <a:spcBef>
                <a:spcPts val="521"/>
              </a:spcBef>
            </a:pPr>
            <a:r>
              <a:rPr sz="2607" b="0" spc="-156" dirty="0">
                <a:solidFill>
                  <a:srgbClr val="2562EB"/>
                </a:solidFill>
                <a:latin typeface="Roboto Medium"/>
                <a:cs typeface="Roboto Medium"/>
              </a:rPr>
              <a:t>Automated</a:t>
            </a:r>
            <a:r>
              <a:rPr sz="2607" b="0" spc="-45" dirty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sz="2607" b="0" spc="-137" dirty="0">
                <a:solidFill>
                  <a:srgbClr val="2562EB"/>
                </a:solidFill>
                <a:latin typeface="Roboto Medium"/>
                <a:cs typeface="Roboto Medium"/>
              </a:rPr>
              <a:t>Vectorization</a:t>
            </a:r>
            <a:r>
              <a:rPr sz="2607" b="0" spc="-45" dirty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sz="2607" b="0" spc="-176" dirty="0">
                <a:solidFill>
                  <a:srgbClr val="2562EB"/>
                </a:solidFill>
                <a:latin typeface="Roboto Medium"/>
                <a:cs typeface="Roboto Medium"/>
              </a:rPr>
              <a:t>&amp;</a:t>
            </a:r>
            <a:r>
              <a:rPr sz="2607" b="0" spc="-39" dirty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sz="2607" b="0" spc="-131" dirty="0">
                <a:solidFill>
                  <a:srgbClr val="2562EB"/>
                </a:solidFill>
                <a:latin typeface="Roboto Medium"/>
                <a:cs typeface="Roboto Medium"/>
              </a:rPr>
              <a:t>Quality</a:t>
            </a:r>
            <a:r>
              <a:rPr sz="2607" b="0" spc="-45" dirty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sz="2607" b="0" spc="-13" dirty="0">
                <a:solidFill>
                  <a:srgbClr val="2562EB"/>
                </a:solidFill>
                <a:latin typeface="Roboto Medium"/>
                <a:cs typeface="Roboto Medium"/>
              </a:rPr>
              <a:t>Assurance</a:t>
            </a:r>
            <a:endParaRPr sz="2607">
              <a:latin typeface="Roboto Medium"/>
              <a:cs typeface="Roboto Medium"/>
            </a:endParaRPr>
          </a:p>
        </p:txBody>
      </p:sp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70060" y="3121439"/>
            <a:ext cx="275031" cy="219235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379940" y="3117957"/>
            <a:ext cx="223512" cy="223512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76342" y="3727941"/>
            <a:ext cx="209545" cy="195608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370683" y="2514572"/>
            <a:ext cx="6393332" cy="1468535"/>
          </a:xfrm>
          <a:prstGeom prst="rect">
            <a:avLst/>
          </a:prstGeom>
        </p:spPr>
        <p:txBody>
          <a:bodyPr vert="horz" wrap="square" lIns="0" tIns="19868" rIns="0" bIns="0" rtlCol="0">
            <a:spAutoFit/>
          </a:bodyPr>
          <a:lstStyle/>
          <a:p>
            <a:pPr>
              <a:spcBef>
                <a:spcPts val="156"/>
              </a:spcBef>
            </a:pPr>
            <a:r>
              <a:rPr sz="2151" b="1" spc="-104" dirty="0">
                <a:solidFill>
                  <a:srgbClr val="2562EB"/>
                </a:solidFill>
                <a:latin typeface="Roboto"/>
                <a:cs typeface="Roboto"/>
              </a:rPr>
              <a:t>Jenkins</a:t>
            </a:r>
            <a:r>
              <a:rPr sz="2151" b="1" spc="-13" dirty="0">
                <a:solidFill>
                  <a:srgbClr val="2562EB"/>
                </a:solidFill>
                <a:latin typeface="Roboto"/>
                <a:cs typeface="Roboto"/>
              </a:rPr>
              <a:t> </a:t>
            </a:r>
            <a:r>
              <a:rPr sz="2151" b="1" spc="-104" dirty="0">
                <a:solidFill>
                  <a:srgbClr val="2562EB"/>
                </a:solidFill>
                <a:latin typeface="Roboto"/>
                <a:cs typeface="Roboto"/>
              </a:rPr>
              <a:t>Pipeline</a:t>
            </a:r>
            <a:r>
              <a:rPr sz="2151" b="1" spc="-13" dirty="0">
                <a:solidFill>
                  <a:srgbClr val="2562EB"/>
                </a:solidFill>
                <a:latin typeface="Roboto"/>
                <a:cs typeface="Roboto"/>
              </a:rPr>
              <a:t> Automation</a:t>
            </a:r>
            <a:endParaRPr sz="2151">
              <a:latin typeface="Roboto"/>
              <a:cs typeface="Roboto"/>
            </a:endParaRPr>
          </a:p>
          <a:p>
            <a:pPr marL="570277" marR="6621" indent="55456">
              <a:lnSpc>
                <a:spcPts val="4693"/>
              </a:lnSpc>
            </a:pPr>
            <a:r>
              <a:rPr sz="1955" spc="-131" dirty="0">
                <a:solidFill>
                  <a:srgbClr val="333333"/>
                </a:solidFill>
                <a:latin typeface="Roboto"/>
                <a:cs typeface="Roboto"/>
              </a:rPr>
              <a:t>Automated</a:t>
            </a:r>
            <a:r>
              <a:rPr sz="195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17" dirty="0">
                <a:solidFill>
                  <a:srgbClr val="333333"/>
                </a:solidFill>
                <a:latin typeface="Roboto"/>
                <a:cs typeface="Roboto"/>
              </a:rPr>
              <a:t>CI/CD</a:t>
            </a:r>
            <a:r>
              <a:rPr sz="195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91" dirty="0">
                <a:solidFill>
                  <a:srgbClr val="333333"/>
                </a:solidFill>
                <a:latin typeface="Roboto"/>
                <a:cs typeface="Roboto"/>
              </a:rPr>
              <a:t>pipeline</a:t>
            </a:r>
            <a:r>
              <a:rPr sz="195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91" dirty="0">
                <a:solidFill>
                  <a:srgbClr val="333333"/>
                </a:solidFill>
                <a:latin typeface="Roboto"/>
                <a:cs typeface="Roboto"/>
              </a:rPr>
              <a:t>for</a:t>
            </a:r>
            <a:r>
              <a:rPr sz="195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44" dirty="0">
                <a:solidFill>
                  <a:srgbClr val="333333"/>
                </a:solidFill>
                <a:latin typeface="Roboto"/>
                <a:cs typeface="Roboto"/>
              </a:rPr>
              <a:t>FAISS</a:t>
            </a:r>
            <a:r>
              <a:rPr sz="195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11" dirty="0">
                <a:solidFill>
                  <a:srgbClr val="333333"/>
                </a:solidFill>
                <a:latin typeface="Roboto"/>
                <a:cs typeface="Roboto"/>
              </a:rPr>
              <a:t>vector</a:t>
            </a:r>
            <a:r>
              <a:rPr sz="195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44" dirty="0">
                <a:solidFill>
                  <a:srgbClr val="333333"/>
                </a:solidFill>
                <a:latin typeface="Roboto"/>
                <a:cs typeface="Roboto"/>
              </a:rPr>
              <a:t>DB</a:t>
            </a:r>
            <a:r>
              <a:rPr sz="195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updates </a:t>
            </a:r>
            <a:r>
              <a:rPr sz="1955" spc="-124" dirty="0">
                <a:solidFill>
                  <a:srgbClr val="333333"/>
                </a:solidFill>
                <a:latin typeface="Roboto"/>
                <a:cs typeface="Roboto"/>
              </a:rPr>
              <a:t>Source</a:t>
            </a:r>
            <a:r>
              <a:rPr sz="1955" spc="-2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17" dirty="0">
                <a:solidFill>
                  <a:srgbClr val="333333"/>
                </a:solidFill>
                <a:latin typeface="Roboto"/>
                <a:cs typeface="Roboto"/>
              </a:rPr>
              <a:t>data</a:t>
            </a:r>
            <a:r>
              <a:rPr sz="195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97" dirty="0">
                <a:solidFill>
                  <a:srgbClr val="333333"/>
                </a:solidFill>
                <a:latin typeface="Roboto"/>
                <a:cs typeface="Roboto"/>
              </a:rPr>
              <a:t>extraction</a:t>
            </a:r>
            <a:r>
              <a:rPr sz="195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24" dirty="0">
                <a:solidFill>
                  <a:srgbClr val="333333"/>
                </a:solidFill>
                <a:latin typeface="Roboto"/>
                <a:cs typeface="Roboto"/>
              </a:rPr>
              <a:t>from</a:t>
            </a:r>
            <a:r>
              <a:rPr sz="195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17" dirty="0">
                <a:solidFill>
                  <a:srgbClr val="333333"/>
                </a:solidFill>
                <a:latin typeface="Roboto"/>
                <a:cs typeface="Roboto"/>
              </a:rPr>
              <a:t>SFDC,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97" dirty="0">
                <a:solidFill>
                  <a:srgbClr val="333333"/>
                </a:solidFill>
                <a:latin typeface="Roboto"/>
                <a:cs typeface="Roboto"/>
              </a:rPr>
              <a:t>CFIs,</a:t>
            </a:r>
            <a:r>
              <a:rPr sz="195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31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95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04" dirty="0">
                <a:solidFill>
                  <a:srgbClr val="333333"/>
                </a:solidFill>
                <a:latin typeface="Roboto"/>
                <a:cs typeface="Roboto"/>
              </a:rPr>
              <a:t>other</a:t>
            </a:r>
            <a:r>
              <a:rPr sz="195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79" dirty="0">
                <a:solidFill>
                  <a:srgbClr val="333333"/>
                </a:solidFill>
                <a:latin typeface="Roboto"/>
                <a:cs typeface="Roboto"/>
              </a:rPr>
              <a:t>sources</a:t>
            </a:r>
            <a:endParaRPr sz="1955">
              <a:latin typeface="Roboto"/>
              <a:cs typeface="Roboto"/>
            </a:endParaRPr>
          </a:p>
        </p:txBody>
      </p:sp>
      <p:pic>
        <p:nvPicPr>
          <p:cNvPr id="22" name="object 2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379940" y="3713995"/>
            <a:ext cx="223512" cy="223512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9752455" y="3076248"/>
            <a:ext cx="5910707" cy="921069"/>
          </a:xfrm>
          <a:prstGeom prst="rect">
            <a:avLst/>
          </a:prstGeom>
        </p:spPr>
        <p:txBody>
          <a:bodyPr vert="horz" wrap="square" lIns="0" tIns="16557" rIns="0" bIns="0" rtlCol="0">
            <a:spAutoFit/>
          </a:bodyPr>
          <a:lstStyle/>
          <a:p>
            <a:pPr>
              <a:spcBef>
                <a:spcPts val="131"/>
              </a:spcBef>
            </a:pPr>
            <a:r>
              <a:rPr sz="1955" spc="-111" dirty="0">
                <a:solidFill>
                  <a:srgbClr val="333333"/>
                </a:solidFill>
                <a:latin typeface="Roboto"/>
                <a:cs typeface="Roboto"/>
              </a:rPr>
              <a:t>Scheduled</a:t>
            </a:r>
            <a:r>
              <a:rPr sz="1955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11" dirty="0">
                <a:solidFill>
                  <a:srgbClr val="333333"/>
                </a:solidFill>
                <a:latin typeface="Roboto"/>
                <a:cs typeface="Roboto"/>
              </a:rPr>
              <a:t>job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04" dirty="0">
                <a:solidFill>
                  <a:srgbClr val="333333"/>
                </a:solidFill>
                <a:latin typeface="Roboto"/>
                <a:cs typeface="Roboto"/>
              </a:rPr>
              <a:t>execution</a:t>
            </a:r>
            <a:r>
              <a:rPr sz="1955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24" dirty="0">
                <a:solidFill>
                  <a:srgbClr val="333333"/>
                </a:solidFill>
                <a:latin typeface="Roboto"/>
                <a:cs typeface="Roboto"/>
              </a:rPr>
              <a:t>based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31" dirty="0">
                <a:solidFill>
                  <a:srgbClr val="333333"/>
                </a:solidFill>
                <a:latin typeface="Roboto"/>
                <a:cs typeface="Roboto"/>
              </a:rPr>
              <a:t>on</a:t>
            </a:r>
            <a:r>
              <a:rPr sz="1955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17" dirty="0">
                <a:solidFill>
                  <a:srgbClr val="333333"/>
                </a:solidFill>
                <a:latin typeface="Roboto"/>
                <a:cs typeface="Roboto"/>
              </a:rPr>
              <a:t>GSR-approved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72" dirty="0">
                <a:solidFill>
                  <a:srgbClr val="333333"/>
                </a:solidFill>
                <a:latin typeface="Roboto"/>
                <a:cs typeface="Roboto"/>
              </a:rPr>
              <a:t>frequency</a:t>
            </a:r>
            <a:endParaRPr sz="1955">
              <a:latin typeface="Roboto"/>
              <a:cs typeface="Roboto"/>
            </a:endParaRPr>
          </a:p>
          <a:p>
            <a:pPr>
              <a:spcBef>
                <a:spcPts val="235"/>
              </a:spcBef>
            </a:pPr>
            <a:endParaRPr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r>
              <a:rPr sz="1955" spc="-91" dirty="0">
                <a:solidFill>
                  <a:srgbClr val="333333"/>
                </a:solidFill>
                <a:latin typeface="Roboto"/>
                <a:cs typeface="Roboto"/>
              </a:rPr>
              <a:t>Pipeline</a:t>
            </a:r>
            <a:r>
              <a:rPr sz="1955" spc="-39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97" dirty="0">
                <a:solidFill>
                  <a:srgbClr val="333333"/>
                </a:solidFill>
                <a:latin typeface="Roboto"/>
                <a:cs typeface="Roboto"/>
              </a:rPr>
              <a:t>version</a:t>
            </a:r>
            <a:r>
              <a:rPr sz="1955" spc="-39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97" dirty="0">
                <a:solidFill>
                  <a:srgbClr val="333333"/>
                </a:solidFill>
                <a:latin typeface="Roboto"/>
                <a:cs typeface="Roboto"/>
              </a:rPr>
              <a:t>control</a:t>
            </a:r>
            <a:r>
              <a:rPr sz="1955" spc="-32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31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955" spc="-39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04" dirty="0">
                <a:solidFill>
                  <a:srgbClr val="333333"/>
                </a:solidFill>
                <a:latin typeface="Roboto"/>
                <a:cs typeface="Roboto"/>
              </a:rPr>
              <a:t>execution</a:t>
            </a:r>
            <a:r>
              <a:rPr sz="1955" spc="-32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history</a:t>
            </a:r>
            <a:endParaRPr sz="1955">
              <a:latin typeface="Roboto"/>
              <a:cs typeface="Robo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70676" y="4849057"/>
            <a:ext cx="3707023" cy="351050"/>
          </a:xfrm>
          <a:prstGeom prst="rect">
            <a:avLst/>
          </a:prstGeom>
        </p:spPr>
        <p:txBody>
          <a:bodyPr vert="horz" wrap="square" lIns="0" tIns="19868" rIns="0" bIns="0" rtlCol="0">
            <a:spAutoFit/>
          </a:bodyPr>
          <a:lstStyle/>
          <a:p>
            <a:pPr>
              <a:spcBef>
                <a:spcPts val="156"/>
              </a:spcBef>
            </a:pPr>
            <a:r>
              <a:rPr sz="2151" b="1" spc="-111" dirty="0">
                <a:solidFill>
                  <a:srgbClr val="2562EB"/>
                </a:solidFill>
                <a:latin typeface="Roboto"/>
                <a:cs typeface="Roboto"/>
              </a:rPr>
              <a:t>Scheduled</a:t>
            </a:r>
            <a:r>
              <a:rPr sz="2151" b="1" spc="-39" dirty="0">
                <a:solidFill>
                  <a:srgbClr val="2562EB"/>
                </a:solidFill>
                <a:latin typeface="Roboto"/>
                <a:cs typeface="Roboto"/>
              </a:rPr>
              <a:t> </a:t>
            </a:r>
            <a:r>
              <a:rPr sz="2151" b="1" spc="-104" dirty="0">
                <a:solidFill>
                  <a:srgbClr val="2562EB"/>
                </a:solidFill>
                <a:latin typeface="Roboto"/>
                <a:cs typeface="Roboto"/>
              </a:rPr>
              <a:t>Vectorization</a:t>
            </a:r>
            <a:r>
              <a:rPr sz="2151" b="1" spc="-39" dirty="0">
                <a:solidFill>
                  <a:srgbClr val="2562EB"/>
                </a:solidFill>
                <a:latin typeface="Roboto"/>
                <a:cs typeface="Roboto"/>
              </a:rPr>
              <a:t> </a:t>
            </a:r>
            <a:r>
              <a:rPr sz="2151" b="1" spc="-85" dirty="0">
                <a:solidFill>
                  <a:srgbClr val="2562EB"/>
                </a:solidFill>
                <a:latin typeface="Roboto"/>
                <a:cs typeface="Roboto"/>
              </a:rPr>
              <a:t>Process</a:t>
            </a:r>
            <a:endParaRPr sz="2151">
              <a:latin typeface="Roboto"/>
              <a:cs typeface="Roboto"/>
            </a:endParaRPr>
          </a:p>
        </p:txBody>
      </p:sp>
      <p:pic>
        <p:nvPicPr>
          <p:cNvPr id="25" name="object 2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078476" y="5700784"/>
            <a:ext cx="869220" cy="869220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1904627" y="6702145"/>
            <a:ext cx="1233466" cy="317570"/>
          </a:xfrm>
          <a:prstGeom prst="rect">
            <a:avLst/>
          </a:prstGeom>
        </p:spPr>
        <p:txBody>
          <a:bodyPr vert="horz" wrap="square" lIns="0" tIns="16557" rIns="0" bIns="0" rtlCol="0">
            <a:spAutoFit/>
          </a:bodyPr>
          <a:lstStyle/>
          <a:p>
            <a:pPr>
              <a:spcBef>
                <a:spcPts val="131"/>
              </a:spcBef>
            </a:pPr>
            <a:r>
              <a:rPr sz="1955" spc="-97" dirty="0">
                <a:solidFill>
                  <a:srgbClr val="333333"/>
                </a:solidFill>
                <a:latin typeface="Roboto Medium"/>
                <a:cs typeface="Roboto Medium"/>
              </a:rPr>
              <a:t>Extract</a:t>
            </a:r>
            <a:r>
              <a:rPr sz="1955" spc="-45" dirty="0">
                <a:solidFill>
                  <a:srgbClr val="333333"/>
                </a:solidFill>
                <a:latin typeface="Roboto Medium"/>
                <a:cs typeface="Roboto Medium"/>
              </a:rPr>
              <a:t> </a:t>
            </a:r>
            <a:r>
              <a:rPr sz="1955" spc="-91" dirty="0">
                <a:solidFill>
                  <a:srgbClr val="333333"/>
                </a:solidFill>
                <a:latin typeface="Roboto Medium"/>
                <a:cs typeface="Roboto Medium"/>
              </a:rPr>
              <a:t>Data</a:t>
            </a:r>
            <a:endParaRPr sz="1955">
              <a:latin typeface="Roboto Medium"/>
              <a:cs typeface="Roboto Medium"/>
            </a:endParaRPr>
          </a:p>
        </p:txBody>
      </p:sp>
      <p:pic>
        <p:nvPicPr>
          <p:cNvPr id="27" name="object 2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611636" y="6270127"/>
            <a:ext cx="262571" cy="227238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523923" y="5526941"/>
            <a:ext cx="869220" cy="869220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6337851" y="6479000"/>
            <a:ext cx="1258302" cy="695494"/>
          </a:xfrm>
          <a:prstGeom prst="rect">
            <a:avLst/>
          </a:prstGeom>
        </p:spPr>
        <p:txBody>
          <a:bodyPr vert="horz" wrap="square" lIns="0" tIns="16557" rIns="0" bIns="0" rtlCol="0">
            <a:spAutoFit/>
          </a:bodyPr>
          <a:lstStyle/>
          <a:p>
            <a:pPr marR="6621" indent="293003">
              <a:lnSpc>
                <a:spcPct val="116700"/>
              </a:lnSpc>
              <a:spcBef>
                <a:spcPts val="131"/>
              </a:spcBef>
            </a:pPr>
            <a:r>
              <a:rPr sz="1955" spc="-13" dirty="0">
                <a:solidFill>
                  <a:srgbClr val="333333"/>
                </a:solidFill>
                <a:latin typeface="Roboto Medium"/>
                <a:cs typeface="Roboto Medium"/>
              </a:rPr>
              <a:t>Nomic </a:t>
            </a:r>
            <a:r>
              <a:rPr sz="1955" spc="-124" dirty="0">
                <a:solidFill>
                  <a:srgbClr val="333333"/>
                </a:solidFill>
                <a:latin typeface="Roboto Medium"/>
                <a:cs typeface="Roboto Medium"/>
              </a:rPr>
              <a:t>Embeddings</a:t>
            </a:r>
            <a:endParaRPr sz="1955">
              <a:latin typeface="Roboto Medium"/>
              <a:cs typeface="Roboto Medium"/>
            </a:endParaRPr>
          </a:p>
        </p:txBody>
      </p:sp>
      <p:pic>
        <p:nvPicPr>
          <p:cNvPr id="30" name="object 3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057084" y="6270127"/>
            <a:ext cx="262571" cy="227238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0969371" y="5700784"/>
            <a:ext cx="869220" cy="869220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10810273" y="6702145"/>
            <a:ext cx="1204492" cy="317570"/>
          </a:xfrm>
          <a:prstGeom prst="rect">
            <a:avLst/>
          </a:prstGeom>
        </p:spPr>
        <p:txBody>
          <a:bodyPr vert="horz" wrap="square" lIns="0" tIns="16557" rIns="0" bIns="0" rtlCol="0">
            <a:spAutoFit/>
          </a:bodyPr>
          <a:lstStyle/>
          <a:p>
            <a:pPr>
              <a:spcBef>
                <a:spcPts val="131"/>
              </a:spcBef>
            </a:pPr>
            <a:r>
              <a:rPr sz="1955" spc="-149" dirty="0">
                <a:solidFill>
                  <a:srgbClr val="333333"/>
                </a:solidFill>
                <a:latin typeface="Roboto Medium"/>
                <a:cs typeface="Roboto Medium"/>
              </a:rPr>
              <a:t>FAISS</a:t>
            </a:r>
            <a:r>
              <a:rPr sz="1955" dirty="0">
                <a:solidFill>
                  <a:srgbClr val="333333"/>
                </a:solidFill>
                <a:latin typeface="Roboto Medium"/>
                <a:cs typeface="Roboto Medium"/>
              </a:rPr>
              <a:t> </a:t>
            </a:r>
            <a:r>
              <a:rPr sz="1955" spc="-85" dirty="0">
                <a:solidFill>
                  <a:srgbClr val="333333"/>
                </a:solidFill>
                <a:latin typeface="Roboto Medium"/>
                <a:cs typeface="Roboto Medium"/>
              </a:rPr>
              <a:t>Index</a:t>
            </a:r>
            <a:endParaRPr sz="1955">
              <a:latin typeface="Roboto Medium"/>
              <a:cs typeface="Roboto Medium"/>
            </a:endParaRPr>
          </a:p>
        </p:txBody>
      </p:sp>
      <p:pic>
        <p:nvPicPr>
          <p:cNvPr id="33" name="object 3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3502530" y="6270127"/>
            <a:ext cx="262571" cy="227238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5414818" y="5700784"/>
            <a:ext cx="869220" cy="869220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15507949" y="6702145"/>
            <a:ext cx="699517" cy="317570"/>
          </a:xfrm>
          <a:prstGeom prst="rect">
            <a:avLst/>
          </a:prstGeom>
        </p:spPr>
        <p:txBody>
          <a:bodyPr vert="horz" wrap="square" lIns="0" tIns="16557" rIns="0" bIns="0" rtlCol="0">
            <a:spAutoFit/>
          </a:bodyPr>
          <a:lstStyle/>
          <a:p>
            <a:pPr>
              <a:spcBef>
                <a:spcPts val="131"/>
              </a:spcBef>
            </a:pPr>
            <a:r>
              <a:rPr sz="1955" spc="-97" dirty="0">
                <a:solidFill>
                  <a:srgbClr val="333333"/>
                </a:solidFill>
                <a:latin typeface="Roboto Medium"/>
                <a:cs typeface="Roboto Medium"/>
              </a:rPr>
              <a:t>Deploy</a:t>
            </a:r>
            <a:endParaRPr sz="1955">
              <a:latin typeface="Roboto Medium"/>
              <a:cs typeface="Roboto Medium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81599" y="8201768"/>
            <a:ext cx="6187202" cy="2666940"/>
          </a:xfrm>
          <a:prstGeom prst="rect">
            <a:avLst/>
          </a:prstGeom>
        </p:spPr>
        <p:txBody>
          <a:bodyPr vert="horz" wrap="square" lIns="0" tIns="19868" rIns="0" bIns="0" rtlCol="0">
            <a:spAutoFit/>
          </a:bodyPr>
          <a:lstStyle/>
          <a:p>
            <a:pPr marL="388186">
              <a:spcBef>
                <a:spcPts val="156"/>
              </a:spcBef>
            </a:pPr>
            <a:r>
              <a:rPr sz="2151" b="1" spc="-117" dirty="0">
                <a:solidFill>
                  <a:srgbClr val="2562EB"/>
                </a:solidFill>
                <a:latin typeface="Roboto"/>
                <a:cs typeface="Roboto"/>
              </a:rPr>
              <a:t>Monitoring</a:t>
            </a:r>
            <a:r>
              <a:rPr sz="2151" b="1" spc="7" dirty="0">
                <a:solidFill>
                  <a:srgbClr val="2562EB"/>
                </a:solidFill>
                <a:latin typeface="Roboto"/>
                <a:cs typeface="Roboto"/>
              </a:rPr>
              <a:t> </a:t>
            </a:r>
            <a:r>
              <a:rPr sz="2151" b="1" spc="-149" dirty="0">
                <a:solidFill>
                  <a:srgbClr val="2562EB"/>
                </a:solidFill>
                <a:latin typeface="Roboto"/>
                <a:cs typeface="Roboto"/>
              </a:rPr>
              <a:t>&amp;</a:t>
            </a:r>
            <a:r>
              <a:rPr sz="2151" b="1" spc="13" dirty="0">
                <a:solidFill>
                  <a:srgbClr val="2562EB"/>
                </a:solidFill>
                <a:latin typeface="Roboto"/>
                <a:cs typeface="Roboto"/>
              </a:rPr>
              <a:t> </a:t>
            </a:r>
            <a:r>
              <a:rPr sz="2151" b="1" spc="-13" dirty="0">
                <a:solidFill>
                  <a:srgbClr val="2562EB"/>
                </a:solidFill>
                <a:latin typeface="Roboto"/>
                <a:cs typeface="Roboto"/>
              </a:rPr>
              <a:t>Compliance</a:t>
            </a:r>
            <a:endParaRPr sz="2151">
              <a:latin typeface="Roboto"/>
              <a:cs typeface="Roboto"/>
            </a:endParaRPr>
          </a:p>
          <a:p>
            <a:pPr marL="903835" marR="6621" indent="55456">
              <a:lnSpc>
                <a:spcPts val="4693"/>
              </a:lnSpc>
              <a:spcBef>
                <a:spcPts val="20"/>
              </a:spcBef>
            </a:pPr>
            <a:r>
              <a:rPr sz="1955" spc="-97" dirty="0">
                <a:solidFill>
                  <a:srgbClr val="333333"/>
                </a:solidFill>
                <a:latin typeface="Roboto"/>
                <a:cs typeface="Roboto"/>
              </a:rPr>
              <a:t>Real-</a:t>
            </a:r>
            <a:r>
              <a:rPr sz="1955" spc="-111" dirty="0">
                <a:solidFill>
                  <a:srgbClr val="333333"/>
                </a:solidFill>
                <a:latin typeface="Roboto"/>
                <a:cs typeface="Roboto"/>
              </a:rPr>
              <a:t>time</a:t>
            </a:r>
            <a:r>
              <a:rPr sz="1955" spc="-2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04" dirty="0">
                <a:solidFill>
                  <a:srgbClr val="333333"/>
                </a:solidFill>
                <a:latin typeface="Roboto"/>
                <a:cs typeface="Roboto"/>
              </a:rPr>
              <a:t>monitoring</a:t>
            </a:r>
            <a:r>
              <a:rPr sz="1955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04" dirty="0">
                <a:solidFill>
                  <a:srgbClr val="333333"/>
                </a:solidFill>
                <a:latin typeface="Roboto"/>
                <a:cs typeface="Roboto"/>
              </a:rPr>
              <a:t>of</a:t>
            </a:r>
            <a:r>
              <a:rPr sz="1955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97" dirty="0">
                <a:solidFill>
                  <a:srgbClr val="333333"/>
                </a:solidFill>
                <a:latin typeface="Roboto"/>
                <a:cs typeface="Roboto"/>
              </a:rPr>
              <a:t>vectorization</a:t>
            </a:r>
            <a:r>
              <a:rPr sz="1955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11" dirty="0">
                <a:solidFill>
                  <a:srgbClr val="333333"/>
                </a:solidFill>
                <a:latin typeface="Roboto"/>
                <a:cs typeface="Roboto"/>
              </a:rPr>
              <a:t>process</a:t>
            </a:r>
            <a:r>
              <a:rPr sz="1955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health </a:t>
            </a:r>
            <a:r>
              <a:rPr sz="1955" spc="-117" dirty="0">
                <a:solidFill>
                  <a:srgbClr val="333333"/>
                </a:solidFill>
                <a:latin typeface="Roboto"/>
                <a:cs typeface="Roboto"/>
              </a:rPr>
              <a:t>Data</a:t>
            </a:r>
            <a:r>
              <a:rPr sz="1955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97" dirty="0">
                <a:solidFill>
                  <a:srgbClr val="333333"/>
                </a:solidFill>
                <a:latin typeface="Roboto"/>
                <a:cs typeface="Roboto"/>
              </a:rPr>
              <a:t>quality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11" dirty="0">
                <a:solidFill>
                  <a:srgbClr val="333333"/>
                </a:solidFill>
                <a:latin typeface="Roboto"/>
                <a:cs typeface="Roboto"/>
              </a:rPr>
              <a:t>checks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91" dirty="0">
                <a:solidFill>
                  <a:srgbClr val="333333"/>
                </a:solidFill>
                <a:latin typeface="Roboto"/>
                <a:cs typeface="Roboto"/>
              </a:rPr>
              <a:t>for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97" dirty="0">
                <a:solidFill>
                  <a:srgbClr val="333333"/>
                </a:solidFill>
                <a:latin typeface="Roboto"/>
                <a:cs typeface="Roboto"/>
              </a:rPr>
              <a:t>vectorization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accuracy </a:t>
            </a:r>
            <a:r>
              <a:rPr sz="1955" spc="-117" dirty="0">
                <a:solidFill>
                  <a:srgbClr val="333333"/>
                </a:solidFill>
                <a:latin typeface="Roboto"/>
                <a:cs typeface="Roboto"/>
              </a:rPr>
              <a:t>Comprehensive</a:t>
            </a:r>
            <a:r>
              <a:rPr sz="1955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11" dirty="0">
                <a:solidFill>
                  <a:srgbClr val="333333"/>
                </a:solidFill>
                <a:latin typeface="Roboto"/>
                <a:cs typeface="Roboto"/>
              </a:rPr>
              <a:t>logs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91" dirty="0">
                <a:solidFill>
                  <a:srgbClr val="333333"/>
                </a:solidFill>
                <a:latin typeface="Roboto"/>
                <a:cs typeface="Roboto"/>
              </a:rPr>
              <a:t>for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97" dirty="0">
                <a:solidFill>
                  <a:srgbClr val="333333"/>
                </a:solidFill>
                <a:latin typeface="Roboto"/>
                <a:cs typeface="Roboto"/>
              </a:rPr>
              <a:t>auditing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31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85" dirty="0">
                <a:solidFill>
                  <a:srgbClr val="333333"/>
                </a:solidFill>
                <a:latin typeface="Roboto"/>
                <a:cs typeface="Roboto"/>
              </a:rPr>
              <a:t>troubleshooting</a:t>
            </a:r>
            <a:endParaRPr sz="1955">
              <a:latin typeface="Roboto"/>
              <a:cs typeface="Roboto"/>
            </a:endParaRPr>
          </a:p>
          <a:p>
            <a:pPr>
              <a:spcBef>
                <a:spcPts val="39"/>
              </a:spcBef>
            </a:pPr>
            <a:endParaRPr>
              <a:latin typeface="Roboto"/>
              <a:cs typeface="Roboto"/>
            </a:endParaRPr>
          </a:p>
          <a:p>
            <a:pPr marL="16554">
              <a:spcBef>
                <a:spcPts val="7"/>
              </a:spcBef>
            </a:pPr>
            <a:r>
              <a:rPr sz="1499" spc="-104" dirty="0">
                <a:solidFill>
                  <a:srgbClr val="4A5462"/>
                </a:solidFill>
                <a:latin typeface="Roboto"/>
                <a:cs typeface="Roboto"/>
              </a:rPr>
              <a:t>FAISS</a:t>
            </a:r>
            <a:r>
              <a:rPr sz="1499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99" spc="-85" dirty="0">
                <a:solidFill>
                  <a:srgbClr val="4A5462"/>
                </a:solidFill>
                <a:latin typeface="Roboto"/>
                <a:cs typeface="Roboto"/>
              </a:rPr>
              <a:t>Vector</a:t>
            </a:r>
            <a:r>
              <a:rPr sz="1499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99" spc="-91" dirty="0">
                <a:solidFill>
                  <a:srgbClr val="4A5462"/>
                </a:solidFill>
                <a:latin typeface="Roboto"/>
                <a:cs typeface="Roboto"/>
              </a:rPr>
              <a:t>DB</a:t>
            </a:r>
            <a:r>
              <a:rPr sz="1499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99" spc="-59" dirty="0">
                <a:solidFill>
                  <a:srgbClr val="4A5462"/>
                </a:solidFill>
                <a:latin typeface="Roboto"/>
                <a:cs typeface="Roboto"/>
              </a:rPr>
              <a:t>for</a:t>
            </a:r>
            <a:r>
              <a:rPr sz="1499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99" spc="-79" dirty="0">
                <a:solidFill>
                  <a:srgbClr val="4A5462"/>
                </a:solidFill>
                <a:latin typeface="Roboto"/>
                <a:cs typeface="Roboto"/>
              </a:rPr>
              <a:t>Cognate</a:t>
            </a:r>
            <a:r>
              <a:rPr sz="1499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99" spc="-32" dirty="0">
                <a:solidFill>
                  <a:srgbClr val="4A5462"/>
                </a:solidFill>
                <a:latin typeface="Roboto"/>
                <a:cs typeface="Roboto"/>
              </a:rPr>
              <a:t>AI</a:t>
            </a:r>
            <a:endParaRPr sz="1499">
              <a:latin typeface="Roboto"/>
              <a:cs typeface="Robo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724521" y="8763447"/>
            <a:ext cx="7582096" cy="2105624"/>
          </a:xfrm>
          <a:prstGeom prst="rect">
            <a:avLst/>
          </a:prstGeom>
        </p:spPr>
        <p:txBody>
          <a:bodyPr vert="horz" wrap="square" lIns="0" tIns="16557" rIns="0" bIns="0" rtlCol="0">
            <a:spAutoFit/>
          </a:bodyPr>
          <a:lstStyle/>
          <a:p>
            <a:pPr>
              <a:spcBef>
                <a:spcPts val="131"/>
              </a:spcBef>
            </a:pPr>
            <a:r>
              <a:rPr sz="1955" spc="-91" dirty="0">
                <a:solidFill>
                  <a:srgbClr val="333333"/>
                </a:solidFill>
                <a:latin typeface="Roboto"/>
                <a:cs typeface="Roboto"/>
              </a:rPr>
              <a:t>Alerts</a:t>
            </a:r>
            <a:r>
              <a:rPr sz="1955" spc="-2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91" dirty="0">
                <a:solidFill>
                  <a:srgbClr val="333333"/>
                </a:solidFill>
                <a:latin typeface="Roboto"/>
                <a:cs typeface="Roboto"/>
              </a:rPr>
              <a:t>for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91" dirty="0">
                <a:solidFill>
                  <a:srgbClr val="333333"/>
                </a:solidFill>
                <a:latin typeface="Roboto"/>
                <a:cs typeface="Roboto"/>
              </a:rPr>
              <a:t>pipeline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91" dirty="0">
                <a:solidFill>
                  <a:srgbClr val="333333"/>
                </a:solidFill>
                <a:latin typeface="Roboto"/>
                <a:cs typeface="Roboto"/>
              </a:rPr>
              <a:t>failures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04" dirty="0">
                <a:solidFill>
                  <a:srgbClr val="333333"/>
                </a:solidFill>
                <a:latin typeface="Roboto"/>
                <a:cs typeface="Roboto"/>
              </a:rPr>
              <a:t>or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17" dirty="0">
                <a:solidFill>
                  <a:srgbClr val="333333"/>
                </a:solidFill>
                <a:latin typeface="Roboto"/>
                <a:cs typeface="Roboto"/>
              </a:rPr>
              <a:t>data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97" dirty="0">
                <a:solidFill>
                  <a:srgbClr val="333333"/>
                </a:solidFill>
                <a:latin typeface="Roboto"/>
                <a:cs typeface="Roboto"/>
              </a:rPr>
              <a:t>quality</a:t>
            </a:r>
            <a:r>
              <a:rPr sz="195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issues</a:t>
            </a:r>
            <a:endParaRPr sz="1955">
              <a:latin typeface="Roboto"/>
              <a:cs typeface="Roboto"/>
            </a:endParaRPr>
          </a:p>
          <a:p>
            <a:pPr marL="27315" marR="1740625">
              <a:lnSpc>
                <a:spcPct val="200000"/>
              </a:lnSpc>
            </a:pPr>
            <a:r>
              <a:rPr sz="1955" spc="-124" dirty="0">
                <a:solidFill>
                  <a:srgbClr val="333333"/>
                </a:solidFill>
                <a:latin typeface="Roboto"/>
                <a:cs typeface="Roboto"/>
              </a:rPr>
              <a:t>SRE</a:t>
            </a:r>
            <a:r>
              <a:rPr sz="1955" spc="-4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31" dirty="0">
                <a:solidFill>
                  <a:srgbClr val="333333"/>
                </a:solidFill>
                <a:latin typeface="Roboto"/>
                <a:cs typeface="Roboto"/>
              </a:rPr>
              <a:t>&amp;</a:t>
            </a:r>
            <a:r>
              <a:rPr sz="1955" spc="-39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91" dirty="0">
                <a:solidFill>
                  <a:srgbClr val="333333"/>
                </a:solidFill>
                <a:latin typeface="Roboto"/>
                <a:cs typeface="Roboto"/>
              </a:rPr>
              <a:t>Security</a:t>
            </a:r>
            <a:r>
              <a:rPr sz="1955" spc="-39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11" dirty="0">
                <a:solidFill>
                  <a:srgbClr val="333333"/>
                </a:solidFill>
                <a:latin typeface="Roboto"/>
                <a:cs typeface="Roboto"/>
              </a:rPr>
              <a:t>compliance</a:t>
            </a:r>
            <a:r>
              <a:rPr sz="1955" spc="-39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91" dirty="0">
                <a:solidFill>
                  <a:srgbClr val="333333"/>
                </a:solidFill>
                <a:latin typeface="Roboto"/>
                <a:cs typeface="Roboto"/>
              </a:rPr>
              <a:t>with</a:t>
            </a:r>
            <a:r>
              <a:rPr sz="1955" spc="-39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17" dirty="0">
                <a:solidFill>
                  <a:srgbClr val="333333"/>
                </a:solidFill>
                <a:latin typeface="Roboto"/>
                <a:cs typeface="Roboto"/>
              </a:rPr>
              <a:t>approved</a:t>
            </a:r>
            <a:r>
              <a:rPr sz="1955" spc="-39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standards </a:t>
            </a:r>
            <a:r>
              <a:rPr sz="1955" spc="-111" dirty="0">
                <a:solidFill>
                  <a:srgbClr val="333333"/>
                </a:solidFill>
                <a:latin typeface="Roboto"/>
                <a:cs typeface="Roboto"/>
              </a:rPr>
              <a:t>Performance</a:t>
            </a:r>
            <a:r>
              <a:rPr sz="1955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11" dirty="0">
                <a:solidFill>
                  <a:srgbClr val="333333"/>
                </a:solidFill>
                <a:latin typeface="Roboto"/>
                <a:cs typeface="Roboto"/>
              </a:rPr>
              <a:t>metrics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91" dirty="0">
                <a:solidFill>
                  <a:srgbClr val="333333"/>
                </a:solidFill>
                <a:latin typeface="Roboto"/>
                <a:cs typeface="Roboto"/>
              </a:rPr>
              <a:t>for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44" dirty="0">
                <a:solidFill>
                  <a:srgbClr val="333333"/>
                </a:solidFill>
                <a:latin typeface="Roboto"/>
                <a:cs typeface="Roboto"/>
              </a:rPr>
              <a:t>FAISS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11" dirty="0">
                <a:solidFill>
                  <a:srgbClr val="333333"/>
                </a:solidFill>
                <a:latin typeface="Roboto"/>
                <a:cs typeface="Roboto"/>
              </a:rPr>
              <a:t>index</a:t>
            </a:r>
            <a:r>
              <a:rPr sz="1955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04" dirty="0">
                <a:solidFill>
                  <a:srgbClr val="333333"/>
                </a:solidFill>
                <a:latin typeface="Roboto"/>
                <a:cs typeface="Roboto"/>
              </a:rPr>
              <a:t>size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31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04" dirty="0">
                <a:solidFill>
                  <a:srgbClr val="333333"/>
                </a:solidFill>
                <a:latin typeface="Roboto"/>
                <a:cs typeface="Roboto"/>
              </a:rPr>
              <a:t>query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79" dirty="0">
                <a:solidFill>
                  <a:srgbClr val="333333"/>
                </a:solidFill>
                <a:latin typeface="Roboto"/>
                <a:cs typeface="Roboto"/>
              </a:rPr>
              <a:t>speed</a:t>
            </a:r>
            <a:endParaRPr sz="1955">
              <a:latin typeface="Roboto"/>
              <a:cs typeface="Roboto"/>
            </a:endParaRPr>
          </a:p>
          <a:p>
            <a:pPr>
              <a:spcBef>
                <a:spcPts val="593"/>
              </a:spcBef>
            </a:pPr>
            <a:endParaRPr>
              <a:latin typeface="Roboto"/>
              <a:cs typeface="Roboto"/>
            </a:endParaRPr>
          </a:p>
          <a:p>
            <a:pPr marR="6621" algn="r"/>
            <a:r>
              <a:rPr sz="1499" spc="-13" dirty="0">
                <a:solidFill>
                  <a:srgbClr val="4A5462"/>
                </a:solidFill>
                <a:latin typeface="Roboto"/>
                <a:cs typeface="Roboto"/>
              </a:rPr>
              <a:t>Confidential</a:t>
            </a:r>
            <a:endParaRPr sz="1499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5746" y="447693"/>
            <a:ext cx="9115026" cy="1280174"/>
          </a:xfrm>
          <a:prstGeom prst="rect">
            <a:avLst/>
          </a:prstGeom>
        </p:spPr>
        <p:txBody>
          <a:bodyPr vert="horz" wrap="square" lIns="0" tIns="210962" rIns="0" bIns="0" rtlCol="0">
            <a:spAutoFit/>
          </a:bodyPr>
          <a:lstStyle/>
          <a:p>
            <a:pPr algn="ctr">
              <a:spcBef>
                <a:spcPts val="906"/>
              </a:spcBef>
            </a:pPr>
            <a:r>
              <a:rPr spc="-208" dirty="0"/>
              <a:t>Global</a:t>
            </a:r>
            <a:r>
              <a:rPr spc="-65" dirty="0"/>
              <a:t> </a:t>
            </a:r>
            <a:r>
              <a:rPr spc="-248" dirty="0"/>
              <a:t>Reach</a:t>
            </a:r>
            <a:r>
              <a:rPr spc="-59" dirty="0"/>
              <a:t> </a:t>
            </a:r>
            <a:r>
              <a:rPr spc="-267" dirty="0"/>
              <a:t>&amp;</a:t>
            </a:r>
            <a:r>
              <a:rPr spc="-65" dirty="0"/>
              <a:t> </a:t>
            </a:r>
            <a:r>
              <a:rPr spc="-228" dirty="0"/>
              <a:t>High</a:t>
            </a:r>
            <a:r>
              <a:rPr spc="-59" dirty="0"/>
              <a:t> </a:t>
            </a:r>
            <a:r>
              <a:rPr spc="-189" dirty="0"/>
              <a:t>Performance</a:t>
            </a:r>
          </a:p>
          <a:p>
            <a:pPr algn="ctr">
              <a:spcBef>
                <a:spcPts val="521"/>
              </a:spcBef>
            </a:pPr>
            <a:r>
              <a:rPr sz="2607" b="0" spc="-117" dirty="0">
                <a:solidFill>
                  <a:srgbClr val="2562EB"/>
                </a:solidFill>
                <a:latin typeface="Roboto Medium"/>
                <a:cs typeface="Roboto Medium"/>
              </a:rPr>
              <a:t>Scalability</a:t>
            </a:r>
            <a:r>
              <a:rPr sz="2607" b="0" spc="-39" dirty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sz="2607" b="0" spc="-156" dirty="0">
                <a:solidFill>
                  <a:srgbClr val="2562EB"/>
                </a:solidFill>
                <a:latin typeface="Roboto Medium"/>
                <a:cs typeface="Roboto Medium"/>
              </a:rPr>
              <a:t>and</a:t>
            </a:r>
            <a:r>
              <a:rPr sz="2607" b="0" spc="-39" dirty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sz="2607" b="0" spc="-124" dirty="0">
                <a:solidFill>
                  <a:srgbClr val="2562EB"/>
                </a:solidFill>
                <a:latin typeface="Roboto Medium"/>
                <a:cs typeface="Roboto Medium"/>
              </a:rPr>
              <a:t>Multi-</a:t>
            </a:r>
            <a:r>
              <a:rPr sz="2607" b="0" spc="-169" dirty="0">
                <a:solidFill>
                  <a:srgbClr val="2562EB"/>
                </a:solidFill>
                <a:latin typeface="Roboto Medium"/>
                <a:cs typeface="Roboto Medium"/>
              </a:rPr>
              <a:t>Geo</a:t>
            </a:r>
            <a:r>
              <a:rPr sz="2607" b="0" spc="-39" dirty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sz="2607" b="0" spc="-13" dirty="0">
                <a:solidFill>
                  <a:srgbClr val="2562EB"/>
                </a:solidFill>
                <a:latin typeface="Roboto Medium"/>
                <a:cs typeface="Roboto Medium"/>
              </a:rPr>
              <a:t>Deployment</a:t>
            </a:r>
            <a:endParaRPr sz="2607">
              <a:latin typeface="Roboto Medium"/>
              <a:cs typeface="Roboto Medium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98158" y="1950707"/>
            <a:ext cx="5029068" cy="3625896"/>
            <a:chOff x="609599" y="1409699"/>
            <a:chExt cx="3857625" cy="2781300"/>
          </a:xfrm>
        </p:grpSpPr>
        <p:sp>
          <p:nvSpPr>
            <p:cNvPr id="4" name="object 4"/>
            <p:cNvSpPr/>
            <p:nvPr/>
          </p:nvSpPr>
          <p:spPr>
            <a:xfrm>
              <a:off x="666749" y="1409699"/>
              <a:ext cx="3800475" cy="2781300"/>
            </a:xfrm>
            <a:custGeom>
              <a:avLst/>
              <a:gdLst/>
              <a:ahLst/>
              <a:cxnLst/>
              <a:rect l="l" t="t" r="r" b="b"/>
              <a:pathLst>
                <a:path w="3800475" h="2781300">
                  <a:moveTo>
                    <a:pt x="0" y="2781299"/>
                  </a:moveTo>
                  <a:lnTo>
                    <a:pt x="3800474" y="2781299"/>
                  </a:lnTo>
                  <a:lnTo>
                    <a:pt x="3800474" y="0"/>
                  </a:lnTo>
                  <a:lnTo>
                    <a:pt x="0" y="0"/>
                  </a:lnTo>
                  <a:lnTo>
                    <a:pt x="0" y="2781299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599" y="1409699"/>
              <a:ext cx="57150" cy="2781300"/>
            </a:xfrm>
            <a:custGeom>
              <a:avLst/>
              <a:gdLst/>
              <a:ahLst/>
              <a:cxnLst/>
              <a:rect l="l" t="t" r="r" b="b"/>
              <a:pathLst>
                <a:path w="57150" h="2781300">
                  <a:moveTo>
                    <a:pt x="57149" y="2781299"/>
                  </a:moveTo>
                  <a:lnTo>
                    <a:pt x="0" y="2781299"/>
                  </a:lnTo>
                  <a:lnTo>
                    <a:pt x="0" y="0"/>
                  </a:lnTo>
                  <a:lnTo>
                    <a:pt x="57149" y="0"/>
                  </a:lnTo>
                  <a:lnTo>
                    <a:pt x="57149" y="27812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9149" y="2000249"/>
              <a:ext cx="190499" cy="13334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9149" y="2562224"/>
              <a:ext cx="190499" cy="1523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9149" y="3152774"/>
              <a:ext cx="171449" cy="1142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9149" y="3495674"/>
              <a:ext cx="152399" cy="114299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998158" y="5874622"/>
            <a:ext cx="5029068" cy="4072924"/>
            <a:chOff x="609599" y="4419599"/>
            <a:chExt cx="3857625" cy="3124200"/>
          </a:xfrm>
        </p:grpSpPr>
        <p:sp>
          <p:nvSpPr>
            <p:cNvPr id="11" name="object 11"/>
            <p:cNvSpPr/>
            <p:nvPr/>
          </p:nvSpPr>
          <p:spPr>
            <a:xfrm>
              <a:off x="666749" y="4419599"/>
              <a:ext cx="3800475" cy="3124200"/>
            </a:xfrm>
            <a:custGeom>
              <a:avLst/>
              <a:gdLst/>
              <a:ahLst/>
              <a:cxnLst/>
              <a:rect l="l" t="t" r="r" b="b"/>
              <a:pathLst>
                <a:path w="3800475" h="3124200">
                  <a:moveTo>
                    <a:pt x="0" y="3124199"/>
                  </a:moveTo>
                  <a:lnTo>
                    <a:pt x="3800474" y="3124199"/>
                  </a:lnTo>
                  <a:lnTo>
                    <a:pt x="3800474" y="0"/>
                  </a:lnTo>
                  <a:lnTo>
                    <a:pt x="0" y="0"/>
                  </a:lnTo>
                  <a:lnTo>
                    <a:pt x="0" y="3124199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9599" y="4419599"/>
              <a:ext cx="57150" cy="3124200"/>
            </a:xfrm>
            <a:custGeom>
              <a:avLst/>
              <a:gdLst/>
              <a:ahLst/>
              <a:cxnLst/>
              <a:rect l="l" t="t" r="r" b="b"/>
              <a:pathLst>
                <a:path w="57150" h="3124200">
                  <a:moveTo>
                    <a:pt x="57149" y="3124199"/>
                  </a:moveTo>
                  <a:lnTo>
                    <a:pt x="0" y="3124199"/>
                  </a:lnTo>
                  <a:lnTo>
                    <a:pt x="0" y="0"/>
                  </a:lnTo>
                  <a:lnTo>
                    <a:pt x="57149" y="0"/>
                  </a:lnTo>
                  <a:lnTo>
                    <a:pt x="57149" y="31241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9149" y="5000624"/>
              <a:ext cx="152399" cy="15239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3912" y="5581642"/>
              <a:ext cx="142845" cy="13334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8643" y="6143624"/>
              <a:ext cx="191184" cy="15239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9149" y="6486524"/>
              <a:ext cx="133349" cy="15239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23882" y="6829424"/>
              <a:ext cx="142934" cy="152161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072663" y="2117310"/>
            <a:ext cx="4954563" cy="3082693"/>
          </a:xfrm>
          <a:prstGeom prst="rect">
            <a:avLst/>
          </a:prstGeom>
        </p:spPr>
        <p:txBody>
          <a:bodyPr vert="horz" wrap="square" lIns="0" tIns="19040" rIns="0" bIns="0" rtlCol="0">
            <a:spAutoFit/>
          </a:bodyPr>
          <a:lstStyle/>
          <a:p>
            <a:pPr marL="198644">
              <a:spcBef>
                <a:spcPts val="149"/>
              </a:spcBef>
            </a:pPr>
            <a:r>
              <a:rPr sz="2151" b="1" spc="-13" dirty="0">
                <a:solidFill>
                  <a:srgbClr val="2562EB"/>
                </a:solidFill>
                <a:latin typeface="Roboto"/>
                <a:cs typeface="Roboto"/>
              </a:rPr>
              <a:t>Scalability</a:t>
            </a:r>
            <a:endParaRPr sz="2151">
              <a:latin typeface="Roboto"/>
              <a:cs typeface="Roboto"/>
            </a:endParaRPr>
          </a:p>
          <a:p>
            <a:pPr marL="595935" marR="923698">
              <a:lnSpc>
                <a:spcPct val="115399"/>
              </a:lnSpc>
              <a:spcBef>
                <a:spcPts val="1474"/>
              </a:spcBef>
            </a:pPr>
            <a:r>
              <a:rPr sz="1695" b="1" spc="-85" dirty="0">
                <a:solidFill>
                  <a:srgbClr val="333333"/>
                </a:solidFill>
                <a:latin typeface="Roboto"/>
                <a:cs typeface="Roboto"/>
              </a:rPr>
              <a:t>Managed</a:t>
            </a:r>
            <a:r>
              <a:rPr sz="1695" b="1" spc="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b="1" spc="-79" dirty="0">
                <a:solidFill>
                  <a:srgbClr val="333333"/>
                </a:solidFill>
                <a:latin typeface="Roboto"/>
                <a:cs typeface="Roboto"/>
              </a:rPr>
              <a:t>Cloud</a:t>
            </a:r>
            <a:r>
              <a:rPr sz="1695" b="1" spc="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b="1" spc="-65" dirty="0">
                <a:solidFill>
                  <a:srgbClr val="333333"/>
                </a:solidFill>
                <a:latin typeface="Roboto"/>
                <a:cs typeface="Roboto"/>
              </a:rPr>
              <a:t>Services:</a:t>
            </a:r>
            <a:r>
              <a:rPr sz="1695" b="1" spc="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85" dirty="0">
                <a:solidFill>
                  <a:srgbClr val="333333"/>
                </a:solidFill>
                <a:latin typeface="Roboto"/>
                <a:cs typeface="Roboto"/>
              </a:rPr>
              <a:t>Auto-</a:t>
            </a:r>
            <a:r>
              <a:rPr sz="1695" spc="-59" dirty="0">
                <a:solidFill>
                  <a:srgbClr val="333333"/>
                </a:solidFill>
                <a:latin typeface="Roboto"/>
                <a:cs typeface="Roboto"/>
              </a:rPr>
              <a:t>scaling </a:t>
            </a:r>
            <a:r>
              <a:rPr sz="1695" spc="-72" dirty="0">
                <a:solidFill>
                  <a:srgbClr val="333333"/>
                </a:solidFill>
                <a:latin typeface="Roboto"/>
                <a:cs typeface="Roboto"/>
              </a:rPr>
              <a:t>databases</a:t>
            </a:r>
            <a:r>
              <a:rPr sz="1695" spc="-2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104" dirty="0">
                <a:solidFill>
                  <a:srgbClr val="333333"/>
                </a:solidFill>
                <a:latin typeface="Roboto"/>
                <a:cs typeface="Roboto"/>
              </a:rPr>
              <a:t>&amp;</a:t>
            </a:r>
            <a:r>
              <a:rPr sz="1695" spc="-2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65" dirty="0">
                <a:solidFill>
                  <a:srgbClr val="333333"/>
                </a:solidFill>
                <a:latin typeface="Roboto"/>
                <a:cs typeface="Roboto"/>
              </a:rPr>
              <a:t>serverless</a:t>
            </a:r>
            <a:r>
              <a:rPr sz="1695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13" dirty="0">
                <a:solidFill>
                  <a:srgbClr val="333333"/>
                </a:solidFill>
                <a:latin typeface="Roboto"/>
                <a:cs typeface="Roboto"/>
              </a:rPr>
              <a:t>backend</a:t>
            </a:r>
            <a:endParaRPr sz="1695">
              <a:latin typeface="Roboto"/>
              <a:cs typeface="Roboto"/>
            </a:endParaRPr>
          </a:p>
          <a:p>
            <a:pPr marL="595935" marR="377427">
              <a:lnSpc>
                <a:spcPct val="115399"/>
              </a:lnSpc>
              <a:spcBef>
                <a:spcPts val="1174"/>
              </a:spcBef>
            </a:pPr>
            <a:r>
              <a:rPr sz="1695" b="1" spc="-91" dirty="0">
                <a:solidFill>
                  <a:srgbClr val="333333"/>
                </a:solidFill>
                <a:latin typeface="Roboto"/>
                <a:cs typeface="Roboto"/>
              </a:rPr>
              <a:t>Vector</a:t>
            </a:r>
            <a:r>
              <a:rPr sz="1695" b="1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b="1" spc="-72" dirty="0">
                <a:solidFill>
                  <a:srgbClr val="333333"/>
                </a:solidFill>
                <a:latin typeface="Roboto"/>
                <a:cs typeface="Roboto"/>
              </a:rPr>
              <a:t>Database:</a:t>
            </a:r>
            <a:r>
              <a:rPr sz="1695" b="1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111" dirty="0">
                <a:solidFill>
                  <a:srgbClr val="333333"/>
                </a:solidFill>
                <a:latin typeface="Roboto"/>
                <a:cs typeface="Roboto"/>
              </a:rPr>
              <a:t>FAISS</a:t>
            </a:r>
            <a:r>
              <a:rPr sz="169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59" dirty="0">
                <a:solidFill>
                  <a:srgbClr val="333333"/>
                </a:solidFill>
                <a:latin typeface="Roboto"/>
                <a:cs typeface="Roboto"/>
              </a:rPr>
              <a:t>file</a:t>
            </a:r>
            <a:r>
              <a:rPr sz="169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72" dirty="0">
                <a:solidFill>
                  <a:srgbClr val="333333"/>
                </a:solidFill>
                <a:latin typeface="Roboto"/>
                <a:cs typeface="Roboto"/>
              </a:rPr>
              <a:t>sync</a:t>
            </a:r>
            <a:r>
              <a:rPr sz="169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65" dirty="0">
                <a:solidFill>
                  <a:srgbClr val="333333"/>
                </a:solidFill>
                <a:latin typeface="Roboto"/>
                <a:cs typeface="Roboto"/>
              </a:rPr>
              <a:t>or</a:t>
            </a:r>
            <a:r>
              <a:rPr sz="169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79" dirty="0">
                <a:solidFill>
                  <a:srgbClr val="333333"/>
                </a:solidFill>
                <a:latin typeface="Roboto"/>
                <a:cs typeface="Roboto"/>
              </a:rPr>
              <a:t>managed </a:t>
            </a:r>
            <a:r>
              <a:rPr sz="1695" spc="-13" dirty="0">
                <a:solidFill>
                  <a:srgbClr val="333333"/>
                </a:solidFill>
                <a:latin typeface="Roboto"/>
                <a:cs typeface="Roboto"/>
              </a:rPr>
              <a:t>Pinecone/Milvus</a:t>
            </a:r>
            <a:endParaRPr sz="1695">
              <a:latin typeface="Roboto"/>
              <a:cs typeface="Roboto"/>
            </a:endParaRPr>
          </a:p>
          <a:p>
            <a:pPr marL="571105">
              <a:spcBef>
                <a:spcPts val="1486"/>
              </a:spcBef>
            </a:pPr>
            <a:r>
              <a:rPr sz="1695" b="1" spc="-72" dirty="0">
                <a:solidFill>
                  <a:srgbClr val="333333"/>
                </a:solidFill>
                <a:latin typeface="Roboto"/>
                <a:cs typeface="Roboto"/>
              </a:rPr>
              <a:t>Caching:</a:t>
            </a:r>
            <a:r>
              <a:rPr sz="1695" b="1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79" dirty="0">
                <a:solidFill>
                  <a:srgbClr val="333333"/>
                </a:solidFill>
                <a:latin typeface="Roboto"/>
                <a:cs typeface="Roboto"/>
              </a:rPr>
              <a:t>Redis</a:t>
            </a:r>
            <a:r>
              <a:rPr sz="1695" spc="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52" dirty="0">
                <a:solidFill>
                  <a:srgbClr val="333333"/>
                </a:solidFill>
                <a:latin typeface="Roboto"/>
                <a:cs typeface="Roboto"/>
              </a:rPr>
              <a:t>for</a:t>
            </a:r>
            <a:r>
              <a:rPr sz="1695" spc="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65" dirty="0">
                <a:solidFill>
                  <a:srgbClr val="333333"/>
                </a:solidFill>
                <a:latin typeface="Roboto"/>
                <a:cs typeface="Roboto"/>
              </a:rPr>
              <a:t>frequently</a:t>
            </a:r>
            <a:r>
              <a:rPr sz="1695" spc="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85" dirty="0">
                <a:solidFill>
                  <a:srgbClr val="333333"/>
                </a:solidFill>
                <a:latin typeface="Roboto"/>
                <a:cs typeface="Roboto"/>
              </a:rPr>
              <a:t>accessed</a:t>
            </a:r>
            <a:r>
              <a:rPr sz="1695" spc="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27" dirty="0">
                <a:solidFill>
                  <a:srgbClr val="333333"/>
                </a:solidFill>
                <a:latin typeface="Roboto"/>
                <a:cs typeface="Roboto"/>
              </a:rPr>
              <a:t>data</a:t>
            </a:r>
            <a:endParaRPr sz="1695">
              <a:latin typeface="Roboto"/>
              <a:cs typeface="Roboto"/>
            </a:endParaRPr>
          </a:p>
          <a:p>
            <a:pPr marL="546272" marR="888110">
              <a:lnSpc>
                <a:spcPct val="115399"/>
              </a:lnSpc>
              <a:spcBef>
                <a:spcPts val="1174"/>
              </a:spcBef>
            </a:pPr>
            <a:r>
              <a:rPr sz="1695" b="1" spc="-91" dirty="0">
                <a:solidFill>
                  <a:srgbClr val="333333"/>
                </a:solidFill>
                <a:latin typeface="Roboto"/>
                <a:cs typeface="Roboto"/>
              </a:rPr>
              <a:t>Async</a:t>
            </a:r>
            <a:r>
              <a:rPr sz="1695" b="1" spc="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b="1" spc="-72" dirty="0">
                <a:solidFill>
                  <a:srgbClr val="333333"/>
                </a:solidFill>
                <a:latin typeface="Roboto"/>
                <a:cs typeface="Roboto"/>
              </a:rPr>
              <a:t>Processing:</a:t>
            </a:r>
            <a:r>
              <a:rPr sz="1695" b="1" spc="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91" dirty="0">
                <a:solidFill>
                  <a:srgbClr val="333333"/>
                </a:solidFill>
                <a:latin typeface="Roboto"/>
                <a:cs typeface="Roboto"/>
              </a:rPr>
              <a:t>Message</a:t>
            </a:r>
            <a:r>
              <a:rPr sz="1695" spc="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85" dirty="0">
                <a:solidFill>
                  <a:srgbClr val="333333"/>
                </a:solidFill>
                <a:latin typeface="Roboto"/>
                <a:cs typeface="Roboto"/>
              </a:rPr>
              <a:t>queues</a:t>
            </a:r>
            <a:r>
              <a:rPr sz="1695" spc="2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32" dirty="0">
                <a:solidFill>
                  <a:srgbClr val="333333"/>
                </a:solidFill>
                <a:latin typeface="Roboto"/>
                <a:cs typeface="Roboto"/>
              </a:rPr>
              <a:t>for </a:t>
            </a:r>
            <a:r>
              <a:rPr sz="1695" spc="-13" dirty="0">
                <a:solidFill>
                  <a:srgbClr val="333333"/>
                </a:solidFill>
                <a:latin typeface="Roboto"/>
                <a:cs typeface="Roboto"/>
              </a:rPr>
              <a:t>ingestion</a:t>
            </a:r>
            <a:endParaRPr sz="1695">
              <a:latin typeface="Roboto"/>
              <a:cs typeface="Robo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72663" y="6041227"/>
            <a:ext cx="4954563" cy="3532047"/>
          </a:xfrm>
          <a:prstGeom prst="rect">
            <a:avLst/>
          </a:prstGeom>
        </p:spPr>
        <p:txBody>
          <a:bodyPr vert="horz" wrap="square" lIns="0" tIns="19040" rIns="0" bIns="0" rtlCol="0">
            <a:spAutoFit/>
          </a:bodyPr>
          <a:lstStyle/>
          <a:p>
            <a:pPr marL="198644">
              <a:spcBef>
                <a:spcPts val="149"/>
              </a:spcBef>
            </a:pPr>
            <a:r>
              <a:rPr sz="2151" b="1" spc="-104" dirty="0">
                <a:solidFill>
                  <a:srgbClr val="2562EB"/>
                </a:solidFill>
                <a:latin typeface="Roboto"/>
                <a:cs typeface="Roboto"/>
              </a:rPr>
              <a:t>Multi-</a:t>
            </a:r>
            <a:r>
              <a:rPr sz="2151" b="1" spc="-137" dirty="0">
                <a:solidFill>
                  <a:srgbClr val="2562EB"/>
                </a:solidFill>
                <a:latin typeface="Roboto"/>
                <a:cs typeface="Roboto"/>
              </a:rPr>
              <a:t>Geo</a:t>
            </a:r>
            <a:r>
              <a:rPr sz="2151" b="1" spc="39" dirty="0">
                <a:solidFill>
                  <a:srgbClr val="2562EB"/>
                </a:solidFill>
                <a:latin typeface="Roboto"/>
                <a:cs typeface="Roboto"/>
              </a:rPr>
              <a:t> </a:t>
            </a:r>
            <a:r>
              <a:rPr sz="2151" b="1" spc="-13" dirty="0">
                <a:solidFill>
                  <a:srgbClr val="2562EB"/>
                </a:solidFill>
                <a:latin typeface="Roboto"/>
                <a:cs typeface="Roboto"/>
              </a:rPr>
              <a:t>Strategy</a:t>
            </a:r>
            <a:endParaRPr sz="2151">
              <a:latin typeface="Roboto"/>
              <a:cs typeface="Roboto"/>
            </a:endParaRPr>
          </a:p>
          <a:p>
            <a:pPr marL="546272" marR="242514">
              <a:lnSpc>
                <a:spcPct val="115399"/>
              </a:lnSpc>
              <a:spcBef>
                <a:spcPts val="1474"/>
              </a:spcBef>
            </a:pPr>
            <a:r>
              <a:rPr sz="1695" b="1" spc="-79" dirty="0">
                <a:solidFill>
                  <a:srgbClr val="333333"/>
                </a:solidFill>
                <a:latin typeface="Roboto"/>
                <a:cs typeface="Roboto"/>
              </a:rPr>
              <a:t>Regional</a:t>
            </a:r>
            <a:r>
              <a:rPr sz="1695" b="1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b="1" spc="-65" dirty="0">
                <a:solidFill>
                  <a:srgbClr val="333333"/>
                </a:solidFill>
                <a:latin typeface="Roboto"/>
                <a:cs typeface="Roboto"/>
              </a:rPr>
              <a:t>Instances:</a:t>
            </a:r>
            <a:r>
              <a:rPr sz="1695" b="1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79" dirty="0">
                <a:solidFill>
                  <a:srgbClr val="333333"/>
                </a:solidFill>
                <a:latin typeface="Roboto"/>
                <a:cs typeface="Roboto"/>
              </a:rPr>
              <a:t>Core</a:t>
            </a:r>
            <a:r>
              <a:rPr sz="169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79" dirty="0">
                <a:solidFill>
                  <a:srgbClr val="333333"/>
                </a:solidFill>
                <a:latin typeface="Roboto"/>
                <a:cs typeface="Roboto"/>
              </a:rPr>
              <a:t>components</a:t>
            </a:r>
            <a:r>
              <a:rPr sz="169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39" dirty="0">
                <a:solidFill>
                  <a:srgbClr val="333333"/>
                </a:solidFill>
                <a:latin typeface="Roboto"/>
                <a:cs typeface="Roboto"/>
              </a:rPr>
              <a:t>in</a:t>
            </a:r>
            <a:r>
              <a:rPr sz="169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45" dirty="0">
                <a:solidFill>
                  <a:srgbClr val="333333"/>
                </a:solidFill>
                <a:latin typeface="Roboto"/>
                <a:cs typeface="Roboto"/>
              </a:rPr>
              <a:t>target </a:t>
            </a:r>
            <a:r>
              <a:rPr sz="1695" spc="-13" dirty="0">
                <a:solidFill>
                  <a:srgbClr val="333333"/>
                </a:solidFill>
                <a:latin typeface="Roboto"/>
                <a:cs typeface="Roboto"/>
              </a:rPr>
              <a:t>regions</a:t>
            </a:r>
            <a:endParaRPr sz="1695">
              <a:latin typeface="Roboto"/>
              <a:cs typeface="Roboto"/>
            </a:endParaRPr>
          </a:p>
          <a:p>
            <a:pPr marL="546272" marR="1186903">
              <a:lnSpc>
                <a:spcPct val="115399"/>
              </a:lnSpc>
              <a:spcBef>
                <a:spcPts val="1174"/>
              </a:spcBef>
            </a:pPr>
            <a:r>
              <a:rPr sz="1695" b="1" spc="-91" dirty="0">
                <a:solidFill>
                  <a:srgbClr val="333333"/>
                </a:solidFill>
                <a:latin typeface="Roboto"/>
                <a:cs typeface="Roboto"/>
              </a:rPr>
              <a:t>Vector</a:t>
            </a:r>
            <a:r>
              <a:rPr sz="1695" b="1" spc="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b="1" spc="-91" dirty="0">
                <a:solidFill>
                  <a:srgbClr val="333333"/>
                </a:solidFill>
                <a:latin typeface="Roboto"/>
                <a:cs typeface="Roboto"/>
              </a:rPr>
              <a:t>DB</a:t>
            </a:r>
            <a:r>
              <a:rPr sz="1695" b="1" spc="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b="1" spc="-59" dirty="0">
                <a:solidFill>
                  <a:srgbClr val="333333"/>
                </a:solidFill>
                <a:latin typeface="Roboto"/>
                <a:cs typeface="Roboto"/>
              </a:rPr>
              <a:t>Distribution:</a:t>
            </a:r>
            <a:r>
              <a:rPr sz="1695" b="1" spc="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79" dirty="0">
                <a:solidFill>
                  <a:srgbClr val="333333"/>
                </a:solidFill>
                <a:latin typeface="Roboto"/>
                <a:cs typeface="Roboto"/>
              </a:rPr>
              <a:t>Cross-</a:t>
            </a:r>
            <a:r>
              <a:rPr sz="1695" spc="-65" dirty="0">
                <a:solidFill>
                  <a:srgbClr val="333333"/>
                </a:solidFill>
                <a:latin typeface="Roboto"/>
                <a:cs typeface="Roboto"/>
              </a:rPr>
              <a:t>region </a:t>
            </a:r>
            <a:r>
              <a:rPr sz="1695" spc="-13" dirty="0">
                <a:solidFill>
                  <a:srgbClr val="333333"/>
                </a:solidFill>
                <a:latin typeface="Roboto"/>
                <a:cs typeface="Roboto"/>
              </a:rPr>
              <a:t>synchronization</a:t>
            </a:r>
            <a:endParaRPr sz="1695">
              <a:latin typeface="Roboto"/>
              <a:cs typeface="Roboto"/>
            </a:endParaRPr>
          </a:p>
          <a:p>
            <a:pPr marL="521444" marR="196163" indent="74491">
              <a:lnSpc>
                <a:spcPct val="173100"/>
              </a:lnSpc>
            </a:pPr>
            <a:r>
              <a:rPr sz="1695" b="1" spc="-65" dirty="0">
                <a:solidFill>
                  <a:srgbClr val="333333"/>
                </a:solidFill>
                <a:latin typeface="Roboto"/>
                <a:cs typeface="Roboto"/>
              </a:rPr>
              <a:t>Global</a:t>
            </a:r>
            <a:r>
              <a:rPr sz="1695" b="1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b="1" spc="-79" dirty="0">
                <a:solidFill>
                  <a:srgbClr val="333333"/>
                </a:solidFill>
                <a:latin typeface="Roboto"/>
                <a:cs typeface="Roboto"/>
              </a:rPr>
              <a:t>Load</a:t>
            </a:r>
            <a:r>
              <a:rPr sz="1695" b="1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b="1" spc="-65" dirty="0">
                <a:solidFill>
                  <a:srgbClr val="333333"/>
                </a:solidFill>
                <a:latin typeface="Roboto"/>
                <a:cs typeface="Roboto"/>
              </a:rPr>
              <a:t>Balancing:</a:t>
            </a:r>
            <a:r>
              <a:rPr sz="1695" b="1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79" dirty="0">
                <a:solidFill>
                  <a:srgbClr val="333333"/>
                </a:solidFill>
                <a:latin typeface="Roboto"/>
                <a:cs typeface="Roboto"/>
              </a:rPr>
              <a:t>Route</a:t>
            </a:r>
            <a:r>
              <a:rPr sz="169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72" dirty="0">
                <a:solidFill>
                  <a:srgbClr val="333333"/>
                </a:solidFill>
                <a:latin typeface="Roboto"/>
                <a:cs typeface="Roboto"/>
              </a:rPr>
              <a:t>to</a:t>
            </a:r>
            <a:r>
              <a:rPr sz="169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79" dirty="0">
                <a:solidFill>
                  <a:srgbClr val="333333"/>
                </a:solidFill>
                <a:latin typeface="Roboto"/>
                <a:cs typeface="Roboto"/>
              </a:rPr>
              <a:t>nearest</a:t>
            </a:r>
            <a:r>
              <a:rPr sz="169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65" dirty="0">
                <a:solidFill>
                  <a:srgbClr val="333333"/>
                </a:solidFill>
                <a:latin typeface="Roboto"/>
                <a:cs typeface="Roboto"/>
              </a:rPr>
              <a:t>region </a:t>
            </a:r>
            <a:r>
              <a:rPr sz="1695" b="1" spc="-72" dirty="0">
                <a:solidFill>
                  <a:srgbClr val="333333"/>
                </a:solidFill>
                <a:latin typeface="Roboto"/>
                <a:cs typeface="Roboto"/>
              </a:rPr>
              <a:t>Data</a:t>
            </a:r>
            <a:r>
              <a:rPr sz="1695" b="1" spc="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b="1" spc="-65" dirty="0">
                <a:solidFill>
                  <a:srgbClr val="333333"/>
                </a:solidFill>
                <a:latin typeface="Roboto"/>
                <a:cs typeface="Roboto"/>
              </a:rPr>
              <a:t>Replication:</a:t>
            </a:r>
            <a:r>
              <a:rPr sz="1695" b="1" spc="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72" dirty="0">
                <a:solidFill>
                  <a:srgbClr val="333333"/>
                </a:solidFill>
                <a:latin typeface="Roboto"/>
                <a:cs typeface="Roboto"/>
              </a:rPr>
              <a:t>Consistency</a:t>
            </a:r>
            <a:r>
              <a:rPr sz="1695" spc="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85" dirty="0">
                <a:solidFill>
                  <a:srgbClr val="333333"/>
                </a:solidFill>
                <a:latin typeface="Roboto"/>
                <a:cs typeface="Roboto"/>
              </a:rPr>
              <a:t>across</a:t>
            </a:r>
            <a:r>
              <a:rPr sz="1695" spc="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13" dirty="0">
                <a:solidFill>
                  <a:srgbClr val="333333"/>
                </a:solidFill>
                <a:latin typeface="Roboto"/>
                <a:cs typeface="Roboto"/>
              </a:rPr>
              <a:t>regions</a:t>
            </a:r>
            <a:endParaRPr sz="1695">
              <a:latin typeface="Roboto"/>
              <a:cs typeface="Roboto"/>
            </a:endParaRPr>
          </a:p>
          <a:p>
            <a:pPr marL="546272" marR="965910">
              <a:lnSpc>
                <a:spcPct val="115399"/>
              </a:lnSpc>
              <a:spcBef>
                <a:spcPts val="1174"/>
              </a:spcBef>
            </a:pPr>
            <a:r>
              <a:rPr sz="1695" b="1" spc="-72" dirty="0">
                <a:solidFill>
                  <a:srgbClr val="333333"/>
                </a:solidFill>
                <a:latin typeface="Roboto"/>
                <a:cs typeface="Roboto"/>
              </a:rPr>
              <a:t>Data</a:t>
            </a:r>
            <a:r>
              <a:rPr sz="1695" b="1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b="1" spc="-72" dirty="0">
                <a:solidFill>
                  <a:srgbClr val="333333"/>
                </a:solidFill>
                <a:latin typeface="Roboto"/>
                <a:cs typeface="Roboto"/>
              </a:rPr>
              <a:t>Residency:</a:t>
            </a:r>
            <a:r>
              <a:rPr sz="1695" b="1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72" dirty="0">
                <a:solidFill>
                  <a:srgbClr val="333333"/>
                </a:solidFill>
                <a:latin typeface="Roboto"/>
                <a:cs typeface="Roboto"/>
              </a:rPr>
              <a:t>Compliance</a:t>
            </a:r>
            <a:r>
              <a:rPr sz="169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65" dirty="0">
                <a:solidFill>
                  <a:srgbClr val="333333"/>
                </a:solidFill>
                <a:latin typeface="Roboto"/>
                <a:cs typeface="Roboto"/>
              </a:rPr>
              <a:t>with</a:t>
            </a:r>
            <a:r>
              <a:rPr sz="169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695" spc="-52" dirty="0">
                <a:solidFill>
                  <a:srgbClr val="333333"/>
                </a:solidFill>
                <a:latin typeface="Roboto"/>
                <a:cs typeface="Roboto"/>
              </a:rPr>
              <a:t>local </a:t>
            </a:r>
            <a:r>
              <a:rPr sz="1695" spc="-13" dirty="0">
                <a:solidFill>
                  <a:srgbClr val="333333"/>
                </a:solidFill>
                <a:latin typeface="Roboto"/>
                <a:cs typeface="Roboto"/>
              </a:rPr>
              <a:t>requirements</a:t>
            </a:r>
            <a:endParaRPr sz="1695">
              <a:latin typeface="Roboto"/>
              <a:cs typeface="Roboto"/>
            </a:endParaRPr>
          </a:p>
        </p:txBody>
      </p:sp>
      <p:pic>
        <p:nvPicPr>
          <p:cNvPr id="20" name="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648101" y="1950716"/>
            <a:ext cx="10430658" cy="6953771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7010274" y="9073514"/>
            <a:ext cx="9698029" cy="498969"/>
          </a:xfrm>
          <a:prstGeom prst="rect">
            <a:avLst/>
          </a:prstGeom>
        </p:spPr>
        <p:txBody>
          <a:bodyPr vert="horz" wrap="square" lIns="0" tIns="17385" rIns="0" bIns="0" rtlCol="0">
            <a:spAutoFit/>
          </a:bodyPr>
          <a:lstStyle/>
          <a:p>
            <a:pPr marL="16554">
              <a:spcBef>
                <a:spcPts val="137"/>
              </a:spcBef>
            </a:pPr>
            <a:r>
              <a:rPr sz="1564" i="1" spc="-79" dirty="0">
                <a:solidFill>
                  <a:srgbClr val="4A5462"/>
                </a:solidFill>
                <a:latin typeface="Arial"/>
                <a:cs typeface="Arial"/>
              </a:rPr>
              <a:t>Multi-</a:t>
            </a:r>
            <a:r>
              <a:rPr sz="1564" i="1" spc="-183" dirty="0">
                <a:solidFill>
                  <a:srgbClr val="4A5462"/>
                </a:solidFill>
                <a:latin typeface="Arial"/>
                <a:cs typeface="Arial"/>
              </a:rPr>
              <a:t>Geo</a:t>
            </a:r>
            <a:r>
              <a:rPr sz="1564" i="1" spc="-45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564" i="1" spc="-91" dirty="0">
                <a:solidFill>
                  <a:srgbClr val="4A5462"/>
                </a:solidFill>
                <a:latin typeface="Arial"/>
                <a:cs typeface="Arial"/>
              </a:rPr>
              <a:t>Architecture</a:t>
            </a:r>
            <a:r>
              <a:rPr sz="1564" i="1" spc="-45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564" i="1" spc="-65" dirty="0">
                <a:solidFill>
                  <a:srgbClr val="4A5462"/>
                </a:solidFill>
                <a:latin typeface="Arial"/>
                <a:cs typeface="Arial"/>
              </a:rPr>
              <a:t>with</a:t>
            </a:r>
            <a:r>
              <a:rPr sz="1564" i="1" spc="-45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564" i="1" spc="-117" dirty="0">
                <a:solidFill>
                  <a:srgbClr val="4A5462"/>
                </a:solidFill>
                <a:latin typeface="Arial"/>
                <a:cs typeface="Arial"/>
              </a:rPr>
              <a:t>Global</a:t>
            </a:r>
            <a:r>
              <a:rPr sz="1564" i="1" spc="-45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564" i="1" spc="-124" dirty="0">
                <a:solidFill>
                  <a:srgbClr val="4A5462"/>
                </a:solidFill>
                <a:latin typeface="Arial"/>
                <a:cs typeface="Arial"/>
              </a:rPr>
              <a:t>Load</a:t>
            </a:r>
            <a:r>
              <a:rPr sz="1564" i="1" spc="-45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564" i="1" spc="-117" dirty="0">
                <a:solidFill>
                  <a:srgbClr val="4A5462"/>
                </a:solidFill>
                <a:latin typeface="Arial"/>
                <a:cs typeface="Arial"/>
              </a:rPr>
              <a:t>Balancer</a:t>
            </a:r>
            <a:r>
              <a:rPr sz="1564" i="1" spc="-45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564" i="1" spc="-85" dirty="0">
                <a:solidFill>
                  <a:srgbClr val="4A5462"/>
                </a:solidFill>
                <a:latin typeface="Arial"/>
                <a:cs typeface="Arial"/>
              </a:rPr>
              <a:t>routing</a:t>
            </a:r>
            <a:r>
              <a:rPr sz="1564" i="1" spc="-45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564" i="1" spc="-52" dirty="0">
                <a:solidFill>
                  <a:srgbClr val="4A5462"/>
                </a:solidFill>
                <a:latin typeface="Arial"/>
                <a:cs typeface="Arial"/>
              </a:rPr>
              <a:t>to</a:t>
            </a:r>
            <a:r>
              <a:rPr sz="1564" i="1" spc="-45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564" i="1" spc="-97" dirty="0">
                <a:solidFill>
                  <a:srgbClr val="4A5462"/>
                </a:solidFill>
                <a:latin typeface="Arial"/>
                <a:cs typeface="Arial"/>
              </a:rPr>
              <a:t>regional</a:t>
            </a:r>
            <a:r>
              <a:rPr sz="1564" i="1" spc="-39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564" i="1" spc="-104" dirty="0">
                <a:solidFill>
                  <a:srgbClr val="4A5462"/>
                </a:solidFill>
                <a:latin typeface="Arial"/>
                <a:cs typeface="Arial"/>
              </a:rPr>
              <a:t>components</a:t>
            </a:r>
            <a:r>
              <a:rPr sz="1564" i="1" spc="-45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564" i="1" spc="-124" dirty="0">
                <a:solidFill>
                  <a:srgbClr val="4A5462"/>
                </a:solidFill>
                <a:latin typeface="Arial"/>
                <a:cs typeface="Arial"/>
              </a:rPr>
              <a:t>and</a:t>
            </a:r>
            <a:r>
              <a:rPr sz="1564" i="1" spc="-45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564" i="1" spc="-104" dirty="0">
                <a:solidFill>
                  <a:srgbClr val="4A5462"/>
                </a:solidFill>
                <a:latin typeface="Arial"/>
                <a:cs typeface="Arial"/>
              </a:rPr>
              <a:t>cross-region</a:t>
            </a:r>
            <a:r>
              <a:rPr sz="1564" i="1" spc="-45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564" i="1" spc="-104" dirty="0">
                <a:solidFill>
                  <a:srgbClr val="4A5462"/>
                </a:solidFill>
                <a:latin typeface="Arial"/>
                <a:cs typeface="Arial"/>
              </a:rPr>
              <a:t>Vector</a:t>
            </a:r>
            <a:r>
              <a:rPr sz="1564" i="1" spc="-45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564" i="1" spc="-221" dirty="0">
                <a:solidFill>
                  <a:srgbClr val="4A5462"/>
                </a:solidFill>
                <a:latin typeface="Arial"/>
                <a:cs typeface="Arial"/>
              </a:rPr>
              <a:t>DB</a:t>
            </a:r>
            <a:r>
              <a:rPr sz="1564" i="1" spc="-45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564" i="1" spc="-32" dirty="0">
                <a:solidFill>
                  <a:srgbClr val="4A5462"/>
                </a:solidFill>
                <a:latin typeface="Arial"/>
                <a:cs typeface="Arial"/>
              </a:rPr>
              <a:t>synchronization</a:t>
            </a:r>
            <a:endParaRPr sz="1564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430784" y="9668159"/>
            <a:ext cx="10852852" cy="906473"/>
          </a:xfrm>
          <a:custGeom>
            <a:avLst/>
            <a:gdLst/>
            <a:ahLst/>
            <a:cxnLst/>
            <a:rect l="l" t="t" r="r" b="b"/>
            <a:pathLst>
              <a:path w="8324850" h="695325">
                <a:moveTo>
                  <a:pt x="0" y="623887"/>
                </a:moveTo>
                <a:lnTo>
                  <a:pt x="0" y="71437"/>
                </a:lnTo>
                <a:lnTo>
                  <a:pt x="0" y="66746"/>
                </a:lnTo>
                <a:lnTo>
                  <a:pt x="457" y="62100"/>
                </a:lnTo>
                <a:lnTo>
                  <a:pt x="12039" y="31747"/>
                </a:lnTo>
                <a:lnTo>
                  <a:pt x="14645" y="27847"/>
                </a:lnTo>
                <a:lnTo>
                  <a:pt x="17606" y="24239"/>
                </a:lnTo>
                <a:lnTo>
                  <a:pt x="20923" y="20923"/>
                </a:lnTo>
                <a:lnTo>
                  <a:pt x="24240" y="17606"/>
                </a:lnTo>
                <a:lnTo>
                  <a:pt x="62100" y="457"/>
                </a:lnTo>
                <a:lnTo>
                  <a:pt x="66746" y="0"/>
                </a:lnTo>
                <a:lnTo>
                  <a:pt x="71437" y="0"/>
                </a:lnTo>
                <a:lnTo>
                  <a:pt x="8253412" y="0"/>
                </a:lnTo>
                <a:lnTo>
                  <a:pt x="8258101" y="0"/>
                </a:lnTo>
                <a:lnTo>
                  <a:pt x="8262746" y="457"/>
                </a:lnTo>
                <a:lnTo>
                  <a:pt x="8293099" y="12039"/>
                </a:lnTo>
                <a:lnTo>
                  <a:pt x="8296999" y="14645"/>
                </a:lnTo>
                <a:lnTo>
                  <a:pt x="8300608" y="17606"/>
                </a:lnTo>
                <a:lnTo>
                  <a:pt x="8303925" y="20923"/>
                </a:lnTo>
                <a:lnTo>
                  <a:pt x="8307242" y="24239"/>
                </a:lnTo>
                <a:lnTo>
                  <a:pt x="8310203" y="27847"/>
                </a:lnTo>
                <a:lnTo>
                  <a:pt x="8312809" y="31747"/>
                </a:lnTo>
                <a:lnTo>
                  <a:pt x="8315415" y="35647"/>
                </a:lnTo>
                <a:lnTo>
                  <a:pt x="8323476" y="57500"/>
                </a:lnTo>
                <a:lnTo>
                  <a:pt x="8324391" y="62100"/>
                </a:lnTo>
                <a:lnTo>
                  <a:pt x="8324848" y="66746"/>
                </a:lnTo>
                <a:lnTo>
                  <a:pt x="8324849" y="71437"/>
                </a:lnTo>
                <a:lnTo>
                  <a:pt x="8324849" y="623887"/>
                </a:lnTo>
                <a:lnTo>
                  <a:pt x="8324848" y="628577"/>
                </a:lnTo>
                <a:lnTo>
                  <a:pt x="8324391" y="633222"/>
                </a:lnTo>
                <a:lnTo>
                  <a:pt x="8323476" y="637823"/>
                </a:lnTo>
                <a:lnTo>
                  <a:pt x="8322561" y="642423"/>
                </a:lnTo>
                <a:lnTo>
                  <a:pt x="8300608" y="677717"/>
                </a:lnTo>
                <a:lnTo>
                  <a:pt x="8293099" y="683284"/>
                </a:lnTo>
                <a:lnTo>
                  <a:pt x="8289199" y="685890"/>
                </a:lnTo>
                <a:lnTo>
                  <a:pt x="8285082" y="688091"/>
                </a:lnTo>
                <a:lnTo>
                  <a:pt x="8280748" y="689885"/>
                </a:lnTo>
                <a:lnTo>
                  <a:pt x="8276415" y="691680"/>
                </a:lnTo>
                <a:lnTo>
                  <a:pt x="8271948" y="693036"/>
                </a:lnTo>
                <a:lnTo>
                  <a:pt x="8267347" y="693951"/>
                </a:lnTo>
                <a:lnTo>
                  <a:pt x="8262746" y="694866"/>
                </a:lnTo>
                <a:lnTo>
                  <a:pt x="8258101" y="695324"/>
                </a:lnTo>
                <a:lnTo>
                  <a:pt x="8253412" y="695324"/>
                </a:lnTo>
                <a:lnTo>
                  <a:pt x="71437" y="695324"/>
                </a:lnTo>
                <a:lnTo>
                  <a:pt x="66746" y="695324"/>
                </a:lnTo>
                <a:lnTo>
                  <a:pt x="62100" y="694866"/>
                </a:lnTo>
                <a:lnTo>
                  <a:pt x="57500" y="693951"/>
                </a:lnTo>
                <a:lnTo>
                  <a:pt x="52899" y="693036"/>
                </a:lnTo>
                <a:lnTo>
                  <a:pt x="48432" y="691680"/>
                </a:lnTo>
                <a:lnTo>
                  <a:pt x="44099" y="689885"/>
                </a:lnTo>
                <a:lnTo>
                  <a:pt x="39765" y="688091"/>
                </a:lnTo>
                <a:lnTo>
                  <a:pt x="35648" y="685890"/>
                </a:lnTo>
                <a:lnTo>
                  <a:pt x="31748" y="683283"/>
                </a:lnTo>
                <a:lnTo>
                  <a:pt x="27848" y="680678"/>
                </a:lnTo>
                <a:lnTo>
                  <a:pt x="3642" y="646890"/>
                </a:lnTo>
                <a:lnTo>
                  <a:pt x="0" y="628577"/>
                </a:lnTo>
                <a:lnTo>
                  <a:pt x="0" y="623887"/>
                </a:lnTo>
                <a:close/>
              </a:path>
            </a:pathLst>
          </a:custGeom>
          <a:ln w="9524">
            <a:solidFill>
              <a:srgbClr val="BEDA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497460" y="9833082"/>
            <a:ext cx="8723673" cy="523001"/>
          </a:xfrm>
          <a:prstGeom prst="rect">
            <a:avLst/>
          </a:prstGeom>
        </p:spPr>
        <p:txBody>
          <a:bodyPr vert="horz" wrap="square" lIns="0" tIns="35597" rIns="0" bIns="0" rtlCol="0">
            <a:spAutoFit/>
          </a:bodyPr>
          <a:lstStyle/>
          <a:p>
            <a:pPr algn="ctr">
              <a:spcBef>
                <a:spcPts val="280"/>
              </a:spcBef>
            </a:pPr>
            <a:r>
              <a:rPr sz="1499" spc="-65" dirty="0">
                <a:solidFill>
                  <a:srgbClr val="1C4ED8"/>
                </a:solidFill>
                <a:latin typeface="Roboto Medium"/>
                <a:cs typeface="Roboto Medium"/>
              </a:rPr>
              <a:t>Global</a:t>
            </a:r>
            <a:r>
              <a:rPr sz="1499" dirty="0">
                <a:solidFill>
                  <a:srgbClr val="1C4ED8"/>
                </a:solidFill>
                <a:latin typeface="Roboto Medium"/>
                <a:cs typeface="Roboto Medium"/>
              </a:rPr>
              <a:t> </a:t>
            </a:r>
            <a:r>
              <a:rPr sz="1499" spc="-72" dirty="0">
                <a:solidFill>
                  <a:srgbClr val="1C4ED8"/>
                </a:solidFill>
                <a:latin typeface="Roboto Medium"/>
                <a:cs typeface="Roboto Medium"/>
              </a:rPr>
              <a:t>Synchronization:</a:t>
            </a:r>
            <a:r>
              <a:rPr sz="1499" spc="7" dirty="0">
                <a:solidFill>
                  <a:srgbClr val="1C4ED8"/>
                </a:solidFill>
                <a:latin typeface="Roboto Medium"/>
                <a:cs typeface="Roboto Medium"/>
              </a:rPr>
              <a:t> </a:t>
            </a:r>
            <a:r>
              <a:rPr sz="1499" spc="-91" dirty="0">
                <a:solidFill>
                  <a:srgbClr val="333333"/>
                </a:solidFill>
                <a:latin typeface="Roboto Medium"/>
                <a:cs typeface="Roboto Medium"/>
              </a:rPr>
              <a:t>Vector</a:t>
            </a:r>
            <a:r>
              <a:rPr sz="1499" spc="7" dirty="0">
                <a:solidFill>
                  <a:srgbClr val="333333"/>
                </a:solidFill>
                <a:latin typeface="Roboto Medium"/>
                <a:cs typeface="Roboto Medium"/>
              </a:rPr>
              <a:t> </a:t>
            </a:r>
            <a:r>
              <a:rPr sz="1499" spc="-65" dirty="0">
                <a:solidFill>
                  <a:srgbClr val="333333"/>
                </a:solidFill>
                <a:latin typeface="Roboto Medium"/>
                <a:cs typeface="Roboto Medium"/>
              </a:rPr>
              <a:t>indices</a:t>
            </a:r>
            <a:r>
              <a:rPr sz="1499" spc="7" dirty="0">
                <a:solidFill>
                  <a:srgbClr val="333333"/>
                </a:solidFill>
                <a:latin typeface="Roboto Medium"/>
                <a:cs typeface="Roboto Medium"/>
              </a:rPr>
              <a:t> </a:t>
            </a:r>
            <a:r>
              <a:rPr sz="1499" spc="-85" dirty="0">
                <a:solidFill>
                  <a:srgbClr val="333333"/>
                </a:solidFill>
                <a:latin typeface="Roboto Medium"/>
                <a:cs typeface="Roboto Medium"/>
              </a:rPr>
              <a:t>remain</a:t>
            </a:r>
            <a:r>
              <a:rPr sz="1499" spc="7" dirty="0">
                <a:solidFill>
                  <a:srgbClr val="333333"/>
                </a:solidFill>
                <a:latin typeface="Roboto Medium"/>
                <a:cs typeface="Roboto Medium"/>
              </a:rPr>
              <a:t> </a:t>
            </a:r>
            <a:r>
              <a:rPr sz="1499" spc="-79" dirty="0">
                <a:solidFill>
                  <a:srgbClr val="333333"/>
                </a:solidFill>
                <a:latin typeface="Roboto Medium"/>
                <a:cs typeface="Roboto Medium"/>
              </a:rPr>
              <a:t>synchronized</a:t>
            </a:r>
            <a:r>
              <a:rPr sz="1499" spc="7" dirty="0">
                <a:solidFill>
                  <a:srgbClr val="333333"/>
                </a:solidFill>
                <a:latin typeface="Roboto Medium"/>
                <a:cs typeface="Roboto Medium"/>
              </a:rPr>
              <a:t> </a:t>
            </a:r>
            <a:r>
              <a:rPr sz="1499" spc="-79" dirty="0">
                <a:solidFill>
                  <a:srgbClr val="333333"/>
                </a:solidFill>
                <a:latin typeface="Roboto Medium"/>
                <a:cs typeface="Roboto Medium"/>
              </a:rPr>
              <a:t>across</a:t>
            </a:r>
            <a:r>
              <a:rPr sz="1499" dirty="0">
                <a:solidFill>
                  <a:srgbClr val="333333"/>
                </a:solidFill>
                <a:latin typeface="Roboto Medium"/>
                <a:cs typeface="Roboto Medium"/>
              </a:rPr>
              <a:t> </a:t>
            </a:r>
            <a:r>
              <a:rPr sz="1499" spc="-45" dirty="0">
                <a:solidFill>
                  <a:srgbClr val="333333"/>
                </a:solidFill>
                <a:latin typeface="Roboto Medium"/>
                <a:cs typeface="Roboto Medium"/>
              </a:rPr>
              <a:t>all</a:t>
            </a:r>
            <a:r>
              <a:rPr sz="1499" spc="7" dirty="0">
                <a:solidFill>
                  <a:srgbClr val="333333"/>
                </a:solidFill>
                <a:latin typeface="Roboto Medium"/>
                <a:cs typeface="Roboto Medium"/>
              </a:rPr>
              <a:t> </a:t>
            </a:r>
            <a:r>
              <a:rPr sz="1499" spc="-13" dirty="0">
                <a:solidFill>
                  <a:srgbClr val="333333"/>
                </a:solidFill>
                <a:latin typeface="Roboto Medium"/>
                <a:cs typeface="Roboto Medium"/>
              </a:rPr>
              <a:t>regions</a:t>
            </a:r>
            <a:endParaRPr sz="1499">
              <a:latin typeface="Roboto Medium"/>
              <a:cs typeface="Roboto Medium"/>
            </a:endParaRPr>
          </a:p>
          <a:p>
            <a:pPr algn="ctr">
              <a:spcBef>
                <a:spcPts val="156"/>
              </a:spcBef>
            </a:pPr>
            <a:r>
              <a:rPr sz="1499" spc="-79" dirty="0">
                <a:solidFill>
                  <a:srgbClr val="1C4ED8"/>
                </a:solidFill>
                <a:latin typeface="Roboto Medium"/>
                <a:cs typeface="Roboto Medium"/>
              </a:rPr>
              <a:t>Local</a:t>
            </a:r>
            <a:r>
              <a:rPr sz="1499" spc="-20" dirty="0">
                <a:solidFill>
                  <a:srgbClr val="1C4ED8"/>
                </a:solidFill>
                <a:latin typeface="Roboto Medium"/>
                <a:cs typeface="Roboto Medium"/>
              </a:rPr>
              <a:t> </a:t>
            </a:r>
            <a:r>
              <a:rPr sz="1499" spc="-72" dirty="0">
                <a:solidFill>
                  <a:srgbClr val="1C4ED8"/>
                </a:solidFill>
                <a:latin typeface="Roboto Medium"/>
                <a:cs typeface="Roboto Medium"/>
              </a:rPr>
              <a:t>Access:</a:t>
            </a:r>
            <a:r>
              <a:rPr sz="1499" spc="-13" dirty="0">
                <a:solidFill>
                  <a:srgbClr val="1C4ED8"/>
                </a:solidFill>
                <a:latin typeface="Roboto Medium"/>
                <a:cs typeface="Roboto Medium"/>
              </a:rPr>
              <a:t> </a:t>
            </a:r>
            <a:r>
              <a:rPr sz="1499" spc="-72" dirty="0">
                <a:solidFill>
                  <a:srgbClr val="333333"/>
                </a:solidFill>
                <a:latin typeface="Roboto Medium"/>
                <a:cs typeface="Roboto Medium"/>
              </a:rPr>
              <a:t>Users</a:t>
            </a:r>
            <a:r>
              <a:rPr sz="1499" spc="-13" dirty="0">
                <a:solidFill>
                  <a:srgbClr val="333333"/>
                </a:solidFill>
                <a:latin typeface="Roboto Medium"/>
                <a:cs typeface="Roboto Medium"/>
              </a:rPr>
              <a:t> </a:t>
            </a:r>
            <a:r>
              <a:rPr sz="1499" spc="-79" dirty="0">
                <a:solidFill>
                  <a:srgbClr val="333333"/>
                </a:solidFill>
                <a:latin typeface="Roboto Medium"/>
                <a:cs typeface="Roboto Medium"/>
              </a:rPr>
              <a:t>are</a:t>
            </a:r>
            <a:r>
              <a:rPr sz="1499" spc="-20" dirty="0">
                <a:solidFill>
                  <a:srgbClr val="333333"/>
                </a:solidFill>
                <a:latin typeface="Roboto Medium"/>
                <a:cs typeface="Roboto Medium"/>
              </a:rPr>
              <a:t> </a:t>
            </a:r>
            <a:r>
              <a:rPr sz="1499" spc="-65" dirty="0">
                <a:solidFill>
                  <a:srgbClr val="333333"/>
                </a:solidFill>
                <a:latin typeface="Roboto Medium"/>
                <a:cs typeface="Roboto Medium"/>
              </a:rPr>
              <a:t>directed</a:t>
            </a:r>
            <a:r>
              <a:rPr sz="1499" spc="-13" dirty="0">
                <a:solidFill>
                  <a:srgbClr val="333333"/>
                </a:solidFill>
                <a:latin typeface="Roboto Medium"/>
                <a:cs typeface="Roboto Medium"/>
              </a:rPr>
              <a:t> </a:t>
            </a:r>
            <a:r>
              <a:rPr sz="1499" spc="-79" dirty="0">
                <a:solidFill>
                  <a:srgbClr val="333333"/>
                </a:solidFill>
                <a:latin typeface="Roboto Medium"/>
                <a:cs typeface="Roboto Medium"/>
              </a:rPr>
              <a:t>to</a:t>
            </a:r>
            <a:r>
              <a:rPr sz="1499" spc="-13" dirty="0">
                <a:solidFill>
                  <a:srgbClr val="333333"/>
                </a:solidFill>
                <a:latin typeface="Roboto Medium"/>
                <a:cs typeface="Roboto Medium"/>
              </a:rPr>
              <a:t> </a:t>
            </a:r>
            <a:r>
              <a:rPr sz="1499" spc="-65" dirty="0">
                <a:solidFill>
                  <a:srgbClr val="333333"/>
                </a:solidFill>
                <a:latin typeface="Roboto Medium"/>
                <a:cs typeface="Roboto Medium"/>
              </a:rPr>
              <a:t>their</a:t>
            </a:r>
            <a:r>
              <a:rPr sz="1499" spc="-13" dirty="0">
                <a:solidFill>
                  <a:srgbClr val="333333"/>
                </a:solidFill>
                <a:latin typeface="Roboto Medium"/>
                <a:cs typeface="Roboto Medium"/>
              </a:rPr>
              <a:t> </a:t>
            </a:r>
            <a:r>
              <a:rPr sz="1499" spc="-72" dirty="0">
                <a:solidFill>
                  <a:srgbClr val="333333"/>
                </a:solidFill>
                <a:latin typeface="Roboto Medium"/>
                <a:cs typeface="Roboto Medium"/>
              </a:rPr>
              <a:t>nearest</a:t>
            </a:r>
            <a:r>
              <a:rPr sz="1499" spc="-20" dirty="0">
                <a:solidFill>
                  <a:srgbClr val="333333"/>
                </a:solidFill>
                <a:latin typeface="Roboto Medium"/>
                <a:cs typeface="Roboto Medium"/>
              </a:rPr>
              <a:t> </a:t>
            </a:r>
            <a:r>
              <a:rPr sz="1499" spc="-72" dirty="0">
                <a:solidFill>
                  <a:srgbClr val="333333"/>
                </a:solidFill>
                <a:latin typeface="Roboto Medium"/>
                <a:cs typeface="Roboto Medium"/>
              </a:rPr>
              <a:t>region</a:t>
            </a:r>
            <a:r>
              <a:rPr sz="1499" spc="-13" dirty="0">
                <a:solidFill>
                  <a:srgbClr val="333333"/>
                </a:solidFill>
                <a:latin typeface="Roboto Medium"/>
                <a:cs typeface="Roboto Medium"/>
              </a:rPr>
              <a:t> </a:t>
            </a:r>
            <a:r>
              <a:rPr sz="1499" spc="-65" dirty="0">
                <a:solidFill>
                  <a:srgbClr val="333333"/>
                </a:solidFill>
                <a:latin typeface="Roboto Medium"/>
                <a:cs typeface="Roboto Medium"/>
              </a:rPr>
              <a:t>for</a:t>
            </a:r>
            <a:r>
              <a:rPr sz="1499" spc="-13" dirty="0">
                <a:solidFill>
                  <a:srgbClr val="333333"/>
                </a:solidFill>
                <a:latin typeface="Roboto Medium"/>
                <a:cs typeface="Roboto Medium"/>
              </a:rPr>
              <a:t> </a:t>
            </a:r>
            <a:r>
              <a:rPr sz="1499" spc="-65" dirty="0">
                <a:solidFill>
                  <a:srgbClr val="333333"/>
                </a:solidFill>
                <a:latin typeface="Roboto Medium"/>
                <a:cs typeface="Roboto Medium"/>
              </a:rPr>
              <a:t>optimal</a:t>
            </a:r>
            <a:r>
              <a:rPr sz="1499" spc="-13" dirty="0">
                <a:solidFill>
                  <a:srgbClr val="333333"/>
                </a:solidFill>
                <a:latin typeface="Roboto Medium"/>
                <a:cs typeface="Roboto Medium"/>
              </a:rPr>
              <a:t> </a:t>
            </a:r>
            <a:r>
              <a:rPr sz="1499" spc="-79" dirty="0">
                <a:solidFill>
                  <a:srgbClr val="333333"/>
                </a:solidFill>
                <a:latin typeface="Roboto Medium"/>
                <a:cs typeface="Roboto Medium"/>
              </a:rPr>
              <a:t>performance</a:t>
            </a:r>
            <a:r>
              <a:rPr sz="1499" spc="-20" dirty="0">
                <a:solidFill>
                  <a:srgbClr val="333333"/>
                </a:solidFill>
                <a:latin typeface="Roboto Medium"/>
                <a:cs typeface="Roboto Medium"/>
              </a:rPr>
              <a:t> </a:t>
            </a:r>
            <a:r>
              <a:rPr sz="1499" spc="-85" dirty="0">
                <a:solidFill>
                  <a:srgbClr val="333333"/>
                </a:solidFill>
                <a:latin typeface="Roboto Medium"/>
                <a:cs typeface="Roboto Medium"/>
              </a:rPr>
              <a:t>and</a:t>
            </a:r>
            <a:r>
              <a:rPr sz="1499" spc="-13" dirty="0">
                <a:solidFill>
                  <a:srgbClr val="333333"/>
                </a:solidFill>
                <a:latin typeface="Roboto Medium"/>
                <a:cs typeface="Roboto Medium"/>
              </a:rPr>
              <a:t> </a:t>
            </a:r>
            <a:r>
              <a:rPr sz="1499" spc="-79" dirty="0">
                <a:solidFill>
                  <a:srgbClr val="333333"/>
                </a:solidFill>
                <a:latin typeface="Roboto Medium"/>
                <a:cs typeface="Roboto Medium"/>
              </a:rPr>
              <a:t>data</a:t>
            </a:r>
            <a:r>
              <a:rPr sz="1499" spc="-13" dirty="0">
                <a:solidFill>
                  <a:srgbClr val="333333"/>
                </a:solidFill>
                <a:latin typeface="Roboto Medium"/>
                <a:cs typeface="Roboto Medium"/>
              </a:rPr>
              <a:t> </a:t>
            </a:r>
            <a:r>
              <a:rPr sz="1499" spc="-72" dirty="0">
                <a:solidFill>
                  <a:srgbClr val="333333"/>
                </a:solidFill>
                <a:latin typeface="Roboto Medium"/>
                <a:cs typeface="Roboto Medium"/>
              </a:rPr>
              <a:t>residency</a:t>
            </a:r>
            <a:r>
              <a:rPr sz="1499" spc="-13" dirty="0">
                <a:solidFill>
                  <a:srgbClr val="333333"/>
                </a:solidFill>
                <a:latin typeface="Roboto Medium"/>
                <a:cs typeface="Roboto Medium"/>
              </a:rPr>
              <a:t> compliance</a:t>
            </a:r>
            <a:endParaRPr sz="1499">
              <a:latin typeface="Roboto Medium"/>
              <a:cs typeface="Roboto Medium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81595" y="10123692"/>
            <a:ext cx="2576207" cy="249930"/>
          </a:xfrm>
          <a:prstGeom prst="rect">
            <a:avLst/>
          </a:prstGeom>
        </p:spPr>
        <p:txBody>
          <a:bodyPr vert="horz" wrap="square" lIns="0" tIns="19040" rIns="0" bIns="0" rtlCol="0">
            <a:spAutoFit/>
          </a:bodyPr>
          <a:lstStyle/>
          <a:p>
            <a:pPr marL="16554">
              <a:spcBef>
                <a:spcPts val="149"/>
              </a:spcBef>
            </a:pPr>
            <a:r>
              <a:rPr sz="1499" spc="-79" dirty="0">
                <a:solidFill>
                  <a:srgbClr val="4A5462"/>
                </a:solidFill>
                <a:latin typeface="Roboto"/>
                <a:cs typeface="Roboto"/>
              </a:rPr>
              <a:t>Knowledge</a:t>
            </a:r>
            <a:r>
              <a:rPr sz="1499" spc="-13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99" spc="-85" dirty="0">
                <a:solidFill>
                  <a:srgbClr val="4A5462"/>
                </a:solidFill>
                <a:latin typeface="Roboto"/>
                <a:cs typeface="Roboto"/>
              </a:rPr>
              <a:t>Management</a:t>
            </a:r>
            <a:r>
              <a:rPr sz="1499" spc="-13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99" spc="-65" dirty="0">
                <a:solidFill>
                  <a:srgbClr val="4A5462"/>
                </a:solidFill>
                <a:latin typeface="Roboto"/>
                <a:cs typeface="Roboto"/>
              </a:rPr>
              <a:t>System</a:t>
            </a:r>
            <a:endParaRPr sz="1499">
              <a:latin typeface="Roboto"/>
              <a:cs typeface="Robo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346250" y="10123692"/>
            <a:ext cx="960283" cy="249930"/>
          </a:xfrm>
          <a:prstGeom prst="rect">
            <a:avLst/>
          </a:prstGeom>
        </p:spPr>
        <p:txBody>
          <a:bodyPr vert="horz" wrap="square" lIns="0" tIns="19040" rIns="0" bIns="0" rtlCol="0">
            <a:spAutoFit/>
          </a:bodyPr>
          <a:lstStyle/>
          <a:p>
            <a:pPr marL="16554">
              <a:spcBef>
                <a:spcPts val="149"/>
              </a:spcBef>
            </a:pPr>
            <a:r>
              <a:rPr sz="1499" spc="-65" dirty="0">
                <a:solidFill>
                  <a:srgbClr val="4A5462"/>
                </a:solidFill>
                <a:latin typeface="Roboto"/>
                <a:cs typeface="Roboto"/>
              </a:rPr>
              <a:t>Confidential</a:t>
            </a:r>
            <a:endParaRPr sz="1499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5746" y="447693"/>
            <a:ext cx="9115026" cy="1377728"/>
          </a:xfrm>
          <a:prstGeom prst="rect">
            <a:avLst/>
          </a:prstGeom>
        </p:spPr>
        <p:txBody>
          <a:bodyPr vert="horz" wrap="square" lIns="0" tIns="327385" rIns="0" bIns="0" rtlCol="0">
            <a:spAutoFit/>
          </a:bodyPr>
          <a:lstStyle/>
          <a:p>
            <a:pPr algn="ctr">
              <a:spcBef>
                <a:spcPts val="932"/>
              </a:spcBef>
            </a:pPr>
            <a:r>
              <a:rPr sz="3781" spc="-221" dirty="0"/>
              <a:t>FAISS</a:t>
            </a:r>
            <a:r>
              <a:rPr sz="3781" spc="-45" dirty="0"/>
              <a:t> </a:t>
            </a:r>
            <a:r>
              <a:rPr sz="3781" spc="-163" dirty="0"/>
              <a:t>Vector</a:t>
            </a:r>
            <a:r>
              <a:rPr sz="3781" spc="-39" dirty="0"/>
              <a:t> </a:t>
            </a:r>
            <a:r>
              <a:rPr sz="3781" spc="-176" dirty="0"/>
              <a:t>DB</a:t>
            </a:r>
            <a:r>
              <a:rPr sz="3781" spc="-45" dirty="0"/>
              <a:t> </a:t>
            </a:r>
            <a:r>
              <a:rPr sz="3781" spc="-97" dirty="0"/>
              <a:t>Project</a:t>
            </a:r>
            <a:endParaRPr sz="3781"/>
          </a:p>
          <a:p>
            <a:pPr algn="ctr">
              <a:spcBef>
                <a:spcPts val="548"/>
              </a:spcBef>
            </a:pPr>
            <a:r>
              <a:rPr sz="2607" b="0" spc="-156" dirty="0">
                <a:solidFill>
                  <a:srgbClr val="2562EB"/>
                </a:solidFill>
                <a:latin typeface="Roboto Medium"/>
                <a:cs typeface="Roboto Medium"/>
              </a:rPr>
              <a:t>Technology</a:t>
            </a:r>
            <a:r>
              <a:rPr sz="2607" b="0" spc="-39" dirty="0">
                <a:solidFill>
                  <a:srgbClr val="2562EB"/>
                </a:solidFill>
                <a:latin typeface="Roboto Medium"/>
                <a:cs typeface="Roboto Medium"/>
              </a:rPr>
              <a:t> </a:t>
            </a:r>
            <a:r>
              <a:rPr sz="2607" b="0" spc="-27" dirty="0">
                <a:solidFill>
                  <a:srgbClr val="2562EB"/>
                </a:solidFill>
                <a:latin typeface="Roboto Medium"/>
                <a:cs typeface="Roboto Medium"/>
              </a:rPr>
              <a:t>Stack</a:t>
            </a:r>
            <a:endParaRPr sz="2607">
              <a:latin typeface="Roboto Medium"/>
              <a:cs typeface="Roboto Medium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98153" y="2248726"/>
            <a:ext cx="8046508" cy="2408986"/>
            <a:chOff x="609599" y="1638299"/>
            <a:chExt cx="6172200" cy="1847850"/>
          </a:xfrm>
        </p:grpSpPr>
        <p:sp>
          <p:nvSpPr>
            <p:cNvPr id="4" name="object 4"/>
            <p:cNvSpPr/>
            <p:nvPr/>
          </p:nvSpPr>
          <p:spPr>
            <a:xfrm>
              <a:off x="666749" y="1638299"/>
              <a:ext cx="6115050" cy="1847850"/>
            </a:xfrm>
            <a:custGeom>
              <a:avLst/>
              <a:gdLst/>
              <a:ahLst/>
              <a:cxnLst/>
              <a:rect l="l" t="t" r="r" b="b"/>
              <a:pathLst>
                <a:path w="6115050" h="1847850">
                  <a:moveTo>
                    <a:pt x="0" y="1847849"/>
                  </a:moveTo>
                  <a:lnTo>
                    <a:pt x="6115049" y="1847849"/>
                  </a:lnTo>
                  <a:lnTo>
                    <a:pt x="6115049" y="0"/>
                  </a:lnTo>
                  <a:lnTo>
                    <a:pt x="0" y="0"/>
                  </a:lnTo>
                  <a:lnTo>
                    <a:pt x="0" y="1847849"/>
                  </a:lnTo>
                  <a:close/>
                </a:path>
              </a:pathLst>
            </a:custGeom>
            <a:solidFill>
              <a:srgbClr val="ECF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599" y="1638299"/>
              <a:ext cx="57150" cy="1847850"/>
            </a:xfrm>
            <a:custGeom>
              <a:avLst/>
              <a:gdLst/>
              <a:ahLst/>
              <a:cxnLst/>
              <a:rect l="l" t="t" r="r" b="b"/>
              <a:pathLst>
                <a:path w="57150" h="1847850">
                  <a:moveTo>
                    <a:pt x="57149" y="1847849"/>
                  </a:moveTo>
                  <a:lnTo>
                    <a:pt x="0" y="1847849"/>
                  </a:lnTo>
                  <a:lnTo>
                    <a:pt x="0" y="0"/>
                  </a:lnTo>
                  <a:lnTo>
                    <a:pt x="57149" y="0"/>
                  </a:lnTo>
                  <a:lnTo>
                    <a:pt x="57149" y="1847849"/>
                  </a:lnTo>
                  <a:close/>
                </a:path>
              </a:pathLst>
            </a:custGeom>
            <a:solidFill>
              <a:srgbClr val="0E75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6774" y="2228849"/>
              <a:ext cx="133349" cy="1523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7249" y="2857499"/>
              <a:ext cx="152399" cy="13334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072656" y="2415328"/>
            <a:ext cx="7972003" cy="2016055"/>
          </a:xfrm>
          <a:prstGeom prst="rect">
            <a:avLst/>
          </a:prstGeom>
        </p:spPr>
        <p:txBody>
          <a:bodyPr vert="horz" wrap="square" lIns="0" tIns="19040" rIns="0" bIns="0" rtlCol="0">
            <a:spAutoFit/>
          </a:bodyPr>
          <a:lstStyle/>
          <a:p>
            <a:pPr marL="198644">
              <a:spcBef>
                <a:spcPts val="149"/>
              </a:spcBef>
            </a:pPr>
            <a:r>
              <a:rPr sz="2151" b="1" spc="-124" dirty="0">
                <a:solidFill>
                  <a:srgbClr val="2562EB"/>
                </a:solidFill>
                <a:latin typeface="Roboto"/>
                <a:cs typeface="Roboto"/>
              </a:rPr>
              <a:t>Vector</a:t>
            </a:r>
            <a:r>
              <a:rPr sz="2151" b="1" spc="-13" dirty="0">
                <a:solidFill>
                  <a:srgbClr val="2562EB"/>
                </a:solidFill>
                <a:latin typeface="Roboto"/>
                <a:cs typeface="Roboto"/>
              </a:rPr>
              <a:t> Database</a:t>
            </a:r>
            <a:endParaRPr sz="2151">
              <a:latin typeface="Roboto"/>
              <a:cs typeface="Roboto"/>
            </a:endParaRPr>
          </a:p>
          <a:p>
            <a:pPr marL="595935">
              <a:spcBef>
                <a:spcPts val="1427"/>
              </a:spcBef>
            </a:pPr>
            <a:r>
              <a:rPr sz="1955" b="1" spc="-149" dirty="0">
                <a:solidFill>
                  <a:srgbClr val="333333"/>
                </a:solidFill>
                <a:latin typeface="Roboto"/>
                <a:cs typeface="Roboto"/>
              </a:rPr>
              <a:t>FAISS</a:t>
            </a:r>
            <a:r>
              <a:rPr sz="1955" b="1" spc="-2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b="1" spc="-117" dirty="0">
                <a:solidFill>
                  <a:srgbClr val="333333"/>
                </a:solidFill>
                <a:latin typeface="Roboto"/>
                <a:cs typeface="Roboto"/>
              </a:rPr>
              <a:t>(Facebook</a:t>
            </a:r>
            <a:r>
              <a:rPr sz="1955" b="1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b="1" spc="-104" dirty="0">
                <a:solidFill>
                  <a:srgbClr val="333333"/>
                </a:solidFill>
                <a:latin typeface="Roboto"/>
                <a:cs typeface="Roboto"/>
              </a:rPr>
              <a:t>AI</a:t>
            </a:r>
            <a:r>
              <a:rPr sz="1955" b="1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b="1" spc="-91" dirty="0">
                <a:solidFill>
                  <a:srgbClr val="333333"/>
                </a:solidFill>
                <a:latin typeface="Roboto"/>
                <a:cs typeface="Roboto"/>
              </a:rPr>
              <a:t>Similarity</a:t>
            </a:r>
            <a:r>
              <a:rPr sz="1955" b="1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b="1" spc="-13" dirty="0">
                <a:solidFill>
                  <a:srgbClr val="333333"/>
                </a:solidFill>
                <a:latin typeface="Roboto"/>
                <a:cs typeface="Roboto"/>
              </a:rPr>
              <a:t>Search)</a:t>
            </a:r>
            <a:endParaRPr sz="1955">
              <a:latin typeface="Roboto"/>
              <a:cs typeface="Roboto"/>
            </a:endParaRPr>
          </a:p>
          <a:p>
            <a:pPr marL="546272">
              <a:spcBef>
                <a:spcPts val="1140"/>
              </a:spcBef>
            </a:pPr>
            <a:r>
              <a:rPr sz="1499" spc="-72" dirty="0">
                <a:solidFill>
                  <a:srgbClr val="4A5462"/>
                </a:solidFill>
                <a:latin typeface="Roboto"/>
                <a:cs typeface="Roboto"/>
              </a:rPr>
              <a:t>High-</a:t>
            </a:r>
            <a:r>
              <a:rPr sz="1499" spc="-79" dirty="0">
                <a:solidFill>
                  <a:srgbClr val="4A5462"/>
                </a:solidFill>
                <a:latin typeface="Roboto"/>
                <a:cs typeface="Roboto"/>
              </a:rPr>
              <a:t>performance</a:t>
            </a:r>
            <a:r>
              <a:rPr sz="1499" spc="13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99" spc="-79" dirty="0">
                <a:solidFill>
                  <a:srgbClr val="4A5462"/>
                </a:solidFill>
                <a:latin typeface="Roboto"/>
                <a:cs typeface="Roboto"/>
              </a:rPr>
              <a:t>vector</a:t>
            </a:r>
            <a:r>
              <a:rPr sz="1499" spc="13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99" spc="-59" dirty="0">
                <a:solidFill>
                  <a:srgbClr val="4A5462"/>
                </a:solidFill>
                <a:latin typeface="Roboto"/>
                <a:cs typeface="Roboto"/>
              </a:rPr>
              <a:t>similarity</a:t>
            </a:r>
            <a:r>
              <a:rPr sz="1499" spc="13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99" spc="-72" dirty="0">
                <a:solidFill>
                  <a:srgbClr val="4A5462"/>
                </a:solidFill>
                <a:latin typeface="Roboto"/>
                <a:cs typeface="Roboto"/>
              </a:rPr>
              <a:t>search</a:t>
            </a:r>
            <a:r>
              <a:rPr sz="1499" spc="13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99" spc="-59" dirty="0">
                <a:solidFill>
                  <a:srgbClr val="4A5462"/>
                </a:solidFill>
                <a:latin typeface="Roboto"/>
                <a:cs typeface="Roboto"/>
              </a:rPr>
              <a:t>library</a:t>
            </a:r>
            <a:r>
              <a:rPr sz="1499" spc="13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99" spc="-72" dirty="0">
                <a:solidFill>
                  <a:srgbClr val="4A5462"/>
                </a:solidFill>
                <a:latin typeface="Roboto"/>
                <a:cs typeface="Roboto"/>
              </a:rPr>
              <a:t>optimized</a:t>
            </a:r>
            <a:r>
              <a:rPr sz="1499" spc="13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99" spc="-59" dirty="0">
                <a:solidFill>
                  <a:srgbClr val="4A5462"/>
                </a:solidFill>
                <a:latin typeface="Roboto"/>
                <a:cs typeface="Roboto"/>
              </a:rPr>
              <a:t>for</a:t>
            </a:r>
            <a:r>
              <a:rPr sz="1499" spc="13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99" spc="-72" dirty="0">
                <a:solidFill>
                  <a:srgbClr val="4A5462"/>
                </a:solidFill>
                <a:latin typeface="Roboto"/>
                <a:cs typeface="Roboto"/>
              </a:rPr>
              <a:t>large</a:t>
            </a:r>
            <a:r>
              <a:rPr sz="1499" spc="13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99" spc="-13" dirty="0">
                <a:solidFill>
                  <a:srgbClr val="4A5462"/>
                </a:solidFill>
                <a:latin typeface="Roboto"/>
                <a:cs typeface="Roboto"/>
              </a:rPr>
              <a:t>datasets</a:t>
            </a:r>
            <a:endParaRPr sz="1499">
              <a:latin typeface="Roboto"/>
              <a:cs typeface="Roboto"/>
            </a:endParaRPr>
          </a:p>
          <a:p>
            <a:pPr marL="595935">
              <a:spcBef>
                <a:spcPts val="1070"/>
              </a:spcBef>
            </a:pPr>
            <a:r>
              <a:rPr sz="1955" spc="-104" dirty="0">
                <a:solidFill>
                  <a:srgbClr val="333333"/>
                </a:solidFill>
                <a:latin typeface="Roboto"/>
                <a:cs typeface="Roboto"/>
              </a:rPr>
              <a:t>Binary</a:t>
            </a:r>
            <a:r>
              <a:rPr sz="195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44" dirty="0">
                <a:solidFill>
                  <a:srgbClr val="333333"/>
                </a:solidFill>
                <a:latin typeface="Roboto"/>
                <a:cs typeface="Roboto"/>
              </a:rPr>
              <a:t>FAISS</a:t>
            </a:r>
            <a:r>
              <a:rPr sz="195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11" dirty="0">
                <a:solidFill>
                  <a:srgbClr val="333333"/>
                </a:solidFill>
                <a:latin typeface="Roboto"/>
                <a:cs typeface="Roboto"/>
              </a:rPr>
              <a:t>Index</a:t>
            </a:r>
            <a:r>
              <a:rPr sz="1955" spc="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Format</a:t>
            </a:r>
            <a:endParaRPr sz="1955">
              <a:latin typeface="Roboto"/>
              <a:cs typeface="Roboto"/>
            </a:endParaRPr>
          </a:p>
          <a:p>
            <a:pPr marL="546272">
              <a:spcBef>
                <a:spcPts val="1140"/>
              </a:spcBef>
            </a:pPr>
            <a:r>
              <a:rPr sz="1499" spc="-72" dirty="0">
                <a:solidFill>
                  <a:srgbClr val="4A5462"/>
                </a:solidFill>
                <a:latin typeface="Roboto"/>
                <a:cs typeface="Roboto"/>
              </a:rPr>
              <a:t>Optimized</a:t>
            </a:r>
            <a:r>
              <a:rPr sz="1499" spc="-7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99" spc="-59" dirty="0">
                <a:solidFill>
                  <a:srgbClr val="4A5462"/>
                </a:solidFill>
                <a:latin typeface="Roboto"/>
                <a:cs typeface="Roboto"/>
              </a:rPr>
              <a:t>for</a:t>
            </a:r>
            <a:r>
              <a:rPr sz="1499" spc="-7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99" spc="-59" dirty="0">
                <a:solidFill>
                  <a:srgbClr val="4A5462"/>
                </a:solidFill>
                <a:latin typeface="Roboto"/>
                <a:cs typeface="Roboto"/>
              </a:rPr>
              <a:t>direct</a:t>
            </a:r>
            <a:r>
              <a:rPr sz="1499" spc="-7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99" spc="-65" dirty="0">
                <a:solidFill>
                  <a:srgbClr val="4A5462"/>
                </a:solidFill>
                <a:latin typeface="Roboto"/>
                <a:cs typeface="Roboto"/>
              </a:rPr>
              <a:t>integration</a:t>
            </a:r>
            <a:r>
              <a:rPr sz="1499" spc="-7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99" spc="-65" dirty="0">
                <a:solidFill>
                  <a:srgbClr val="4A5462"/>
                </a:solidFill>
                <a:latin typeface="Roboto"/>
                <a:cs typeface="Roboto"/>
              </a:rPr>
              <a:t>with</a:t>
            </a:r>
            <a:r>
              <a:rPr sz="1499" spc="-7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99" spc="-79" dirty="0">
                <a:solidFill>
                  <a:srgbClr val="4A5462"/>
                </a:solidFill>
                <a:latin typeface="Roboto"/>
                <a:cs typeface="Roboto"/>
              </a:rPr>
              <a:t>Cognate</a:t>
            </a:r>
            <a:r>
              <a:rPr sz="1499" spc="-7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99" spc="-32" dirty="0">
                <a:solidFill>
                  <a:srgbClr val="4A5462"/>
                </a:solidFill>
                <a:latin typeface="Roboto"/>
                <a:cs typeface="Roboto"/>
              </a:rPr>
              <a:t>AI</a:t>
            </a:r>
            <a:endParaRPr sz="1499">
              <a:latin typeface="Roboto"/>
              <a:cs typeface="Robo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243339" y="2248726"/>
            <a:ext cx="8046508" cy="2408986"/>
            <a:chOff x="6934199" y="1638299"/>
            <a:chExt cx="6172200" cy="1847850"/>
          </a:xfrm>
        </p:grpSpPr>
        <p:sp>
          <p:nvSpPr>
            <p:cNvPr id="10" name="object 10"/>
            <p:cNvSpPr/>
            <p:nvPr/>
          </p:nvSpPr>
          <p:spPr>
            <a:xfrm>
              <a:off x="6991349" y="1638299"/>
              <a:ext cx="6115050" cy="1847850"/>
            </a:xfrm>
            <a:custGeom>
              <a:avLst/>
              <a:gdLst/>
              <a:ahLst/>
              <a:cxnLst/>
              <a:rect l="l" t="t" r="r" b="b"/>
              <a:pathLst>
                <a:path w="6115050" h="1847850">
                  <a:moveTo>
                    <a:pt x="0" y="1847849"/>
                  </a:moveTo>
                  <a:lnTo>
                    <a:pt x="6115049" y="1847849"/>
                  </a:lnTo>
                  <a:lnTo>
                    <a:pt x="6115049" y="0"/>
                  </a:lnTo>
                  <a:lnTo>
                    <a:pt x="0" y="0"/>
                  </a:lnTo>
                  <a:lnTo>
                    <a:pt x="0" y="1847849"/>
                  </a:lnTo>
                  <a:close/>
                </a:path>
              </a:pathLst>
            </a:custGeom>
            <a:solidFill>
              <a:srgbClr val="ECF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934199" y="1638299"/>
              <a:ext cx="57150" cy="1847850"/>
            </a:xfrm>
            <a:custGeom>
              <a:avLst/>
              <a:gdLst/>
              <a:ahLst/>
              <a:cxnLst/>
              <a:rect l="l" t="t" r="r" b="b"/>
              <a:pathLst>
                <a:path w="57150" h="1847850">
                  <a:moveTo>
                    <a:pt x="57149" y="1847849"/>
                  </a:moveTo>
                  <a:lnTo>
                    <a:pt x="0" y="1847849"/>
                  </a:lnTo>
                  <a:lnTo>
                    <a:pt x="0" y="0"/>
                  </a:lnTo>
                  <a:lnTo>
                    <a:pt x="57149" y="0"/>
                  </a:lnTo>
                  <a:lnTo>
                    <a:pt x="57149" y="1847849"/>
                  </a:lnTo>
                  <a:close/>
                </a:path>
              </a:pathLst>
            </a:custGeom>
            <a:solidFill>
              <a:srgbClr val="0E75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91374" y="2238374"/>
              <a:ext cx="133349" cy="13334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81849" y="2847468"/>
              <a:ext cx="152399" cy="153412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9317843" y="2415326"/>
            <a:ext cx="7972003" cy="2016055"/>
          </a:xfrm>
          <a:prstGeom prst="rect">
            <a:avLst/>
          </a:prstGeom>
        </p:spPr>
        <p:txBody>
          <a:bodyPr vert="horz" wrap="square" lIns="0" tIns="19040" rIns="0" bIns="0" rtlCol="0">
            <a:spAutoFit/>
          </a:bodyPr>
          <a:lstStyle/>
          <a:p>
            <a:pPr marL="198644">
              <a:spcBef>
                <a:spcPts val="149"/>
              </a:spcBef>
            </a:pPr>
            <a:r>
              <a:rPr sz="2151" b="1" spc="-124" dirty="0">
                <a:solidFill>
                  <a:srgbClr val="2562EB"/>
                </a:solidFill>
                <a:latin typeface="Roboto"/>
                <a:cs typeface="Roboto"/>
              </a:rPr>
              <a:t>Embedding</a:t>
            </a:r>
            <a:r>
              <a:rPr sz="2151" b="1" spc="-52" dirty="0">
                <a:solidFill>
                  <a:srgbClr val="2562EB"/>
                </a:solidFill>
                <a:latin typeface="Roboto"/>
                <a:cs typeface="Roboto"/>
              </a:rPr>
              <a:t> </a:t>
            </a:r>
            <a:r>
              <a:rPr sz="2151" b="1" spc="-13" dirty="0">
                <a:solidFill>
                  <a:srgbClr val="2562EB"/>
                </a:solidFill>
                <a:latin typeface="Roboto"/>
                <a:cs typeface="Roboto"/>
              </a:rPr>
              <a:t>Technology</a:t>
            </a:r>
            <a:endParaRPr sz="2151">
              <a:latin typeface="Roboto"/>
              <a:cs typeface="Roboto"/>
            </a:endParaRPr>
          </a:p>
          <a:p>
            <a:pPr marL="595935">
              <a:spcBef>
                <a:spcPts val="1427"/>
              </a:spcBef>
            </a:pPr>
            <a:r>
              <a:rPr sz="1955" b="1" spc="-131" dirty="0">
                <a:solidFill>
                  <a:srgbClr val="333333"/>
                </a:solidFill>
                <a:latin typeface="Roboto"/>
                <a:cs typeface="Roboto"/>
              </a:rPr>
              <a:t>Nomic</a:t>
            </a:r>
            <a:r>
              <a:rPr sz="1955" b="1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b="1" spc="-13" dirty="0">
                <a:solidFill>
                  <a:srgbClr val="333333"/>
                </a:solidFill>
                <a:latin typeface="Roboto"/>
                <a:cs typeface="Roboto"/>
              </a:rPr>
              <a:t>Embeddings</a:t>
            </a:r>
            <a:endParaRPr sz="1955">
              <a:latin typeface="Roboto"/>
              <a:cs typeface="Roboto"/>
            </a:endParaRPr>
          </a:p>
          <a:p>
            <a:pPr marL="546272">
              <a:spcBef>
                <a:spcPts val="1140"/>
              </a:spcBef>
            </a:pPr>
            <a:r>
              <a:rPr sz="1499" spc="-72" dirty="0">
                <a:solidFill>
                  <a:srgbClr val="4A5462"/>
                </a:solidFill>
                <a:latin typeface="Roboto"/>
                <a:cs typeface="Roboto"/>
              </a:rPr>
              <a:t>High-</a:t>
            </a:r>
            <a:r>
              <a:rPr sz="1499" spc="-59" dirty="0">
                <a:solidFill>
                  <a:srgbClr val="4A5462"/>
                </a:solidFill>
                <a:latin typeface="Roboto"/>
                <a:cs typeface="Roboto"/>
              </a:rPr>
              <a:t>quality</a:t>
            </a:r>
            <a:r>
              <a:rPr sz="1499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99" spc="-79" dirty="0">
                <a:solidFill>
                  <a:srgbClr val="4A5462"/>
                </a:solidFill>
                <a:latin typeface="Roboto"/>
                <a:cs typeface="Roboto"/>
              </a:rPr>
              <a:t>vector</a:t>
            </a:r>
            <a:r>
              <a:rPr sz="1499" spc="7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99" spc="-65" dirty="0">
                <a:solidFill>
                  <a:srgbClr val="4A5462"/>
                </a:solidFill>
                <a:latin typeface="Roboto"/>
                <a:cs typeface="Roboto"/>
              </a:rPr>
              <a:t>representations</a:t>
            </a:r>
            <a:r>
              <a:rPr sz="1499" spc="7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99" spc="-59" dirty="0">
                <a:solidFill>
                  <a:srgbClr val="4A5462"/>
                </a:solidFill>
                <a:latin typeface="Roboto"/>
                <a:cs typeface="Roboto"/>
              </a:rPr>
              <a:t>for</a:t>
            </a:r>
            <a:r>
              <a:rPr sz="1499" spc="7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99" spc="-79" dirty="0">
                <a:solidFill>
                  <a:srgbClr val="4A5462"/>
                </a:solidFill>
                <a:latin typeface="Roboto"/>
                <a:cs typeface="Roboto"/>
              </a:rPr>
              <a:t>case</a:t>
            </a:r>
            <a:r>
              <a:rPr sz="1499" spc="7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99" spc="-79" dirty="0">
                <a:solidFill>
                  <a:srgbClr val="4A5462"/>
                </a:solidFill>
                <a:latin typeface="Roboto"/>
                <a:cs typeface="Roboto"/>
              </a:rPr>
              <a:t>data</a:t>
            </a:r>
            <a:r>
              <a:rPr sz="1499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99" spc="-65" dirty="0">
                <a:solidFill>
                  <a:srgbClr val="4A5462"/>
                </a:solidFill>
                <a:latin typeface="Roboto"/>
                <a:cs typeface="Roboto"/>
              </a:rPr>
              <a:t>with</a:t>
            </a:r>
            <a:r>
              <a:rPr sz="1499" spc="7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99" spc="-72" dirty="0">
                <a:solidFill>
                  <a:srgbClr val="4A5462"/>
                </a:solidFill>
                <a:latin typeface="Roboto"/>
                <a:cs typeface="Roboto"/>
              </a:rPr>
              <a:t>superior</a:t>
            </a:r>
            <a:r>
              <a:rPr sz="1499" spc="7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99" spc="-72" dirty="0">
                <a:solidFill>
                  <a:srgbClr val="4A5462"/>
                </a:solidFill>
                <a:latin typeface="Roboto"/>
                <a:cs typeface="Roboto"/>
              </a:rPr>
              <a:t>semantic</a:t>
            </a:r>
            <a:r>
              <a:rPr sz="1499" spc="7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99" spc="-72" dirty="0">
                <a:solidFill>
                  <a:srgbClr val="4A5462"/>
                </a:solidFill>
                <a:latin typeface="Roboto"/>
                <a:cs typeface="Roboto"/>
              </a:rPr>
              <a:t>search</a:t>
            </a:r>
            <a:r>
              <a:rPr sz="1499" spc="7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99" spc="-13" dirty="0">
                <a:solidFill>
                  <a:srgbClr val="4A5462"/>
                </a:solidFill>
                <a:latin typeface="Roboto"/>
                <a:cs typeface="Roboto"/>
              </a:rPr>
              <a:t>capabilities</a:t>
            </a:r>
            <a:endParaRPr sz="1499">
              <a:latin typeface="Roboto"/>
              <a:cs typeface="Roboto"/>
            </a:endParaRPr>
          </a:p>
          <a:p>
            <a:pPr marL="595935">
              <a:spcBef>
                <a:spcPts val="1070"/>
              </a:spcBef>
            </a:pPr>
            <a:r>
              <a:rPr sz="1955" spc="-124" dirty="0">
                <a:solidFill>
                  <a:srgbClr val="333333"/>
                </a:solidFill>
                <a:latin typeface="Roboto"/>
                <a:cs typeface="Roboto"/>
              </a:rPr>
              <a:t>Vector</a:t>
            </a:r>
            <a:r>
              <a:rPr sz="1955" spc="39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24" dirty="0">
                <a:solidFill>
                  <a:srgbClr val="333333"/>
                </a:solidFill>
                <a:latin typeface="Roboto"/>
                <a:cs typeface="Roboto"/>
              </a:rPr>
              <a:t>Dimension</a:t>
            </a:r>
            <a:r>
              <a:rPr sz="1955" spc="39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Optimization</a:t>
            </a:r>
            <a:endParaRPr sz="1955">
              <a:latin typeface="Roboto"/>
              <a:cs typeface="Roboto"/>
            </a:endParaRPr>
          </a:p>
          <a:p>
            <a:pPr marL="546272">
              <a:spcBef>
                <a:spcPts val="1140"/>
              </a:spcBef>
            </a:pPr>
            <a:r>
              <a:rPr sz="1499" spc="-79" dirty="0">
                <a:solidFill>
                  <a:srgbClr val="4A5462"/>
                </a:solidFill>
                <a:latin typeface="Roboto"/>
                <a:cs typeface="Roboto"/>
              </a:rPr>
              <a:t>Configured</a:t>
            </a:r>
            <a:r>
              <a:rPr sz="1499" spc="-13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99" spc="-59" dirty="0">
                <a:solidFill>
                  <a:srgbClr val="4A5462"/>
                </a:solidFill>
                <a:latin typeface="Roboto"/>
                <a:cs typeface="Roboto"/>
              </a:rPr>
              <a:t>for</a:t>
            </a:r>
            <a:r>
              <a:rPr sz="1499" spc="-13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99" spc="-65" dirty="0">
                <a:solidFill>
                  <a:srgbClr val="4A5462"/>
                </a:solidFill>
                <a:latin typeface="Roboto"/>
                <a:cs typeface="Roboto"/>
              </a:rPr>
              <a:t>optimal</a:t>
            </a:r>
            <a:r>
              <a:rPr sz="1499" spc="-13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99" spc="-72" dirty="0">
                <a:solidFill>
                  <a:srgbClr val="4A5462"/>
                </a:solidFill>
                <a:latin typeface="Roboto"/>
                <a:cs typeface="Roboto"/>
              </a:rPr>
              <a:t>balance</a:t>
            </a:r>
            <a:r>
              <a:rPr sz="1499" spc="-13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99" spc="-79" dirty="0">
                <a:solidFill>
                  <a:srgbClr val="4A5462"/>
                </a:solidFill>
                <a:latin typeface="Roboto"/>
                <a:cs typeface="Roboto"/>
              </a:rPr>
              <a:t>between</a:t>
            </a:r>
            <a:r>
              <a:rPr sz="1499" spc="-13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99" spc="-72" dirty="0">
                <a:solidFill>
                  <a:srgbClr val="4A5462"/>
                </a:solidFill>
                <a:latin typeface="Roboto"/>
                <a:cs typeface="Roboto"/>
              </a:rPr>
              <a:t>search</a:t>
            </a:r>
            <a:r>
              <a:rPr sz="1499" spc="-13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99" spc="-59" dirty="0">
                <a:solidFill>
                  <a:srgbClr val="4A5462"/>
                </a:solidFill>
                <a:latin typeface="Roboto"/>
                <a:cs typeface="Roboto"/>
              </a:rPr>
              <a:t>quality</a:t>
            </a:r>
            <a:r>
              <a:rPr sz="1499" spc="-13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99" spc="-79" dirty="0">
                <a:solidFill>
                  <a:srgbClr val="4A5462"/>
                </a:solidFill>
                <a:latin typeface="Roboto"/>
                <a:cs typeface="Roboto"/>
              </a:rPr>
              <a:t>and</a:t>
            </a:r>
            <a:r>
              <a:rPr sz="1499" spc="-13" dirty="0">
                <a:solidFill>
                  <a:srgbClr val="4A5462"/>
                </a:solidFill>
                <a:latin typeface="Roboto"/>
                <a:cs typeface="Roboto"/>
              </a:rPr>
              <a:t> performance</a:t>
            </a:r>
            <a:endParaRPr sz="1499">
              <a:latin typeface="Roboto"/>
              <a:cs typeface="Robo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998153" y="5055070"/>
            <a:ext cx="8046508" cy="2235141"/>
            <a:chOff x="609599" y="3790949"/>
            <a:chExt cx="6172200" cy="1714500"/>
          </a:xfrm>
        </p:grpSpPr>
        <p:sp>
          <p:nvSpPr>
            <p:cNvPr id="16" name="object 16"/>
            <p:cNvSpPr/>
            <p:nvPr/>
          </p:nvSpPr>
          <p:spPr>
            <a:xfrm>
              <a:off x="666749" y="3790949"/>
              <a:ext cx="6115050" cy="1714500"/>
            </a:xfrm>
            <a:custGeom>
              <a:avLst/>
              <a:gdLst/>
              <a:ahLst/>
              <a:cxnLst/>
              <a:rect l="l" t="t" r="r" b="b"/>
              <a:pathLst>
                <a:path w="6115050" h="1714500">
                  <a:moveTo>
                    <a:pt x="0" y="1714499"/>
                  </a:moveTo>
                  <a:lnTo>
                    <a:pt x="6115049" y="1714499"/>
                  </a:lnTo>
                  <a:lnTo>
                    <a:pt x="6115049" y="0"/>
                  </a:lnTo>
                  <a:lnTo>
                    <a:pt x="0" y="0"/>
                  </a:lnTo>
                  <a:lnTo>
                    <a:pt x="0" y="1714499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9599" y="3790949"/>
              <a:ext cx="57150" cy="1714500"/>
            </a:xfrm>
            <a:custGeom>
              <a:avLst/>
              <a:gdLst/>
              <a:ahLst/>
              <a:cxnLst/>
              <a:rect l="l" t="t" r="r" b="b"/>
              <a:pathLst>
                <a:path w="57150" h="1714500">
                  <a:moveTo>
                    <a:pt x="57149" y="1714499"/>
                  </a:moveTo>
                  <a:lnTo>
                    <a:pt x="0" y="1714499"/>
                  </a:lnTo>
                  <a:lnTo>
                    <a:pt x="0" y="0"/>
                  </a:lnTo>
                  <a:lnTo>
                    <a:pt x="57149" y="0"/>
                  </a:lnTo>
                  <a:lnTo>
                    <a:pt x="57149" y="17144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6910" y="4391024"/>
              <a:ext cx="133144" cy="13334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6774" y="4724399"/>
              <a:ext cx="133349" cy="15239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6299" y="5067299"/>
              <a:ext cx="114299" cy="152399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072656" y="5221675"/>
            <a:ext cx="7972003" cy="1740082"/>
          </a:xfrm>
          <a:prstGeom prst="rect">
            <a:avLst/>
          </a:prstGeom>
        </p:spPr>
        <p:txBody>
          <a:bodyPr vert="horz" wrap="square" lIns="0" tIns="19040" rIns="0" bIns="0" rtlCol="0">
            <a:spAutoFit/>
          </a:bodyPr>
          <a:lstStyle/>
          <a:p>
            <a:pPr marL="198644">
              <a:spcBef>
                <a:spcPts val="149"/>
              </a:spcBef>
            </a:pPr>
            <a:r>
              <a:rPr sz="2151" b="1" spc="-117" dirty="0">
                <a:solidFill>
                  <a:srgbClr val="2562EB"/>
                </a:solidFill>
                <a:latin typeface="Roboto"/>
                <a:cs typeface="Roboto"/>
              </a:rPr>
              <a:t>Data</a:t>
            </a:r>
            <a:r>
              <a:rPr sz="2151" b="1" spc="-7" dirty="0">
                <a:solidFill>
                  <a:srgbClr val="2562EB"/>
                </a:solidFill>
                <a:latin typeface="Roboto"/>
                <a:cs typeface="Roboto"/>
              </a:rPr>
              <a:t> </a:t>
            </a:r>
            <a:r>
              <a:rPr sz="2151" b="1" spc="-13" dirty="0">
                <a:solidFill>
                  <a:srgbClr val="2562EB"/>
                </a:solidFill>
                <a:latin typeface="Roboto"/>
                <a:cs typeface="Roboto"/>
              </a:rPr>
              <a:t>Processing</a:t>
            </a:r>
            <a:endParaRPr sz="2151">
              <a:latin typeface="Roboto"/>
              <a:cs typeface="Roboto"/>
            </a:endParaRPr>
          </a:p>
          <a:p>
            <a:pPr marL="595935">
              <a:spcBef>
                <a:spcPts val="1427"/>
              </a:spcBef>
            </a:pPr>
            <a:r>
              <a:rPr sz="1955" spc="-104" dirty="0">
                <a:solidFill>
                  <a:srgbClr val="333333"/>
                </a:solidFill>
                <a:latin typeface="Roboto"/>
                <a:cs typeface="Roboto"/>
              </a:rPr>
              <a:t>Python</a:t>
            </a:r>
            <a:r>
              <a:rPr sz="1955" spc="-39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17" dirty="0">
                <a:solidFill>
                  <a:srgbClr val="333333"/>
                </a:solidFill>
                <a:latin typeface="Roboto"/>
                <a:cs typeface="Roboto"/>
              </a:rPr>
              <a:t>Data</a:t>
            </a:r>
            <a:r>
              <a:rPr sz="1955" spc="-32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Pipeline</a:t>
            </a:r>
            <a:endParaRPr sz="1955">
              <a:latin typeface="Roboto"/>
              <a:cs typeface="Roboto"/>
            </a:endParaRPr>
          </a:p>
          <a:p>
            <a:pPr marL="595935">
              <a:spcBef>
                <a:spcPts val="1174"/>
              </a:spcBef>
            </a:pPr>
            <a:r>
              <a:rPr sz="1955" spc="-131" dirty="0">
                <a:solidFill>
                  <a:srgbClr val="333333"/>
                </a:solidFill>
                <a:latin typeface="Roboto"/>
                <a:cs typeface="Roboto"/>
              </a:rPr>
              <a:t>SQL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04" dirty="0">
                <a:solidFill>
                  <a:srgbClr val="333333"/>
                </a:solidFill>
                <a:latin typeface="Roboto"/>
                <a:cs typeface="Roboto"/>
              </a:rPr>
              <a:t>Server</a:t>
            </a:r>
            <a:r>
              <a:rPr sz="195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24" dirty="0">
                <a:solidFill>
                  <a:srgbClr val="333333"/>
                </a:solidFill>
                <a:latin typeface="Roboto"/>
                <a:cs typeface="Roboto"/>
              </a:rPr>
              <a:t>(SFDC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24" dirty="0">
                <a:solidFill>
                  <a:srgbClr val="333333"/>
                </a:solidFill>
                <a:latin typeface="Roboto"/>
                <a:cs typeface="Roboto"/>
              </a:rPr>
              <a:t>Case</a:t>
            </a:r>
            <a:r>
              <a:rPr sz="195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27" dirty="0">
                <a:solidFill>
                  <a:srgbClr val="333333"/>
                </a:solidFill>
                <a:latin typeface="Roboto"/>
                <a:cs typeface="Roboto"/>
              </a:rPr>
              <a:t>Data)</a:t>
            </a:r>
            <a:endParaRPr sz="1955">
              <a:latin typeface="Roboto"/>
              <a:cs typeface="Roboto"/>
            </a:endParaRPr>
          </a:p>
          <a:p>
            <a:pPr marL="595935">
              <a:spcBef>
                <a:spcPts val="1174"/>
              </a:spcBef>
            </a:pPr>
            <a:r>
              <a:rPr sz="1955" spc="-111" dirty="0">
                <a:solidFill>
                  <a:srgbClr val="333333"/>
                </a:solidFill>
                <a:latin typeface="Roboto"/>
                <a:cs typeface="Roboto"/>
              </a:rPr>
              <a:t>CFI</a:t>
            </a:r>
            <a:r>
              <a:rPr sz="1955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31" dirty="0">
                <a:solidFill>
                  <a:srgbClr val="333333"/>
                </a:solidFill>
                <a:latin typeface="Roboto"/>
                <a:cs typeface="Roboto"/>
              </a:rPr>
              <a:t>&amp;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11" dirty="0">
                <a:solidFill>
                  <a:srgbClr val="333333"/>
                </a:solidFill>
                <a:latin typeface="Roboto"/>
                <a:cs typeface="Roboto"/>
              </a:rPr>
              <a:t>Supplementary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17" dirty="0">
                <a:solidFill>
                  <a:srgbClr val="333333"/>
                </a:solidFill>
                <a:latin typeface="Roboto"/>
                <a:cs typeface="Roboto"/>
              </a:rPr>
              <a:t>Data</a:t>
            </a:r>
            <a:r>
              <a:rPr sz="1955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Processing</a:t>
            </a:r>
            <a:endParaRPr sz="1955">
              <a:latin typeface="Roboto"/>
              <a:cs typeface="Robo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9243339" y="5055070"/>
            <a:ext cx="8046508" cy="2235141"/>
            <a:chOff x="6934199" y="3790949"/>
            <a:chExt cx="6172200" cy="1714500"/>
          </a:xfrm>
        </p:grpSpPr>
        <p:sp>
          <p:nvSpPr>
            <p:cNvPr id="23" name="object 23"/>
            <p:cNvSpPr/>
            <p:nvPr/>
          </p:nvSpPr>
          <p:spPr>
            <a:xfrm>
              <a:off x="6991349" y="3790949"/>
              <a:ext cx="6115050" cy="1714500"/>
            </a:xfrm>
            <a:custGeom>
              <a:avLst/>
              <a:gdLst/>
              <a:ahLst/>
              <a:cxnLst/>
              <a:rect l="l" t="t" r="r" b="b"/>
              <a:pathLst>
                <a:path w="6115050" h="1714500">
                  <a:moveTo>
                    <a:pt x="0" y="1714499"/>
                  </a:moveTo>
                  <a:lnTo>
                    <a:pt x="6115049" y="1714499"/>
                  </a:lnTo>
                  <a:lnTo>
                    <a:pt x="6115049" y="0"/>
                  </a:lnTo>
                  <a:lnTo>
                    <a:pt x="0" y="0"/>
                  </a:lnTo>
                  <a:lnTo>
                    <a:pt x="0" y="1714499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934199" y="3790949"/>
              <a:ext cx="57150" cy="1714500"/>
            </a:xfrm>
            <a:custGeom>
              <a:avLst/>
              <a:gdLst/>
              <a:ahLst/>
              <a:cxnLst/>
              <a:rect l="l" t="t" r="r" b="b"/>
              <a:pathLst>
                <a:path w="57150" h="1714500">
                  <a:moveTo>
                    <a:pt x="57149" y="1714499"/>
                  </a:moveTo>
                  <a:lnTo>
                    <a:pt x="0" y="1714499"/>
                  </a:lnTo>
                  <a:lnTo>
                    <a:pt x="0" y="0"/>
                  </a:lnTo>
                  <a:lnTo>
                    <a:pt x="57149" y="0"/>
                  </a:lnTo>
                  <a:lnTo>
                    <a:pt x="57149" y="17144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88368" y="4381737"/>
              <a:ext cx="138916" cy="15113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81849" y="4724399"/>
              <a:ext cx="152399" cy="15239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91374" y="5067299"/>
              <a:ext cx="133349" cy="152399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9317843" y="5221677"/>
            <a:ext cx="7972003" cy="1683079"/>
          </a:xfrm>
          <a:prstGeom prst="rect">
            <a:avLst/>
          </a:prstGeom>
        </p:spPr>
        <p:txBody>
          <a:bodyPr vert="horz" wrap="square" lIns="0" tIns="19040" rIns="0" bIns="0" rtlCol="0">
            <a:spAutoFit/>
          </a:bodyPr>
          <a:lstStyle/>
          <a:p>
            <a:pPr marL="198644">
              <a:spcBef>
                <a:spcPts val="149"/>
              </a:spcBef>
            </a:pPr>
            <a:r>
              <a:rPr sz="2151" b="1" spc="-117" dirty="0">
                <a:solidFill>
                  <a:srgbClr val="2562EB"/>
                </a:solidFill>
                <a:latin typeface="Roboto"/>
                <a:cs typeface="Roboto"/>
              </a:rPr>
              <a:t>Automation</a:t>
            </a:r>
            <a:r>
              <a:rPr sz="2151" b="1" spc="-32" dirty="0">
                <a:solidFill>
                  <a:srgbClr val="2562EB"/>
                </a:solidFill>
                <a:latin typeface="Roboto"/>
                <a:cs typeface="Roboto"/>
              </a:rPr>
              <a:t> </a:t>
            </a:r>
            <a:r>
              <a:rPr sz="2151" b="1" spc="-149" dirty="0">
                <a:solidFill>
                  <a:srgbClr val="2562EB"/>
                </a:solidFill>
                <a:latin typeface="Roboto"/>
                <a:cs typeface="Roboto"/>
              </a:rPr>
              <a:t>&amp;</a:t>
            </a:r>
            <a:r>
              <a:rPr sz="2151" b="1" spc="-32" dirty="0">
                <a:solidFill>
                  <a:srgbClr val="2562EB"/>
                </a:solidFill>
                <a:latin typeface="Roboto"/>
                <a:cs typeface="Roboto"/>
              </a:rPr>
              <a:t> </a:t>
            </a:r>
            <a:r>
              <a:rPr sz="2151" b="1" spc="-13" dirty="0">
                <a:solidFill>
                  <a:srgbClr val="2562EB"/>
                </a:solidFill>
                <a:latin typeface="Roboto"/>
                <a:cs typeface="Roboto"/>
              </a:rPr>
              <a:t>Scheduling</a:t>
            </a:r>
            <a:endParaRPr sz="2151">
              <a:latin typeface="Roboto"/>
              <a:cs typeface="Roboto"/>
            </a:endParaRPr>
          </a:p>
          <a:p>
            <a:pPr marL="595935">
              <a:spcBef>
                <a:spcPts val="1427"/>
              </a:spcBef>
            </a:pPr>
            <a:r>
              <a:rPr sz="1955" spc="-104" dirty="0">
                <a:solidFill>
                  <a:srgbClr val="333333"/>
                </a:solidFill>
                <a:latin typeface="Roboto"/>
                <a:cs typeface="Roboto"/>
              </a:rPr>
              <a:t>Jenkins</a:t>
            </a:r>
            <a:r>
              <a:rPr sz="1955" spc="-52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Pipeline</a:t>
            </a:r>
            <a:endParaRPr sz="1955">
              <a:latin typeface="Roboto"/>
              <a:cs typeface="Roboto"/>
            </a:endParaRPr>
          </a:p>
          <a:p>
            <a:pPr marL="595935" marR="4284110">
              <a:lnSpc>
                <a:spcPct val="150000"/>
              </a:lnSpc>
            </a:pPr>
            <a:r>
              <a:rPr sz="1955" spc="-111" dirty="0">
                <a:solidFill>
                  <a:srgbClr val="333333"/>
                </a:solidFill>
                <a:latin typeface="Roboto"/>
                <a:cs typeface="Roboto"/>
              </a:rPr>
              <a:t>Scheduled</a:t>
            </a:r>
            <a:r>
              <a:rPr sz="195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04" dirty="0">
                <a:solidFill>
                  <a:srgbClr val="333333"/>
                </a:solidFill>
                <a:latin typeface="Roboto"/>
                <a:cs typeface="Roboto"/>
              </a:rPr>
              <a:t>Vectorization</a:t>
            </a:r>
            <a:r>
              <a:rPr sz="195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27" dirty="0">
                <a:solidFill>
                  <a:srgbClr val="333333"/>
                </a:solidFill>
                <a:latin typeface="Roboto"/>
                <a:cs typeface="Roboto"/>
              </a:rPr>
              <a:t>Jobs </a:t>
            </a:r>
            <a:r>
              <a:rPr sz="1955" spc="-111" dirty="0">
                <a:solidFill>
                  <a:srgbClr val="333333"/>
                </a:solidFill>
                <a:latin typeface="Roboto"/>
                <a:cs typeface="Roboto"/>
              </a:rPr>
              <a:t>Version-</a:t>
            </a:r>
            <a:r>
              <a:rPr sz="1955" spc="-97" dirty="0">
                <a:solidFill>
                  <a:srgbClr val="333333"/>
                </a:solidFill>
                <a:latin typeface="Roboto"/>
                <a:cs typeface="Roboto"/>
              </a:rPr>
              <a:t>Controlled</a:t>
            </a:r>
            <a:r>
              <a:rPr sz="1955" spc="32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04" dirty="0">
                <a:solidFill>
                  <a:srgbClr val="333333"/>
                </a:solidFill>
                <a:latin typeface="Roboto"/>
                <a:cs typeface="Roboto"/>
              </a:rPr>
              <a:t>Deployment</a:t>
            </a:r>
            <a:endParaRPr sz="1955">
              <a:latin typeface="Roboto"/>
              <a:cs typeface="Roboto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998153" y="7687571"/>
            <a:ext cx="8046508" cy="2235141"/>
            <a:chOff x="609599" y="5810249"/>
            <a:chExt cx="6172200" cy="1714500"/>
          </a:xfrm>
        </p:grpSpPr>
        <p:sp>
          <p:nvSpPr>
            <p:cNvPr id="30" name="object 30"/>
            <p:cNvSpPr/>
            <p:nvPr/>
          </p:nvSpPr>
          <p:spPr>
            <a:xfrm>
              <a:off x="666749" y="5810249"/>
              <a:ext cx="6115050" cy="1714500"/>
            </a:xfrm>
            <a:custGeom>
              <a:avLst/>
              <a:gdLst/>
              <a:ahLst/>
              <a:cxnLst/>
              <a:rect l="l" t="t" r="r" b="b"/>
              <a:pathLst>
                <a:path w="6115050" h="1714500">
                  <a:moveTo>
                    <a:pt x="0" y="1714499"/>
                  </a:moveTo>
                  <a:lnTo>
                    <a:pt x="6115049" y="1714499"/>
                  </a:lnTo>
                  <a:lnTo>
                    <a:pt x="6115049" y="0"/>
                  </a:lnTo>
                  <a:lnTo>
                    <a:pt x="0" y="0"/>
                  </a:lnTo>
                  <a:lnTo>
                    <a:pt x="0" y="1714499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09599" y="5810249"/>
              <a:ext cx="57150" cy="1714500"/>
            </a:xfrm>
            <a:custGeom>
              <a:avLst/>
              <a:gdLst/>
              <a:ahLst/>
              <a:cxnLst/>
              <a:rect l="l" t="t" r="r" b="b"/>
              <a:pathLst>
                <a:path w="57150" h="1714500">
                  <a:moveTo>
                    <a:pt x="57149" y="1714499"/>
                  </a:moveTo>
                  <a:lnTo>
                    <a:pt x="0" y="1714499"/>
                  </a:lnTo>
                  <a:lnTo>
                    <a:pt x="0" y="0"/>
                  </a:lnTo>
                  <a:lnTo>
                    <a:pt x="57149" y="0"/>
                  </a:lnTo>
                  <a:lnTo>
                    <a:pt x="57149" y="17144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8199" y="6400799"/>
              <a:ext cx="190499" cy="15239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76299" y="6743699"/>
              <a:ext cx="114299" cy="15239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57220" y="7085825"/>
              <a:ext cx="152459" cy="153947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998153" y="7854177"/>
            <a:ext cx="8046508" cy="2066453"/>
          </a:xfrm>
          <a:prstGeom prst="rect">
            <a:avLst/>
          </a:prstGeom>
        </p:spPr>
        <p:txBody>
          <a:bodyPr vert="horz" wrap="square" lIns="0" tIns="19040" rIns="0" bIns="0" rtlCol="0">
            <a:spAutoFit/>
          </a:bodyPr>
          <a:lstStyle/>
          <a:p>
            <a:pPr marL="272308">
              <a:spcBef>
                <a:spcPts val="149"/>
              </a:spcBef>
            </a:pPr>
            <a:r>
              <a:rPr sz="2151" b="1" spc="-13" dirty="0">
                <a:solidFill>
                  <a:srgbClr val="2562EB"/>
                </a:solidFill>
                <a:latin typeface="Roboto"/>
                <a:cs typeface="Roboto"/>
              </a:rPr>
              <a:t>Integration</a:t>
            </a:r>
            <a:endParaRPr sz="2151">
              <a:latin typeface="Roboto"/>
              <a:cs typeface="Roboto"/>
            </a:endParaRPr>
          </a:p>
          <a:p>
            <a:pPr marL="669599" marR="4845282">
              <a:lnSpc>
                <a:spcPct val="150000"/>
              </a:lnSpc>
              <a:spcBef>
                <a:spcPts val="255"/>
              </a:spcBef>
            </a:pPr>
            <a:r>
              <a:rPr sz="1955" spc="-111" dirty="0">
                <a:solidFill>
                  <a:srgbClr val="333333"/>
                </a:solidFill>
                <a:latin typeface="Roboto"/>
                <a:cs typeface="Roboto"/>
              </a:rPr>
              <a:t>Cognate</a:t>
            </a:r>
            <a:r>
              <a:rPr sz="1955" spc="-52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91" dirty="0">
                <a:solidFill>
                  <a:srgbClr val="333333"/>
                </a:solidFill>
                <a:latin typeface="Roboto"/>
                <a:cs typeface="Roboto"/>
              </a:rPr>
              <a:t>AI</a:t>
            </a:r>
            <a:r>
              <a:rPr sz="1955" spc="-4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Integration </a:t>
            </a:r>
            <a:r>
              <a:rPr sz="1955" spc="-163" dirty="0">
                <a:solidFill>
                  <a:srgbClr val="333333"/>
                </a:solidFill>
                <a:latin typeface="Roboto"/>
                <a:cs typeface="Roboto"/>
              </a:rPr>
              <a:t>KM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11" dirty="0">
                <a:solidFill>
                  <a:srgbClr val="333333"/>
                </a:solidFill>
                <a:latin typeface="Roboto"/>
                <a:cs typeface="Roboto"/>
              </a:rPr>
              <a:t>Generation</a:t>
            </a:r>
            <a:r>
              <a:rPr sz="1955" spc="-7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17" dirty="0">
                <a:solidFill>
                  <a:srgbClr val="333333"/>
                </a:solidFill>
                <a:latin typeface="Roboto"/>
                <a:cs typeface="Roboto"/>
              </a:rPr>
              <a:t>Agent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91" dirty="0">
                <a:solidFill>
                  <a:srgbClr val="333333"/>
                </a:solidFill>
                <a:latin typeface="Roboto"/>
                <a:cs typeface="Roboto"/>
              </a:rPr>
              <a:t>API</a:t>
            </a:r>
            <a:endParaRPr sz="1955">
              <a:latin typeface="Roboto"/>
              <a:cs typeface="Roboto"/>
            </a:endParaRPr>
          </a:p>
          <a:p>
            <a:pPr marL="669599">
              <a:spcBef>
                <a:spcPts val="1174"/>
              </a:spcBef>
            </a:pPr>
            <a:r>
              <a:rPr sz="1955" spc="-131" dirty="0">
                <a:solidFill>
                  <a:srgbClr val="333333"/>
                </a:solidFill>
                <a:latin typeface="Roboto"/>
                <a:cs typeface="Roboto"/>
              </a:rPr>
              <a:t>Coveo</a:t>
            </a:r>
            <a:r>
              <a:rPr sz="1955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11" dirty="0">
                <a:solidFill>
                  <a:srgbClr val="333333"/>
                </a:solidFill>
                <a:latin typeface="Roboto"/>
                <a:cs typeface="Roboto"/>
              </a:rPr>
              <a:t>Replacement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 (API2)</a:t>
            </a:r>
            <a:endParaRPr sz="1955">
              <a:latin typeface="Roboto"/>
              <a:cs typeface="Roboto"/>
            </a:endParaRPr>
          </a:p>
          <a:p>
            <a:pPr>
              <a:spcBef>
                <a:spcPts val="749"/>
              </a:spcBef>
            </a:pPr>
            <a:r>
              <a:rPr sz="1499" spc="-104" dirty="0">
                <a:solidFill>
                  <a:srgbClr val="4A5462"/>
                </a:solidFill>
                <a:latin typeface="Roboto"/>
                <a:cs typeface="Roboto"/>
              </a:rPr>
              <a:t>FAISS</a:t>
            </a:r>
            <a:r>
              <a:rPr sz="1499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99" spc="-85" dirty="0">
                <a:solidFill>
                  <a:srgbClr val="4A5462"/>
                </a:solidFill>
                <a:latin typeface="Roboto"/>
                <a:cs typeface="Roboto"/>
              </a:rPr>
              <a:t>Vector</a:t>
            </a:r>
            <a:r>
              <a:rPr sz="1499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99" spc="-91" dirty="0">
                <a:solidFill>
                  <a:srgbClr val="4A5462"/>
                </a:solidFill>
                <a:latin typeface="Roboto"/>
                <a:cs typeface="Roboto"/>
              </a:rPr>
              <a:t>DB</a:t>
            </a:r>
            <a:r>
              <a:rPr sz="1499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99" spc="-59" dirty="0">
                <a:solidFill>
                  <a:srgbClr val="4A5462"/>
                </a:solidFill>
                <a:latin typeface="Roboto"/>
                <a:cs typeface="Roboto"/>
              </a:rPr>
              <a:t>for</a:t>
            </a:r>
            <a:r>
              <a:rPr sz="1499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99" spc="-79" dirty="0">
                <a:solidFill>
                  <a:srgbClr val="4A5462"/>
                </a:solidFill>
                <a:latin typeface="Roboto"/>
                <a:cs typeface="Roboto"/>
              </a:rPr>
              <a:t>Cognate</a:t>
            </a:r>
            <a:r>
              <a:rPr sz="1499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499" spc="-32" dirty="0">
                <a:solidFill>
                  <a:srgbClr val="4A5462"/>
                </a:solidFill>
                <a:latin typeface="Roboto"/>
                <a:cs typeface="Roboto"/>
              </a:rPr>
              <a:t>AI</a:t>
            </a:r>
            <a:endParaRPr sz="1499">
              <a:latin typeface="Roboto"/>
              <a:cs typeface="Roboto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9243339" y="7687571"/>
            <a:ext cx="8046508" cy="2235141"/>
            <a:chOff x="6934199" y="5810249"/>
            <a:chExt cx="6172200" cy="1714500"/>
          </a:xfrm>
        </p:grpSpPr>
        <p:sp>
          <p:nvSpPr>
            <p:cNvPr id="37" name="object 37"/>
            <p:cNvSpPr/>
            <p:nvPr/>
          </p:nvSpPr>
          <p:spPr>
            <a:xfrm>
              <a:off x="6991349" y="5810249"/>
              <a:ext cx="6115050" cy="1714500"/>
            </a:xfrm>
            <a:custGeom>
              <a:avLst/>
              <a:gdLst/>
              <a:ahLst/>
              <a:cxnLst/>
              <a:rect l="l" t="t" r="r" b="b"/>
              <a:pathLst>
                <a:path w="6115050" h="1714500">
                  <a:moveTo>
                    <a:pt x="0" y="1714499"/>
                  </a:moveTo>
                  <a:lnTo>
                    <a:pt x="6115049" y="1714499"/>
                  </a:lnTo>
                  <a:lnTo>
                    <a:pt x="6115049" y="0"/>
                  </a:lnTo>
                  <a:lnTo>
                    <a:pt x="0" y="0"/>
                  </a:lnTo>
                  <a:lnTo>
                    <a:pt x="0" y="1714499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934199" y="5810249"/>
              <a:ext cx="57150" cy="1714500"/>
            </a:xfrm>
            <a:custGeom>
              <a:avLst/>
              <a:gdLst/>
              <a:ahLst/>
              <a:cxnLst/>
              <a:rect l="l" t="t" r="r" b="b"/>
              <a:pathLst>
                <a:path w="57150" h="1714500">
                  <a:moveTo>
                    <a:pt x="57149" y="1714499"/>
                  </a:moveTo>
                  <a:lnTo>
                    <a:pt x="0" y="1714499"/>
                  </a:lnTo>
                  <a:lnTo>
                    <a:pt x="0" y="0"/>
                  </a:lnTo>
                  <a:lnTo>
                    <a:pt x="57149" y="0"/>
                  </a:lnTo>
                  <a:lnTo>
                    <a:pt x="57149" y="17144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181849" y="6410324"/>
              <a:ext cx="152399" cy="13334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190689" y="6743699"/>
              <a:ext cx="134748" cy="152399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186582" y="7086599"/>
              <a:ext cx="142934" cy="152161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9317843" y="7854174"/>
            <a:ext cx="7972003" cy="2066453"/>
          </a:xfrm>
          <a:prstGeom prst="rect">
            <a:avLst/>
          </a:prstGeom>
        </p:spPr>
        <p:txBody>
          <a:bodyPr vert="horz" wrap="square" lIns="0" tIns="19040" rIns="0" bIns="0" rtlCol="0">
            <a:spAutoFit/>
          </a:bodyPr>
          <a:lstStyle/>
          <a:p>
            <a:pPr marL="198644">
              <a:spcBef>
                <a:spcPts val="149"/>
              </a:spcBef>
            </a:pPr>
            <a:r>
              <a:rPr sz="2151" b="1" spc="-117" dirty="0">
                <a:solidFill>
                  <a:srgbClr val="2562EB"/>
                </a:solidFill>
                <a:latin typeface="Roboto"/>
                <a:cs typeface="Roboto"/>
              </a:rPr>
              <a:t>Monitoring</a:t>
            </a:r>
            <a:r>
              <a:rPr sz="2151" b="1" spc="7" dirty="0">
                <a:solidFill>
                  <a:srgbClr val="2562EB"/>
                </a:solidFill>
                <a:latin typeface="Roboto"/>
                <a:cs typeface="Roboto"/>
              </a:rPr>
              <a:t> </a:t>
            </a:r>
            <a:r>
              <a:rPr sz="2151" b="1" spc="-149" dirty="0">
                <a:solidFill>
                  <a:srgbClr val="2562EB"/>
                </a:solidFill>
                <a:latin typeface="Roboto"/>
                <a:cs typeface="Roboto"/>
              </a:rPr>
              <a:t>&amp;</a:t>
            </a:r>
            <a:r>
              <a:rPr sz="2151" b="1" spc="13" dirty="0">
                <a:solidFill>
                  <a:srgbClr val="2562EB"/>
                </a:solidFill>
                <a:latin typeface="Roboto"/>
                <a:cs typeface="Roboto"/>
              </a:rPr>
              <a:t> </a:t>
            </a:r>
            <a:r>
              <a:rPr sz="2151" b="1" spc="-13" dirty="0">
                <a:solidFill>
                  <a:srgbClr val="2562EB"/>
                </a:solidFill>
                <a:latin typeface="Roboto"/>
                <a:cs typeface="Roboto"/>
              </a:rPr>
              <a:t>Operations</a:t>
            </a:r>
            <a:endParaRPr sz="2151">
              <a:latin typeface="Roboto"/>
              <a:cs typeface="Roboto"/>
            </a:endParaRPr>
          </a:p>
          <a:p>
            <a:pPr marL="595935" marR="4995092">
              <a:lnSpc>
                <a:spcPct val="150000"/>
              </a:lnSpc>
              <a:spcBef>
                <a:spcPts val="255"/>
              </a:spcBef>
            </a:pPr>
            <a:r>
              <a:rPr sz="1955" spc="-111" dirty="0">
                <a:solidFill>
                  <a:srgbClr val="333333"/>
                </a:solidFill>
                <a:latin typeface="Roboto"/>
                <a:cs typeface="Roboto"/>
              </a:rPr>
              <a:t>Cloud-</a:t>
            </a:r>
            <a:r>
              <a:rPr sz="1955" spc="-104" dirty="0">
                <a:solidFill>
                  <a:srgbClr val="333333"/>
                </a:solidFill>
                <a:latin typeface="Roboto"/>
                <a:cs typeface="Roboto"/>
              </a:rPr>
              <a:t>native</a:t>
            </a:r>
            <a:r>
              <a:rPr sz="1955" spc="8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97" dirty="0">
                <a:solidFill>
                  <a:srgbClr val="333333"/>
                </a:solidFill>
                <a:latin typeface="Roboto"/>
                <a:cs typeface="Roboto"/>
              </a:rPr>
              <a:t>Monitoring </a:t>
            </a:r>
            <a:r>
              <a:rPr sz="1955" spc="-85" dirty="0">
                <a:solidFill>
                  <a:srgbClr val="333333"/>
                </a:solidFill>
                <a:latin typeface="Roboto"/>
                <a:cs typeface="Roboto"/>
              </a:rPr>
              <a:t>Alerting</a:t>
            </a:r>
            <a:r>
              <a:rPr sz="1955" spc="-4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31" dirty="0">
                <a:solidFill>
                  <a:srgbClr val="333333"/>
                </a:solidFill>
                <a:latin typeface="Roboto"/>
                <a:cs typeface="Roboto"/>
              </a:rPr>
              <a:t>&amp;</a:t>
            </a:r>
            <a:r>
              <a:rPr sz="1955" spc="-39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Metrics</a:t>
            </a:r>
            <a:endParaRPr sz="1955">
              <a:latin typeface="Roboto"/>
              <a:cs typeface="Roboto"/>
            </a:endParaRPr>
          </a:p>
          <a:p>
            <a:pPr marL="595935">
              <a:spcBef>
                <a:spcPts val="1174"/>
              </a:spcBef>
            </a:pPr>
            <a:r>
              <a:rPr sz="1955" spc="-124" dirty="0">
                <a:solidFill>
                  <a:srgbClr val="333333"/>
                </a:solidFill>
                <a:latin typeface="Roboto"/>
                <a:cs typeface="Roboto"/>
              </a:rPr>
              <a:t>SRE</a:t>
            </a:r>
            <a:r>
              <a:rPr sz="1955" spc="-4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31" dirty="0">
                <a:solidFill>
                  <a:srgbClr val="333333"/>
                </a:solidFill>
                <a:latin typeface="Roboto"/>
                <a:cs typeface="Roboto"/>
              </a:rPr>
              <a:t>&amp;</a:t>
            </a:r>
            <a:r>
              <a:rPr sz="1955" spc="-39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91" dirty="0">
                <a:solidFill>
                  <a:srgbClr val="333333"/>
                </a:solidFill>
                <a:latin typeface="Roboto"/>
                <a:cs typeface="Roboto"/>
              </a:rPr>
              <a:t>Security</a:t>
            </a:r>
            <a:r>
              <a:rPr sz="1955" spc="-39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955" spc="-13" dirty="0">
                <a:solidFill>
                  <a:srgbClr val="333333"/>
                </a:solidFill>
                <a:latin typeface="Roboto"/>
                <a:cs typeface="Roboto"/>
              </a:rPr>
              <a:t>Compliance</a:t>
            </a:r>
            <a:endParaRPr sz="1955">
              <a:latin typeface="Roboto"/>
              <a:cs typeface="Roboto"/>
            </a:endParaRPr>
          </a:p>
          <a:p>
            <a:pPr algn="r">
              <a:spcBef>
                <a:spcPts val="749"/>
              </a:spcBef>
            </a:pPr>
            <a:r>
              <a:rPr sz="1499" spc="-13" dirty="0">
                <a:solidFill>
                  <a:srgbClr val="4A5462"/>
                </a:solidFill>
                <a:latin typeface="Roboto"/>
                <a:cs typeface="Roboto"/>
              </a:rPr>
              <a:t>Confidential</a:t>
            </a:r>
            <a:endParaRPr sz="1499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2272</Words>
  <Application>Microsoft Macintosh PowerPoint</Application>
  <PresentationFormat>Custom</PresentationFormat>
  <Paragraphs>444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 Nova</vt:lpstr>
      <vt:lpstr>Calibri</vt:lpstr>
      <vt:lpstr>Liberation Sans</vt:lpstr>
      <vt:lpstr>Roboto</vt:lpstr>
      <vt:lpstr>Roboto Medium</vt:lpstr>
      <vt:lpstr>Times New Roman</vt:lpstr>
      <vt:lpstr>Office Theme</vt:lpstr>
      <vt:lpstr>Transforming Knowledge Access A Vision for Intelligent Knowledge Management</vt:lpstr>
      <vt:lpstr>Agenda / Table of Contents</vt:lpstr>
      <vt:lpstr>FAISS Vector Database for Cognate AI Project Overview</vt:lpstr>
      <vt:lpstr>FAISS Vector DB Pipeline Cognate AI Integration with Nomic Embeddings</vt:lpstr>
      <vt:lpstr>FAISS Vector Database: Data Model &amp; Sources Building the Knowledge Foundation</vt:lpstr>
      <vt:lpstr>FAISS Vector DB Technical Implementation With Nomic Embeddings Integration</vt:lpstr>
      <vt:lpstr>Vector DB Pipeline &amp; Monitoring Automated Vectorization &amp; Quality Assurance</vt:lpstr>
      <vt:lpstr>Global Reach &amp; High Performance Scalability and Multi-Geo Deployment</vt:lpstr>
      <vt:lpstr>FAISS Vector DB Project Technology Stack</vt:lpstr>
      <vt:lpstr>Project Milestones FAISS Vector DB &amp; Cognate AI Integration</vt:lpstr>
      <vt:lpstr>Our Dedicated Team Expertise for Success</vt:lpstr>
      <vt:lpstr>Realizing the Value Benefits and Next Steps</vt:lpstr>
      <vt:lpstr>Effort Estimation: FAISS Vector DB Project Resource allocation for 7 milestone-driven implementation (14-week timeline)</vt:lpstr>
      <vt:lpstr>Project Timeline FAISS Vector DB &amp; Cognate AI Integration Milestones</vt:lpstr>
      <vt:lpstr>Questions &amp;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Jay Jayakeerthy</cp:lastModifiedBy>
  <cp:revision>1</cp:revision>
  <dcterms:created xsi:type="dcterms:W3CDTF">2025-07-29T05:46:15Z</dcterms:created>
  <dcterms:modified xsi:type="dcterms:W3CDTF">2025-07-29T06:02:01Z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2025-07-29T00:00:00Z</vt:filetime>
  </property>
  <property fmtid="{D5CDD505-2E9C-101B-9397-08002B2CF9AE}" pid="3" name="Producer">
    <vt:lpwstr>pypdf</vt:lpwstr>
  </property>
  <property fmtid="{D5CDD505-2E9C-101B-9397-08002B2CF9AE}" pid="4" name="LastSaved">
    <vt:filetime>2025-07-29T00:00:00Z</vt:filetime>
  </property>
</Properties>
</file>