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62" r:id="rId3"/>
    <p:sldId id="257" r:id="rId4"/>
    <p:sldId id="267" r:id="rId5"/>
    <p:sldId id="268" r:id="rId6"/>
    <p:sldId id="269" r:id="rId7"/>
    <p:sldId id="270" r:id="rId8"/>
    <p:sldId id="263" r:id="rId9"/>
    <p:sldId id="259" r:id="rId10"/>
    <p:sldId id="260" r:id="rId11"/>
    <p:sldId id="258" r:id="rId12"/>
    <p:sldId id="261" r:id="rId13"/>
    <p:sldId id="272" r:id="rId14"/>
    <p:sldId id="265" r:id="rId15"/>
    <p:sldId id="264" r:id="rId16"/>
    <p:sldId id="266"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4BE9A3-846D-A518-5450-F19D5FE6F4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22B8F2E-8BCF-8173-D953-25A7A59B37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57F792-A8F7-4A98-A9C5-ACE80A16D4F0}" type="datetimeFigureOut">
              <a:rPr lang="en-IN" smtClean="0"/>
              <a:t>04-07-2023</a:t>
            </a:fld>
            <a:endParaRPr lang="en-IN"/>
          </a:p>
        </p:txBody>
      </p:sp>
      <p:sp>
        <p:nvSpPr>
          <p:cNvPr id="4" name="Footer Placeholder 3">
            <a:extLst>
              <a:ext uri="{FF2B5EF4-FFF2-40B4-BE49-F238E27FC236}">
                <a16:creationId xmlns:a16="http://schemas.microsoft.com/office/drawing/2014/main" id="{71B12C15-9A35-AB2E-7202-941B702A28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60FF32E-D274-2CB3-AF99-EE0AB59069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6E5027-0140-45FB-BC2D-7E2EE4D851CB}" type="slidenum">
              <a:rPr lang="en-IN" smtClean="0"/>
              <a:t>‹#›</a:t>
            </a:fld>
            <a:endParaRPr lang="en-IN"/>
          </a:p>
        </p:txBody>
      </p:sp>
    </p:spTree>
    <p:extLst>
      <p:ext uri="{BB962C8B-B14F-4D97-AF65-F5344CB8AC3E}">
        <p14:creationId xmlns:p14="http://schemas.microsoft.com/office/powerpoint/2010/main" val="8618132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4F7D2C-C503-4499-96E0-BD634F72AA53}" type="datetimeFigureOut">
              <a:rPr lang="en-IN" smtClean="0"/>
              <a:t>04-07-2023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68023-810F-4C57-B894-6BA1383F42F7}" type="slidenum">
              <a:rPr lang="en-IN" smtClean="0"/>
              <a:t>‹#›</a:t>
            </a:fld>
            <a:endParaRPr lang="en-IN"/>
          </a:p>
        </p:txBody>
      </p:sp>
    </p:spTree>
    <p:extLst>
      <p:ext uri="{BB962C8B-B14F-4D97-AF65-F5344CB8AC3E}">
        <p14:creationId xmlns:p14="http://schemas.microsoft.com/office/powerpoint/2010/main" val="189833491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B92CB-58A7-CC28-0717-307B4C5969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80EFBD-4905-EDCD-2FEA-D7E0E5A465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D4DAB3-82F8-5C36-A9F9-53C5415CEEB0}"/>
              </a:ext>
            </a:extLst>
          </p:cNvPr>
          <p:cNvSpPr>
            <a:spLocks noGrp="1"/>
          </p:cNvSpPr>
          <p:nvPr>
            <p:ph type="dt" sz="half" idx="10"/>
          </p:nvPr>
        </p:nvSpPr>
        <p:spPr/>
        <p:txBody>
          <a:bodyPr/>
          <a:lstStyle/>
          <a:p>
            <a:fld id="{10811485-F993-449F-A78C-BE1209E2E25D}" type="datetime1">
              <a:rPr lang="en-IN" smtClean="0"/>
              <a:t>04-07-2023</a:t>
            </a:fld>
            <a:endParaRPr lang="en-IN"/>
          </a:p>
        </p:txBody>
      </p:sp>
      <p:sp>
        <p:nvSpPr>
          <p:cNvPr id="5" name="Footer Placeholder 4">
            <a:extLst>
              <a:ext uri="{FF2B5EF4-FFF2-40B4-BE49-F238E27FC236}">
                <a16:creationId xmlns:a16="http://schemas.microsoft.com/office/drawing/2014/main" id="{CAC8984F-D696-8A88-C03A-49B224C651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EE62AE-0830-B0D6-AD4A-4300824A2255}"/>
              </a:ext>
            </a:extLst>
          </p:cNvPr>
          <p:cNvSpPr>
            <a:spLocks noGrp="1"/>
          </p:cNvSpPr>
          <p:nvPr>
            <p:ph type="sldNum" sz="quarter" idx="12"/>
          </p:nvPr>
        </p:nvSpPr>
        <p:spPr/>
        <p:txBody>
          <a:bodyPr/>
          <a:lstStyle/>
          <a:p>
            <a:fld id="{E7A213A5-DDCD-42DB-ADF9-6F1EC62A1F4B}" type="slidenum">
              <a:rPr lang="en-IN" smtClean="0"/>
              <a:t>‹#›</a:t>
            </a:fld>
            <a:endParaRPr lang="en-IN"/>
          </a:p>
        </p:txBody>
      </p:sp>
    </p:spTree>
    <p:extLst>
      <p:ext uri="{BB962C8B-B14F-4D97-AF65-F5344CB8AC3E}">
        <p14:creationId xmlns:p14="http://schemas.microsoft.com/office/powerpoint/2010/main" val="507196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B6AEA-B7C1-1624-E171-2A34287D9D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9DBD8E-0B8D-C74D-A6AA-B10404C150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C7961F-22F7-E50B-9A54-4BB8104B9D01}"/>
              </a:ext>
            </a:extLst>
          </p:cNvPr>
          <p:cNvSpPr>
            <a:spLocks noGrp="1"/>
          </p:cNvSpPr>
          <p:nvPr>
            <p:ph type="dt" sz="half" idx="10"/>
          </p:nvPr>
        </p:nvSpPr>
        <p:spPr/>
        <p:txBody>
          <a:bodyPr/>
          <a:lstStyle/>
          <a:p>
            <a:fld id="{E220A92B-2F09-440D-BDE3-B85FE21BB859}" type="datetime1">
              <a:rPr lang="en-IN" smtClean="0"/>
              <a:t>04-07-2023</a:t>
            </a:fld>
            <a:endParaRPr lang="en-IN"/>
          </a:p>
        </p:txBody>
      </p:sp>
      <p:sp>
        <p:nvSpPr>
          <p:cNvPr id="5" name="Footer Placeholder 4">
            <a:extLst>
              <a:ext uri="{FF2B5EF4-FFF2-40B4-BE49-F238E27FC236}">
                <a16:creationId xmlns:a16="http://schemas.microsoft.com/office/drawing/2014/main" id="{907DC82B-C843-725A-B59B-5988B33CDA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CF1AED-519F-B614-9CD6-605911A67C96}"/>
              </a:ext>
            </a:extLst>
          </p:cNvPr>
          <p:cNvSpPr>
            <a:spLocks noGrp="1"/>
          </p:cNvSpPr>
          <p:nvPr>
            <p:ph type="sldNum" sz="quarter" idx="12"/>
          </p:nvPr>
        </p:nvSpPr>
        <p:spPr/>
        <p:txBody>
          <a:bodyPr/>
          <a:lstStyle/>
          <a:p>
            <a:fld id="{E7A213A5-DDCD-42DB-ADF9-6F1EC62A1F4B}" type="slidenum">
              <a:rPr lang="en-IN" smtClean="0"/>
              <a:t>‹#›</a:t>
            </a:fld>
            <a:endParaRPr lang="en-IN"/>
          </a:p>
        </p:txBody>
      </p:sp>
    </p:spTree>
    <p:extLst>
      <p:ext uri="{BB962C8B-B14F-4D97-AF65-F5344CB8AC3E}">
        <p14:creationId xmlns:p14="http://schemas.microsoft.com/office/powerpoint/2010/main" val="392472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8BBF4C-CA9E-30B7-2E90-34174961E8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D0E239-B753-4A1F-3E69-2F0DCD35CC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E4AC54-13DA-A660-C2F7-B44BDBF85BF6}"/>
              </a:ext>
            </a:extLst>
          </p:cNvPr>
          <p:cNvSpPr>
            <a:spLocks noGrp="1"/>
          </p:cNvSpPr>
          <p:nvPr>
            <p:ph type="dt" sz="half" idx="10"/>
          </p:nvPr>
        </p:nvSpPr>
        <p:spPr/>
        <p:txBody>
          <a:bodyPr/>
          <a:lstStyle/>
          <a:p>
            <a:fld id="{01893061-4651-46E7-B11A-478BFCED40F2}" type="datetime1">
              <a:rPr lang="en-IN" smtClean="0"/>
              <a:t>04-07-2023</a:t>
            </a:fld>
            <a:endParaRPr lang="en-IN"/>
          </a:p>
        </p:txBody>
      </p:sp>
      <p:sp>
        <p:nvSpPr>
          <p:cNvPr id="5" name="Footer Placeholder 4">
            <a:extLst>
              <a:ext uri="{FF2B5EF4-FFF2-40B4-BE49-F238E27FC236}">
                <a16:creationId xmlns:a16="http://schemas.microsoft.com/office/drawing/2014/main" id="{7E85B976-340F-324E-D0F3-396B7D9BFF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C72092-E319-F070-DCE3-8C874BB62C85}"/>
              </a:ext>
            </a:extLst>
          </p:cNvPr>
          <p:cNvSpPr>
            <a:spLocks noGrp="1"/>
          </p:cNvSpPr>
          <p:nvPr>
            <p:ph type="sldNum" sz="quarter" idx="12"/>
          </p:nvPr>
        </p:nvSpPr>
        <p:spPr/>
        <p:txBody>
          <a:bodyPr/>
          <a:lstStyle/>
          <a:p>
            <a:fld id="{E7A213A5-DDCD-42DB-ADF9-6F1EC62A1F4B}" type="slidenum">
              <a:rPr lang="en-IN" smtClean="0"/>
              <a:t>‹#›</a:t>
            </a:fld>
            <a:endParaRPr lang="en-IN"/>
          </a:p>
        </p:txBody>
      </p:sp>
    </p:spTree>
    <p:extLst>
      <p:ext uri="{BB962C8B-B14F-4D97-AF65-F5344CB8AC3E}">
        <p14:creationId xmlns:p14="http://schemas.microsoft.com/office/powerpoint/2010/main" val="13397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F1FE3-DF98-A522-2A3E-351DE35865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C97DD2-8F95-C8A0-C23E-4950F9CBC5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5EFD33-6D34-3980-C984-05681C1EE10C}"/>
              </a:ext>
            </a:extLst>
          </p:cNvPr>
          <p:cNvSpPr>
            <a:spLocks noGrp="1"/>
          </p:cNvSpPr>
          <p:nvPr>
            <p:ph type="dt" sz="half" idx="10"/>
          </p:nvPr>
        </p:nvSpPr>
        <p:spPr/>
        <p:txBody>
          <a:bodyPr/>
          <a:lstStyle/>
          <a:p>
            <a:fld id="{4F3F30C2-2D3E-4B3A-A61D-FADBBD3BFF6D}" type="datetime1">
              <a:rPr lang="en-IN" smtClean="0"/>
              <a:t>04-07-2023</a:t>
            </a:fld>
            <a:endParaRPr lang="en-IN"/>
          </a:p>
        </p:txBody>
      </p:sp>
      <p:sp>
        <p:nvSpPr>
          <p:cNvPr id="5" name="Footer Placeholder 4">
            <a:extLst>
              <a:ext uri="{FF2B5EF4-FFF2-40B4-BE49-F238E27FC236}">
                <a16:creationId xmlns:a16="http://schemas.microsoft.com/office/drawing/2014/main" id="{6DE3163C-BB09-4E97-2836-BC026BE3A7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68611E-78BA-3C2A-F14D-FB6AA4971176}"/>
              </a:ext>
            </a:extLst>
          </p:cNvPr>
          <p:cNvSpPr>
            <a:spLocks noGrp="1"/>
          </p:cNvSpPr>
          <p:nvPr>
            <p:ph type="sldNum" sz="quarter" idx="12"/>
          </p:nvPr>
        </p:nvSpPr>
        <p:spPr/>
        <p:txBody>
          <a:bodyPr/>
          <a:lstStyle/>
          <a:p>
            <a:fld id="{E7A213A5-DDCD-42DB-ADF9-6F1EC62A1F4B}" type="slidenum">
              <a:rPr lang="en-IN" smtClean="0"/>
              <a:t>‹#›</a:t>
            </a:fld>
            <a:endParaRPr lang="en-IN"/>
          </a:p>
        </p:txBody>
      </p:sp>
    </p:spTree>
    <p:extLst>
      <p:ext uri="{BB962C8B-B14F-4D97-AF65-F5344CB8AC3E}">
        <p14:creationId xmlns:p14="http://schemas.microsoft.com/office/powerpoint/2010/main" val="2281672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B46B-DBDF-CC57-4EFE-FE4A1715AE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0E7639-F203-3D11-1140-AEE7FB0A85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9F1F77-A613-42DF-9CEE-FD86481077CC}"/>
              </a:ext>
            </a:extLst>
          </p:cNvPr>
          <p:cNvSpPr>
            <a:spLocks noGrp="1"/>
          </p:cNvSpPr>
          <p:nvPr>
            <p:ph type="dt" sz="half" idx="10"/>
          </p:nvPr>
        </p:nvSpPr>
        <p:spPr/>
        <p:txBody>
          <a:bodyPr/>
          <a:lstStyle/>
          <a:p>
            <a:fld id="{A38C898C-8982-42B2-BFEE-D2F493FF906A}" type="datetime1">
              <a:rPr lang="en-IN" smtClean="0"/>
              <a:t>04-07-2023</a:t>
            </a:fld>
            <a:endParaRPr lang="en-IN"/>
          </a:p>
        </p:txBody>
      </p:sp>
      <p:sp>
        <p:nvSpPr>
          <p:cNvPr id="5" name="Footer Placeholder 4">
            <a:extLst>
              <a:ext uri="{FF2B5EF4-FFF2-40B4-BE49-F238E27FC236}">
                <a16:creationId xmlns:a16="http://schemas.microsoft.com/office/drawing/2014/main" id="{71E864E6-20B0-DB8B-6750-9597B82A0F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C0B38D-8D00-FB07-77D5-234E9E928B3E}"/>
              </a:ext>
            </a:extLst>
          </p:cNvPr>
          <p:cNvSpPr>
            <a:spLocks noGrp="1"/>
          </p:cNvSpPr>
          <p:nvPr>
            <p:ph type="sldNum" sz="quarter" idx="12"/>
          </p:nvPr>
        </p:nvSpPr>
        <p:spPr/>
        <p:txBody>
          <a:bodyPr/>
          <a:lstStyle/>
          <a:p>
            <a:fld id="{E7A213A5-DDCD-42DB-ADF9-6F1EC62A1F4B}" type="slidenum">
              <a:rPr lang="en-IN" smtClean="0"/>
              <a:t>‹#›</a:t>
            </a:fld>
            <a:endParaRPr lang="en-IN"/>
          </a:p>
        </p:txBody>
      </p:sp>
    </p:spTree>
    <p:extLst>
      <p:ext uri="{BB962C8B-B14F-4D97-AF65-F5344CB8AC3E}">
        <p14:creationId xmlns:p14="http://schemas.microsoft.com/office/powerpoint/2010/main" val="2670847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F8334-EF3C-1960-C955-CC51566535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C8C2C8-6A4C-6A7C-3487-2492C60A19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B2C8B8-DF97-CE31-74CC-0A02B21B11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34A64B-5B68-60EF-F921-90C488C19E5D}"/>
              </a:ext>
            </a:extLst>
          </p:cNvPr>
          <p:cNvSpPr>
            <a:spLocks noGrp="1"/>
          </p:cNvSpPr>
          <p:nvPr>
            <p:ph type="dt" sz="half" idx="10"/>
          </p:nvPr>
        </p:nvSpPr>
        <p:spPr/>
        <p:txBody>
          <a:bodyPr/>
          <a:lstStyle/>
          <a:p>
            <a:fld id="{5DF42845-E543-4BC3-82C2-33F50A9FDDB6}" type="datetime1">
              <a:rPr lang="en-IN" smtClean="0"/>
              <a:t>04-07-2023</a:t>
            </a:fld>
            <a:endParaRPr lang="en-IN"/>
          </a:p>
        </p:txBody>
      </p:sp>
      <p:sp>
        <p:nvSpPr>
          <p:cNvPr id="6" name="Footer Placeholder 5">
            <a:extLst>
              <a:ext uri="{FF2B5EF4-FFF2-40B4-BE49-F238E27FC236}">
                <a16:creationId xmlns:a16="http://schemas.microsoft.com/office/drawing/2014/main" id="{02047897-07B2-555A-A7F4-3669FFFA00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997F0B-E791-4168-9B3A-69E52AB87396}"/>
              </a:ext>
            </a:extLst>
          </p:cNvPr>
          <p:cNvSpPr>
            <a:spLocks noGrp="1"/>
          </p:cNvSpPr>
          <p:nvPr>
            <p:ph type="sldNum" sz="quarter" idx="12"/>
          </p:nvPr>
        </p:nvSpPr>
        <p:spPr/>
        <p:txBody>
          <a:bodyPr/>
          <a:lstStyle/>
          <a:p>
            <a:fld id="{E7A213A5-DDCD-42DB-ADF9-6F1EC62A1F4B}" type="slidenum">
              <a:rPr lang="en-IN" smtClean="0"/>
              <a:t>‹#›</a:t>
            </a:fld>
            <a:endParaRPr lang="en-IN"/>
          </a:p>
        </p:txBody>
      </p:sp>
    </p:spTree>
    <p:extLst>
      <p:ext uri="{BB962C8B-B14F-4D97-AF65-F5344CB8AC3E}">
        <p14:creationId xmlns:p14="http://schemas.microsoft.com/office/powerpoint/2010/main" val="3537971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2670C-66AE-FC9A-AB8C-BEAC75BDE4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D7E5E4-2378-79EF-702F-6078D8E784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5B3866-FF42-1DA6-E873-821C527224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0E7C7B-45E8-D8EC-D52F-6DE023C0EA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C0668B-B044-B5DE-BCD6-C94BFF3D99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09EE47-8ACC-F840-8290-660B0004FB84}"/>
              </a:ext>
            </a:extLst>
          </p:cNvPr>
          <p:cNvSpPr>
            <a:spLocks noGrp="1"/>
          </p:cNvSpPr>
          <p:nvPr>
            <p:ph type="dt" sz="half" idx="10"/>
          </p:nvPr>
        </p:nvSpPr>
        <p:spPr/>
        <p:txBody>
          <a:bodyPr/>
          <a:lstStyle/>
          <a:p>
            <a:fld id="{F0C2FAC5-8A73-48F1-AB60-14389DD2AED5}" type="datetime1">
              <a:rPr lang="en-IN" smtClean="0"/>
              <a:t>04-07-2023</a:t>
            </a:fld>
            <a:endParaRPr lang="en-IN"/>
          </a:p>
        </p:txBody>
      </p:sp>
      <p:sp>
        <p:nvSpPr>
          <p:cNvPr id="8" name="Footer Placeholder 7">
            <a:extLst>
              <a:ext uri="{FF2B5EF4-FFF2-40B4-BE49-F238E27FC236}">
                <a16:creationId xmlns:a16="http://schemas.microsoft.com/office/drawing/2014/main" id="{D54D8A33-92E8-CEE4-B15B-B08C27DBCBF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5A5A56-07D4-8717-3830-7007DA906728}"/>
              </a:ext>
            </a:extLst>
          </p:cNvPr>
          <p:cNvSpPr>
            <a:spLocks noGrp="1"/>
          </p:cNvSpPr>
          <p:nvPr>
            <p:ph type="sldNum" sz="quarter" idx="12"/>
          </p:nvPr>
        </p:nvSpPr>
        <p:spPr/>
        <p:txBody>
          <a:bodyPr/>
          <a:lstStyle/>
          <a:p>
            <a:fld id="{E7A213A5-DDCD-42DB-ADF9-6F1EC62A1F4B}" type="slidenum">
              <a:rPr lang="en-IN" smtClean="0"/>
              <a:t>‹#›</a:t>
            </a:fld>
            <a:endParaRPr lang="en-IN"/>
          </a:p>
        </p:txBody>
      </p:sp>
    </p:spTree>
    <p:extLst>
      <p:ext uri="{BB962C8B-B14F-4D97-AF65-F5344CB8AC3E}">
        <p14:creationId xmlns:p14="http://schemas.microsoft.com/office/powerpoint/2010/main" val="1382341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45E0-E261-0B1E-4EC1-7C2117F712A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4619BF-5EC6-2042-AFD0-D1CD73788132}"/>
              </a:ext>
            </a:extLst>
          </p:cNvPr>
          <p:cNvSpPr>
            <a:spLocks noGrp="1"/>
          </p:cNvSpPr>
          <p:nvPr>
            <p:ph type="dt" sz="half" idx="10"/>
          </p:nvPr>
        </p:nvSpPr>
        <p:spPr/>
        <p:txBody>
          <a:bodyPr/>
          <a:lstStyle/>
          <a:p>
            <a:fld id="{F44D42B7-E640-4F13-8192-5D684E263C31}" type="datetime1">
              <a:rPr lang="en-IN" smtClean="0"/>
              <a:t>04-07-2023</a:t>
            </a:fld>
            <a:endParaRPr lang="en-IN"/>
          </a:p>
        </p:txBody>
      </p:sp>
      <p:sp>
        <p:nvSpPr>
          <p:cNvPr id="4" name="Footer Placeholder 3">
            <a:extLst>
              <a:ext uri="{FF2B5EF4-FFF2-40B4-BE49-F238E27FC236}">
                <a16:creationId xmlns:a16="http://schemas.microsoft.com/office/drawing/2014/main" id="{BA278757-5B5A-0BAC-B6FB-081E8B1587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A7AA20-E64E-ECD1-B190-24E3F8E8FC5B}"/>
              </a:ext>
            </a:extLst>
          </p:cNvPr>
          <p:cNvSpPr>
            <a:spLocks noGrp="1"/>
          </p:cNvSpPr>
          <p:nvPr>
            <p:ph type="sldNum" sz="quarter" idx="12"/>
          </p:nvPr>
        </p:nvSpPr>
        <p:spPr/>
        <p:txBody>
          <a:bodyPr/>
          <a:lstStyle/>
          <a:p>
            <a:fld id="{E7A213A5-DDCD-42DB-ADF9-6F1EC62A1F4B}" type="slidenum">
              <a:rPr lang="en-IN" smtClean="0"/>
              <a:t>‹#›</a:t>
            </a:fld>
            <a:endParaRPr lang="en-IN"/>
          </a:p>
        </p:txBody>
      </p:sp>
    </p:spTree>
    <p:extLst>
      <p:ext uri="{BB962C8B-B14F-4D97-AF65-F5344CB8AC3E}">
        <p14:creationId xmlns:p14="http://schemas.microsoft.com/office/powerpoint/2010/main" val="927222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EC7825-64E9-FA31-286E-99A6674C031D}"/>
              </a:ext>
            </a:extLst>
          </p:cNvPr>
          <p:cNvSpPr>
            <a:spLocks noGrp="1"/>
          </p:cNvSpPr>
          <p:nvPr>
            <p:ph type="dt" sz="half" idx="10"/>
          </p:nvPr>
        </p:nvSpPr>
        <p:spPr/>
        <p:txBody>
          <a:bodyPr/>
          <a:lstStyle/>
          <a:p>
            <a:fld id="{65B97488-39B8-469E-8A20-5BEE176999E0}" type="datetime1">
              <a:rPr lang="en-IN" smtClean="0"/>
              <a:t>04-07-2023</a:t>
            </a:fld>
            <a:endParaRPr lang="en-IN"/>
          </a:p>
        </p:txBody>
      </p:sp>
      <p:sp>
        <p:nvSpPr>
          <p:cNvPr id="3" name="Footer Placeholder 2">
            <a:extLst>
              <a:ext uri="{FF2B5EF4-FFF2-40B4-BE49-F238E27FC236}">
                <a16:creationId xmlns:a16="http://schemas.microsoft.com/office/drawing/2014/main" id="{74B2E3B9-AD49-CD06-3FB4-D9920CB7DA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18B7C5-2C8D-69C1-7717-32D36CDE70A3}"/>
              </a:ext>
            </a:extLst>
          </p:cNvPr>
          <p:cNvSpPr>
            <a:spLocks noGrp="1"/>
          </p:cNvSpPr>
          <p:nvPr>
            <p:ph type="sldNum" sz="quarter" idx="12"/>
          </p:nvPr>
        </p:nvSpPr>
        <p:spPr/>
        <p:txBody>
          <a:bodyPr/>
          <a:lstStyle/>
          <a:p>
            <a:fld id="{E7A213A5-DDCD-42DB-ADF9-6F1EC62A1F4B}" type="slidenum">
              <a:rPr lang="en-IN" smtClean="0"/>
              <a:t>‹#›</a:t>
            </a:fld>
            <a:endParaRPr lang="en-IN"/>
          </a:p>
        </p:txBody>
      </p:sp>
    </p:spTree>
    <p:extLst>
      <p:ext uri="{BB962C8B-B14F-4D97-AF65-F5344CB8AC3E}">
        <p14:creationId xmlns:p14="http://schemas.microsoft.com/office/powerpoint/2010/main" val="3373914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31F7D-5017-2BFA-6FA2-6801D748C0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2DBE09-E203-3E9C-FD8E-7C016400E0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F8F63E-F3F1-5034-5A85-0C8BB214F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A1194-EA4C-5DCA-4BDB-89D30BD86E9A}"/>
              </a:ext>
            </a:extLst>
          </p:cNvPr>
          <p:cNvSpPr>
            <a:spLocks noGrp="1"/>
          </p:cNvSpPr>
          <p:nvPr>
            <p:ph type="dt" sz="half" idx="10"/>
          </p:nvPr>
        </p:nvSpPr>
        <p:spPr/>
        <p:txBody>
          <a:bodyPr/>
          <a:lstStyle/>
          <a:p>
            <a:fld id="{D710BAE7-799B-406D-891C-637F9D91187E}" type="datetime1">
              <a:rPr lang="en-IN" smtClean="0"/>
              <a:t>04-07-2023</a:t>
            </a:fld>
            <a:endParaRPr lang="en-IN"/>
          </a:p>
        </p:txBody>
      </p:sp>
      <p:sp>
        <p:nvSpPr>
          <p:cNvPr id="6" name="Footer Placeholder 5">
            <a:extLst>
              <a:ext uri="{FF2B5EF4-FFF2-40B4-BE49-F238E27FC236}">
                <a16:creationId xmlns:a16="http://schemas.microsoft.com/office/drawing/2014/main" id="{334835CF-8867-2225-ACB8-0316C33D2F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E01113-7051-99D5-E8E4-4D87E0D9E125}"/>
              </a:ext>
            </a:extLst>
          </p:cNvPr>
          <p:cNvSpPr>
            <a:spLocks noGrp="1"/>
          </p:cNvSpPr>
          <p:nvPr>
            <p:ph type="sldNum" sz="quarter" idx="12"/>
          </p:nvPr>
        </p:nvSpPr>
        <p:spPr/>
        <p:txBody>
          <a:bodyPr/>
          <a:lstStyle/>
          <a:p>
            <a:fld id="{E7A213A5-DDCD-42DB-ADF9-6F1EC62A1F4B}" type="slidenum">
              <a:rPr lang="en-IN" smtClean="0"/>
              <a:t>‹#›</a:t>
            </a:fld>
            <a:endParaRPr lang="en-IN"/>
          </a:p>
        </p:txBody>
      </p:sp>
    </p:spTree>
    <p:extLst>
      <p:ext uri="{BB962C8B-B14F-4D97-AF65-F5344CB8AC3E}">
        <p14:creationId xmlns:p14="http://schemas.microsoft.com/office/powerpoint/2010/main" val="3819177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E3EE-E6EB-63AA-80EB-186D76D707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2D4B5D-DC2F-4EF6-BA13-660548B248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805DA5-BD81-472E-543E-2B631BC84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960579-3862-1968-7BBC-FD8214857146}"/>
              </a:ext>
            </a:extLst>
          </p:cNvPr>
          <p:cNvSpPr>
            <a:spLocks noGrp="1"/>
          </p:cNvSpPr>
          <p:nvPr>
            <p:ph type="dt" sz="half" idx="10"/>
          </p:nvPr>
        </p:nvSpPr>
        <p:spPr/>
        <p:txBody>
          <a:bodyPr/>
          <a:lstStyle/>
          <a:p>
            <a:fld id="{B1AE4B28-80EE-4304-86F7-08F57344F083}" type="datetime1">
              <a:rPr lang="en-IN" smtClean="0"/>
              <a:t>04-07-2023</a:t>
            </a:fld>
            <a:endParaRPr lang="en-IN"/>
          </a:p>
        </p:txBody>
      </p:sp>
      <p:sp>
        <p:nvSpPr>
          <p:cNvPr id="6" name="Footer Placeholder 5">
            <a:extLst>
              <a:ext uri="{FF2B5EF4-FFF2-40B4-BE49-F238E27FC236}">
                <a16:creationId xmlns:a16="http://schemas.microsoft.com/office/drawing/2014/main" id="{47EA16D5-2BEE-5B45-F2A8-13E4211E8E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BBCFCD-8EF5-5EED-EDD3-B731B35A881F}"/>
              </a:ext>
            </a:extLst>
          </p:cNvPr>
          <p:cNvSpPr>
            <a:spLocks noGrp="1"/>
          </p:cNvSpPr>
          <p:nvPr>
            <p:ph type="sldNum" sz="quarter" idx="12"/>
          </p:nvPr>
        </p:nvSpPr>
        <p:spPr/>
        <p:txBody>
          <a:bodyPr/>
          <a:lstStyle/>
          <a:p>
            <a:fld id="{E7A213A5-DDCD-42DB-ADF9-6F1EC62A1F4B}" type="slidenum">
              <a:rPr lang="en-IN" smtClean="0"/>
              <a:t>‹#›</a:t>
            </a:fld>
            <a:endParaRPr lang="en-IN"/>
          </a:p>
        </p:txBody>
      </p:sp>
    </p:spTree>
    <p:extLst>
      <p:ext uri="{BB962C8B-B14F-4D97-AF65-F5344CB8AC3E}">
        <p14:creationId xmlns:p14="http://schemas.microsoft.com/office/powerpoint/2010/main" val="1537596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62D1BD-0299-1068-1BE0-6FA80D2B4E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0505FF-A3BC-6756-CAEE-1639BBD9C6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29FA37-5602-5874-8FDA-31A474A74D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7380C-9069-45E0-81DE-C2A17801880D}" type="datetime1">
              <a:rPr lang="en-IN" smtClean="0"/>
              <a:t>04-07-2023</a:t>
            </a:fld>
            <a:endParaRPr lang="en-IN"/>
          </a:p>
        </p:txBody>
      </p:sp>
      <p:sp>
        <p:nvSpPr>
          <p:cNvPr id="5" name="Footer Placeholder 4">
            <a:extLst>
              <a:ext uri="{FF2B5EF4-FFF2-40B4-BE49-F238E27FC236}">
                <a16:creationId xmlns:a16="http://schemas.microsoft.com/office/drawing/2014/main" id="{D025F551-F98D-6177-AF60-7F61EF01AE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2BBA592-3E1E-6745-2A83-5E26210075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A213A5-DDCD-42DB-ADF9-6F1EC62A1F4B}" type="slidenum">
              <a:rPr lang="en-IN" smtClean="0"/>
              <a:t>‹#›</a:t>
            </a:fld>
            <a:endParaRPr lang="en-IN"/>
          </a:p>
        </p:txBody>
      </p:sp>
    </p:spTree>
    <p:extLst>
      <p:ext uri="{BB962C8B-B14F-4D97-AF65-F5344CB8AC3E}">
        <p14:creationId xmlns:p14="http://schemas.microsoft.com/office/powerpoint/2010/main" val="3970515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hyperlink" Target="https://hub.docker.com/r/flogo/flogo-dock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elect-region.cloud.tibco.com/?domain=cloud&amp;mode=signin&amp;_ga=2.98518235.514051301.1688492118-847433974.1685516494" TargetMode="External"/><Relationship Id="rId2" Type="http://schemas.openxmlformats.org/officeDocument/2006/relationships/hyperlink" Target="https://account.cloud.tibco.com/signup/tci"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BC37-4297-29F3-D0DC-F7AFD7AD9767}"/>
              </a:ext>
            </a:extLst>
          </p:cNvPr>
          <p:cNvSpPr>
            <a:spLocks noGrp="1"/>
          </p:cNvSpPr>
          <p:nvPr>
            <p:ph type="ctrTitle"/>
          </p:nvPr>
        </p:nvSpPr>
        <p:spPr/>
        <p:txBody>
          <a:bodyPr>
            <a:normAutofit/>
          </a:bodyPr>
          <a:lstStyle/>
          <a:p>
            <a:r>
              <a:rPr lang="en-IN" sz="9600" b="1" dirty="0"/>
              <a:t>TIBCO FLOGO</a:t>
            </a:r>
          </a:p>
        </p:txBody>
      </p:sp>
      <p:sp>
        <p:nvSpPr>
          <p:cNvPr id="3" name="Subtitle 2">
            <a:extLst>
              <a:ext uri="{FF2B5EF4-FFF2-40B4-BE49-F238E27FC236}">
                <a16:creationId xmlns:a16="http://schemas.microsoft.com/office/drawing/2014/main" id="{42520ADB-A61E-2D88-8C41-2A7D82666DA3}"/>
              </a:ext>
            </a:extLst>
          </p:cNvPr>
          <p:cNvSpPr>
            <a:spLocks noGrp="1"/>
          </p:cNvSpPr>
          <p:nvPr>
            <p:ph type="subTitle" idx="1"/>
          </p:nvPr>
        </p:nvSpPr>
        <p:spPr/>
        <p:txBody>
          <a:bodyPr>
            <a:normAutofit fontScale="92500" lnSpcReduction="10000"/>
          </a:bodyPr>
          <a:lstStyle/>
          <a:p>
            <a:r>
              <a:rPr lang="en-IN" dirty="0"/>
              <a:t>Training Day 1</a:t>
            </a:r>
          </a:p>
          <a:p>
            <a:endParaRPr lang="en-IN" dirty="0"/>
          </a:p>
          <a:p>
            <a:r>
              <a:rPr lang="en-IN" dirty="0"/>
              <a:t>Trainer:  Jaydeep</a:t>
            </a:r>
          </a:p>
          <a:p>
            <a:r>
              <a:rPr lang="en-IN" dirty="0"/>
              <a:t>							Date: 05/Jul/2023</a:t>
            </a:r>
          </a:p>
        </p:txBody>
      </p:sp>
      <p:pic>
        <p:nvPicPr>
          <p:cNvPr id="6" name="Picture 5">
            <a:extLst>
              <a:ext uri="{FF2B5EF4-FFF2-40B4-BE49-F238E27FC236}">
                <a16:creationId xmlns:a16="http://schemas.microsoft.com/office/drawing/2014/main" id="{D8336D7D-7C7D-CCD2-B871-24AA3EB04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spTree>
    <p:extLst>
      <p:ext uri="{BB962C8B-B14F-4D97-AF65-F5344CB8AC3E}">
        <p14:creationId xmlns:p14="http://schemas.microsoft.com/office/powerpoint/2010/main" val="3717106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8FBE-BA4F-4A2C-1FB4-5797BF27AAC2}"/>
              </a:ext>
            </a:extLst>
          </p:cNvPr>
          <p:cNvSpPr>
            <a:spLocks noGrp="1"/>
          </p:cNvSpPr>
          <p:nvPr>
            <p:ph type="title"/>
          </p:nvPr>
        </p:nvSpPr>
        <p:spPr/>
        <p:txBody>
          <a:bodyPr/>
          <a:lstStyle/>
          <a:p>
            <a:r>
              <a:rPr lang="en-IN" dirty="0"/>
              <a:t>TIBCO </a:t>
            </a:r>
            <a:r>
              <a:rPr lang="en-IN" dirty="0" err="1"/>
              <a:t>BusinessWork</a:t>
            </a:r>
            <a:r>
              <a:rPr lang="en-IN" dirty="0"/>
              <a:t> vs TIBCO </a:t>
            </a:r>
            <a:r>
              <a:rPr lang="en-IN" dirty="0" err="1"/>
              <a:t>Flogo</a:t>
            </a:r>
            <a:endParaRPr lang="en-IN" dirty="0"/>
          </a:p>
        </p:txBody>
      </p:sp>
      <p:sp>
        <p:nvSpPr>
          <p:cNvPr id="3" name="Content Placeholder 2">
            <a:extLst>
              <a:ext uri="{FF2B5EF4-FFF2-40B4-BE49-F238E27FC236}">
                <a16:creationId xmlns:a16="http://schemas.microsoft.com/office/drawing/2014/main" id="{11C9DD22-AB5E-C03C-82C5-467D1408EF07}"/>
              </a:ext>
            </a:extLst>
          </p:cNvPr>
          <p:cNvSpPr>
            <a:spLocks noGrp="1"/>
          </p:cNvSpPr>
          <p:nvPr>
            <p:ph idx="1"/>
          </p:nvPr>
        </p:nvSpPr>
        <p:spPr/>
        <p:txBody>
          <a:bodyPr/>
          <a:lstStyle/>
          <a:p>
            <a:pPr algn="l" fontAlgn="auto"/>
            <a:r>
              <a:rPr lang="en-US" sz="2400" b="0" i="0" dirty="0">
                <a:effectLst/>
              </a:rPr>
              <a:t>TIBCO </a:t>
            </a:r>
            <a:r>
              <a:rPr lang="en-US" sz="2400" b="0" i="0" dirty="0" err="1">
                <a:effectLst/>
              </a:rPr>
              <a:t>Flogo</a:t>
            </a:r>
            <a:r>
              <a:rPr lang="en-US" sz="2400" b="0" i="0" dirty="0">
                <a:effectLst/>
              </a:rPr>
              <a:t> </a:t>
            </a:r>
            <a:r>
              <a:rPr lang="en-US" sz="2400" b="0" i="0" dirty="0" err="1">
                <a:effectLst/>
              </a:rPr>
              <a:t>Enteprise</a:t>
            </a:r>
            <a:r>
              <a:rPr lang="en-US" sz="2400" b="0" i="0" dirty="0">
                <a:effectLst/>
              </a:rPr>
              <a:t> was built from the ground up using Golang, while BWCE is built on Java. </a:t>
            </a:r>
          </a:p>
          <a:p>
            <a:pPr algn="l" fontAlgn="auto"/>
            <a:r>
              <a:rPr lang="en-US" sz="2400" b="0" i="0" dirty="0">
                <a:effectLst/>
              </a:rPr>
              <a:t>As Golang compiles the code into binaries instead of bytecode that is interpreted by a JVM it is natural that </a:t>
            </a:r>
            <a:r>
              <a:rPr lang="en-US" sz="2400" b="0" i="0" dirty="0" err="1">
                <a:effectLst/>
              </a:rPr>
              <a:t>Flogo</a:t>
            </a:r>
            <a:r>
              <a:rPr lang="en-US" sz="2400" b="0" i="0" dirty="0">
                <a:effectLst/>
              </a:rPr>
              <a:t> has better performance than BWCE.</a:t>
            </a:r>
          </a:p>
          <a:p>
            <a:endParaRPr lang="en-IN" dirty="0"/>
          </a:p>
        </p:txBody>
      </p:sp>
      <p:pic>
        <p:nvPicPr>
          <p:cNvPr id="5" name="Picture 4">
            <a:extLst>
              <a:ext uri="{FF2B5EF4-FFF2-40B4-BE49-F238E27FC236}">
                <a16:creationId xmlns:a16="http://schemas.microsoft.com/office/drawing/2014/main" id="{9EFA845A-046A-C892-67AC-EAB95EA45C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spTree>
    <p:extLst>
      <p:ext uri="{BB962C8B-B14F-4D97-AF65-F5344CB8AC3E}">
        <p14:creationId xmlns:p14="http://schemas.microsoft.com/office/powerpoint/2010/main" val="1862747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56DF8-DA32-A881-F972-70CA651D9EE8}"/>
              </a:ext>
            </a:extLst>
          </p:cNvPr>
          <p:cNvSpPr>
            <a:spLocks noGrp="1"/>
          </p:cNvSpPr>
          <p:nvPr>
            <p:ph type="title"/>
          </p:nvPr>
        </p:nvSpPr>
        <p:spPr/>
        <p:txBody>
          <a:bodyPr/>
          <a:lstStyle/>
          <a:p>
            <a:r>
              <a:rPr lang="en-IN" dirty="0"/>
              <a:t>Infrastructure and Memory Utilization</a:t>
            </a:r>
          </a:p>
        </p:txBody>
      </p:sp>
      <p:sp>
        <p:nvSpPr>
          <p:cNvPr id="3" name="Content Placeholder 2">
            <a:extLst>
              <a:ext uri="{FF2B5EF4-FFF2-40B4-BE49-F238E27FC236}">
                <a16:creationId xmlns:a16="http://schemas.microsoft.com/office/drawing/2014/main" id="{0D917EAC-1DDF-4F2B-542E-E4E8CADA6D7B}"/>
              </a:ext>
            </a:extLst>
          </p:cNvPr>
          <p:cNvSpPr>
            <a:spLocks noGrp="1"/>
          </p:cNvSpPr>
          <p:nvPr>
            <p:ph idx="1"/>
          </p:nvPr>
        </p:nvSpPr>
        <p:spPr/>
        <p:txBody>
          <a:bodyPr>
            <a:normAutofit/>
          </a:bodyPr>
          <a:lstStyle/>
          <a:p>
            <a:r>
              <a:rPr lang="en-US" sz="1200" b="0" i="0" dirty="0" err="1">
                <a:solidFill>
                  <a:srgbClr val="323B3C"/>
                </a:solidFill>
                <a:effectLst/>
                <a:latin typeface="Maven Pro"/>
              </a:rPr>
              <a:t>Flogo</a:t>
            </a:r>
            <a:r>
              <a:rPr lang="en-US" sz="1200" b="0" i="0" dirty="0">
                <a:solidFill>
                  <a:srgbClr val="323B3C"/>
                </a:solidFill>
                <a:effectLst/>
                <a:latin typeface="Maven Pro"/>
              </a:rPr>
              <a:t> is based on Go programming language and that makes that the binary executable that it generates only have the exact components you need to run your logic and nothing else. </a:t>
            </a:r>
          </a:p>
          <a:p>
            <a:r>
              <a:rPr lang="en-US" sz="1200" b="0" i="0" dirty="0">
                <a:solidFill>
                  <a:srgbClr val="323B3C"/>
                </a:solidFill>
                <a:effectLst/>
                <a:latin typeface="Maven Pro"/>
              </a:rPr>
              <a:t>So, you don’t need an intermediate layer with a virtual machine, like a </a:t>
            </a:r>
            <a:r>
              <a:rPr lang="en-US" sz="1200" b="0" i="0" dirty="0" err="1">
                <a:solidFill>
                  <a:srgbClr val="323B3C"/>
                </a:solidFill>
                <a:effectLst/>
                <a:latin typeface="Maven Pro"/>
              </a:rPr>
              <a:t>Javascript</a:t>
            </a:r>
            <a:r>
              <a:rPr lang="en-US" sz="1200" b="0" i="0" dirty="0">
                <a:solidFill>
                  <a:srgbClr val="323B3C"/>
                </a:solidFill>
                <a:effectLst/>
                <a:latin typeface="Maven Pro"/>
              </a:rPr>
              <a:t> V8 engine to run your node application or a JVM to run your Spring Boot services and so on. </a:t>
            </a:r>
          </a:p>
          <a:p>
            <a:r>
              <a:rPr lang="en-US" sz="1200" b="0" i="0" dirty="0">
                <a:solidFill>
                  <a:srgbClr val="323B3C"/>
                </a:solidFill>
                <a:effectLst/>
                <a:latin typeface="Maven Pro"/>
              </a:rPr>
              <a:t>No, you only will have in your executable the exact libraries that you need and that makes awesome improvements of the memory footprint that you could have in your </a:t>
            </a:r>
            <a:r>
              <a:rPr lang="en-US" sz="1200" b="0" i="0" dirty="0" err="1">
                <a:solidFill>
                  <a:srgbClr val="323B3C"/>
                </a:solidFill>
                <a:effectLst/>
                <a:latin typeface="Maven Pro"/>
              </a:rPr>
              <a:t>flogo</a:t>
            </a:r>
            <a:r>
              <a:rPr lang="en-US" sz="1200" b="0" i="0" dirty="0">
                <a:solidFill>
                  <a:srgbClr val="323B3C"/>
                </a:solidFill>
                <a:effectLst/>
                <a:latin typeface="Maven Pro"/>
              </a:rPr>
              <a:t> developments.</a:t>
            </a:r>
          </a:p>
          <a:p>
            <a:endParaRPr lang="en-US" sz="1200" dirty="0">
              <a:solidFill>
                <a:srgbClr val="323B3C"/>
              </a:solidFill>
              <a:latin typeface="Maven Pro"/>
            </a:endParaRPr>
          </a:p>
          <a:p>
            <a:endParaRPr lang="en-IN" sz="1200" dirty="0"/>
          </a:p>
        </p:txBody>
      </p:sp>
      <p:pic>
        <p:nvPicPr>
          <p:cNvPr id="5" name="Picture 4">
            <a:extLst>
              <a:ext uri="{FF2B5EF4-FFF2-40B4-BE49-F238E27FC236}">
                <a16:creationId xmlns:a16="http://schemas.microsoft.com/office/drawing/2014/main" id="{C59F2EF7-D1D8-5106-D398-F1A4D0B8083C}"/>
              </a:ext>
            </a:extLst>
          </p:cNvPr>
          <p:cNvPicPr>
            <a:picLocks noChangeAspect="1"/>
          </p:cNvPicPr>
          <p:nvPr/>
        </p:nvPicPr>
        <p:blipFill>
          <a:blip r:embed="rId2"/>
          <a:stretch>
            <a:fillRect/>
          </a:stretch>
        </p:blipFill>
        <p:spPr>
          <a:xfrm>
            <a:off x="772683" y="3184131"/>
            <a:ext cx="6014744" cy="3308744"/>
          </a:xfrm>
          <a:prstGeom prst="rect">
            <a:avLst/>
          </a:prstGeom>
        </p:spPr>
      </p:pic>
      <p:pic>
        <p:nvPicPr>
          <p:cNvPr id="6" name="Picture 5">
            <a:extLst>
              <a:ext uri="{FF2B5EF4-FFF2-40B4-BE49-F238E27FC236}">
                <a16:creationId xmlns:a16="http://schemas.microsoft.com/office/drawing/2014/main" id="{FDE35302-592F-BD46-393F-7023B65EF7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6875" y="6037209"/>
            <a:ext cx="1447442" cy="911331"/>
          </a:xfrm>
          <a:prstGeom prst="rect">
            <a:avLst/>
          </a:prstGeom>
        </p:spPr>
      </p:pic>
      <p:pic>
        <p:nvPicPr>
          <p:cNvPr id="7" name="Picture 6">
            <a:extLst>
              <a:ext uri="{FF2B5EF4-FFF2-40B4-BE49-F238E27FC236}">
                <a16:creationId xmlns:a16="http://schemas.microsoft.com/office/drawing/2014/main" id="{BE178113-66AE-44D2-1CB4-E25EF9AC74D3}"/>
              </a:ext>
            </a:extLst>
          </p:cNvPr>
          <p:cNvPicPr>
            <a:picLocks noChangeAspect="1"/>
          </p:cNvPicPr>
          <p:nvPr/>
        </p:nvPicPr>
        <p:blipFill>
          <a:blip r:embed="rId4"/>
          <a:stretch>
            <a:fillRect/>
          </a:stretch>
        </p:blipFill>
        <p:spPr>
          <a:xfrm>
            <a:off x="6744468" y="3049194"/>
            <a:ext cx="5185690" cy="3043910"/>
          </a:xfrm>
          <a:prstGeom prst="rect">
            <a:avLst/>
          </a:prstGeom>
        </p:spPr>
      </p:pic>
    </p:spTree>
    <p:extLst>
      <p:ext uri="{BB962C8B-B14F-4D97-AF65-F5344CB8AC3E}">
        <p14:creationId xmlns:p14="http://schemas.microsoft.com/office/powerpoint/2010/main" val="4044885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B0DE-7E44-A7C5-2D8A-236CF9CCDA24}"/>
              </a:ext>
            </a:extLst>
          </p:cNvPr>
          <p:cNvSpPr>
            <a:spLocks noGrp="1"/>
          </p:cNvSpPr>
          <p:nvPr>
            <p:ph type="title"/>
          </p:nvPr>
        </p:nvSpPr>
        <p:spPr>
          <a:xfrm>
            <a:off x="910887" y="-74826"/>
            <a:ext cx="10515600" cy="1325563"/>
          </a:xfrm>
        </p:spPr>
        <p:txBody>
          <a:bodyPr/>
          <a:lstStyle/>
          <a:p>
            <a:r>
              <a:rPr lang="en-IN" dirty="0"/>
              <a:t>Performance Test Case</a:t>
            </a:r>
          </a:p>
        </p:txBody>
      </p:sp>
      <p:sp>
        <p:nvSpPr>
          <p:cNvPr id="3" name="Content Placeholder 2">
            <a:extLst>
              <a:ext uri="{FF2B5EF4-FFF2-40B4-BE49-F238E27FC236}">
                <a16:creationId xmlns:a16="http://schemas.microsoft.com/office/drawing/2014/main" id="{8E9D887E-6FE2-B40D-49A1-4ABF4EE5B224}"/>
              </a:ext>
            </a:extLst>
          </p:cNvPr>
          <p:cNvSpPr>
            <a:spLocks noGrp="1"/>
          </p:cNvSpPr>
          <p:nvPr>
            <p:ph idx="1"/>
          </p:nvPr>
        </p:nvSpPr>
        <p:spPr>
          <a:xfrm>
            <a:off x="838200" y="834620"/>
            <a:ext cx="11153328" cy="5780972"/>
          </a:xfrm>
        </p:spPr>
        <p:txBody>
          <a:bodyPr/>
          <a:lstStyle/>
          <a:p>
            <a:pPr algn="l" fontAlgn="auto"/>
            <a:r>
              <a:rPr lang="en-US" sz="1050" b="0" i="0" dirty="0">
                <a:effectLst/>
              </a:rPr>
              <a:t>The API being exposed is quite simple:         GET Method      REST/JSON    Query data from an Oracle Database</a:t>
            </a:r>
          </a:p>
          <a:p>
            <a:pPr algn="l" fontAlgn="auto"/>
            <a:r>
              <a:rPr lang="en-US" sz="1050" b="0" i="0" dirty="0">
                <a:effectLst/>
              </a:rPr>
              <a:t>Performance tests were performed in both cases under these conditions in a Kubernetes Cluster: 1 POD 1 GB RAM 1 </a:t>
            </a:r>
            <a:r>
              <a:rPr lang="en-US" sz="1050" b="0" i="0" dirty="0" err="1">
                <a:effectLst/>
              </a:rPr>
              <a:t>vCore</a:t>
            </a:r>
            <a:r>
              <a:rPr lang="en-US" sz="1050" b="0" i="0" dirty="0">
                <a:effectLst/>
              </a:rPr>
              <a:t> (1000 </a:t>
            </a:r>
            <a:r>
              <a:rPr lang="en-US" sz="1050" b="0" i="0" dirty="0" err="1">
                <a:effectLst/>
              </a:rPr>
              <a:t>mCores</a:t>
            </a:r>
            <a:r>
              <a:rPr lang="en-US" sz="1050" b="0" i="0" dirty="0">
                <a:effectLst/>
              </a:rPr>
              <a:t>) Using BW or </a:t>
            </a:r>
            <a:r>
              <a:rPr lang="en-US" sz="1050" b="0" i="0" dirty="0" err="1">
                <a:effectLst/>
              </a:rPr>
              <a:t>Flogo</a:t>
            </a:r>
            <a:r>
              <a:rPr lang="en-US" sz="1050" b="0" i="0" dirty="0">
                <a:effectLst/>
              </a:rPr>
              <a:t> default parameters without optimizations</a:t>
            </a:r>
          </a:p>
          <a:p>
            <a:pPr algn="l" fontAlgn="auto"/>
            <a:endParaRPr lang="en-US" sz="1200" b="0" i="0" dirty="0">
              <a:effectLst/>
            </a:endParaRPr>
          </a:p>
          <a:p>
            <a:endParaRPr lang="en-IN" dirty="0"/>
          </a:p>
        </p:txBody>
      </p:sp>
      <p:pic>
        <p:nvPicPr>
          <p:cNvPr id="5" name="Picture 4">
            <a:extLst>
              <a:ext uri="{FF2B5EF4-FFF2-40B4-BE49-F238E27FC236}">
                <a16:creationId xmlns:a16="http://schemas.microsoft.com/office/drawing/2014/main" id="{25168206-4E73-DD2F-5006-3D9182B4A5E9}"/>
              </a:ext>
            </a:extLst>
          </p:cNvPr>
          <p:cNvPicPr>
            <a:picLocks noChangeAspect="1"/>
          </p:cNvPicPr>
          <p:nvPr/>
        </p:nvPicPr>
        <p:blipFill>
          <a:blip r:embed="rId2"/>
          <a:stretch>
            <a:fillRect/>
          </a:stretch>
        </p:blipFill>
        <p:spPr>
          <a:xfrm>
            <a:off x="946141" y="1613008"/>
            <a:ext cx="5552850" cy="1927991"/>
          </a:xfrm>
          <a:prstGeom prst="rect">
            <a:avLst/>
          </a:prstGeom>
        </p:spPr>
      </p:pic>
      <p:pic>
        <p:nvPicPr>
          <p:cNvPr id="7" name="Picture 6">
            <a:extLst>
              <a:ext uri="{FF2B5EF4-FFF2-40B4-BE49-F238E27FC236}">
                <a16:creationId xmlns:a16="http://schemas.microsoft.com/office/drawing/2014/main" id="{9D8BF6FC-1442-22A6-B5C6-C3F36FAE29F6}"/>
              </a:ext>
            </a:extLst>
          </p:cNvPr>
          <p:cNvPicPr>
            <a:picLocks noChangeAspect="1"/>
          </p:cNvPicPr>
          <p:nvPr/>
        </p:nvPicPr>
        <p:blipFill>
          <a:blip r:embed="rId3"/>
          <a:stretch>
            <a:fillRect/>
          </a:stretch>
        </p:blipFill>
        <p:spPr>
          <a:xfrm>
            <a:off x="946141" y="3336494"/>
            <a:ext cx="5381016" cy="3016179"/>
          </a:xfrm>
          <a:prstGeom prst="rect">
            <a:avLst/>
          </a:prstGeom>
        </p:spPr>
      </p:pic>
      <p:pic>
        <p:nvPicPr>
          <p:cNvPr id="9" name="Picture 8">
            <a:extLst>
              <a:ext uri="{FF2B5EF4-FFF2-40B4-BE49-F238E27FC236}">
                <a16:creationId xmlns:a16="http://schemas.microsoft.com/office/drawing/2014/main" id="{9729061D-FF96-0B43-B891-0605C10D565C}"/>
              </a:ext>
            </a:extLst>
          </p:cNvPr>
          <p:cNvPicPr>
            <a:picLocks noChangeAspect="1"/>
          </p:cNvPicPr>
          <p:nvPr/>
        </p:nvPicPr>
        <p:blipFill>
          <a:blip r:embed="rId4"/>
          <a:stretch>
            <a:fillRect/>
          </a:stretch>
        </p:blipFill>
        <p:spPr>
          <a:xfrm>
            <a:off x="6969919" y="1613008"/>
            <a:ext cx="4955205" cy="5131459"/>
          </a:xfrm>
          <a:prstGeom prst="rect">
            <a:avLst/>
          </a:prstGeom>
        </p:spPr>
      </p:pic>
      <p:pic>
        <p:nvPicPr>
          <p:cNvPr id="6" name="Picture 5">
            <a:extLst>
              <a:ext uri="{FF2B5EF4-FFF2-40B4-BE49-F238E27FC236}">
                <a16:creationId xmlns:a16="http://schemas.microsoft.com/office/drawing/2014/main" id="{E2B53CBA-FA18-2289-18EE-5C563CBA97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50770" y="6202426"/>
            <a:ext cx="1041230" cy="655574"/>
          </a:xfrm>
          <a:prstGeom prst="rect">
            <a:avLst/>
          </a:prstGeom>
        </p:spPr>
      </p:pic>
    </p:spTree>
    <p:extLst>
      <p:ext uri="{BB962C8B-B14F-4D97-AF65-F5344CB8AC3E}">
        <p14:creationId xmlns:p14="http://schemas.microsoft.com/office/powerpoint/2010/main" val="87297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7695-5C6C-9D17-14DE-DA0F93F631A4}"/>
              </a:ext>
            </a:extLst>
          </p:cNvPr>
          <p:cNvSpPr>
            <a:spLocks noGrp="1"/>
          </p:cNvSpPr>
          <p:nvPr>
            <p:ph type="title"/>
          </p:nvPr>
        </p:nvSpPr>
        <p:spPr/>
        <p:txBody>
          <a:bodyPr/>
          <a:lstStyle/>
          <a:p>
            <a:r>
              <a:rPr lang="en-IN" dirty="0"/>
              <a:t>TIBCO FLOGO Enterprise</a:t>
            </a:r>
          </a:p>
        </p:txBody>
      </p:sp>
      <p:sp>
        <p:nvSpPr>
          <p:cNvPr id="3" name="Content Placeholder 2">
            <a:extLst>
              <a:ext uri="{FF2B5EF4-FFF2-40B4-BE49-F238E27FC236}">
                <a16:creationId xmlns:a16="http://schemas.microsoft.com/office/drawing/2014/main" id="{72E3127C-2C46-9EBC-BB41-523C993204E6}"/>
              </a:ext>
            </a:extLst>
          </p:cNvPr>
          <p:cNvSpPr>
            <a:spLocks noGrp="1"/>
          </p:cNvSpPr>
          <p:nvPr>
            <p:ph idx="1"/>
          </p:nvPr>
        </p:nvSpPr>
        <p:spPr/>
        <p:txBody>
          <a:bodyPr/>
          <a:lstStyle/>
          <a:p>
            <a:r>
              <a:rPr lang="en-IN" dirty="0"/>
              <a:t>You can get docker image of TIBCO FLOGO enterprise from:</a:t>
            </a:r>
          </a:p>
          <a:p>
            <a:r>
              <a:rPr lang="en-IN" dirty="0">
                <a:hlinkClick r:id="rId2"/>
              </a:rPr>
              <a:t>https://hub.docker.com/r/flogo/flogo-docker/</a:t>
            </a:r>
            <a:endParaRPr lang="en-IN" dirty="0"/>
          </a:p>
          <a:p>
            <a:r>
              <a:rPr lang="en-IN" dirty="0"/>
              <a:t>Use docker command:     </a:t>
            </a:r>
          </a:p>
          <a:p>
            <a:pPr lvl="1"/>
            <a:r>
              <a:rPr lang="en-IN" dirty="0"/>
              <a:t>docker pull </a:t>
            </a:r>
            <a:r>
              <a:rPr lang="en-IN" dirty="0" err="1"/>
              <a:t>flogo</a:t>
            </a:r>
            <a:r>
              <a:rPr lang="en-IN" dirty="0"/>
              <a:t>/</a:t>
            </a:r>
            <a:r>
              <a:rPr lang="en-IN" dirty="0" err="1"/>
              <a:t>flogo</a:t>
            </a:r>
            <a:r>
              <a:rPr lang="en-IN" dirty="0"/>
              <a:t>-docker </a:t>
            </a:r>
          </a:p>
          <a:p>
            <a:pPr lvl="1"/>
            <a:r>
              <a:rPr lang="en-IN" b="0" i="0" dirty="0">
                <a:solidFill>
                  <a:srgbClr val="393F49"/>
                </a:solidFill>
                <a:effectLst/>
                <a:latin typeface="Roboto Mono" panose="020F0502020204030204" pitchFamily="49" charset="0"/>
              </a:rPr>
              <a:t>docker run -it -p 3303:3303 </a:t>
            </a:r>
            <a:r>
              <a:rPr lang="en-IN" b="0" i="0" dirty="0" err="1">
                <a:solidFill>
                  <a:srgbClr val="393F49"/>
                </a:solidFill>
                <a:effectLst/>
                <a:latin typeface="Roboto Mono" panose="020F0502020204030204" pitchFamily="49" charset="0"/>
              </a:rPr>
              <a:t>flogo</a:t>
            </a:r>
            <a:r>
              <a:rPr lang="en-IN" b="0" i="0" dirty="0">
                <a:solidFill>
                  <a:srgbClr val="393F49"/>
                </a:solidFill>
                <a:effectLst/>
                <a:latin typeface="Roboto Mono" panose="020F0502020204030204" pitchFamily="49" charset="0"/>
              </a:rPr>
              <a:t>/</a:t>
            </a:r>
            <a:r>
              <a:rPr lang="en-IN" b="0" i="0" dirty="0" err="1">
                <a:solidFill>
                  <a:srgbClr val="393F49"/>
                </a:solidFill>
                <a:effectLst/>
                <a:latin typeface="Roboto Mono" panose="020F0502020204030204" pitchFamily="49" charset="0"/>
              </a:rPr>
              <a:t>flogo</a:t>
            </a:r>
            <a:r>
              <a:rPr lang="en-IN" b="0" i="0" dirty="0">
                <a:solidFill>
                  <a:srgbClr val="393F49"/>
                </a:solidFill>
                <a:effectLst/>
                <a:latin typeface="Roboto Mono" panose="020F0502020204030204" pitchFamily="49" charset="0"/>
              </a:rPr>
              <a:t>-docker </a:t>
            </a:r>
            <a:r>
              <a:rPr lang="en-IN" b="0" i="0" dirty="0" err="1">
                <a:solidFill>
                  <a:srgbClr val="393F49"/>
                </a:solidFill>
                <a:effectLst/>
                <a:latin typeface="Roboto Mono" panose="020F0502020204030204" pitchFamily="49" charset="0"/>
              </a:rPr>
              <a:t>eula</a:t>
            </a:r>
            <a:r>
              <a:rPr lang="en-IN" b="0" i="0" dirty="0">
                <a:solidFill>
                  <a:srgbClr val="393F49"/>
                </a:solidFill>
                <a:effectLst/>
                <a:latin typeface="Roboto Mono" panose="020F0502020204030204" pitchFamily="49" charset="0"/>
              </a:rPr>
              <a:t>-accept</a:t>
            </a:r>
          </a:p>
          <a:p>
            <a:pPr lvl="1"/>
            <a:r>
              <a:rPr lang="en-IN" dirty="0">
                <a:solidFill>
                  <a:srgbClr val="393F49"/>
                </a:solidFill>
                <a:latin typeface="Roboto Mono" panose="020F0502020204030204" pitchFamily="49" charset="0"/>
              </a:rPr>
              <a:t>Install Contribution:</a:t>
            </a:r>
            <a:endParaRPr lang="en-IN" b="0" i="0" dirty="0">
              <a:solidFill>
                <a:srgbClr val="393F49"/>
              </a:solidFill>
              <a:effectLst/>
              <a:latin typeface="Roboto Mono" panose="020F0502020204030204" pitchFamily="49" charset="0"/>
            </a:endParaRPr>
          </a:p>
          <a:p>
            <a:pPr lvl="1"/>
            <a:r>
              <a:rPr lang="en-IN" b="0" i="0" dirty="0">
                <a:solidFill>
                  <a:srgbClr val="C5C8C6"/>
                </a:solidFill>
                <a:effectLst/>
                <a:latin typeface="Consolas" panose="020B0609020204030204" pitchFamily="49" charset="0"/>
              </a:rPr>
              <a:t>github.com/project-</a:t>
            </a:r>
            <a:r>
              <a:rPr lang="en-IN" b="0" i="0" dirty="0" err="1">
                <a:solidFill>
                  <a:srgbClr val="C5C8C6"/>
                </a:solidFill>
                <a:effectLst/>
                <a:latin typeface="Consolas" panose="020B0609020204030204" pitchFamily="49" charset="0"/>
              </a:rPr>
              <a:t>flogo</a:t>
            </a:r>
            <a:r>
              <a:rPr lang="en-IN" b="0" i="0" dirty="0">
                <a:solidFill>
                  <a:srgbClr val="C5C8C6"/>
                </a:solidFill>
                <a:effectLst/>
                <a:latin typeface="Consolas" panose="020B0609020204030204" pitchFamily="49" charset="0"/>
              </a:rPr>
              <a:t>/</a:t>
            </a:r>
            <a:r>
              <a:rPr lang="en-IN" b="0" i="0" dirty="0" err="1">
                <a:solidFill>
                  <a:srgbClr val="C5C8C6"/>
                </a:solidFill>
                <a:effectLst/>
                <a:latin typeface="Consolas" panose="020B0609020204030204" pitchFamily="49" charset="0"/>
              </a:rPr>
              <a:t>legacybridge</a:t>
            </a:r>
            <a:r>
              <a:rPr lang="en-IN" b="0" i="0" dirty="0">
                <a:solidFill>
                  <a:srgbClr val="C5C8C6"/>
                </a:solidFill>
                <a:effectLst/>
                <a:latin typeface="Consolas" panose="020B0609020204030204" pitchFamily="49" charset="0"/>
              </a:rPr>
              <a:t>/cli</a:t>
            </a:r>
            <a:endParaRPr lang="en-IN" dirty="0"/>
          </a:p>
        </p:txBody>
      </p:sp>
    </p:spTree>
    <p:extLst>
      <p:ext uri="{BB962C8B-B14F-4D97-AF65-F5344CB8AC3E}">
        <p14:creationId xmlns:p14="http://schemas.microsoft.com/office/powerpoint/2010/main" val="2415755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1AC0D-15CF-90EC-961B-C868FF5D64CC}"/>
              </a:ext>
            </a:extLst>
          </p:cNvPr>
          <p:cNvSpPr>
            <a:spLocks noGrp="1"/>
          </p:cNvSpPr>
          <p:nvPr>
            <p:ph type="title"/>
          </p:nvPr>
        </p:nvSpPr>
        <p:spPr/>
        <p:txBody>
          <a:bodyPr/>
          <a:lstStyle/>
          <a:p>
            <a:pPr algn="ctr"/>
            <a:r>
              <a:rPr lang="en-IN" dirty="0"/>
              <a:t>Check Your Knowledge</a:t>
            </a:r>
          </a:p>
        </p:txBody>
      </p:sp>
      <p:pic>
        <p:nvPicPr>
          <p:cNvPr id="5" name="Content Placeholder 4">
            <a:extLst>
              <a:ext uri="{FF2B5EF4-FFF2-40B4-BE49-F238E27FC236}">
                <a16:creationId xmlns:a16="http://schemas.microsoft.com/office/drawing/2014/main" id="{6C91D4D5-171A-404F-C86F-4B8B78CE7FCA}"/>
              </a:ext>
            </a:extLst>
          </p:cNvPr>
          <p:cNvPicPr>
            <a:picLocks noGrp="1" noChangeAspect="1"/>
          </p:cNvPicPr>
          <p:nvPr>
            <p:ph idx="1"/>
          </p:nvPr>
        </p:nvPicPr>
        <p:blipFill>
          <a:blip r:embed="rId2"/>
          <a:stretch>
            <a:fillRect/>
          </a:stretch>
        </p:blipFill>
        <p:spPr>
          <a:xfrm>
            <a:off x="2321799" y="1859485"/>
            <a:ext cx="7548402" cy="3786475"/>
          </a:xfrm>
        </p:spPr>
      </p:pic>
      <p:pic>
        <p:nvPicPr>
          <p:cNvPr id="4" name="Picture 3">
            <a:extLst>
              <a:ext uri="{FF2B5EF4-FFF2-40B4-BE49-F238E27FC236}">
                <a16:creationId xmlns:a16="http://schemas.microsoft.com/office/drawing/2014/main" id="{C2B321DE-2B8E-FBAC-5745-34361FF505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spTree>
    <p:extLst>
      <p:ext uri="{BB962C8B-B14F-4D97-AF65-F5344CB8AC3E}">
        <p14:creationId xmlns:p14="http://schemas.microsoft.com/office/powerpoint/2010/main" val="4064387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6F9B-9938-445C-1C1E-51BFBD72E90B}"/>
              </a:ext>
            </a:extLst>
          </p:cNvPr>
          <p:cNvSpPr>
            <a:spLocks noGrp="1"/>
          </p:cNvSpPr>
          <p:nvPr>
            <p:ph type="title"/>
          </p:nvPr>
        </p:nvSpPr>
        <p:spPr/>
        <p:txBody>
          <a:bodyPr/>
          <a:lstStyle/>
          <a:p>
            <a:r>
              <a:rPr lang="en-IN" dirty="0"/>
              <a:t>Answer:</a:t>
            </a:r>
          </a:p>
        </p:txBody>
      </p:sp>
      <p:pic>
        <p:nvPicPr>
          <p:cNvPr id="5" name="Content Placeholder 4">
            <a:extLst>
              <a:ext uri="{FF2B5EF4-FFF2-40B4-BE49-F238E27FC236}">
                <a16:creationId xmlns:a16="http://schemas.microsoft.com/office/drawing/2014/main" id="{48A4037C-A01C-E3F4-347E-12DEBAC80A09}"/>
              </a:ext>
            </a:extLst>
          </p:cNvPr>
          <p:cNvPicPr>
            <a:picLocks noGrp="1" noChangeAspect="1"/>
          </p:cNvPicPr>
          <p:nvPr>
            <p:ph idx="1"/>
          </p:nvPr>
        </p:nvPicPr>
        <p:blipFill>
          <a:blip r:embed="rId2"/>
          <a:stretch>
            <a:fillRect/>
          </a:stretch>
        </p:blipFill>
        <p:spPr>
          <a:xfrm>
            <a:off x="2178604" y="1871758"/>
            <a:ext cx="7824564" cy="3377375"/>
          </a:xfrm>
        </p:spPr>
      </p:pic>
      <p:pic>
        <p:nvPicPr>
          <p:cNvPr id="4" name="Picture 3">
            <a:extLst>
              <a:ext uri="{FF2B5EF4-FFF2-40B4-BE49-F238E27FC236}">
                <a16:creationId xmlns:a16="http://schemas.microsoft.com/office/drawing/2014/main" id="{CEC80D69-A7BC-C053-1C8F-FFD67F9CA8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spTree>
    <p:extLst>
      <p:ext uri="{BB962C8B-B14F-4D97-AF65-F5344CB8AC3E}">
        <p14:creationId xmlns:p14="http://schemas.microsoft.com/office/powerpoint/2010/main" val="1576152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63BCD-13C5-706D-BDB5-EE35D001812D}"/>
              </a:ext>
            </a:extLst>
          </p:cNvPr>
          <p:cNvSpPr>
            <a:spLocks noGrp="1"/>
          </p:cNvSpPr>
          <p:nvPr>
            <p:ph type="title"/>
          </p:nvPr>
        </p:nvSpPr>
        <p:spPr/>
        <p:txBody>
          <a:bodyPr/>
          <a:lstStyle/>
          <a:p>
            <a:r>
              <a:rPr lang="en-IN" dirty="0"/>
              <a:t>Create TCI Account</a:t>
            </a:r>
          </a:p>
        </p:txBody>
      </p:sp>
      <p:sp>
        <p:nvSpPr>
          <p:cNvPr id="3" name="Content Placeholder 2">
            <a:extLst>
              <a:ext uri="{FF2B5EF4-FFF2-40B4-BE49-F238E27FC236}">
                <a16:creationId xmlns:a16="http://schemas.microsoft.com/office/drawing/2014/main" id="{626B28C0-0448-827D-B65F-CBE13877846F}"/>
              </a:ext>
            </a:extLst>
          </p:cNvPr>
          <p:cNvSpPr>
            <a:spLocks noGrp="1"/>
          </p:cNvSpPr>
          <p:nvPr>
            <p:ph idx="1"/>
          </p:nvPr>
        </p:nvSpPr>
        <p:spPr/>
        <p:txBody>
          <a:bodyPr/>
          <a:lstStyle/>
          <a:p>
            <a:r>
              <a:rPr lang="en-IN" dirty="0"/>
              <a:t> </a:t>
            </a:r>
            <a:r>
              <a:rPr lang="en-US" dirty="0"/>
              <a:t>Register user using email id on </a:t>
            </a:r>
            <a:r>
              <a:rPr lang="en-US" dirty="0">
                <a:hlinkClick r:id="rId2"/>
              </a:rPr>
              <a:t>https://account.cloud.tibco.com/signup/tci</a:t>
            </a:r>
            <a:r>
              <a:rPr lang="en-US" dirty="0"/>
              <a:t> </a:t>
            </a:r>
          </a:p>
          <a:p>
            <a:r>
              <a:rPr lang="en-US" dirty="0"/>
              <a:t>You will get an activation link to activate account and after that you will need to set up password.</a:t>
            </a:r>
          </a:p>
          <a:p>
            <a:r>
              <a:rPr lang="en-US" dirty="0"/>
              <a:t>Login:</a:t>
            </a:r>
          </a:p>
          <a:p>
            <a:pPr marL="0" indent="0">
              <a:buNone/>
            </a:pPr>
            <a:r>
              <a:rPr lang="en-IN" dirty="0">
                <a:hlinkClick r:id="rId3"/>
              </a:rPr>
              <a:t> https://select-region.cloud.tibco.com/?domain=cloud&amp;mode=signin&amp;_ga=2.98518235.514051301.1688492118-847433974.1685516494</a:t>
            </a:r>
            <a:r>
              <a:rPr lang="en-US" dirty="0"/>
              <a:t> </a:t>
            </a:r>
            <a:endParaRPr lang="en-IN" dirty="0"/>
          </a:p>
        </p:txBody>
      </p:sp>
      <p:pic>
        <p:nvPicPr>
          <p:cNvPr id="5" name="Picture 4">
            <a:extLst>
              <a:ext uri="{FF2B5EF4-FFF2-40B4-BE49-F238E27FC236}">
                <a16:creationId xmlns:a16="http://schemas.microsoft.com/office/drawing/2014/main" id="{66D4A234-BA4A-E2A7-A581-46491151B7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spTree>
    <p:extLst>
      <p:ext uri="{BB962C8B-B14F-4D97-AF65-F5344CB8AC3E}">
        <p14:creationId xmlns:p14="http://schemas.microsoft.com/office/powerpoint/2010/main" val="3983540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F337A-9559-93A7-973F-D8C3AEF73F5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9AF36CF-E63F-036A-06C4-7AEB29DDA2D9}"/>
              </a:ext>
            </a:extLst>
          </p:cNvPr>
          <p:cNvSpPr>
            <a:spLocks noGrp="1"/>
          </p:cNvSpPr>
          <p:nvPr>
            <p:ph idx="1"/>
          </p:nvPr>
        </p:nvSpPr>
        <p:spPr>
          <a:xfrm>
            <a:off x="838200" y="2675693"/>
            <a:ext cx="10515600" cy="3501269"/>
          </a:xfrm>
        </p:spPr>
        <p:txBody>
          <a:bodyPr>
            <a:normAutofit/>
          </a:bodyPr>
          <a:lstStyle/>
          <a:p>
            <a:pPr marL="0" indent="0" algn="ctr">
              <a:buNone/>
            </a:pPr>
            <a:r>
              <a:rPr lang="en-IN" sz="8000" dirty="0"/>
              <a:t>Questions?</a:t>
            </a:r>
          </a:p>
        </p:txBody>
      </p:sp>
      <p:pic>
        <p:nvPicPr>
          <p:cNvPr id="6" name="Picture 5">
            <a:extLst>
              <a:ext uri="{FF2B5EF4-FFF2-40B4-BE49-F238E27FC236}">
                <a16:creationId xmlns:a16="http://schemas.microsoft.com/office/drawing/2014/main" id="{F3BE13BF-4B85-3592-69A7-30D8E9D25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spTree>
    <p:extLst>
      <p:ext uri="{BB962C8B-B14F-4D97-AF65-F5344CB8AC3E}">
        <p14:creationId xmlns:p14="http://schemas.microsoft.com/office/powerpoint/2010/main" val="3932927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357C-1821-752C-BBCE-010ED36BC942}"/>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1AF5264D-0D51-2395-1896-B5FAF9A23D8C}"/>
              </a:ext>
            </a:extLst>
          </p:cNvPr>
          <p:cNvSpPr>
            <a:spLocks noGrp="1"/>
          </p:cNvSpPr>
          <p:nvPr>
            <p:ph idx="1"/>
          </p:nvPr>
        </p:nvSpPr>
        <p:spPr>
          <a:xfrm>
            <a:off x="838200" y="1552639"/>
            <a:ext cx="10515600" cy="4624324"/>
          </a:xfrm>
        </p:spPr>
        <p:txBody>
          <a:bodyPr>
            <a:normAutofit fontScale="92500" lnSpcReduction="10000"/>
          </a:bodyPr>
          <a:lstStyle/>
          <a:p>
            <a:pPr marL="0" indent="0">
              <a:buNone/>
            </a:pPr>
            <a:r>
              <a:rPr lang="en-IN" dirty="0"/>
              <a:t>  1.Introduce TIBCO Cloud™ Integration </a:t>
            </a:r>
          </a:p>
          <a:p>
            <a:pPr lvl="1"/>
            <a:r>
              <a:rPr lang="en-IN" dirty="0"/>
              <a:t>Explain Features </a:t>
            </a:r>
          </a:p>
          <a:p>
            <a:pPr lvl="1"/>
            <a:r>
              <a:rPr lang="en-IN" dirty="0"/>
              <a:t>Identify Integration Capabilities </a:t>
            </a:r>
          </a:p>
          <a:p>
            <a:pPr lvl="1"/>
            <a:r>
              <a:rPr lang="en-IN" dirty="0"/>
              <a:t>Implement Integration Apps </a:t>
            </a:r>
          </a:p>
          <a:p>
            <a:pPr lvl="1"/>
            <a:r>
              <a:rPr lang="en-IN" dirty="0"/>
              <a:t>Explore Monitoring Dashboard </a:t>
            </a:r>
          </a:p>
          <a:p>
            <a:pPr lvl="1"/>
            <a:r>
              <a:rPr lang="en-IN" dirty="0"/>
              <a:t>TIBCO Cloud™ Integration - Develop </a:t>
            </a:r>
          </a:p>
          <a:p>
            <a:pPr lvl="1"/>
            <a:r>
              <a:rPr lang="en-IN" dirty="0"/>
              <a:t>Benefits </a:t>
            </a:r>
          </a:p>
          <a:p>
            <a:pPr marL="0" indent="0">
              <a:buNone/>
            </a:pPr>
            <a:r>
              <a:rPr lang="en-IN" dirty="0"/>
              <a:t>   2. Project </a:t>
            </a:r>
            <a:r>
              <a:rPr lang="en-IN" dirty="0" err="1"/>
              <a:t>Flogo</a:t>
            </a:r>
            <a:r>
              <a:rPr lang="en-IN" dirty="0"/>
              <a:t>® </a:t>
            </a:r>
          </a:p>
          <a:p>
            <a:pPr lvl="1"/>
            <a:r>
              <a:rPr lang="en-IN" dirty="0"/>
              <a:t>TIBCO </a:t>
            </a:r>
            <a:r>
              <a:rPr lang="en-IN" dirty="0" err="1"/>
              <a:t>Flogo</a:t>
            </a:r>
            <a:r>
              <a:rPr lang="en-IN" dirty="0"/>
              <a:t>® Enterprise </a:t>
            </a:r>
          </a:p>
          <a:p>
            <a:pPr lvl="1"/>
            <a:r>
              <a:rPr lang="en-IN" dirty="0"/>
              <a:t>Capabilities </a:t>
            </a:r>
          </a:p>
          <a:p>
            <a:pPr lvl="1"/>
            <a:r>
              <a:rPr lang="en-IN" dirty="0"/>
              <a:t>Use Cases </a:t>
            </a:r>
          </a:p>
          <a:p>
            <a:pPr lvl="1"/>
            <a:r>
              <a:rPr lang="en-IN" dirty="0"/>
              <a:t>Accelerate Development </a:t>
            </a:r>
          </a:p>
          <a:p>
            <a:pPr lvl="1"/>
            <a:r>
              <a:rPr lang="en-IN" dirty="0"/>
              <a:t>Deployment Flexibility </a:t>
            </a:r>
          </a:p>
          <a:p>
            <a:endParaRPr lang="en-IN" dirty="0"/>
          </a:p>
        </p:txBody>
      </p:sp>
      <p:pic>
        <p:nvPicPr>
          <p:cNvPr id="5" name="Picture 4">
            <a:extLst>
              <a:ext uri="{FF2B5EF4-FFF2-40B4-BE49-F238E27FC236}">
                <a16:creationId xmlns:a16="http://schemas.microsoft.com/office/drawing/2014/main" id="{1D73AD8E-11A8-FF3A-7AC8-FEA291A59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spTree>
    <p:extLst>
      <p:ext uri="{BB962C8B-B14F-4D97-AF65-F5344CB8AC3E}">
        <p14:creationId xmlns:p14="http://schemas.microsoft.com/office/powerpoint/2010/main" val="2715368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9DAD-8DF0-103E-2C14-B86586F877F9}"/>
              </a:ext>
            </a:extLst>
          </p:cNvPr>
          <p:cNvSpPr>
            <a:spLocks noGrp="1"/>
          </p:cNvSpPr>
          <p:nvPr>
            <p:ph type="title"/>
          </p:nvPr>
        </p:nvSpPr>
        <p:spPr>
          <a:xfrm>
            <a:off x="838199" y="73644"/>
            <a:ext cx="10515601" cy="840756"/>
          </a:xfrm>
        </p:spPr>
        <p:txBody>
          <a:bodyPr>
            <a:normAutofit fontScale="90000"/>
          </a:bodyPr>
          <a:lstStyle/>
          <a:p>
            <a:pPr algn="ctr"/>
            <a:br>
              <a:rPr lang="en-IN" sz="4400" b="0" i="0" dirty="0">
                <a:solidFill>
                  <a:srgbClr val="374151"/>
                </a:solidFill>
                <a:effectLst/>
              </a:rPr>
            </a:br>
            <a:br>
              <a:rPr lang="en-IN" sz="4400" b="0" i="0" dirty="0">
                <a:solidFill>
                  <a:srgbClr val="374151"/>
                </a:solidFill>
                <a:effectLst/>
              </a:rPr>
            </a:br>
            <a:r>
              <a:rPr lang="en-IN" sz="4400" b="0" i="0" dirty="0">
                <a:solidFill>
                  <a:srgbClr val="374151"/>
                </a:solidFill>
                <a:effectLst/>
              </a:rPr>
              <a:t>TIBCO Cloud Integration</a:t>
            </a:r>
            <a:br>
              <a:rPr lang="en-IN" sz="4400" b="0" i="0" dirty="0">
                <a:solidFill>
                  <a:srgbClr val="374151"/>
                </a:solidFill>
                <a:effectLst/>
              </a:rPr>
            </a:br>
            <a:endParaRPr lang="en-IN" dirty="0"/>
          </a:p>
        </p:txBody>
      </p:sp>
      <p:sp>
        <p:nvSpPr>
          <p:cNvPr id="3" name="Content Placeholder 2">
            <a:extLst>
              <a:ext uri="{FF2B5EF4-FFF2-40B4-BE49-F238E27FC236}">
                <a16:creationId xmlns:a16="http://schemas.microsoft.com/office/drawing/2014/main" id="{C950991A-74B5-2819-04EB-9438C0AA30A0}"/>
              </a:ext>
            </a:extLst>
          </p:cNvPr>
          <p:cNvSpPr>
            <a:spLocks noGrp="1"/>
          </p:cNvSpPr>
          <p:nvPr>
            <p:ph idx="1"/>
          </p:nvPr>
        </p:nvSpPr>
        <p:spPr>
          <a:xfrm>
            <a:off x="838199" y="1024654"/>
            <a:ext cx="10625553" cy="5449579"/>
          </a:xfrm>
        </p:spPr>
        <p:txBody>
          <a:bodyPr>
            <a:normAutofit/>
          </a:bodyPr>
          <a:lstStyle/>
          <a:p>
            <a:pPr marL="0" indent="0">
              <a:buNone/>
            </a:pPr>
            <a:endParaRPr lang="en-IN" sz="1200" dirty="0">
              <a:solidFill>
                <a:srgbClr val="374151"/>
              </a:solidFill>
            </a:endParaRPr>
          </a:p>
          <a:p>
            <a:pPr algn="l"/>
            <a:r>
              <a:rPr lang="en-US" sz="1200" b="0" i="0" dirty="0">
                <a:solidFill>
                  <a:srgbClr val="374151"/>
                </a:solidFill>
                <a:effectLst/>
              </a:rPr>
              <a:t>TIBCO Cloud™ Integration is a cloud-based integration platform that enables organizations to connect various applications, systems, and data sources to facilitate seamless data flow and business process automation. Some key features of TIBCO Cloud™ Integration include:</a:t>
            </a:r>
          </a:p>
          <a:p>
            <a:pPr algn="l">
              <a:buFont typeface="+mj-lt"/>
              <a:buAutoNum type="arabicPeriod"/>
            </a:pPr>
            <a:r>
              <a:rPr lang="en-US" sz="1200" b="0" i="0" dirty="0">
                <a:solidFill>
                  <a:srgbClr val="374151"/>
                </a:solidFill>
                <a:effectLst/>
              </a:rPr>
              <a:t>Connectivity: It provides pre-built connectors and adapters to connect with a wide range of systems and applications, both on-premises and in the cloud.</a:t>
            </a:r>
          </a:p>
          <a:p>
            <a:pPr algn="l">
              <a:buFont typeface="+mj-lt"/>
              <a:buAutoNum type="arabicPeriod"/>
            </a:pPr>
            <a:r>
              <a:rPr lang="en-US" sz="1200" b="0" i="0" dirty="0">
                <a:solidFill>
                  <a:srgbClr val="374151"/>
                </a:solidFill>
                <a:effectLst/>
              </a:rPr>
              <a:t>Data Transformation: TIBCO Cloud™ Integration allows for data transformation and mapping between different formats and protocols, ensuring compatibility and consistency.</a:t>
            </a:r>
          </a:p>
          <a:p>
            <a:pPr algn="l">
              <a:buFont typeface="+mj-lt"/>
              <a:buAutoNum type="arabicPeriod"/>
            </a:pPr>
            <a:r>
              <a:rPr lang="en-US" sz="1200" b="0" i="0" dirty="0">
                <a:solidFill>
                  <a:srgbClr val="374151"/>
                </a:solidFill>
                <a:effectLst/>
              </a:rPr>
              <a:t>Process Orchestration: It enables the design and execution of complex business workflows and process orchestration, automating business processes across systems.</a:t>
            </a:r>
          </a:p>
          <a:p>
            <a:pPr algn="l">
              <a:buFont typeface="+mj-lt"/>
              <a:buAutoNum type="arabicPeriod"/>
            </a:pPr>
            <a:r>
              <a:rPr lang="en-US" sz="1200" b="0" i="0" dirty="0">
                <a:solidFill>
                  <a:srgbClr val="374151"/>
                </a:solidFill>
                <a:effectLst/>
              </a:rPr>
              <a:t>API Management: TIBCO Cloud™ Integration offers API management capabilities to create, publish, and manage APIs, allowing organizations to expose their services securely to external consumers.</a:t>
            </a:r>
          </a:p>
          <a:p>
            <a:pPr algn="l">
              <a:buFont typeface="+mj-lt"/>
              <a:buAutoNum type="arabicPeriod"/>
            </a:pPr>
            <a:r>
              <a:rPr lang="en-US" sz="1200" b="0" i="0" dirty="0">
                <a:solidFill>
                  <a:srgbClr val="374151"/>
                </a:solidFill>
                <a:effectLst/>
              </a:rPr>
              <a:t>Monitoring and Analytics: The platform includes monitoring and analytics features, providing real-time visibility into integrations, tracking performance, and identifying bottlenecks.</a:t>
            </a:r>
          </a:p>
          <a:p>
            <a:pPr marL="0" indent="0">
              <a:buNone/>
            </a:pPr>
            <a:endParaRPr lang="en-IN" sz="1200" dirty="0"/>
          </a:p>
        </p:txBody>
      </p:sp>
      <p:pic>
        <p:nvPicPr>
          <p:cNvPr id="5" name="Picture 4">
            <a:extLst>
              <a:ext uri="{FF2B5EF4-FFF2-40B4-BE49-F238E27FC236}">
                <a16:creationId xmlns:a16="http://schemas.microsoft.com/office/drawing/2014/main" id="{3B3390C9-1F59-E3A1-0524-358BC06F3AF7}"/>
              </a:ext>
            </a:extLst>
          </p:cNvPr>
          <p:cNvPicPr>
            <a:picLocks noChangeAspect="1"/>
          </p:cNvPicPr>
          <p:nvPr/>
        </p:nvPicPr>
        <p:blipFill>
          <a:blip r:embed="rId2"/>
          <a:stretch>
            <a:fillRect/>
          </a:stretch>
        </p:blipFill>
        <p:spPr>
          <a:xfrm>
            <a:off x="885759" y="3705550"/>
            <a:ext cx="6349660" cy="2756409"/>
          </a:xfrm>
          <a:prstGeom prst="rect">
            <a:avLst/>
          </a:prstGeom>
        </p:spPr>
      </p:pic>
      <p:pic>
        <p:nvPicPr>
          <p:cNvPr id="7" name="Picture 6">
            <a:extLst>
              <a:ext uri="{FF2B5EF4-FFF2-40B4-BE49-F238E27FC236}">
                <a16:creationId xmlns:a16="http://schemas.microsoft.com/office/drawing/2014/main" id="{D3F6D297-C1CA-992D-EBDB-807AAEA8C961}"/>
              </a:ext>
            </a:extLst>
          </p:cNvPr>
          <p:cNvPicPr>
            <a:picLocks noChangeAspect="1"/>
          </p:cNvPicPr>
          <p:nvPr/>
        </p:nvPicPr>
        <p:blipFill>
          <a:blip r:embed="rId3"/>
          <a:stretch>
            <a:fillRect/>
          </a:stretch>
        </p:blipFill>
        <p:spPr>
          <a:xfrm>
            <a:off x="6975282" y="3705550"/>
            <a:ext cx="5169669" cy="3078806"/>
          </a:xfrm>
          <a:prstGeom prst="rect">
            <a:avLst/>
          </a:prstGeom>
        </p:spPr>
      </p:pic>
      <p:pic>
        <p:nvPicPr>
          <p:cNvPr id="6" name="Picture 5">
            <a:extLst>
              <a:ext uri="{FF2B5EF4-FFF2-40B4-BE49-F238E27FC236}">
                <a16:creationId xmlns:a16="http://schemas.microsoft.com/office/drawing/2014/main" id="{24E936A2-9F29-EB63-6ED8-4CB8F8EEA7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7509" y="5873025"/>
            <a:ext cx="1447442" cy="911331"/>
          </a:xfrm>
          <a:prstGeom prst="rect">
            <a:avLst/>
          </a:prstGeom>
        </p:spPr>
      </p:pic>
    </p:spTree>
    <p:extLst>
      <p:ext uri="{BB962C8B-B14F-4D97-AF65-F5344CB8AC3E}">
        <p14:creationId xmlns:p14="http://schemas.microsoft.com/office/powerpoint/2010/main" val="2237564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3ACD3-AE6B-CD59-EAD4-F2A2D4A9F908}"/>
              </a:ext>
            </a:extLst>
          </p:cNvPr>
          <p:cNvSpPr>
            <a:spLocks noGrp="1"/>
          </p:cNvSpPr>
          <p:nvPr>
            <p:ph type="title"/>
          </p:nvPr>
        </p:nvSpPr>
        <p:spPr>
          <a:xfrm>
            <a:off x="838200" y="365126"/>
            <a:ext cx="10515600" cy="1083186"/>
          </a:xfrm>
        </p:spPr>
        <p:txBody>
          <a:bodyPr>
            <a:normAutofit fontScale="90000"/>
          </a:bodyPr>
          <a:lstStyle/>
          <a:p>
            <a:r>
              <a:rPr lang="en-IN" dirty="0"/>
              <a:t>Explain Features </a:t>
            </a:r>
            <a:br>
              <a:rPr lang="en-IN" dirty="0"/>
            </a:br>
            <a:endParaRPr lang="en-IN" dirty="0"/>
          </a:p>
        </p:txBody>
      </p:sp>
      <p:sp>
        <p:nvSpPr>
          <p:cNvPr id="3" name="Content Placeholder 2">
            <a:extLst>
              <a:ext uri="{FF2B5EF4-FFF2-40B4-BE49-F238E27FC236}">
                <a16:creationId xmlns:a16="http://schemas.microsoft.com/office/drawing/2014/main" id="{EBEBF9F3-D7A4-CCF1-D74C-29B9EAF753A5}"/>
              </a:ext>
            </a:extLst>
          </p:cNvPr>
          <p:cNvSpPr>
            <a:spLocks noGrp="1"/>
          </p:cNvSpPr>
          <p:nvPr>
            <p:ph idx="1"/>
          </p:nvPr>
        </p:nvSpPr>
        <p:spPr>
          <a:xfrm>
            <a:off x="838200" y="1116918"/>
            <a:ext cx="10515600" cy="5060045"/>
          </a:xfrm>
        </p:spPr>
        <p:txBody>
          <a:bodyPr>
            <a:noAutofit/>
          </a:bodyPr>
          <a:lstStyle/>
          <a:p>
            <a:pPr algn="l" fontAlgn="base">
              <a:buFont typeface="Arial" panose="020B0604020202020204" pitchFamily="34" charset="0"/>
              <a:buChar char="•"/>
            </a:pPr>
            <a:r>
              <a:rPr lang="en-US" sz="1600" b="0" i="0" dirty="0">
                <a:solidFill>
                  <a:srgbClr val="313537"/>
                </a:solidFill>
                <a:effectLst/>
              </a:rPr>
              <a:t>TIBCO Cloud™ Integration allows to connect your applications in less time and with limited budgets. The cornerstone of TIBCO Cloud™ Integration is its graphical user interface that allows you to create applications by clicking, not coding.</a:t>
            </a:r>
          </a:p>
          <a:p>
            <a:pPr algn="l" fontAlgn="base">
              <a:buFont typeface="Arial" panose="020B0604020202020204" pitchFamily="34" charset="0"/>
              <a:buChar char="•"/>
            </a:pPr>
            <a:r>
              <a:rPr lang="en-US" sz="1600" b="0" i="0" dirty="0">
                <a:solidFill>
                  <a:srgbClr val="313537"/>
                </a:solidFill>
                <a:effectLst/>
              </a:rPr>
              <a:t>TIBCO Cloud™ Integration offers connectors for hundreds of applications, databases, protocols, and file formats. Simply enter your credentials, and the connector discovers metadata, including custom objects and fields, and provides operations such as query, lookup, create, update/</a:t>
            </a:r>
            <a:r>
              <a:rPr lang="en-US" sz="1600" b="0" i="0" dirty="0" err="1">
                <a:solidFill>
                  <a:srgbClr val="313537"/>
                </a:solidFill>
                <a:effectLst/>
              </a:rPr>
              <a:t>upsert</a:t>
            </a:r>
            <a:r>
              <a:rPr lang="en-US" sz="1600" b="0" i="0" dirty="0">
                <a:solidFill>
                  <a:srgbClr val="313537"/>
                </a:solidFill>
                <a:effectLst/>
              </a:rPr>
              <a:t>, and delete. </a:t>
            </a:r>
          </a:p>
          <a:p>
            <a:pPr algn="l" fontAlgn="base">
              <a:buFont typeface="Arial" panose="020B0604020202020204" pitchFamily="34" charset="0"/>
              <a:buChar char="•"/>
            </a:pPr>
            <a:r>
              <a:rPr lang="en-US" sz="1600" b="0" i="0" dirty="0">
                <a:solidFill>
                  <a:srgbClr val="313537"/>
                </a:solidFill>
                <a:effectLst/>
              </a:rPr>
              <a:t>Extract and migrate your data simply and efficiently. Copy data from an old application to a new one or load production data to a test instance. Use a simple wizard to copy, archive, and analyze your business critical data. Processes are completely automated including scheduling options and auto-detection of changes.</a:t>
            </a:r>
          </a:p>
          <a:p>
            <a:pPr algn="l" fontAlgn="base">
              <a:buFont typeface="Arial" panose="020B0604020202020204" pitchFamily="34" charset="0"/>
              <a:buChar char="•"/>
            </a:pPr>
            <a:r>
              <a:rPr lang="en-US" sz="1600" b="0" i="0" dirty="0">
                <a:solidFill>
                  <a:srgbClr val="313537"/>
                </a:solidFill>
                <a:effectLst/>
              </a:rPr>
              <a:t>More complex integration flows are handled through rich visual tooling that implements choreography, transformations, and routing options. You have the option to work in a familiar Eclipse-based IDE using an intuitive, full-featured drag-and-drop palette of integration functions. </a:t>
            </a:r>
          </a:p>
          <a:p>
            <a:pPr algn="l" fontAlgn="base">
              <a:buFont typeface="Arial" panose="020B0604020202020204" pitchFamily="34" charset="0"/>
              <a:buChar char="•"/>
            </a:pPr>
            <a:r>
              <a:rPr lang="en-US" sz="1600" b="0" i="0" dirty="0">
                <a:solidFill>
                  <a:srgbClr val="313537"/>
                </a:solidFill>
                <a:effectLst/>
              </a:rPr>
              <a:t>TIBCO Cloud™ Integration allows you to model your APIs and spin up full fledged mock applications. You can seamlessly start testing even before you implement. You can easily create microservices and have TIBCO Cloud™ Integration manage them for you. </a:t>
            </a:r>
          </a:p>
          <a:p>
            <a:pPr algn="l" fontAlgn="base">
              <a:buFont typeface="Arial" panose="020B0604020202020204" pitchFamily="34" charset="0"/>
              <a:buChar char="•"/>
            </a:pPr>
            <a:r>
              <a:rPr lang="en-US" sz="1600" b="0" i="0" dirty="0">
                <a:solidFill>
                  <a:srgbClr val="313537"/>
                </a:solidFill>
                <a:effectLst/>
              </a:rPr>
              <a:t>Adopt modern architecture using </a:t>
            </a:r>
            <a:r>
              <a:rPr lang="en-US" sz="1600" b="0" i="0" dirty="0" err="1">
                <a:solidFill>
                  <a:srgbClr val="313537"/>
                </a:solidFill>
                <a:effectLst/>
              </a:rPr>
              <a:t>mircoservices</a:t>
            </a:r>
            <a:r>
              <a:rPr lang="en-US" sz="1600" b="0" i="0" dirty="0">
                <a:solidFill>
                  <a:srgbClr val="313537"/>
                </a:solidFill>
                <a:effectLst/>
              </a:rPr>
              <a:t>, functions, event-driven processing, using lightweight </a:t>
            </a:r>
            <a:r>
              <a:rPr lang="en-US" sz="1600" b="0" i="0" dirty="0" err="1">
                <a:solidFill>
                  <a:srgbClr val="313537"/>
                </a:solidFill>
                <a:effectLst/>
              </a:rPr>
              <a:t>microgateway</a:t>
            </a:r>
            <a:r>
              <a:rPr lang="en-US" sz="1600" b="0" i="0" dirty="0">
                <a:solidFill>
                  <a:srgbClr val="313537"/>
                </a:solidFill>
                <a:effectLst/>
              </a:rPr>
              <a:t>, process streaming data from IoT and edge devices, run machine learning models on tiny edge devices, use visual flow editor with smart data mapping, and rely on embedded connectivity. TIBCO Cloud™ Integration offers a wide variety of deployment options: SaaS, embedded within SaaS apps, public and private cloud, native </a:t>
            </a:r>
            <a:r>
              <a:rPr lang="en-US" sz="1600" b="0" i="0" dirty="0" err="1">
                <a:solidFill>
                  <a:srgbClr val="313537"/>
                </a:solidFill>
                <a:effectLst/>
              </a:rPr>
              <a:t>fPaas</a:t>
            </a:r>
            <a:r>
              <a:rPr lang="en-US" sz="1600" b="0" i="0" dirty="0">
                <a:solidFill>
                  <a:srgbClr val="313537"/>
                </a:solidFill>
                <a:effectLst/>
              </a:rPr>
              <a:t>, native containers (Docker, Cloud Foundry), customer data center, IoT, and edge devices</a:t>
            </a:r>
          </a:p>
          <a:p>
            <a:endParaRPr lang="en-IN" sz="1600" dirty="0"/>
          </a:p>
        </p:txBody>
      </p:sp>
      <p:pic>
        <p:nvPicPr>
          <p:cNvPr id="5" name="Picture 4">
            <a:extLst>
              <a:ext uri="{FF2B5EF4-FFF2-40B4-BE49-F238E27FC236}">
                <a16:creationId xmlns:a16="http://schemas.microsoft.com/office/drawing/2014/main" id="{83CBA5B0-6199-E78B-C0F1-7E23319CD0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spTree>
    <p:extLst>
      <p:ext uri="{BB962C8B-B14F-4D97-AF65-F5344CB8AC3E}">
        <p14:creationId xmlns:p14="http://schemas.microsoft.com/office/powerpoint/2010/main" val="3375540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C35F-2575-1F79-A6E7-7D7741FD207A}"/>
              </a:ext>
            </a:extLst>
          </p:cNvPr>
          <p:cNvSpPr>
            <a:spLocks noGrp="1"/>
          </p:cNvSpPr>
          <p:nvPr>
            <p:ph type="title"/>
          </p:nvPr>
        </p:nvSpPr>
        <p:spPr>
          <a:xfrm>
            <a:off x="838200" y="365125"/>
            <a:ext cx="10515600" cy="874531"/>
          </a:xfrm>
        </p:spPr>
        <p:txBody>
          <a:bodyPr>
            <a:normAutofit fontScale="90000"/>
          </a:bodyPr>
          <a:lstStyle/>
          <a:p>
            <a:r>
              <a:rPr lang="en-IN" dirty="0"/>
              <a:t>Identify Integration Capabilities </a:t>
            </a:r>
            <a:br>
              <a:rPr lang="en-IN" dirty="0"/>
            </a:br>
            <a:endParaRPr lang="en-IN" dirty="0"/>
          </a:p>
        </p:txBody>
      </p:sp>
      <p:sp>
        <p:nvSpPr>
          <p:cNvPr id="3" name="Content Placeholder 2">
            <a:extLst>
              <a:ext uri="{FF2B5EF4-FFF2-40B4-BE49-F238E27FC236}">
                <a16:creationId xmlns:a16="http://schemas.microsoft.com/office/drawing/2014/main" id="{3EE063E3-7FBA-75E5-0A5D-1647D5BD518D}"/>
              </a:ext>
            </a:extLst>
          </p:cNvPr>
          <p:cNvSpPr>
            <a:spLocks noGrp="1"/>
          </p:cNvSpPr>
          <p:nvPr>
            <p:ph idx="1"/>
          </p:nvPr>
        </p:nvSpPr>
        <p:spPr>
          <a:xfrm>
            <a:off x="838200" y="1135329"/>
            <a:ext cx="10515600" cy="5041634"/>
          </a:xfrm>
        </p:spPr>
        <p:txBody>
          <a:bodyPr>
            <a:normAutofit/>
          </a:bodyPr>
          <a:lstStyle/>
          <a:p>
            <a:pPr algn="l" fontAlgn="base">
              <a:buFont typeface="Arial" panose="020B0604020202020204" pitchFamily="34" charset="0"/>
              <a:buChar char="•"/>
            </a:pPr>
            <a:r>
              <a:rPr lang="en-US" sz="1600" b="0" i="0" dirty="0">
                <a:solidFill>
                  <a:srgbClr val="313537"/>
                </a:solidFill>
                <a:effectLst/>
              </a:rPr>
              <a:t>TIBCO Cloud™ Integration is the iPaaS offering from TIBCO. This multi-tenant platform is meant to run cloud services and APIs. According to Gartner: Integration Platform as a Service (iPaaS) is a suite of cloud services enabling development, execution and governance of integration flows connecting any combination of on premises and cloud-based processes, services, applications and data within individual or across multiple </a:t>
            </a:r>
            <a:r>
              <a:rPr lang="en-US" sz="1600" b="0" i="0" dirty="0" err="1">
                <a:solidFill>
                  <a:srgbClr val="313537"/>
                </a:solidFill>
                <a:effectLst/>
              </a:rPr>
              <a:t>organizations.TIBCO</a:t>
            </a:r>
            <a:r>
              <a:rPr lang="en-US" sz="1600" b="0" i="0" dirty="0">
                <a:solidFill>
                  <a:srgbClr val="313537"/>
                </a:solidFill>
                <a:effectLst/>
              </a:rPr>
              <a:t> Cloud™ Integration is a multi-tenant platform, i.e. it supports following types of applications (tenants)</a:t>
            </a:r>
          </a:p>
          <a:p>
            <a:pPr algn="l" fontAlgn="base">
              <a:buFont typeface="Arial" panose="020B0604020202020204" pitchFamily="34" charset="0"/>
              <a:buChar char="•"/>
            </a:pPr>
            <a:r>
              <a:rPr lang="en-US" sz="1600" b="1" i="0" dirty="0">
                <a:solidFill>
                  <a:srgbClr val="313537"/>
                </a:solidFill>
                <a:effectLst/>
              </a:rPr>
              <a:t>Connect applications</a:t>
            </a:r>
            <a:r>
              <a:rPr lang="en-US" sz="1600" b="0" i="0" dirty="0">
                <a:solidFill>
                  <a:srgbClr val="313537"/>
                </a:solidFill>
                <a:effectLst/>
              </a:rPr>
              <a:t>: This capability allows integrators to build data integrations between any combination of cloud-based and on-premise applications. TIBCO Cloud™ Integration - Connect consists of a core integration engine and an extensible set of Connectors.</a:t>
            </a:r>
          </a:p>
          <a:p>
            <a:pPr algn="l" fontAlgn="base">
              <a:buFont typeface="Arial" panose="020B0604020202020204" pitchFamily="34" charset="0"/>
              <a:buChar char="•"/>
            </a:pPr>
            <a:r>
              <a:rPr lang="en-US" sz="1600" b="1" i="0" dirty="0" err="1">
                <a:solidFill>
                  <a:srgbClr val="313537"/>
                </a:solidFill>
                <a:effectLst/>
              </a:rPr>
              <a:t>BusinessWorks</a:t>
            </a:r>
            <a:r>
              <a:rPr lang="en-US" sz="1600" b="1" i="0" dirty="0">
                <a:solidFill>
                  <a:srgbClr val="313537"/>
                </a:solidFill>
                <a:effectLst/>
              </a:rPr>
              <a:t>® applications</a:t>
            </a:r>
            <a:r>
              <a:rPr lang="en-US" sz="1600" b="0" i="0" dirty="0">
                <a:solidFill>
                  <a:srgbClr val="313537"/>
                </a:solidFill>
                <a:effectLst/>
              </a:rPr>
              <a:t>: You can connect other native cloud applications such as Salesforce, </a:t>
            </a:r>
            <a:r>
              <a:rPr lang="en-US" sz="1600" b="0" i="0" dirty="0" err="1">
                <a:solidFill>
                  <a:srgbClr val="313537"/>
                </a:solidFill>
                <a:effectLst/>
              </a:rPr>
              <a:t>Marketo</a:t>
            </a:r>
            <a:r>
              <a:rPr lang="en-US" sz="1600" b="0" i="0" dirty="0">
                <a:solidFill>
                  <a:srgbClr val="313537"/>
                </a:solidFill>
                <a:effectLst/>
              </a:rPr>
              <a:t> with back end applications such as SAP. Also import any existing </a:t>
            </a:r>
            <a:r>
              <a:rPr lang="en-US" sz="1600" b="0" i="0" dirty="0" err="1">
                <a:solidFill>
                  <a:srgbClr val="313537"/>
                </a:solidFill>
                <a:effectLst/>
              </a:rPr>
              <a:t>BusinessWorks</a:t>
            </a:r>
            <a:r>
              <a:rPr lang="en-US" sz="1600" b="0" i="0" dirty="0">
                <a:solidFill>
                  <a:srgbClr val="313537"/>
                </a:solidFill>
                <a:effectLst/>
              </a:rPr>
              <a:t>® Enterprise applications.</a:t>
            </a:r>
          </a:p>
          <a:p>
            <a:pPr algn="l" fontAlgn="base">
              <a:buFont typeface="Arial" panose="020B0604020202020204" pitchFamily="34" charset="0"/>
              <a:buChar char="•"/>
            </a:pPr>
            <a:r>
              <a:rPr lang="en-US" sz="1600" b="1" i="0" dirty="0">
                <a:solidFill>
                  <a:srgbClr val="313537"/>
                </a:solidFill>
                <a:effectLst/>
              </a:rPr>
              <a:t>TIBCO </a:t>
            </a:r>
            <a:r>
              <a:rPr lang="en-US" sz="1600" b="1" i="0" dirty="0" err="1">
                <a:solidFill>
                  <a:srgbClr val="313537"/>
                </a:solidFill>
                <a:effectLst/>
              </a:rPr>
              <a:t>Flogo</a:t>
            </a:r>
            <a:r>
              <a:rPr lang="en-US" sz="1600" b="1" i="0" dirty="0">
                <a:solidFill>
                  <a:srgbClr val="313537"/>
                </a:solidFill>
                <a:effectLst/>
              </a:rPr>
              <a:t>® Apps</a:t>
            </a:r>
            <a:r>
              <a:rPr lang="en-US" sz="1600" b="0" i="0" dirty="0">
                <a:solidFill>
                  <a:srgbClr val="313537"/>
                </a:solidFill>
                <a:effectLst/>
              </a:rPr>
              <a:t>: These light weight applications are designed using Web Integrator, which provides a browser based design time UI.</a:t>
            </a:r>
          </a:p>
          <a:p>
            <a:pPr algn="l" fontAlgn="base">
              <a:buFont typeface="Arial" panose="020B0604020202020204" pitchFamily="34" charset="0"/>
              <a:buChar char="•"/>
            </a:pPr>
            <a:r>
              <a:rPr lang="en-US" sz="1600" b="1" i="0" dirty="0">
                <a:solidFill>
                  <a:srgbClr val="313537"/>
                </a:solidFill>
                <a:effectLst/>
              </a:rPr>
              <a:t>Node JS Apps</a:t>
            </a:r>
            <a:r>
              <a:rPr lang="en-US" sz="1600" b="0" i="0" dirty="0">
                <a:solidFill>
                  <a:srgbClr val="313537"/>
                </a:solidFill>
                <a:effectLst/>
              </a:rPr>
              <a:t>: You can also bring your own Node JS apps and deploy it to TIBCO Cloud™ Integration.</a:t>
            </a:r>
          </a:p>
          <a:p>
            <a:pPr algn="l" fontAlgn="base">
              <a:buFont typeface="Arial" panose="020B0604020202020204" pitchFamily="34" charset="0"/>
              <a:buChar char="•"/>
            </a:pPr>
            <a:r>
              <a:rPr lang="en-US" sz="1600" b="1" i="0" dirty="0" err="1">
                <a:solidFill>
                  <a:srgbClr val="313537"/>
                </a:solidFill>
                <a:effectLst/>
              </a:rPr>
              <a:t>AuditSafe</a:t>
            </a:r>
            <a:r>
              <a:rPr lang="en-US" sz="1600" b="0" i="0" dirty="0">
                <a:solidFill>
                  <a:srgbClr val="313537"/>
                </a:solidFill>
                <a:effectLst/>
              </a:rPr>
              <a:t>: Using TIBCO Cloud™ </a:t>
            </a:r>
            <a:r>
              <a:rPr lang="en-US" sz="1600" b="0" i="0" dirty="0" err="1">
                <a:solidFill>
                  <a:srgbClr val="313537"/>
                </a:solidFill>
                <a:effectLst/>
              </a:rPr>
              <a:t>AuditSafe</a:t>
            </a:r>
            <a:r>
              <a:rPr lang="en-US" sz="1600" b="0" i="0" dirty="0">
                <a:solidFill>
                  <a:srgbClr val="313537"/>
                </a:solidFill>
                <a:effectLst/>
              </a:rPr>
              <a:t> easily add cloud audit trails, secured with blockchain, for any application.</a:t>
            </a:r>
          </a:p>
          <a:p>
            <a:pPr algn="l" fontAlgn="base">
              <a:buFont typeface="Arial" panose="020B0604020202020204" pitchFamily="34" charset="0"/>
              <a:buChar char="•"/>
            </a:pPr>
            <a:r>
              <a:rPr lang="en-US" sz="1600" b="1" i="0" dirty="0">
                <a:solidFill>
                  <a:srgbClr val="313537"/>
                </a:solidFill>
                <a:effectLst/>
              </a:rPr>
              <a:t>Mock Applications</a:t>
            </a:r>
            <a:r>
              <a:rPr lang="en-US" sz="1600" b="0" i="0" dirty="0">
                <a:solidFill>
                  <a:srgbClr val="313537"/>
                </a:solidFill>
                <a:effectLst/>
              </a:rPr>
              <a:t>: They are mainly used to test your API specification. These code-less applications allow you to define an API spec and test it in the Cloud.</a:t>
            </a:r>
          </a:p>
          <a:p>
            <a:endParaRPr lang="en-IN" sz="1600" dirty="0"/>
          </a:p>
        </p:txBody>
      </p:sp>
      <p:pic>
        <p:nvPicPr>
          <p:cNvPr id="5" name="Picture 4">
            <a:extLst>
              <a:ext uri="{FF2B5EF4-FFF2-40B4-BE49-F238E27FC236}">
                <a16:creationId xmlns:a16="http://schemas.microsoft.com/office/drawing/2014/main" id="{354E92A9-BDD2-D9B2-EEDB-858A3D92B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spTree>
    <p:extLst>
      <p:ext uri="{BB962C8B-B14F-4D97-AF65-F5344CB8AC3E}">
        <p14:creationId xmlns:p14="http://schemas.microsoft.com/office/powerpoint/2010/main" val="4072138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B24C8-83EC-8EF8-3215-877D6F259E5B}"/>
              </a:ext>
            </a:extLst>
          </p:cNvPr>
          <p:cNvSpPr>
            <a:spLocks noGrp="1"/>
          </p:cNvSpPr>
          <p:nvPr>
            <p:ph type="title"/>
          </p:nvPr>
        </p:nvSpPr>
        <p:spPr>
          <a:xfrm>
            <a:off x="954802" y="365125"/>
            <a:ext cx="10515600" cy="1021817"/>
          </a:xfrm>
        </p:spPr>
        <p:txBody>
          <a:bodyPr>
            <a:normAutofit fontScale="90000"/>
          </a:bodyPr>
          <a:lstStyle/>
          <a:p>
            <a:r>
              <a:rPr lang="en-IN" dirty="0"/>
              <a:t>Implement Integration Apps </a:t>
            </a:r>
            <a:br>
              <a:rPr lang="en-IN" dirty="0"/>
            </a:br>
            <a:endParaRPr lang="en-IN" dirty="0"/>
          </a:p>
        </p:txBody>
      </p:sp>
      <p:sp>
        <p:nvSpPr>
          <p:cNvPr id="3" name="Content Placeholder 2">
            <a:extLst>
              <a:ext uri="{FF2B5EF4-FFF2-40B4-BE49-F238E27FC236}">
                <a16:creationId xmlns:a16="http://schemas.microsoft.com/office/drawing/2014/main" id="{5D12818F-8733-961D-0239-7B87EBD04244}"/>
              </a:ext>
            </a:extLst>
          </p:cNvPr>
          <p:cNvSpPr>
            <a:spLocks noGrp="1"/>
          </p:cNvSpPr>
          <p:nvPr>
            <p:ph idx="1"/>
          </p:nvPr>
        </p:nvSpPr>
        <p:spPr>
          <a:xfrm>
            <a:off x="838200" y="1386942"/>
            <a:ext cx="10515600" cy="4351338"/>
          </a:xfrm>
        </p:spPr>
        <p:txBody>
          <a:bodyPr>
            <a:normAutofit/>
          </a:bodyPr>
          <a:lstStyle/>
          <a:p>
            <a:pPr algn="l" fontAlgn="base"/>
            <a:r>
              <a:rPr lang="en-US" sz="1600" b="0" i="0" dirty="0">
                <a:solidFill>
                  <a:srgbClr val="313537"/>
                </a:solidFill>
                <a:effectLst/>
              </a:rPr>
              <a:t>The concept of app categories is introduced to delineate which app types best fit your particular use case.</a:t>
            </a:r>
          </a:p>
          <a:p>
            <a:pPr algn="l" fontAlgn="base">
              <a:buFont typeface="Arial" panose="020B0604020202020204" pitchFamily="34" charset="0"/>
              <a:buChar char="•"/>
            </a:pPr>
            <a:r>
              <a:rPr lang="en-US" sz="1600" b="1" i="0" dirty="0">
                <a:solidFill>
                  <a:srgbClr val="313537"/>
                </a:solidFill>
                <a:effectLst/>
              </a:rPr>
              <a:t>TIBCO Cloud™ Integration - Connect</a:t>
            </a:r>
            <a:r>
              <a:rPr lang="en-US" sz="1600" b="0" i="0" dirty="0">
                <a:solidFill>
                  <a:srgbClr val="313537"/>
                </a:solidFill>
                <a:effectLst/>
              </a:rPr>
              <a:t>: For business users and business application owners to simplify and accelerate cloud connectivity for data across SaaS and other business applications.</a:t>
            </a:r>
          </a:p>
          <a:p>
            <a:pPr algn="l" fontAlgn="base">
              <a:buFont typeface="Arial" panose="020B0604020202020204" pitchFamily="34" charset="0"/>
              <a:buChar char="•"/>
            </a:pPr>
            <a:r>
              <a:rPr lang="en-US" sz="1600" b="1" i="0" dirty="0">
                <a:solidFill>
                  <a:srgbClr val="313537"/>
                </a:solidFill>
                <a:effectLst/>
              </a:rPr>
              <a:t>TIBCO Cloud™ Integration - Integrate</a:t>
            </a:r>
            <a:r>
              <a:rPr lang="en-US" sz="1600" b="0" i="0" dirty="0">
                <a:solidFill>
                  <a:srgbClr val="313537"/>
                </a:solidFill>
                <a:effectLst/>
              </a:rPr>
              <a:t>: For integration specialists to implement mission-critical integration and orchestration services, and deploy anywhere including containers.</a:t>
            </a:r>
          </a:p>
          <a:p>
            <a:pPr algn="l" fontAlgn="base">
              <a:buFont typeface="Arial" panose="020B0604020202020204" pitchFamily="34" charset="0"/>
              <a:buChar char="•"/>
            </a:pPr>
            <a:r>
              <a:rPr lang="en-US" sz="1600" b="1" i="0" dirty="0">
                <a:solidFill>
                  <a:srgbClr val="313537"/>
                </a:solidFill>
                <a:effectLst/>
              </a:rPr>
              <a:t>TIBCO Cloud™ Integration - Develop</a:t>
            </a:r>
            <a:r>
              <a:rPr lang="en-US" sz="1600" b="0" i="0" dirty="0">
                <a:solidFill>
                  <a:srgbClr val="313537"/>
                </a:solidFill>
                <a:effectLst/>
              </a:rPr>
              <a:t>: For developers to build event-driven microservices and functions to support API-led application development.</a:t>
            </a:r>
          </a:p>
          <a:p>
            <a:endParaRPr lang="en-IN" dirty="0"/>
          </a:p>
        </p:txBody>
      </p:sp>
      <p:pic>
        <p:nvPicPr>
          <p:cNvPr id="5" name="Picture 4">
            <a:extLst>
              <a:ext uri="{FF2B5EF4-FFF2-40B4-BE49-F238E27FC236}">
                <a16:creationId xmlns:a16="http://schemas.microsoft.com/office/drawing/2014/main" id="{FDB67DFB-2ED8-80E6-6808-6F34A63EA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spTree>
    <p:extLst>
      <p:ext uri="{BB962C8B-B14F-4D97-AF65-F5344CB8AC3E}">
        <p14:creationId xmlns:p14="http://schemas.microsoft.com/office/powerpoint/2010/main" val="2562532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3CB19-C0E7-F55B-4217-825A12F8B5A3}"/>
              </a:ext>
            </a:extLst>
          </p:cNvPr>
          <p:cNvSpPr>
            <a:spLocks noGrp="1"/>
          </p:cNvSpPr>
          <p:nvPr>
            <p:ph type="title"/>
          </p:nvPr>
        </p:nvSpPr>
        <p:spPr>
          <a:xfrm>
            <a:off x="838200" y="365126"/>
            <a:ext cx="10515600" cy="1015680"/>
          </a:xfrm>
        </p:spPr>
        <p:txBody>
          <a:bodyPr>
            <a:normAutofit fontScale="90000"/>
          </a:bodyPr>
          <a:lstStyle/>
          <a:p>
            <a:r>
              <a:rPr lang="en-IN" dirty="0"/>
              <a:t>Explore Monitoring Dashboard </a:t>
            </a:r>
            <a:br>
              <a:rPr lang="en-IN" dirty="0"/>
            </a:br>
            <a:endParaRPr lang="en-IN" dirty="0"/>
          </a:p>
        </p:txBody>
      </p:sp>
      <p:sp>
        <p:nvSpPr>
          <p:cNvPr id="3" name="Content Placeholder 2">
            <a:extLst>
              <a:ext uri="{FF2B5EF4-FFF2-40B4-BE49-F238E27FC236}">
                <a16:creationId xmlns:a16="http://schemas.microsoft.com/office/drawing/2014/main" id="{A939EC58-DE56-5121-07DA-474D42DA1056}"/>
              </a:ext>
            </a:extLst>
          </p:cNvPr>
          <p:cNvSpPr>
            <a:spLocks noGrp="1"/>
          </p:cNvSpPr>
          <p:nvPr>
            <p:ph idx="1"/>
          </p:nvPr>
        </p:nvSpPr>
        <p:spPr>
          <a:xfrm>
            <a:off x="838200" y="1380805"/>
            <a:ext cx="5117699" cy="4223863"/>
          </a:xfrm>
        </p:spPr>
        <p:txBody>
          <a:bodyPr>
            <a:normAutofit fontScale="92500"/>
          </a:bodyPr>
          <a:lstStyle/>
          <a:p>
            <a:pPr algn="just" fontAlgn="base">
              <a:buFont typeface="Arial" panose="020B0604020202020204" pitchFamily="34" charset="0"/>
              <a:buChar char="•"/>
            </a:pPr>
            <a:r>
              <a:rPr lang="en-US" sz="1600" b="0" i="0" dirty="0">
                <a:solidFill>
                  <a:srgbClr val="313537"/>
                </a:solidFill>
                <a:effectLst/>
              </a:rPr>
              <a:t>Gain complete visibility across all apps in an organization.</a:t>
            </a:r>
          </a:p>
          <a:p>
            <a:pPr algn="just" fontAlgn="base">
              <a:buFont typeface="Arial" panose="020B0604020202020204" pitchFamily="34" charset="0"/>
              <a:buChar char="•"/>
            </a:pPr>
            <a:r>
              <a:rPr lang="en-US" sz="1600" b="0" i="0" dirty="0">
                <a:solidFill>
                  <a:srgbClr val="313537"/>
                </a:solidFill>
                <a:effectLst/>
              </a:rPr>
              <a:t>App monitoring dashboard for at-a-glance status provides:</a:t>
            </a:r>
          </a:p>
          <a:p>
            <a:pPr marL="742950" lvl="1" indent="-285750" algn="just" fontAlgn="base">
              <a:buFont typeface="Arial" panose="020B0604020202020204" pitchFamily="34" charset="0"/>
              <a:buChar char="•"/>
            </a:pPr>
            <a:r>
              <a:rPr lang="en-US" sz="1600" b="0" i="0" dirty="0">
                <a:solidFill>
                  <a:srgbClr val="313537"/>
                </a:solidFill>
                <a:effectLst/>
              </a:rPr>
              <a:t>Execution status of all apps.</a:t>
            </a:r>
          </a:p>
          <a:p>
            <a:pPr marL="742950" lvl="1" indent="-285750" algn="just" fontAlgn="base">
              <a:buFont typeface="Arial" panose="020B0604020202020204" pitchFamily="34" charset="0"/>
              <a:buChar char="•"/>
            </a:pPr>
            <a:r>
              <a:rPr lang="en-US" sz="1600" b="0" i="0" dirty="0">
                <a:solidFill>
                  <a:srgbClr val="313537"/>
                </a:solidFill>
                <a:effectLst/>
              </a:rPr>
              <a:t> Consistent visual representation of app types.</a:t>
            </a:r>
          </a:p>
          <a:p>
            <a:pPr marL="742950" lvl="1" indent="-285750" algn="just" fontAlgn="base">
              <a:buFont typeface="Arial" panose="020B0604020202020204" pitchFamily="34" charset="0"/>
              <a:buChar char="•"/>
            </a:pPr>
            <a:r>
              <a:rPr lang="en-US" sz="1600" b="0" i="0" dirty="0">
                <a:solidFill>
                  <a:srgbClr val="313537"/>
                </a:solidFill>
                <a:effectLst/>
              </a:rPr>
              <a:t> Success/Failed row executions in 24hrs and list of top running apps in 24hrs.</a:t>
            </a:r>
          </a:p>
          <a:p>
            <a:pPr marL="742950" lvl="1" indent="-285750" algn="just" fontAlgn="base">
              <a:buFont typeface="Arial" panose="020B0604020202020204" pitchFamily="34" charset="0"/>
              <a:buChar char="•"/>
            </a:pPr>
            <a:r>
              <a:rPr lang="en-US" sz="1600" b="0" i="0" dirty="0">
                <a:solidFill>
                  <a:srgbClr val="313537"/>
                </a:solidFill>
                <a:effectLst/>
              </a:rPr>
              <a:t> Create/Import button to create or import any type of app from one place.</a:t>
            </a:r>
          </a:p>
          <a:p>
            <a:pPr marL="742950" lvl="1" indent="-285750" algn="just" fontAlgn="base">
              <a:buFont typeface="Arial" panose="020B0604020202020204" pitchFamily="34" charset="0"/>
              <a:buChar char="•"/>
            </a:pPr>
            <a:r>
              <a:rPr lang="en-US" sz="1600" b="0" i="0" dirty="0">
                <a:solidFill>
                  <a:srgbClr val="313537"/>
                </a:solidFill>
                <a:effectLst/>
              </a:rPr>
              <a:t> Summary view of all apps (</a:t>
            </a:r>
            <a:r>
              <a:rPr lang="en-US" sz="1600" b="0" i="0" dirty="0" err="1">
                <a:solidFill>
                  <a:srgbClr val="313537"/>
                </a:solidFill>
                <a:effectLst/>
              </a:rPr>
              <a:t>hideable</a:t>
            </a:r>
            <a:r>
              <a:rPr lang="en-US" sz="1600" b="0" i="0" dirty="0">
                <a:solidFill>
                  <a:srgbClr val="313537"/>
                </a:solidFill>
                <a:effectLst/>
              </a:rPr>
              <a:t>).</a:t>
            </a:r>
          </a:p>
          <a:p>
            <a:pPr marL="742950" lvl="1" indent="-285750" algn="just" fontAlgn="base">
              <a:buFont typeface="Arial" panose="020B0604020202020204" pitchFamily="34" charset="0"/>
              <a:buChar char="•"/>
            </a:pPr>
            <a:r>
              <a:rPr lang="en-US" sz="1600" b="0" i="0" dirty="0">
                <a:solidFill>
                  <a:srgbClr val="313537"/>
                </a:solidFill>
                <a:effectLst/>
              </a:rPr>
              <a:t> App-by-app details like app name, last update, </a:t>
            </a:r>
          </a:p>
          <a:p>
            <a:pPr marL="457200" lvl="1" indent="0" algn="just" fontAlgn="base">
              <a:buNone/>
            </a:pPr>
            <a:r>
              <a:rPr lang="en-US" sz="1600" dirty="0">
                <a:solidFill>
                  <a:srgbClr val="313537"/>
                </a:solidFill>
              </a:rPr>
              <a:t>     </a:t>
            </a:r>
            <a:r>
              <a:rPr lang="en-US" sz="1600" b="0" i="0" dirty="0">
                <a:solidFill>
                  <a:srgbClr val="313537"/>
                </a:solidFill>
                <a:effectLst/>
              </a:rPr>
              <a:t>execution status, number of app  instances and app  status.</a:t>
            </a:r>
          </a:p>
          <a:p>
            <a:pPr marL="742950" lvl="1" indent="-285750" algn="just" fontAlgn="base">
              <a:buFont typeface="Arial" panose="020B0604020202020204" pitchFamily="34" charset="0"/>
              <a:buChar char="•"/>
            </a:pPr>
            <a:r>
              <a:rPr lang="en-US" sz="1600" b="0" i="0" dirty="0">
                <a:solidFill>
                  <a:srgbClr val="313537"/>
                </a:solidFill>
                <a:effectLst/>
              </a:rPr>
              <a:t> Filter the app list by name, type and owner.</a:t>
            </a:r>
          </a:p>
          <a:p>
            <a:pPr marL="742950" lvl="1" indent="-285750" algn="just" fontAlgn="base">
              <a:buFont typeface="Arial" panose="020B0604020202020204" pitchFamily="34" charset="0"/>
              <a:buChar char="•"/>
            </a:pPr>
            <a:r>
              <a:rPr lang="en-US" sz="1600" b="0" i="0" dirty="0">
                <a:solidFill>
                  <a:srgbClr val="313537"/>
                </a:solidFill>
                <a:effectLst/>
              </a:rPr>
              <a:t> Create/Import app option for all app types.</a:t>
            </a:r>
          </a:p>
          <a:p>
            <a:pPr algn="just" fontAlgn="base">
              <a:buFont typeface="Arial" panose="020B0604020202020204" pitchFamily="34" charset="0"/>
              <a:buChar char="•"/>
            </a:pPr>
            <a:r>
              <a:rPr lang="en-US" sz="1600" b="0" i="0" dirty="0">
                <a:solidFill>
                  <a:srgbClr val="313537"/>
                </a:solidFill>
                <a:effectLst/>
              </a:rPr>
              <a:t>App endpoints available from the apps list.</a:t>
            </a:r>
          </a:p>
          <a:p>
            <a:endParaRPr lang="en-IN" sz="1600" dirty="0"/>
          </a:p>
        </p:txBody>
      </p:sp>
      <p:pic>
        <p:nvPicPr>
          <p:cNvPr id="5" name="Picture 4">
            <a:extLst>
              <a:ext uri="{FF2B5EF4-FFF2-40B4-BE49-F238E27FC236}">
                <a16:creationId xmlns:a16="http://schemas.microsoft.com/office/drawing/2014/main" id="{CBABD1C8-5942-0C85-12E8-CE85E11EA00E}"/>
              </a:ext>
            </a:extLst>
          </p:cNvPr>
          <p:cNvPicPr>
            <a:picLocks noChangeAspect="1"/>
          </p:cNvPicPr>
          <p:nvPr/>
        </p:nvPicPr>
        <p:blipFill>
          <a:blip r:embed="rId2"/>
          <a:stretch>
            <a:fillRect/>
          </a:stretch>
        </p:blipFill>
        <p:spPr>
          <a:xfrm>
            <a:off x="6179871" y="1169080"/>
            <a:ext cx="5962036" cy="4532111"/>
          </a:xfrm>
          <a:prstGeom prst="rect">
            <a:avLst/>
          </a:prstGeom>
        </p:spPr>
      </p:pic>
      <p:pic>
        <p:nvPicPr>
          <p:cNvPr id="6" name="Picture 5">
            <a:extLst>
              <a:ext uri="{FF2B5EF4-FFF2-40B4-BE49-F238E27FC236}">
                <a16:creationId xmlns:a16="http://schemas.microsoft.com/office/drawing/2014/main" id="{A5743481-5884-D958-A840-15CC79647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spTree>
    <p:extLst>
      <p:ext uri="{BB962C8B-B14F-4D97-AF65-F5344CB8AC3E}">
        <p14:creationId xmlns:p14="http://schemas.microsoft.com/office/powerpoint/2010/main" val="143238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FDA34-5E32-9F4E-6708-9B3DFAEA2F8A}"/>
              </a:ext>
            </a:extLst>
          </p:cNvPr>
          <p:cNvSpPr>
            <a:spLocks noGrp="1"/>
          </p:cNvSpPr>
          <p:nvPr>
            <p:ph type="title"/>
          </p:nvPr>
        </p:nvSpPr>
        <p:spPr>
          <a:xfrm>
            <a:off x="838200" y="365126"/>
            <a:ext cx="10515600" cy="1027954"/>
          </a:xfrm>
        </p:spPr>
        <p:txBody>
          <a:bodyPr>
            <a:normAutofit/>
          </a:bodyPr>
          <a:lstStyle/>
          <a:p>
            <a:r>
              <a:rPr lang="en-US" sz="3600" dirty="0"/>
              <a:t>TIBCO </a:t>
            </a:r>
            <a:r>
              <a:rPr lang="en-US" sz="3600" dirty="0" err="1"/>
              <a:t>Flogo</a:t>
            </a:r>
            <a:r>
              <a:rPr lang="en-US" sz="3600" dirty="0"/>
              <a:t>® (TIBCO Cloud™ Integration - Develop)</a:t>
            </a:r>
            <a:endParaRPr lang="en-IN" sz="3600" dirty="0"/>
          </a:p>
        </p:txBody>
      </p:sp>
      <p:sp>
        <p:nvSpPr>
          <p:cNvPr id="3" name="Content Placeholder 2">
            <a:extLst>
              <a:ext uri="{FF2B5EF4-FFF2-40B4-BE49-F238E27FC236}">
                <a16:creationId xmlns:a16="http://schemas.microsoft.com/office/drawing/2014/main" id="{C49B365A-0A56-2BB8-D74B-FAFF418112F9}"/>
              </a:ext>
            </a:extLst>
          </p:cNvPr>
          <p:cNvSpPr>
            <a:spLocks noGrp="1"/>
          </p:cNvSpPr>
          <p:nvPr>
            <p:ph idx="1"/>
          </p:nvPr>
        </p:nvSpPr>
        <p:spPr>
          <a:xfrm>
            <a:off x="838200" y="1294888"/>
            <a:ext cx="10515600" cy="5197985"/>
          </a:xfrm>
        </p:spPr>
        <p:txBody>
          <a:bodyPr>
            <a:normAutofit/>
          </a:bodyPr>
          <a:lstStyle/>
          <a:p>
            <a:r>
              <a:rPr lang="en-US" sz="1200" dirty="0"/>
              <a:t>TIBCO </a:t>
            </a:r>
            <a:r>
              <a:rPr lang="en-US" sz="1200" dirty="0" err="1"/>
              <a:t>Flogo</a:t>
            </a:r>
            <a:r>
              <a:rPr lang="en-US" sz="1200" dirty="0"/>
              <a:t>® (TIBCO Cloud™ Integration - Develop): TIBCO </a:t>
            </a:r>
            <a:r>
              <a:rPr lang="en-US" sz="1200" dirty="0" err="1"/>
              <a:t>Flogo</a:t>
            </a:r>
            <a:r>
              <a:rPr lang="en-US" sz="1200" dirty="0"/>
              <a:t>® is a lightweight, open-source framework for building event-driven applications and microservices. It is part of the TIBCO Cloud™ Integration platform and is specifically designed for developing lightweight and scalable integrations. TIBCO </a:t>
            </a:r>
            <a:r>
              <a:rPr lang="en-US" sz="1200" dirty="0" err="1"/>
              <a:t>Flogo</a:t>
            </a:r>
            <a:r>
              <a:rPr lang="en-US" sz="1200" dirty="0"/>
              <a:t>® offers the following features:</a:t>
            </a:r>
          </a:p>
          <a:p>
            <a:r>
              <a:rPr lang="en-US" sz="1200" dirty="0"/>
              <a:t>Visual Development: </a:t>
            </a:r>
            <a:r>
              <a:rPr lang="en-US" sz="1200" dirty="0" err="1"/>
              <a:t>Flogo</a:t>
            </a:r>
            <a:r>
              <a:rPr lang="en-US" sz="1200" dirty="0"/>
              <a:t>® provides a web-based visual development environment that allows users to visually design integration flows using a flowchart-like interface.</a:t>
            </a:r>
          </a:p>
          <a:p>
            <a:r>
              <a:rPr lang="en-US" sz="1200" dirty="0"/>
              <a:t>Event-Driven Architecture: </a:t>
            </a:r>
            <a:r>
              <a:rPr lang="en-US" sz="1200" dirty="0" err="1"/>
              <a:t>Flogo</a:t>
            </a:r>
            <a:r>
              <a:rPr lang="en-US" sz="1200" dirty="0"/>
              <a:t>® focuses on event-driven architecture, enabling developers to build applications that respond to events in real-time.</a:t>
            </a:r>
          </a:p>
          <a:p>
            <a:r>
              <a:rPr lang="en-US" sz="1200" dirty="0"/>
              <a:t>Low-Code Approach: With its visual development environment and a library of pre-built activities, </a:t>
            </a:r>
            <a:r>
              <a:rPr lang="en-US" sz="1200" dirty="0" err="1"/>
              <a:t>Flogo</a:t>
            </a:r>
            <a:r>
              <a:rPr lang="en-US" sz="1200" dirty="0"/>
              <a:t>® simplifies the development process and allows for rapid prototyping.</a:t>
            </a:r>
          </a:p>
          <a:p>
            <a:r>
              <a:rPr lang="en-US" sz="1200" dirty="0"/>
              <a:t>Cross-Platform Support: </a:t>
            </a:r>
            <a:r>
              <a:rPr lang="en-US" sz="1200" dirty="0" err="1"/>
              <a:t>Flogo</a:t>
            </a:r>
            <a:r>
              <a:rPr lang="en-US" sz="1200" dirty="0"/>
              <a:t>® supports various deployment options, including cloud, edge, and IoT devices, allowing for flexibility in deployment scenarios.</a:t>
            </a:r>
          </a:p>
          <a:p>
            <a:r>
              <a:rPr lang="en-US" sz="1200" dirty="0"/>
              <a:t>TIBCO </a:t>
            </a:r>
            <a:r>
              <a:rPr lang="en-US" sz="1200" dirty="0" err="1"/>
              <a:t>Flogo</a:t>
            </a:r>
            <a:r>
              <a:rPr lang="en-US" sz="1200" dirty="0"/>
              <a:t>® Enterprise: TIBCO </a:t>
            </a:r>
            <a:r>
              <a:rPr lang="en-US" sz="1200" dirty="0" err="1"/>
              <a:t>Flogo</a:t>
            </a:r>
            <a:r>
              <a:rPr lang="en-US" sz="1200" dirty="0"/>
              <a:t>® Enterprise extends the capabilities of the open-source framework with additional features and enterprise-grade support, ensuring scalability and reliability for mission-critical applications.</a:t>
            </a:r>
          </a:p>
          <a:p>
            <a:endParaRPr lang="en-IN" sz="1200" dirty="0"/>
          </a:p>
        </p:txBody>
      </p:sp>
      <p:pic>
        <p:nvPicPr>
          <p:cNvPr id="5" name="Picture 4">
            <a:extLst>
              <a:ext uri="{FF2B5EF4-FFF2-40B4-BE49-F238E27FC236}">
                <a16:creationId xmlns:a16="http://schemas.microsoft.com/office/drawing/2014/main" id="{D9A56C16-1D01-0BE6-F34C-3C30879001C1}"/>
              </a:ext>
            </a:extLst>
          </p:cNvPr>
          <p:cNvPicPr>
            <a:picLocks noChangeAspect="1"/>
          </p:cNvPicPr>
          <p:nvPr/>
        </p:nvPicPr>
        <p:blipFill>
          <a:blip r:embed="rId2"/>
          <a:stretch>
            <a:fillRect/>
          </a:stretch>
        </p:blipFill>
        <p:spPr>
          <a:xfrm>
            <a:off x="927246" y="3774367"/>
            <a:ext cx="4657346" cy="2647806"/>
          </a:xfrm>
          <a:prstGeom prst="rect">
            <a:avLst/>
          </a:prstGeom>
        </p:spPr>
      </p:pic>
      <p:pic>
        <p:nvPicPr>
          <p:cNvPr id="7" name="Picture 6">
            <a:extLst>
              <a:ext uri="{FF2B5EF4-FFF2-40B4-BE49-F238E27FC236}">
                <a16:creationId xmlns:a16="http://schemas.microsoft.com/office/drawing/2014/main" id="{CC5C8117-E2BD-EE55-6D16-10F1AA4C4A2D}"/>
              </a:ext>
            </a:extLst>
          </p:cNvPr>
          <p:cNvPicPr>
            <a:picLocks noChangeAspect="1"/>
          </p:cNvPicPr>
          <p:nvPr/>
        </p:nvPicPr>
        <p:blipFill>
          <a:blip r:embed="rId3"/>
          <a:stretch>
            <a:fillRect/>
          </a:stretch>
        </p:blipFill>
        <p:spPr>
          <a:xfrm>
            <a:off x="5673638" y="3731242"/>
            <a:ext cx="5078233" cy="2690931"/>
          </a:xfrm>
          <a:prstGeom prst="rect">
            <a:avLst/>
          </a:prstGeom>
        </p:spPr>
      </p:pic>
      <p:pic>
        <p:nvPicPr>
          <p:cNvPr id="6" name="Picture 5">
            <a:extLst>
              <a:ext uri="{FF2B5EF4-FFF2-40B4-BE49-F238E27FC236}">
                <a16:creationId xmlns:a16="http://schemas.microsoft.com/office/drawing/2014/main" id="{B9D4829F-4F25-CF9A-C719-EB7405C76E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4602" y="5869999"/>
            <a:ext cx="1447442" cy="911331"/>
          </a:xfrm>
          <a:prstGeom prst="rect">
            <a:avLst/>
          </a:prstGeom>
        </p:spPr>
      </p:pic>
    </p:spTree>
    <p:extLst>
      <p:ext uri="{BB962C8B-B14F-4D97-AF65-F5344CB8AC3E}">
        <p14:creationId xmlns:p14="http://schemas.microsoft.com/office/powerpoint/2010/main" val="1573710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175D9-7A65-73EA-E0C6-D6F441D15491}"/>
              </a:ext>
            </a:extLst>
          </p:cNvPr>
          <p:cNvSpPr>
            <a:spLocks noGrp="1"/>
          </p:cNvSpPr>
          <p:nvPr>
            <p:ph type="title"/>
          </p:nvPr>
        </p:nvSpPr>
        <p:spPr/>
        <p:txBody>
          <a:bodyPr/>
          <a:lstStyle/>
          <a:p>
            <a:r>
              <a:rPr lang="en-IN" dirty="0"/>
              <a:t>TIBCO </a:t>
            </a:r>
            <a:r>
              <a:rPr lang="en-IN" dirty="0" err="1"/>
              <a:t>Flogo</a:t>
            </a:r>
            <a:endParaRPr lang="en-IN" dirty="0"/>
          </a:p>
        </p:txBody>
      </p:sp>
      <p:sp>
        <p:nvSpPr>
          <p:cNvPr id="3" name="Content Placeholder 2">
            <a:extLst>
              <a:ext uri="{FF2B5EF4-FFF2-40B4-BE49-F238E27FC236}">
                <a16:creationId xmlns:a16="http://schemas.microsoft.com/office/drawing/2014/main" id="{958552D7-D92D-8483-C0C2-6D8983D24D4E}"/>
              </a:ext>
            </a:extLst>
          </p:cNvPr>
          <p:cNvSpPr>
            <a:spLocks noGrp="1"/>
          </p:cNvSpPr>
          <p:nvPr>
            <p:ph idx="1"/>
          </p:nvPr>
        </p:nvSpPr>
        <p:spPr>
          <a:xfrm>
            <a:off x="838200" y="1436038"/>
            <a:ext cx="10515600" cy="4740925"/>
          </a:xfrm>
        </p:spPr>
        <p:txBody>
          <a:bodyPr>
            <a:normAutofit/>
          </a:bodyPr>
          <a:lstStyle/>
          <a:p>
            <a:r>
              <a:rPr lang="en-IN" sz="1200" dirty="0"/>
              <a:t>TIBCO </a:t>
            </a:r>
            <a:r>
              <a:rPr lang="en-IN" sz="1200" dirty="0" err="1"/>
              <a:t>Flogo</a:t>
            </a:r>
            <a:r>
              <a:rPr lang="en-IN" sz="1200" dirty="0"/>
              <a:t> </a:t>
            </a:r>
            <a:r>
              <a:rPr lang="en-IN" sz="1200" dirty="0" err="1"/>
              <a:t>Enteprise</a:t>
            </a:r>
            <a:r>
              <a:rPr lang="en-IN" sz="1200" dirty="0"/>
              <a:t> is a modern platform built in Golang </a:t>
            </a:r>
          </a:p>
          <a:p>
            <a:pPr marL="0" indent="0">
              <a:buNone/>
            </a:pPr>
            <a:r>
              <a:rPr lang="en-IN" sz="1200" dirty="0"/>
              <a:t>      and the core engine of this platform is available as an</a:t>
            </a:r>
          </a:p>
          <a:p>
            <a:pPr marL="0" indent="0">
              <a:buNone/>
            </a:pPr>
            <a:r>
              <a:rPr lang="en-IN" sz="1200" dirty="0"/>
              <a:t>      Open Source project: Project </a:t>
            </a:r>
            <a:r>
              <a:rPr lang="en-IN" sz="1200" dirty="0" err="1"/>
              <a:t>Flogo</a:t>
            </a:r>
            <a:r>
              <a:rPr lang="en-IN" sz="1200" dirty="0"/>
              <a:t>.</a:t>
            </a:r>
          </a:p>
          <a:p>
            <a:r>
              <a:rPr lang="en-IN" sz="1200" dirty="0"/>
              <a:t>TIBCO </a:t>
            </a:r>
            <a:r>
              <a:rPr lang="en-IN" sz="1200" dirty="0" err="1"/>
              <a:t>Flogo</a:t>
            </a:r>
            <a:r>
              <a:rPr lang="en-IN" sz="1200" dirty="0"/>
              <a:t> is designed for the modern integrations:</a:t>
            </a:r>
          </a:p>
          <a:p>
            <a:r>
              <a:rPr lang="en-IN" sz="1200" dirty="0"/>
              <a:t>REST/JSON interfaces</a:t>
            </a:r>
          </a:p>
          <a:p>
            <a:r>
              <a:rPr lang="en-IN" sz="1200" dirty="0"/>
              <a:t>Plugins for modern messaging platforms like Pulsar, Kafka, AWS SQS</a:t>
            </a:r>
          </a:p>
          <a:p>
            <a:r>
              <a:rPr lang="en-IN" sz="1200" dirty="0"/>
              <a:t>AWS technologies: S3, SQS, SNS, DynamoDB, Lambda, Redshift</a:t>
            </a:r>
          </a:p>
          <a:p>
            <a:r>
              <a:rPr lang="en-IN" sz="1200" dirty="0"/>
              <a:t>Azure Data Factory, Service Bus, Storage</a:t>
            </a:r>
          </a:p>
          <a:p>
            <a:r>
              <a:rPr lang="en-IN" sz="1200" dirty="0"/>
              <a:t>Google Cloud Data Store, </a:t>
            </a:r>
            <a:r>
              <a:rPr lang="en-IN" sz="1200" dirty="0" err="1"/>
              <a:t>PubSub</a:t>
            </a:r>
            <a:r>
              <a:rPr lang="en-IN" sz="1200" dirty="0"/>
              <a:t>, </a:t>
            </a:r>
            <a:r>
              <a:rPr lang="en-IN" sz="1200" dirty="0" err="1"/>
              <a:t>CloudSQL</a:t>
            </a:r>
            <a:r>
              <a:rPr lang="en-IN" sz="1200" dirty="0"/>
              <a:t>, </a:t>
            </a:r>
            <a:r>
              <a:rPr lang="en-IN" sz="1200" dirty="0" err="1"/>
              <a:t>CloudStorage</a:t>
            </a:r>
            <a:r>
              <a:rPr lang="en-IN" sz="1200" dirty="0"/>
              <a:t>, Docs, Sheets,</a:t>
            </a:r>
          </a:p>
          <a:p>
            <a:r>
              <a:rPr lang="en-IN" sz="1200" dirty="0"/>
              <a:t>SAP Hana, Redis, MySQL, PostgreSQL, Salesforce, Snowflake, MongoDB,</a:t>
            </a:r>
          </a:p>
          <a:p>
            <a:r>
              <a:rPr lang="en-IN" sz="1200" dirty="0" err="1"/>
              <a:t>graphQL,gRPC,Websockets</a:t>
            </a:r>
            <a:r>
              <a:rPr lang="en-IN" sz="1200" dirty="0"/>
              <a:t>, etc.</a:t>
            </a:r>
          </a:p>
        </p:txBody>
      </p:sp>
      <p:pic>
        <p:nvPicPr>
          <p:cNvPr id="5" name="Picture 4">
            <a:extLst>
              <a:ext uri="{FF2B5EF4-FFF2-40B4-BE49-F238E27FC236}">
                <a16:creationId xmlns:a16="http://schemas.microsoft.com/office/drawing/2014/main" id="{76E9DB5E-743C-9A82-7447-ABFCD313B4B0}"/>
              </a:ext>
            </a:extLst>
          </p:cNvPr>
          <p:cNvPicPr>
            <a:picLocks noChangeAspect="1"/>
          </p:cNvPicPr>
          <p:nvPr/>
        </p:nvPicPr>
        <p:blipFill>
          <a:blip r:embed="rId2"/>
          <a:stretch>
            <a:fillRect/>
          </a:stretch>
        </p:blipFill>
        <p:spPr>
          <a:xfrm>
            <a:off x="5738013" y="1301026"/>
            <a:ext cx="6014971" cy="4265153"/>
          </a:xfrm>
          <a:prstGeom prst="rect">
            <a:avLst/>
          </a:prstGeom>
        </p:spPr>
      </p:pic>
    </p:spTree>
    <p:extLst>
      <p:ext uri="{BB962C8B-B14F-4D97-AF65-F5344CB8AC3E}">
        <p14:creationId xmlns:p14="http://schemas.microsoft.com/office/powerpoint/2010/main" val="1464701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1731</Words>
  <Application>Microsoft Office PowerPoint</Application>
  <PresentationFormat>Widescreen</PresentationFormat>
  <Paragraphs>105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Consolas</vt:lpstr>
      <vt:lpstr>Maven Pro</vt:lpstr>
      <vt:lpstr>Roboto Mono</vt:lpstr>
      <vt:lpstr>Office Theme</vt:lpstr>
      <vt:lpstr>TIBCO FLOGO</vt:lpstr>
      <vt:lpstr>Agenda</vt:lpstr>
      <vt:lpstr>  TIBCO Cloud Integration </vt:lpstr>
      <vt:lpstr>Explain Features  </vt:lpstr>
      <vt:lpstr>Identify Integration Capabilities  </vt:lpstr>
      <vt:lpstr>Implement Integration Apps  </vt:lpstr>
      <vt:lpstr>Explore Monitoring Dashboard  </vt:lpstr>
      <vt:lpstr>TIBCO Flogo® (TIBCO Cloud™ Integration - Develop)</vt:lpstr>
      <vt:lpstr>TIBCO Flogo</vt:lpstr>
      <vt:lpstr>TIBCO BusinessWork vs TIBCO Flogo</vt:lpstr>
      <vt:lpstr>Infrastructure and Memory Utilization</vt:lpstr>
      <vt:lpstr>Performance Test Case</vt:lpstr>
      <vt:lpstr>TIBCO FLOGO Enterprise</vt:lpstr>
      <vt:lpstr>Check Your Knowledge</vt:lpstr>
      <vt:lpstr>Answer:</vt:lpstr>
      <vt:lpstr>Create TCI Account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TIBCO FLOGO</dc:title>
  <dc:creator>Jaydeep Joshi</dc:creator>
  <cp:lastModifiedBy>Jaydeep Joshi</cp:lastModifiedBy>
  <cp:revision>16</cp:revision>
  <dcterms:created xsi:type="dcterms:W3CDTF">2023-07-04T15:45:44Z</dcterms:created>
  <dcterms:modified xsi:type="dcterms:W3CDTF">2023-07-04T18:32:50Z</dcterms:modified>
</cp:coreProperties>
</file>