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6" r:id="rId4"/>
    <p:sldId id="273" r:id="rId5"/>
    <p:sldId id="274" r:id="rId6"/>
    <p:sldId id="275" r:id="rId7"/>
    <p:sldId id="276" r:id="rId8"/>
    <p:sldId id="277" r:id="rId9"/>
    <p:sldId id="278" r:id="rId10"/>
    <p:sldId id="279" r:id="rId11"/>
    <p:sldId id="284" r:id="rId12"/>
    <p:sldId id="286" r:id="rId13"/>
    <p:sldId id="287" r:id="rId14"/>
    <p:sldId id="285" r:id="rId15"/>
    <p:sldId id="288" r:id="rId16"/>
    <p:sldId id="280" r:id="rId17"/>
    <p:sldId id="289"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0946-8CE6-CCDA-A9BA-963AA9476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9ACC9A-6350-EC35-AAC6-222759CDF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6ED6B2-AD2C-7047-9DF5-F057DE9BE9DA}"/>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6CC92832-E61A-B5AD-9E53-380C0EE0C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4A293D-9073-5FF1-3733-AD665DCA2E13}"/>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42061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EF60-01BD-DEFA-1BDC-38F6FA00DD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C3814-43E2-6B9F-E9D1-6082B469D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1929A-B95D-2737-19FD-71FE57B8911E}"/>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F6CE461C-D44F-D723-4230-348BCA8E3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1618A-AFD5-8BBC-ACD7-1450E918DEB2}"/>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165511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3C14C-51C5-02DD-EC50-CD43166F95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B9AB7-573F-4171-4802-F8D0E1A9F2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9EB02-834C-B571-A751-6DB4FE1300C7}"/>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36F136B4-0288-0E6F-3581-1F2DF09E0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A9C29-3D8C-5541-98DB-858D94BBE0E3}"/>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259602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603B-B7DE-20FA-A696-7BC2AFF03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47FDF6-F928-08AE-BBE8-AE5F8A3EC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FC72F-4D3B-9F03-B77F-94E5818F32E0}"/>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28A000D7-DD8C-1C70-79B2-1E41822F6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4B693-0802-8861-DBD4-82F1BB3B66A7}"/>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97376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E23E-9AC5-8C15-1FD6-202B4EB60D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0ACD57-1032-F436-231F-C7674D8DC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9DD24-3C95-D492-67BF-D71760C62182}"/>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0B8D3638-6FB1-69C4-F48E-F119F27AF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90DDE-CB1E-3CE3-1CA5-E1425DCBD66E}"/>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67641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F70D-BB86-9F5E-B202-1DE982F5E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D83AE3-0F1E-F020-9E45-BF6A1B8821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8E3590-CF46-8693-104C-A6AAC2E7B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8629A4-7455-97D6-EB33-D6DAA640ACE7}"/>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6" name="Footer Placeholder 5">
            <a:extLst>
              <a:ext uri="{FF2B5EF4-FFF2-40B4-BE49-F238E27FC236}">
                <a16:creationId xmlns:a16="http://schemas.microsoft.com/office/drawing/2014/main" id="{C76D977A-B695-9240-52BC-E9F60A09A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44237-EAB5-AA27-A7A9-48509D348A91}"/>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22333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DDF7-DC2B-D76B-D3AC-A46F2E75DE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DF06C-9798-0630-8868-A56F3A365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485D00-080C-418E-0715-FD46E67D5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2BAB9A-6CCB-1667-1E19-25E9F0434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6C7D8-E328-4A8E-B236-17888E000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6B4434-E061-64F7-103E-90A317EF3F8A}"/>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8" name="Footer Placeholder 7">
            <a:extLst>
              <a:ext uri="{FF2B5EF4-FFF2-40B4-BE49-F238E27FC236}">
                <a16:creationId xmlns:a16="http://schemas.microsoft.com/office/drawing/2014/main" id="{A367832C-14F0-C309-70C0-78B5FF71E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0283F-B384-9B5B-B404-3004BA62E41C}"/>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15330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9C17-ED96-46C6-E2A5-F2A2674B4F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5551A7-8D22-428F-5612-61078FCE8F18}"/>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4" name="Footer Placeholder 3">
            <a:extLst>
              <a:ext uri="{FF2B5EF4-FFF2-40B4-BE49-F238E27FC236}">
                <a16:creationId xmlns:a16="http://schemas.microsoft.com/office/drawing/2014/main" id="{029FEA3F-2F68-9212-98D4-D9CBA2D662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0F00BF-C3CD-02F1-5DC3-A3506ADE65AA}"/>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257970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C69F3-53F6-D112-D019-B59D7A0514DF}"/>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3" name="Footer Placeholder 2">
            <a:extLst>
              <a:ext uri="{FF2B5EF4-FFF2-40B4-BE49-F238E27FC236}">
                <a16:creationId xmlns:a16="http://schemas.microsoft.com/office/drawing/2014/main" id="{4A11B47C-6FBF-CC1C-2CDF-249B46AE28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CADAB6-C915-5DC8-941E-18A33D09C59D}"/>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196733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0965-7060-5290-65A8-E8B12D96D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06FA8-4D0A-5D02-2F36-485B0F88E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6966C5-C320-3541-83AA-091E5E4F4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0C5B4-0569-C594-6358-11D758AB7DF4}"/>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6" name="Footer Placeholder 5">
            <a:extLst>
              <a:ext uri="{FF2B5EF4-FFF2-40B4-BE49-F238E27FC236}">
                <a16:creationId xmlns:a16="http://schemas.microsoft.com/office/drawing/2014/main" id="{CC0D48AF-468A-8B25-37CE-3CE7B70B1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727FDA-56D6-BC48-FFAD-A5E547CAEE93}"/>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33135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536-D6E7-6F4D-3E89-FB7EE1D3B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CF117E-D130-D632-FF13-BB626B865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4F7DF3-3541-15DD-6BDE-899EBAA73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3AE1F-FA3D-42F8-8999-F144C9ED3F32}"/>
              </a:ext>
            </a:extLst>
          </p:cNvPr>
          <p:cNvSpPr>
            <a:spLocks noGrp="1"/>
          </p:cNvSpPr>
          <p:nvPr>
            <p:ph type="dt" sz="half" idx="10"/>
          </p:nvPr>
        </p:nvSpPr>
        <p:spPr/>
        <p:txBody>
          <a:bodyPr/>
          <a:lstStyle/>
          <a:p>
            <a:fld id="{B3C02EAF-8B46-48EC-8525-B057F1E57D7E}" type="datetimeFigureOut">
              <a:rPr lang="en-IN" smtClean="0"/>
              <a:t>06-07-2023</a:t>
            </a:fld>
            <a:endParaRPr lang="en-IN"/>
          </a:p>
        </p:txBody>
      </p:sp>
      <p:sp>
        <p:nvSpPr>
          <p:cNvPr id="6" name="Footer Placeholder 5">
            <a:extLst>
              <a:ext uri="{FF2B5EF4-FFF2-40B4-BE49-F238E27FC236}">
                <a16:creationId xmlns:a16="http://schemas.microsoft.com/office/drawing/2014/main" id="{6FBDA112-7BB0-6253-7CCC-68A2F5D99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3A577-2A93-827D-C14F-BE6A41FC237F}"/>
              </a:ext>
            </a:extLst>
          </p:cNvPr>
          <p:cNvSpPr>
            <a:spLocks noGrp="1"/>
          </p:cNvSpPr>
          <p:nvPr>
            <p:ph type="sldNum" sz="quarter" idx="12"/>
          </p:nvPr>
        </p:nvSpPr>
        <p:spPr/>
        <p:txBody>
          <a:bodyPr/>
          <a:lstStyle/>
          <a:p>
            <a:fld id="{DDBC1A77-0DFB-4D02-B0BC-135D4E530688}" type="slidenum">
              <a:rPr lang="en-IN" smtClean="0"/>
              <a:t>‹#›</a:t>
            </a:fld>
            <a:endParaRPr lang="en-IN"/>
          </a:p>
        </p:txBody>
      </p:sp>
    </p:spTree>
    <p:extLst>
      <p:ext uri="{BB962C8B-B14F-4D97-AF65-F5344CB8AC3E}">
        <p14:creationId xmlns:p14="http://schemas.microsoft.com/office/powerpoint/2010/main" val="158040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155EF-1E43-0EFA-DE4C-3F89E335E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84D1C2-83F1-90C9-8E29-90C4F6BCA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95C89-78F0-3D31-FEE7-DA7035438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02EAF-8B46-48EC-8525-B057F1E57D7E}" type="datetimeFigureOut">
              <a:rPr lang="en-IN" smtClean="0"/>
              <a:t>06-07-2023</a:t>
            </a:fld>
            <a:endParaRPr lang="en-IN"/>
          </a:p>
        </p:txBody>
      </p:sp>
      <p:sp>
        <p:nvSpPr>
          <p:cNvPr id="5" name="Footer Placeholder 4">
            <a:extLst>
              <a:ext uri="{FF2B5EF4-FFF2-40B4-BE49-F238E27FC236}">
                <a16:creationId xmlns:a16="http://schemas.microsoft.com/office/drawing/2014/main" id="{0AE661F6-1812-D27A-AEDE-00C9B884F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D6CE0-1A83-CC1E-1A44-BADEB1951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C1A77-0DFB-4D02-B0BC-135D4E530688}" type="slidenum">
              <a:rPr lang="en-IN" smtClean="0"/>
              <a:t>‹#›</a:t>
            </a:fld>
            <a:endParaRPr lang="en-IN"/>
          </a:p>
        </p:txBody>
      </p:sp>
    </p:spTree>
    <p:extLst>
      <p:ext uri="{BB962C8B-B14F-4D97-AF65-F5344CB8AC3E}">
        <p14:creationId xmlns:p14="http://schemas.microsoft.com/office/powerpoint/2010/main" val="2239808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BC37-4297-29F3-D0DC-F7AFD7AD9767}"/>
              </a:ext>
            </a:extLst>
          </p:cNvPr>
          <p:cNvSpPr>
            <a:spLocks noGrp="1"/>
          </p:cNvSpPr>
          <p:nvPr>
            <p:ph type="ctrTitle"/>
          </p:nvPr>
        </p:nvSpPr>
        <p:spPr/>
        <p:txBody>
          <a:bodyPr>
            <a:normAutofit/>
          </a:bodyPr>
          <a:lstStyle/>
          <a:p>
            <a:r>
              <a:rPr lang="en-IN" sz="9600" b="1" dirty="0"/>
              <a:t>TIBCO FLOGO</a:t>
            </a:r>
          </a:p>
        </p:txBody>
      </p:sp>
      <p:sp>
        <p:nvSpPr>
          <p:cNvPr id="3" name="Subtitle 2">
            <a:extLst>
              <a:ext uri="{FF2B5EF4-FFF2-40B4-BE49-F238E27FC236}">
                <a16:creationId xmlns:a16="http://schemas.microsoft.com/office/drawing/2014/main" id="{42520ADB-A61E-2D88-8C41-2A7D82666DA3}"/>
              </a:ext>
            </a:extLst>
          </p:cNvPr>
          <p:cNvSpPr>
            <a:spLocks noGrp="1"/>
          </p:cNvSpPr>
          <p:nvPr>
            <p:ph type="subTitle" idx="1"/>
          </p:nvPr>
        </p:nvSpPr>
        <p:spPr/>
        <p:txBody>
          <a:bodyPr>
            <a:normAutofit fontScale="92500" lnSpcReduction="10000"/>
          </a:bodyPr>
          <a:lstStyle/>
          <a:p>
            <a:r>
              <a:rPr lang="en-IN" dirty="0"/>
              <a:t>Training Day 2</a:t>
            </a:r>
          </a:p>
          <a:p>
            <a:endParaRPr lang="en-IN" dirty="0"/>
          </a:p>
          <a:p>
            <a:r>
              <a:rPr lang="en-IN" dirty="0"/>
              <a:t>Trainer:  Jaydeep</a:t>
            </a:r>
          </a:p>
          <a:p>
            <a:r>
              <a:rPr lang="en-IN" dirty="0"/>
              <a:t>							Date: 06/Jul/2023</a:t>
            </a:r>
          </a:p>
        </p:txBody>
      </p:sp>
      <p:pic>
        <p:nvPicPr>
          <p:cNvPr id="6" name="Picture 5">
            <a:extLst>
              <a:ext uri="{FF2B5EF4-FFF2-40B4-BE49-F238E27FC236}">
                <a16:creationId xmlns:a16="http://schemas.microsoft.com/office/drawing/2014/main" id="{D8336D7D-7C7D-CCD2-B871-24AA3EB04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71710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IN" sz="5400" dirty="0">
                <a:latin typeface="+mn-lt"/>
              </a:rPr>
              <a:t>Features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4" y="1549729"/>
            <a:ext cx="5391398" cy="4560125"/>
          </a:xfrm>
        </p:spPr>
        <p:txBody>
          <a:bodyPr>
            <a:normAutofit/>
          </a:bodyPr>
          <a:lstStyle/>
          <a:p>
            <a:pPr algn="just" fontAlgn="base">
              <a:buFont typeface="Arial" panose="020B0604020202020204" pitchFamily="34" charset="0"/>
              <a:buChar char="•"/>
            </a:pPr>
            <a:r>
              <a:rPr lang="en-US" sz="1600" b="0" i="0" dirty="0">
                <a:solidFill>
                  <a:srgbClr val="313537"/>
                </a:solidFill>
                <a:effectLst/>
              </a:rPr>
              <a:t>After you have created the flows in your app, you must validate the app before you push it to the cloud.</a:t>
            </a:r>
          </a:p>
          <a:p>
            <a:pPr algn="just" fontAlgn="base">
              <a:buFont typeface="Arial" panose="020B0604020202020204" pitchFamily="34" charset="0"/>
              <a:buChar char="•"/>
            </a:pPr>
            <a:r>
              <a:rPr lang="en-US" sz="1600" b="0" i="0" dirty="0">
                <a:solidFill>
                  <a:srgbClr val="313537"/>
                </a:solidFill>
                <a:effectLst/>
              </a:rPr>
              <a:t>To validate your app, click the Validate button on the app details page. This validates each flow and activity. </a:t>
            </a:r>
          </a:p>
          <a:p>
            <a:pPr algn="just" fontAlgn="base">
              <a:buFont typeface="Arial" panose="020B0604020202020204" pitchFamily="34" charset="0"/>
              <a:buChar char="•"/>
            </a:pPr>
            <a:r>
              <a:rPr lang="en-US" sz="1600" b="0" i="0" dirty="0">
                <a:solidFill>
                  <a:srgbClr val="313537"/>
                </a:solidFill>
                <a:effectLst/>
              </a:rPr>
              <a:t>If a flow or activity has an error, it displays an error or warning icon on the flow or activity.</a:t>
            </a:r>
          </a:p>
          <a:p>
            <a:pPr algn="just" fontAlgn="base">
              <a:buFont typeface="Arial" panose="020B0604020202020204" pitchFamily="34" charset="0"/>
              <a:buChar char="•"/>
            </a:pPr>
            <a:r>
              <a:rPr lang="en-US" sz="1600" b="0" i="0" dirty="0" err="1">
                <a:solidFill>
                  <a:srgbClr val="313537"/>
                </a:solidFill>
                <a:effectLst/>
              </a:rPr>
              <a:t>Flogo</a:t>
            </a:r>
            <a:r>
              <a:rPr lang="en-US" sz="1600" b="0" i="0" dirty="0">
                <a:solidFill>
                  <a:srgbClr val="313537"/>
                </a:solidFill>
                <a:effectLst/>
              </a:rPr>
              <a:t> Enterprise does not retain the results of the previous validation if you navigate into a flow after you have validated the app.</a:t>
            </a:r>
          </a:p>
          <a:p>
            <a:pPr algn="just" fontAlgn="base">
              <a:buFont typeface="Arial" panose="020B0604020202020204" pitchFamily="34" charset="0"/>
              <a:buChar char="•"/>
            </a:pPr>
            <a:r>
              <a:rPr lang="en-US" sz="1600" b="0" i="0" dirty="0">
                <a:solidFill>
                  <a:srgbClr val="313537"/>
                </a:solidFill>
                <a:effectLst/>
              </a:rPr>
              <a:t>When you click an app on the Apps page, the app details page opens. The flows in the app are listed in the app details page. </a:t>
            </a:r>
          </a:p>
          <a:p>
            <a:pPr algn="just" fontAlgn="base">
              <a:buFont typeface="Arial" panose="020B0604020202020204" pitchFamily="34" charset="0"/>
              <a:buChar char="•"/>
            </a:pPr>
            <a:r>
              <a:rPr lang="en-US" sz="1600" b="0" i="0" dirty="0">
                <a:solidFill>
                  <a:srgbClr val="313537"/>
                </a:solidFill>
                <a:effectLst/>
              </a:rPr>
              <a:t>You have the option to view this page from a Trigger View or Flow View. By default, it opens in the Trigger View.</a:t>
            </a:r>
          </a:p>
          <a:p>
            <a:pPr algn="just" fontAlgn="base">
              <a:buFont typeface="Arial" panose="020B0604020202020204" pitchFamily="34" charset="0"/>
              <a:buChar char="•"/>
            </a:pPr>
            <a:r>
              <a:rPr lang="en-US" sz="1600" b="0" i="0" dirty="0">
                <a:solidFill>
                  <a:srgbClr val="313537"/>
                </a:solidFill>
                <a:effectLst/>
              </a:rPr>
              <a:t>If an app has multiple flows, you can switch between the flows within an app.</a:t>
            </a:r>
          </a:p>
          <a:p>
            <a:pPr algn="just"/>
            <a:endParaRPr lang="en-IN" sz="16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FA7C41BB-6375-7261-38E5-3C8F0FC263D4}"/>
              </a:ext>
            </a:extLst>
          </p:cNvPr>
          <p:cNvPicPr>
            <a:picLocks noChangeAspect="1"/>
          </p:cNvPicPr>
          <p:nvPr/>
        </p:nvPicPr>
        <p:blipFill>
          <a:blip r:embed="rId3"/>
          <a:stretch>
            <a:fillRect/>
          </a:stretch>
        </p:blipFill>
        <p:spPr>
          <a:xfrm>
            <a:off x="6146135" y="1478143"/>
            <a:ext cx="5969307" cy="4138885"/>
          </a:xfrm>
          <a:prstGeom prst="rect">
            <a:avLst/>
          </a:prstGeom>
        </p:spPr>
      </p:pic>
    </p:spTree>
    <p:extLst>
      <p:ext uri="{BB962C8B-B14F-4D97-AF65-F5344CB8AC3E}">
        <p14:creationId xmlns:p14="http://schemas.microsoft.com/office/powerpoint/2010/main" val="255804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IN" sz="5400" dirty="0">
                <a:latin typeface="+mn-lt"/>
              </a:rPr>
              <a:t>Import App</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4" y="1549729"/>
            <a:ext cx="5391398" cy="4560125"/>
          </a:xfrm>
        </p:spPr>
        <p:txBody>
          <a:bodyPr>
            <a:normAutofit/>
          </a:bodyPr>
          <a:lstStyle/>
          <a:p>
            <a:pPr algn="l" fontAlgn="base">
              <a:buFont typeface="Arial" panose="020B0604020202020204" pitchFamily="34" charset="0"/>
              <a:buChar char="•"/>
            </a:pPr>
            <a:r>
              <a:rPr lang="en-US" sz="1600" b="0" i="0" dirty="0">
                <a:solidFill>
                  <a:srgbClr val="313537"/>
                </a:solidFill>
                <a:effectLst/>
                <a:latin typeface="var(--font-family-body)"/>
              </a:rPr>
              <a:t>You can import in an app with or without existing flows.</a:t>
            </a:r>
          </a:p>
          <a:p>
            <a:pPr algn="l" fontAlgn="base">
              <a:buFont typeface="Arial" panose="020B0604020202020204" pitchFamily="34" charset="0"/>
              <a:buChar char="•"/>
            </a:pPr>
            <a:r>
              <a:rPr lang="en-US" sz="1600" b="0" i="0" dirty="0">
                <a:solidFill>
                  <a:srgbClr val="313537"/>
                </a:solidFill>
                <a:effectLst/>
                <a:latin typeface="var(--font-family-body)"/>
              </a:rPr>
              <a:t>When importing an app containing a connection, if you have an existing connection with an identical internal ID as the connection in the app being imported, a new connection does not get created. </a:t>
            </a:r>
          </a:p>
          <a:p>
            <a:pPr algn="l" fontAlgn="base">
              <a:buFont typeface="Arial" panose="020B0604020202020204" pitchFamily="34" charset="0"/>
              <a:buChar char="•"/>
            </a:pPr>
            <a:r>
              <a:rPr lang="en-US" sz="1600" b="0" i="0" dirty="0">
                <a:solidFill>
                  <a:srgbClr val="313537"/>
                </a:solidFill>
                <a:effectLst/>
                <a:latin typeface="var(--font-family-body)"/>
              </a:rPr>
              <a:t>The imported app uses the existing connection in such a case. </a:t>
            </a:r>
          </a:p>
          <a:p>
            <a:pPr algn="l" fontAlgn="base">
              <a:buFont typeface="Arial" panose="020B0604020202020204" pitchFamily="34" charset="0"/>
              <a:buChar char="•"/>
            </a:pPr>
            <a:r>
              <a:rPr lang="en-US" sz="1600" b="0" i="0" dirty="0">
                <a:solidFill>
                  <a:srgbClr val="313537"/>
                </a:solidFill>
                <a:effectLst/>
                <a:latin typeface="var(--font-family-body)"/>
              </a:rPr>
              <a:t>However, since the connection credentials do not get exported with the app, if a new connection gets created, you must re-configure the connection credentials after the app has been imported.</a:t>
            </a:r>
          </a:p>
          <a:p>
            <a:pPr algn="l" fontAlgn="base">
              <a:buFont typeface="Arial" panose="020B0604020202020204" pitchFamily="34" charset="0"/>
              <a:buChar char="•"/>
            </a:pPr>
            <a:r>
              <a:rPr lang="en-US" sz="1600" b="0" i="0" dirty="0">
                <a:solidFill>
                  <a:srgbClr val="313537"/>
                </a:solidFill>
                <a:effectLst/>
                <a:latin typeface="var(--font-family-body)"/>
              </a:rPr>
              <a:t>You can import all flows/triggers from the source app or selectively import them</a:t>
            </a:r>
          </a:p>
          <a:p>
            <a:pPr algn="just"/>
            <a:endParaRPr lang="en-IN" sz="16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1A8555FB-9A7E-770A-5EF2-DBD6F7A045B2}"/>
              </a:ext>
            </a:extLst>
          </p:cNvPr>
          <p:cNvPicPr>
            <a:picLocks noChangeAspect="1"/>
          </p:cNvPicPr>
          <p:nvPr/>
        </p:nvPicPr>
        <p:blipFill>
          <a:blip r:embed="rId3"/>
          <a:stretch>
            <a:fillRect/>
          </a:stretch>
        </p:blipFill>
        <p:spPr>
          <a:xfrm>
            <a:off x="6171537" y="1300426"/>
            <a:ext cx="5943905" cy="3378374"/>
          </a:xfrm>
          <a:prstGeom prst="rect">
            <a:avLst/>
          </a:prstGeom>
        </p:spPr>
      </p:pic>
    </p:spTree>
    <p:extLst>
      <p:ext uri="{BB962C8B-B14F-4D97-AF65-F5344CB8AC3E}">
        <p14:creationId xmlns:p14="http://schemas.microsoft.com/office/powerpoint/2010/main" val="353397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p:txBody>
          <a:bodyPr/>
          <a:lstStyle/>
          <a:p>
            <a:r>
              <a:rPr lang="en-IN" dirty="0"/>
              <a:t>Import App</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38201" y="1552639"/>
            <a:ext cx="5942610" cy="4624324"/>
          </a:xfrm>
        </p:spPr>
        <p:txBody>
          <a:bodyPr>
            <a:noAutofit/>
          </a:bodyPr>
          <a:lstStyle/>
          <a:p>
            <a:pPr algn="l" fontAlgn="base">
              <a:buFont typeface="Arial" panose="020B0604020202020204" pitchFamily="34" charset="0"/>
              <a:buChar char="•"/>
            </a:pPr>
            <a:r>
              <a:rPr lang="en-US" sz="1600" b="0" i="0" dirty="0">
                <a:solidFill>
                  <a:srgbClr val="313537"/>
                </a:solidFill>
                <a:effectLst/>
                <a:latin typeface="var(--font-family-body)"/>
              </a:rPr>
              <a:t>Select Selective Import, to import only specific triggers and flows from the app. The Import app dialog displays a list of triggers with a check box next to each one.</a:t>
            </a:r>
          </a:p>
          <a:p>
            <a:pPr algn="l" fontAlgn="base">
              <a:buFont typeface="Arial" panose="020B0604020202020204" pitchFamily="34" charset="0"/>
              <a:buChar char="•"/>
            </a:pPr>
            <a:r>
              <a:rPr lang="en-US" sz="1600" b="0" i="0" dirty="0">
                <a:solidFill>
                  <a:srgbClr val="313537"/>
                </a:solidFill>
                <a:effectLst/>
                <a:latin typeface="var(--font-family-body)"/>
              </a:rPr>
              <a:t>The activities/triggers missing in the Extensions tab are not listed in the Import app dialog, hence you will not be able to select them to import. By default, all check boxes are selected. Clear the check box next to the triggers that you do not want to import.</a:t>
            </a:r>
          </a:p>
          <a:p>
            <a:pPr algn="l" fontAlgn="base">
              <a:buFont typeface="Arial" panose="020B0604020202020204" pitchFamily="34" charset="0"/>
              <a:buChar char="•"/>
            </a:pPr>
            <a:r>
              <a:rPr lang="en-US" sz="1600" b="0" i="0" dirty="0">
                <a:solidFill>
                  <a:srgbClr val="313537"/>
                </a:solidFill>
                <a:effectLst/>
                <a:latin typeface="var(--font-family-body)"/>
              </a:rPr>
              <a:t>By default, all flows associated with the selected trigger(s) get imported. If you do not select a trigger, the flows and their </a:t>
            </a:r>
            <a:r>
              <a:rPr lang="en-US" sz="1600" b="0" i="0" dirty="0" err="1">
                <a:solidFill>
                  <a:srgbClr val="313537"/>
                </a:solidFill>
                <a:effectLst/>
                <a:latin typeface="var(--font-family-body)"/>
              </a:rPr>
              <a:t>subflows</a:t>
            </a:r>
            <a:r>
              <a:rPr lang="en-US" sz="1600" b="0" i="0" dirty="0">
                <a:solidFill>
                  <a:srgbClr val="313537"/>
                </a:solidFill>
                <a:effectLst/>
                <a:latin typeface="var(--font-family-body)"/>
              </a:rPr>
              <a:t> associated with the</a:t>
            </a:r>
            <a:br>
              <a:rPr lang="en-US" sz="1600" b="0" i="0" dirty="0">
                <a:solidFill>
                  <a:srgbClr val="313537"/>
                </a:solidFill>
                <a:effectLst/>
                <a:latin typeface="var(--font-family-body)"/>
              </a:rPr>
            </a:br>
            <a:r>
              <a:rPr lang="en-US" sz="1600" b="0" i="0" dirty="0">
                <a:solidFill>
                  <a:srgbClr val="313537"/>
                </a:solidFill>
                <a:effectLst/>
                <a:latin typeface="var(--font-family-body)"/>
              </a:rPr>
              <a:t>unselected trigger(s) are listed in the next screen.</a:t>
            </a:r>
          </a:p>
          <a:p>
            <a:pPr algn="l" fontAlgn="base">
              <a:buFont typeface="Arial" panose="020B0604020202020204" pitchFamily="34" charset="0"/>
              <a:buChar char="•"/>
            </a:pPr>
            <a:r>
              <a:rPr lang="en-US" sz="1600" b="0" i="0" dirty="0">
                <a:solidFill>
                  <a:srgbClr val="313537"/>
                </a:solidFill>
                <a:effectLst/>
                <a:latin typeface="var(--font-family-body)"/>
              </a:rPr>
              <a:t>If you had not selected a trigger in the previous dialog, the flows associated with that trigger are displayed. You have the option to select one or more of these flows such that the flows get imported as blank flows that are not attached to any trigger. By default, all flows are selected. Clear the check box for the flows that you do not want to import. If your flow(s) have </a:t>
            </a:r>
            <a:r>
              <a:rPr lang="en-US" sz="1600" b="0" i="0" dirty="0" err="1">
                <a:solidFill>
                  <a:srgbClr val="313537"/>
                </a:solidFill>
                <a:effectLst/>
                <a:latin typeface="var(--font-family-body)"/>
              </a:rPr>
              <a:t>subflows</a:t>
            </a:r>
            <a:r>
              <a:rPr lang="en-US" sz="1600" b="0" i="0" dirty="0">
                <a:solidFill>
                  <a:srgbClr val="313537"/>
                </a:solidFill>
                <a:effectLst/>
                <a:latin typeface="var(--font-family-body)"/>
              </a:rPr>
              <a:t>, and you select only the main flow but do not select the </a:t>
            </a:r>
            <a:r>
              <a:rPr lang="en-US" sz="1600" b="0" i="0" dirty="0" err="1">
                <a:solidFill>
                  <a:srgbClr val="313537"/>
                </a:solidFill>
                <a:effectLst/>
                <a:latin typeface="var(--font-family-body)"/>
              </a:rPr>
              <a:t>subflow</a:t>
            </a:r>
            <a:r>
              <a:rPr lang="en-US" sz="1600" b="0" i="0" dirty="0">
                <a:solidFill>
                  <a:srgbClr val="313537"/>
                </a:solidFill>
                <a:effectLst/>
                <a:latin typeface="var(--font-family-body)"/>
              </a:rPr>
              <a:t>, the main flow gets imported without the </a:t>
            </a:r>
            <a:r>
              <a:rPr lang="en-US" sz="1600" b="0" i="0" dirty="0" err="1">
                <a:solidFill>
                  <a:srgbClr val="313537"/>
                </a:solidFill>
                <a:effectLst/>
                <a:latin typeface="var(--font-family-body)"/>
              </a:rPr>
              <a:t>subflow</a:t>
            </a:r>
            <a:r>
              <a:rPr lang="en-US" sz="1600" b="0" i="0" dirty="0">
                <a:solidFill>
                  <a:srgbClr val="313537"/>
                </a:solidFill>
                <a:effectLst/>
                <a:latin typeface="var(--font-family-body)"/>
              </a:rPr>
              <a:t>.</a:t>
            </a:r>
          </a:p>
          <a:p>
            <a:pPr marL="0" indent="0">
              <a:buNone/>
            </a:pPr>
            <a:endParaRPr lang="en-IN" sz="1600" dirty="0"/>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B7B90C93-DF7A-D123-455B-744F9956ED06}"/>
              </a:ext>
            </a:extLst>
          </p:cNvPr>
          <p:cNvPicPr>
            <a:picLocks noChangeAspect="1"/>
          </p:cNvPicPr>
          <p:nvPr/>
        </p:nvPicPr>
        <p:blipFill>
          <a:blip r:embed="rId3"/>
          <a:stretch>
            <a:fillRect/>
          </a:stretch>
        </p:blipFill>
        <p:spPr>
          <a:xfrm>
            <a:off x="6945425" y="1552639"/>
            <a:ext cx="4722082" cy="4457238"/>
          </a:xfrm>
          <a:prstGeom prst="rect">
            <a:avLst/>
          </a:prstGeom>
        </p:spPr>
      </p:pic>
    </p:spTree>
    <p:extLst>
      <p:ext uri="{BB962C8B-B14F-4D97-AF65-F5344CB8AC3E}">
        <p14:creationId xmlns:p14="http://schemas.microsoft.com/office/powerpoint/2010/main" val="2531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p:txBody>
          <a:bodyPr/>
          <a:lstStyle/>
          <a:p>
            <a:r>
              <a:rPr lang="en-IN" dirty="0"/>
              <a:t>Import App</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38201" y="1552639"/>
            <a:ext cx="5942610" cy="4624324"/>
          </a:xfrm>
        </p:spPr>
        <p:txBody>
          <a:bodyPr>
            <a:noAutofit/>
          </a:bodyPr>
          <a:lstStyle/>
          <a:p>
            <a:pPr algn="l" fontAlgn="base">
              <a:buFont typeface="Arial" panose="020B0604020202020204" pitchFamily="34" charset="0"/>
              <a:buChar char="•"/>
            </a:pPr>
            <a:r>
              <a:rPr lang="en-US" sz="1200" b="0" i="0" dirty="0">
                <a:solidFill>
                  <a:srgbClr val="313537"/>
                </a:solidFill>
                <a:effectLst/>
                <a:latin typeface="var(--font-family-body)"/>
              </a:rPr>
              <a:t>Each connection in </a:t>
            </a:r>
            <a:r>
              <a:rPr lang="en-US" sz="1200" b="0" i="0" dirty="0" err="1">
                <a:solidFill>
                  <a:srgbClr val="313537"/>
                </a:solidFill>
                <a:effectLst/>
                <a:latin typeface="var(--font-family-body)"/>
              </a:rPr>
              <a:t>Flogo</a:t>
            </a:r>
            <a:r>
              <a:rPr lang="en-US" sz="1200" b="0" i="0" dirty="0">
                <a:solidFill>
                  <a:srgbClr val="313537"/>
                </a:solidFill>
                <a:effectLst/>
                <a:latin typeface="var(--font-family-body)"/>
              </a:rPr>
              <a:t>® contains a unique internal ID. The IDs are not exposed in the Web UI and are unique based on the user who created them.</a:t>
            </a:r>
          </a:p>
          <a:p>
            <a:pPr algn="l" fontAlgn="base">
              <a:buFont typeface="Arial" panose="020B0604020202020204" pitchFamily="34" charset="0"/>
              <a:buChar char="•"/>
            </a:pPr>
            <a:r>
              <a:rPr lang="en-US" sz="1200" b="0" i="0" dirty="0">
                <a:solidFill>
                  <a:srgbClr val="313537"/>
                </a:solidFill>
                <a:effectLst/>
                <a:latin typeface="var(--font-family-body)"/>
              </a:rPr>
              <a:t>When </a:t>
            </a:r>
            <a:r>
              <a:rPr lang="en-US" sz="1200" b="0" i="0" dirty="0" err="1">
                <a:solidFill>
                  <a:srgbClr val="313537"/>
                </a:solidFill>
                <a:effectLst/>
                <a:latin typeface="var(--font-family-body)"/>
              </a:rPr>
              <a:t>Flogo</a:t>
            </a:r>
            <a:r>
              <a:rPr lang="en-US" sz="1200" b="0" i="0" dirty="0">
                <a:solidFill>
                  <a:srgbClr val="313537"/>
                </a:solidFill>
                <a:effectLst/>
                <a:latin typeface="var(--font-family-body)"/>
              </a:rPr>
              <a:t>® Enterprise compares connections, it does so by comparing their internal IDs. It considers two connections identical if they have the same connection type and same connection ID. It considers two connections as similar, if they have the same connection type, but different connection ID.</a:t>
            </a:r>
          </a:p>
          <a:p>
            <a:pPr algn="l" fontAlgn="base">
              <a:buFont typeface="Arial" panose="020B0604020202020204" pitchFamily="34" charset="0"/>
              <a:buChar char="•"/>
            </a:pPr>
            <a:r>
              <a:rPr lang="en-US" sz="1200" b="0" i="0" dirty="0">
                <a:solidFill>
                  <a:srgbClr val="313537"/>
                </a:solidFill>
                <a:effectLst/>
                <a:latin typeface="var(--font-family-body)"/>
              </a:rPr>
              <a:t>Hence, if the app you are importing was not created by you, then any connections used in that app can not have the same ID as any existing connection of the same type that you might already have in your installation of </a:t>
            </a:r>
            <a:r>
              <a:rPr lang="en-US" sz="1200" b="0" i="0" dirty="0" err="1">
                <a:solidFill>
                  <a:srgbClr val="313537"/>
                </a:solidFill>
                <a:effectLst/>
                <a:latin typeface="var(--font-family-body)"/>
              </a:rPr>
              <a:t>Flogo</a:t>
            </a:r>
            <a:r>
              <a:rPr lang="en-US" sz="1200" b="0" i="0" dirty="0">
                <a:solidFill>
                  <a:srgbClr val="313537"/>
                </a:solidFill>
                <a:effectLst/>
                <a:latin typeface="var(--font-family-body)"/>
              </a:rPr>
              <a:t>®.</a:t>
            </a:r>
          </a:p>
          <a:p>
            <a:pPr algn="l" fontAlgn="base">
              <a:buFont typeface="Arial" panose="020B0604020202020204" pitchFamily="34" charset="0"/>
              <a:buChar char="•"/>
            </a:pPr>
            <a:r>
              <a:rPr lang="en-US" sz="1200" b="0" i="0" dirty="0">
                <a:solidFill>
                  <a:srgbClr val="313537"/>
                </a:solidFill>
                <a:effectLst/>
                <a:latin typeface="var(--font-family-body)"/>
              </a:rPr>
              <a:t>If you chose to do a selective import when importing an app, the Import app dialog lists the connections that are used in the flows and triggers that you selected for import in the app to be imported. It displays a drop-down menu next to each connection. You have the following options:</a:t>
            </a:r>
          </a:p>
          <a:p>
            <a:pPr marL="742950" lvl="1" indent="-285750" algn="l" fontAlgn="base">
              <a:buFont typeface="Arial" panose="020B0604020202020204" pitchFamily="34" charset="0"/>
              <a:buChar char="•"/>
            </a:pPr>
            <a:r>
              <a:rPr lang="en-US" sz="1200" b="0" i="0" dirty="0">
                <a:solidFill>
                  <a:srgbClr val="313537"/>
                </a:solidFill>
                <a:effectLst/>
                <a:latin typeface="var(--font-family-body)"/>
              </a:rPr>
              <a:t>If you have any existing identical connections (same connection type and same connection ID) in the host app, that connection will automatically be selected in the drop-down menu next to the connection. You have the option to re-use the existing identical connection.</a:t>
            </a:r>
          </a:p>
          <a:p>
            <a:pPr marL="742950" lvl="1" indent="-285750" algn="l" fontAlgn="base">
              <a:buFont typeface="Arial" panose="020B0604020202020204" pitchFamily="34" charset="0"/>
              <a:buChar char="•"/>
            </a:pPr>
            <a:r>
              <a:rPr lang="en-US" sz="1200" b="0" i="0" dirty="0">
                <a:solidFill>
                  <a:srgbClr val="313537"/>
                </a:solidFill>
                <a:effectLst/>
                <a:latin typeface="var(--font-family-body)"/>
              </a:rPr>
              <a:t>If there are any similar connections in the host app (same connection type but different connection ID), you can select the similar connection instead from the drop-down menu next to it.</a:t>
            </a:r>
          </a:p>
          <a:p>
            <a:pPr marL="742950" lvl="1" indent="-285750" algn="l" fontAlgn="base">
              <a:buFont typeface="Arial" panose="020B0604020202020204" pitchFamily="34" charset="0"/>
              <a:buChar char="•"/>
            </a:pPr>
            <a:r>
              <a:rPr lang="en-US" sz="1200" b="0" i="0" dirty="0">
                <a:solidFill>
                  <a:srgbClr val="313537"/>
                </a:solidFill>
                <a:effectLst/>
                <a:latin typeface="var(--font-family-body)"/>
              </a:rPr>
              <a:t>You always have the option to select Create new connection from the drop-down menus for any of the connections. </a:t>
            </a:r>
            <a:r>
              <a:rPr lang="en-US" sz="1200" b="0" i="0" dirty="0" err="1">
                <a:solidFill>
                  <a:srgbClr val="313537"/>
                </a:solidFill>
                <a:effectLst/>
                <a:latin typeface="var(--font-family-body)"/>
              </a:rPr>
              <a:t>Flogo</a:t>
            </a:r>
            <a:r>
              <a:rPr lang="en-US" sz="1200" b="0" i="0" dirty="0">
                <a:solidFill>
                  <a:srgbClr val="313537"/>
                </a:solidFill>
                <a:effectLst/>
                <a:latin typeface="var(--font-family-body)"/>
              </a:rPr>
              <a:t>® Enterprise creates new connections with no passwords. You must manually create a password for the new connection after importing the app.</a:t>
            </a:r>
          </a:p>
          <a:p>
            <a:pPr marL="0" indent="0">
              <a:buNone/>
            </a:pPr>
            <a:endParaRPr lang="en-IN" sz="1200" dirty="0"/>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4298D2D4-0283-315A-7839-95FF35EFC72D}"/>
              </a:ext>
            </a:extLst>
          </p:cNvPr>
          <p:cNvPicPr>
            <a:picLocks noChangeAspect="1"/>
          </p:cNvPicPr>
          <p:nvPr/>
        </p:nvPicPr>
        <p:blipFill>
          <a:blip r:embed="rId3"/>
          <a:stretch>
            <a:fillRect/>
          </a:stretch>
        </p:blipFill>
        <p:spPr>
          <a:xfrm>
            <a:off x="6822646" y="1506594"/>
            <a:ext cx="5292796" cy="3429176"/>
          </a:xfrm>
          <a:prstGeom prst="rect">
            <a:avLst/>
          </a:prstGeom>
        </p:spPr>
      </p:pic>
    </p:spTree>
    <p:extLst>
      <p:ext uri="{BB962C8B-B14F-4D97-AF65-F5344CB8AC3E}">
        <p14:creationId xmlns:p14="http://schemas.microsoft.com/office/powerpoint/2010/main" val="131344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p:txBody>
          <a:bodyPr/>
          <a:lstStyle/>
          <a:p>
            <a:r>
              <a:rPr lang="en-IN" dirty="0"/>
              <a:t>Export App</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38200" y="1552639"/>
            <a:ext cx="4933208" cy="4624324"/>
          </a:xfrm>
        </p:spPr>
        <p:txBody>
          <a:bodyPr>
            <a:normAutofit/>
          </a:bodyPr>
          <a:lstStyle/>
          <a:p>
            <a:pPr algn="l" fontAlgn="base">
              <a:buFont typeface="Arial" panose="020B0604020202020204" pitchFamily="34" charset="0"/>
              <a:buChar char="•"/>
            </a:pPr>
            <a:r>
              <a:rPr lang="en-US" sz="1600" b="0" i="0" dirty="0">
                <a:solidFill>
                  <a:srgbClr val="313537"/>
                </a:solidFill>
                <a:effectLst/>
                <a:latin typeface="var(--font-family-body)"/>
              </a:rPr>
              <a:t>After you have created your app, you have the option to export the app . Exporting an app allows you to import it elsewhere, for example in TIBCO Cloud™ Integration. </a:t>
            </a:r>
          </a:p>
          <a:p>
            <a:pPr algn="l" fontAlgn="base">
              <a:buFont typeface="Arial" panose="020B0604020202020204" pitchFamily="34" charset="0"/>
              <a:buChar char="•"/>
            </a:pPr>
            <a:r>
              <a:rPr lang="en-US" sz="1600" b="0" i="0" dirty="0">
                <a:solidFill>
                  <a:srgbClr val="313537"/>
                </a:solidFill>
                <a:effectLst/>
                <a:latin typeface="var(--font-family-body)"/>
              </a:rPr>
              <a:t>You can export and import apps and use them as templates to quick start development or simply put them in a version control system such as GitHub. </a:t>
            </a:r>
          </a:p>
          <a:p>
            <a:pPr algn="l" fontAlgn="base">
              <a:buFont typeface="Arial" panose="020B0604020202020204" pitchFamily="34" charset="0"/>
              <a:buChar char="•"/>
            </a:pPr>
            <a:r>
              <a:rPr lang="en-US" sz="1600" b="0" i="0" dirty="0">
                <a:solidFill>
                  <a:srgbClr val="313537"/>
                </a:solidFill>
                <a:effectLst/>
                <a:latin typeface="var(--font-family-body)"/>
              </a:rPr>
              <a:t>When exporting an app, if the app contains Launch Configurations to hold its test data, the Launch Configurations will not be exported with the app. </a:t>
            </a:r>
          </a:p>
          <a:p>
            <a:pPr algn="l" fontAlgn="base">
              <a:buFont typeface="Arial" panose="020B0604020202020204" pitchFamily="34" charset="0"/>
              <a:buChar char="•"/>
            </a:pPr>
            <a:r>
              <a:rPr lang="en-US" sz="1600" b="0" i="0" dirty="0">
                <a:solidFill>
                  <a:srgbClr val="313537"/>
                </a:solidFill>
                <a:effectLst/>
                <a:latin typeface="var(--font-family-body)"/>
              </a:rPr>
              <a:t>Launch Configurations in an app will need to be exported independent of the app export.</a:t>
            </a:r>
          </a:p>
          <a:p>
            <a:pPr marL="0" indent="0">
              <a:buNone/>
            </a:pPr>
            <a:endParaRPr lang="en-IN" sz="1600" dirty="0"/>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D60D3E45-4ADB-BBDC-47C4-8E86E3A8BB3E}"/>
              </a:ext>
            </a:extLst>
          </p:cNvPr>
          <p:cNvPicPr>
            <a:picLocks noChangeAspect="1"/>
          </p:cNvPicPr>
          <p:nvPr/>
        </p:nvPicPr>
        <p:blipFill>
          <a:blip r:embed="rId3"/>
          <a:stretch>
            <a:fillRect/>
          </a:stretch>
        </p:blipFill>
        <p:spPr>
          <a:xfrm>
            <a:off x="5975649" y="1552639"/>
            <a:ext cx="5988358" cy="3416476"/>
          </a:xfrm>
          <a:prstGeom prst="rect">
            <a:avLst/>
          </a:prstGeom>
        </p:spPr>
      </p:pic>
    </p:spTree>
    <p:extLst>
      <p:ext uri="{BB962C8B-B14F-4D97-AF65-F5344CB8AC3E}">
        <p14:creationId xmlns:p14="http://schemas.microsoft.com/office/powerpoint/2010/main" val="366680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463B-174E-96DA-3A3E-E51554FA6C92}"/>
              </a:ext>
            </a:extLst>
          </p:cNvPr>
          <p:cNvSpPr>
            <a:spLocks noGrp="1"/>
          </p:cNvSpPr>
          <p:nvPr>
            <p:ph type="title"/>
          </p:nvPr>
        </p:nvSpPr>
        <p:spPr/>
        <p:txBody>
          <a:bodyPr/>
          <a:lstStyle/>
          <a:p>
            <a:r>
              <a:rPr lang="en-IN" dirty="0">
                <a:latin typeface="+mn-lt"/>
              </a:rPr>
              <a:t>App Import/Export Tips</a:t>
            </a:r>
          </a:p>
        </p:txBody>
      </p:sp>
      <p:sp>
        <p:nvSpPr>
          <p:cNvPr id="3" name="Content Placeholder 2">
            <a:extLst>
              <a:ext uri="{FF2B5EF4-FFF2-40B4-BE49-F238E27FC236}">
                <a16:creationId xmlns:a16="http://schemas.microsoft.com/office/drawing/2014/main" id="{0B9FCB05-A0A8-7BB6-DBBE-683DB6708027}"/>
              </a:ext>
            </a:extLst>
          </p:cNvPr>
          <p:cNvSpPr>
            <a:spLocks noGrp="1"/>
          </p:cNvSpPr>
          <p:nvPr>
            <p:ph idx="1"/>
          </p:nvPr>
        </p:nvSpPr>
        <p:spPr/>
        <p:txBody>
          <a:bodyPr>
            <a:normAutofit/>
          </a:bodyPr>
          <a:lstStyle/>
          <a:p>
            <a:pPr algn="just" fontAlgn="base">
              <a:buFont typeface="Arial" panose="020B0604020202020204" pitchFamily="34" charset="0"/>
              <a:buChar char="•"/>
            </a:pPr>
            <a:r>
              <a:rPr lang="en-US" sz="1900" b="0" i="0" dirty="0">
                <a:solidFill>
                  <a:srgbClr val="313537"/>
                </a:solidFill>
                <a:effectLst/>
                <a:latin typeface="var(--font-family-body)"/>
              </a:rPr>
              <a:t>Exporting apply to all flows within your app. You cannot pick and choose flows to export.</a:t>
            </a:r>
          </a:p>
          <a:p>
            <a:pPr algn="just" fontAlgn="base">
              <a:buFont typeface="Arial" panose="020B0604020202020204" pitchFamily="34" charset="0"/>
              <a:buChar char="•"/>
            </a:pPr>
            <a:r>
              <a:rPr lang="en-US" sz="1900" b="0" i="0" dirty="0">
                <a:solidFill>
                  <a:srgbClr val="313537"/>
                </a:solidFill>
                <a:effectLst/>
                <a:latin typeface="var(--font-family-body)"/>
              </a:rPr>
              <a:t>If any flow in the app uses extensions developed by the community, you need to make sure that those extensions are available to the app into which you are importing when importing. Flows that make use of extensions that are not present will not be imported.</a:t>
            </a:r>
          </a:p>
          <a:p>
            <a:pPr algn="just" fontAlgn="base">
              <a:buFont typeface="Arial" panose="020B0604020202020204" pitchFamily="34" charset="0"/>
              <a:buChar char="•"/>
            </a:pPr>
            <a:r>
              <a:rPr lang="en-US" sz="1900" b="0" i="0" dirty="0">
                <a:solidFill>
                  <a:srgbClr val="313537"/>
                </a:solidFill>
                <a:effectLst/>
                <a:latin typeface="var(--font-family-body)"/>
              </a:rPr>
              <a:t>Passwords configured in any activity within any flow or connection in the app to be exported will be stripped out in the exported app. You must manually configure the credentials in the flows after importing such apps.</a:t>
            </a:r>
          </a:p>
          <a:p>
            <a:pPr algn="just" fontAlgn="base">
              <a:buFont typeface="Arial" panose="020B0604020202020204" pitchFamily="34" charset="0"/>
              <a:buChar char="•"/>
            </a:pPr>
            <a:r>
              <a:rPr lang="en-US" sz="1900" b="0" i="0" dirty="0">
                <a:solidFill>
                  <a:srgbClr val="313537"/>
                </a:solidFill>
                <a:effectLst/>
                <a:latin typeface="var(--font-family-body)"/>
              </a:rPr>
              <a:t>Some apps created in Project </a:t>
            </a:r>
            <a:r>
              <a:rPr lang="en-US" sz="1900" b="0" i="0" dirty="0" err="1">
                <a:solidFill>
                  <a:srgbClr val="313537"/>
                </a:solidFill>
                <a:effectLst/>
                <a:latin typeface="var(--font-family-body)"/>
              </a:rPr>
              <a:t>Flogo</a:t>
            </a:r>
            <a:r>
              <a:rPr lang="en-US" sz="1900" b="0" i="0" dirty="0">
                <a:solidFill>
                  <a:srgbClr val="313537"/>
                </a:solidFill>
                <a:effectLst/>
                <a:latin typeface="var(--font-family-body)"/>
              </a:rPr>
              <a:t>™ use the any data type. The any data type is not supported in </a:t>
            </a:r>
            <a:r>
              <a:rPr lang="en-US" sz="1900" b="0" i="0" dirty="0" err="1">
                <a:solidFill>
                  <a:srgbClr val="313537"/>
                </a:solidFill>
                <a:effectLst/>
                <a:latin typeface="var(--font-family-body)"/>
              </a:rPr>
              <a:t>Flogo</a:t>
            </a:r>
            <a:r>
              <a:rPr lang="en-US" sz="1900" b="0" i="0" dirty="0">
                <a:solidFill>
                  <a:srgbClr val="313537"/>
                </a:solidFill>
                <a:effectLst/>
                <a:latin typeface="var(--font-family-body)"/>
              </a:rPr>
              <a:t> Enterprise. Such apps get imported successfully, but the element of type any gets converted into an empty object. You must explicitly use the mapper to populate the empty object with member elements.</a:t>
            </a:r>
          </a:p>
          <a:p>
            <a:pPr algn="just" fontAlgn="base">
              <a:buFont typeface="Arial" panose="020B0604020202020204" pitchFamily="34" charset="0"/>
              <a:buChar char="•"/>
            </a:pPr>
            <a:r>
              <a:rPr lang="en-US" sz="1900" b="0" i="0" dirty="0">
                <a:solidFill>
                  <a:srgbClr val="313537"/>
                </a:solidFill>
                <a:effectLst/>
                <a:latin typeface="var(--font-family-body)"/>
              </a:rPr>
              <a:t>When importing an app, be aware that the long and double data types get converted to the number data type.</a:t>
            </a:r>
          </a:p>
          <a:p>
            <a:endParaRPr lang="en-IN" dirty="0"/>
          </a:p>
        </p:txBody>
      </p:sp>
    </p:spTree>
    <p:extLst>
      <p:ext uri="{BB962C8B-B14F-4D97-AF65-F5344CB8AC3E}">
        <p14:creationId xmlns:p14="http://schemas.microsoft.com/office/powerpoint/2010/main" val="88513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01881"/>
            <a:ext cx="9375569" cy="1199407"/>
          </a:xfrm>
        </p:spPr>
        <p:txBody>
          <a:bodyPr>
            <a:noAutofit/>
          </a:bodyPr>
          <a:lstStyle/>
          <a:p>
            <a:pPr algn="l"/>
            <a:r>
              <a:rPr lang="en-IN" sz="4000" dirty="0">
                <a:latin typeface="+mn-lt"/>
              </a:rPr>
              <a:t>Develop with TIBCO </a:t>
            </a:r>
            <a:r>
              <a:rPr lang="en-IN" sz="4000" dirty="0" err="1">
                <a:latin typeface="+mn-lt"/>
              </a:rPr>
              <a:t>Cloud™Integration</a:t>
            </a:r>
            <a:r>
              <a:rPr lang="en-IN" sz="4000" dirty="0">
                <a:latin typeface="+mn-lt"/>
              </a:rPr>
              <a:t>(LAB)</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9913917" cy="4560125"/>
          </a:xfrm>
        </p:spPr>
        <p:txBody>
          <a:bodyPr/>
          <a:lstStyle/>
          <a:p>
            <a:pPr algn="l" fontAlgn="base">
              <a:buFont typeface="Arial" panose="020B0604020202020204" pitchFamily="34" charset="0"/>
              <a:buChar char="•"/>
            </a:pPr>
            <a:r>
              <a:rPr lang="en-US" b="0" i="0" dirty="0">
                <a:solidFill>
                  <a:srgbClr val="313537"/>
                </a:solidFill>
                <a:effectLst/>
                <a:latin typeface="var(--font-family-body)"/>
              </a:rPr>
              <a:t>TIBCO Cloud™ Integration - Develop provides capabilities to develop the </a:t>
            </a:r>
            <a:r>
              <a:rPr lang="en-US" b="0" i="0" dirty="0" err="1">
                <a:solidFill>
                  <a:srgbClr val="313537"/>
                </a:solidFill>
                <a:effectLst/>
                <a:latin typeface="var(--font-family-body)"/>
              </a:rPr>
              <a:t>flogo</a:t>
            </a:r>
            <a:r>
              <a:rPr lang="en-US" b="0" i="0" dirty="0">
                <a:solidFill>
                  <a:srgbClr val="313537"/>
                </a:solidFill>
                <a:effectLst/>
                <a:latin typeface="var(--font-family-body)"/>
              </a:rPr>
              <a:t> apps and to push the apps to Tibco cloud. </a:t>
            </a:r>
          </a:p>
          <a:p>
            <a:pPr algn="l" fontAlgn="base">
              <a:buFont typeface="Arial" panose="020B0604020202020204" pitchFamily="34" charset="0"/>
              <a:buChar char="•"/>
            </a:pPr>
            <a:r>
              <a:rPr lang="en-US" b="0" i="0" dirty="0">
                <a:solidFill>
                  <a:srgbClr val="313537"/>
                </a:solidFill>
                <a:effectLst/>
                <a:latin typeface="var(--font-family-body)"/>
              </a:rPr>
              <a:t>Also you can export/ import the app and can use in Tibco Cloud Integration – Develop.</a:t>
            </a:r>
          </a:p>
          <a:p>
            <a:pPr algn="l" fontAlgn="base">
              <a:buFont typeface="Arial" panose="020B0604020202020204" pitchFamily="34" charset="0"/>
              <a:buChar char="•"/>
            </a:pPr>
            <a:endParaRPr lang="en-US" b="0" i="0" dirty="0">
              <a:solidFill>
                <a:srgbClr val="313537"/>
              </a:solidFill>
              <a:effectLst/>
              <a:latin typeface="var(--font-family-body)"/>
            </a:endParaRPr>
          </a:p>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C367174F-8B15-7FA2-C9FA-063C355A023F}"/>
              </a:ext>
            </a:extLst>
          </p:cNvPr>
          <p:cNvPicPr>
            <a:picLocks noChangeAspect="1"/>
          </p:cNvPicPr>
          <p:nvPr/>
        </p:nvPicPr>
        <p:blipFill>
          <a:blip r:embed="rId3"/>
          <a:stretch>
            <a:fillRect/>
          </a:stretch>
        </p:blipFill>
        <p:spPr>
          <a:xfrm>
            <a:off x="2739088" y="2896915"/>
            <a:ext cx="5943905" cy="3416476"/>
          </a:xfrm>
          <a:prstGeom prst="rect">
            <a:avLst/>
          </a:prstGeom>
        </p:spPr>
      </p:pic>
    </p:spTree>
    <p:extLst>
      <p:ext uri="{BB962C8B-B14F-4D97-AF65-F5344CB8AC3E}">
        <p14:creationId xmlns:p14="http://schemas.microsoft.com/office/powerpoint/2010/main" val="181835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2240-2EC7-EF81-8E99-7819743C0991}"/>
              </a:ext>
            </a:extLst>
          </p:cNvPr>
          <p:cNvSpPr>
            <a:spLocks noGrp="1"/>
          </p:cNvSpPr>
          <p:nvPr>
            <p:ph type="title"/>
          </p:nvPr>
        </p:nvSpPr>
        <p:spPr/>
        <p:txBody>
          <a:bodyPr/>
          <a:lstStyle/>
          <a:p>
            <a:r>
              <a:rPr lang="en-IN" dirty="0"/>
              <a:t>TCI API</a:t>
            </a:r>
          </a:p>
        </p:txBody>
      </p:sp>
      <p:sp>
        <p:nvSpPr>
          <p:cNvPr id="3" name="Content Placeholder 2">
            <a:extLst>
              <a:ext uri="{FF2B5EF4-FFF2-40B4-BE49-F238E27FC236}">
                <a16:creationId xmlns:a16="http://schemas.microsoft.com/office/drawing/2014/main" id="{6924E27A-9B9E-7008-FC5A-F02FFE4885AB}"/>
              </a:ext>
            </a:extLst>
          </p:cNvPr>
          <p:cNvSpPr>
            <a:spLocks noGrp="1"/>
          </p:cNvSpPr>
          <p:nvPr>
            <p:ph idx="1"/>
          </p:nvPr>
        </p:nvSpPr>
        <p:spPr>
          <a:xfrm>
            <a:off x="838200" y="1603169"/>
            <a:ext cx="10515600" cy="4573794"/>
          </a:xfrm>
        </p:spPr>
        <p:txBody>
          <a:bodyPr>
            <a:normAutofit/>
          </a:bodyPr>
          <a:lstStyle/>
          <a:p>
            <a:r>
              <a:rPr lang="en-US" dirty="0"/>
              <a:t>1. Create </a:t>
            </a:r>
            <a:r>
              <a:rPr lang="en-US" dirty="0" err="1"/>
              <a:t>Oauth</a:t>
            </a:r>
            <a:r>
              <a:rPr lang="en-US" dirty="0"/>
              <a:t> access token </a:t>
            </a:r>
          </a:p>
          <a:p>
            <a:r>
              <a:rPr lang="en-US" dirty="0"/>
              <a:t>2. Enable API for organization</a:t>
            </a:r>
          </a:p>
          <a:p>
            <a:r>
              <a:rPr lang="en-US" dirty="0"/>
              <a:t>https://api.cloud.tibco.com/tci/docs/#/Organization/enablePlatformAPI</a:t>
            </a:r>
          </a:p>
          <a:p>
            <a:r>
              <a:rPr lang="en-US" dirty="0"/>
              <a:t>Use the POST ​/v1​/subscriptions​/{</a:t>
            </a:r>
            <a:r>
              <a:rPr lang="en-US" dirty="0" err="1"/>
              <a:t>subscriptionLocator</a:t>
            </a:r>
            <a:r>
              <a:rPr lang="en-US" dirty="0"/>
              <a:t>}​/</a:t>
            </a:r>
            <a:r>
              <a:rPr lang="en-US" dirty="0" err="1"/>
              <a:t>apiservice</a:t>
            </a:r>
            <a:r>
              <a:rPr lang="en-US" dirty="0"/>
              <a:t>​/</a:t>
            </a:r>
            <a:r>
              <a:rPr lang="en-US" dirty="0" err="1"/>
              <a:t>acces</a:t>
            </a:r>
            <a:r>
              <a:rPr lang="en-US" dirty="0"/>
              <a:t>  method to enable API access for any organizations you wish to access and manage using the API.</a:t>
            </a:r>
          </a:p>
          <a:p>
            <a:r>
              <a:rPr lang="en-US" dirty="0"/>
              <a:t>3.https://api.cloud.tibco.com/</a:t>
            </a:r>
            <a:r>
              <a:rPr lang="en-US" dirty="0" err="1"/>
              <a:t>tci</a:t>
            </a:r>
            <a:r>
              <a:rPr lang="en-US" dirty="0"/>
              <a:t>/docs/#/Apps/exportApp </a:t>
            </a:r>
          </a:p>
          <a:p>
            <a:r>
              <a:rPr lang="en-US" dirty="0"/>
              <a:t>4.https://api.cloud.tibco.com/</a:t>
            </a:r>
            <a:r>
              <a:rPr lang="en-US" dirty="0" err="1"/>
              <a:t>tci</a:t>
            </a:r>
            <a:r>
              <a:rPr lang="en-US" dirty="0"/>
              <a:t>/docs/#/Apps/copyApp</a:t>
            </a:r>
            <a:endParaRPr lang="en-IN" dirty="0"/>
          </a:p>
        </p:txBody>
      </p:sp>
    </p:spTree>
    <p:extLst>
      <p:ext uri="{BB962C8B-B14F-4D97-AF65-F5344CB8AC3E}">
        <p14:creationId xmlns:p14="http://schemas.microsoft.com/office/powerpoint/2010/main" val="17785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Check Your Knowledge</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9913917" cy="4560125"/>
          </a:xfrm>
        </p:spPr>
        <p:txBody>
          <a:bodyPr/>
          <a:lstStyle/>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A4E16A3A-09BC-6B66-B68C-DEC0FA3EE0E3}"/>
              </a:ext>
            </a:extLst>
          </p:cNvPr>
          <p:cNvPicPr>
            <a:picLocks noChangeAspect="1"/>
          </p:cNvPicPr>
          <p:nvPr/>
        </p:nvPicPr>
        <p:blipFill>
          <a:blip r:embed="rId3"/>
          <a:stretch>
            <a:fillRect/>
          </a:stretch>
        </p:blipFill>
        <p:spPr>
          <a:xfrm>
            <a:off x="2137558" y="2143058"/>
            <a:ext cx="7540832" cy="3266151"/>
          </a:xfrm>
          <a:prstGeom prst="rect">
            <a:avLst/>
          </a:prstGeom>
        </p:spPr>
      </p:pic>
    </p:spTree>
    <p:extLst>
      <p:ext uri="{BB962C8B-B14F-4D97-AF65-F5344CB8AC3E}">
        <p14:creationId xmlns:p14="http://schemas.microsoft.com/office/powerpoint/2010/main" val="29493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665019"/>
            <a:ext cx="10479974" cy="5444836"/>
          </a:xfrm>
        </p:spPr>
        <p:txBody>
          <a:bodyPr/>
          <a:lstStyle/>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8" name="Picture 7">
            <a:extLst>
              <a:ext uri="{FF2B5EF4-FFF2-40B4-BE49-F238E27FC236}">
                <a16:creationId xmlns:a16="http://schemas.microsoft.com/office/drawing/2014/main" id="{40FFEEF9-16FD-1C44-CCB9-31D593F5BF0E}"/>
              </a:ext>
            </a:extLst>
          </p:cNvPr>
          <p:cNvPicPr>
            <a:picLocks noChangeAspect="1"/>
          </p:cNvPicPr>
          <p:nvPr/>
        </p:nvPicPr>
        <p:blipFill>
          <a:blip r:embed="rId3"/>
          <a:stretch>
            <a:fillRect/>
          </a:stretch>
        </p:blipFill>
        <p:spPr>
          <a:xfrm>
            <a:off x="2297875" y="1335974"/>
            <a:ext cx="7469580" cy="4370120"/>
          </a:xfrm>
          <a:prstGeom prst="rect">
            <a:avLst/>
          </a:prstGeom>
        </p:spPr>
      </p:pic>
    </p:spTree>
    <p:extLst>
      <p:ext uri="{BB962C8B-B14F-4D97-AF65-F5344CB8AC3E}">
        <p14:creationId xmlns:p14="http://schemas.microsoft.com/office/powerpoint/2010/main" val="127336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38200" y="1552639"/>
            <a:ext cx="10515600" cy="4624324"/>
          </a:xfrm>
        </p:spPr>
        <p:txBody>
          <a:bodyPr>
            <a:normAutofit fontScale="85000" lnSpcReduction="20000"/>
          </a:bodyPr>
          <a:lstStyle/>
          <a:p>
            <a:pPr marL="0" indent="0">
              <a:buNone/>
            </a:pPr>
            <a:r>
              <a:rPr lang="en-IN" dirty="0"/>
              <a:t>1.Develop TIBCO </a:t>
            </a:r>
            <a:r>
              <a:rPr lang="en-IN" dirty="0" err="1"/>
              <a:t>Flogo</a:t>
            </a:r>
            <a:r>
              <a:rPr lang="en-IN" dirty="0"/>
              <a:t>® Apps </a:t>
            </a:r>
          </a:p>
          <a:p>
            <a:pPr marL="0" indent="0">
              <a:buNone/>
            </a:pPr>
            <a:r>
              <a:rPr lang="en-IN" dirty="0"/>
              <a:t>	</a:t>
            </a:r>
            <a:r>
              <a:rPr lang="en-IN" dirty="0" err="1"/>
              <a:t>Flogo</a:t>
            </a:r>
            <a:r>
              <a:rPr lang="en-IN" dirty="0"/>
              <a:t>® Apps </a:t>
            </a:r>
          </a:p>
          <a:p>
            <a:pPr marL="0" indent="0">
              <a:buNone/>
            </a:pPr>
            <a:r>
              <a:rPr lang="en-IN" dirty="0"/>
              <a:t>	Triggers </a:t>
            </a:r>
          </a:p>
          <a:p>
            <a:pPr marL="0" indent="0">
              <a:buNone/>
            </a:pPr>
            <a:r>
              <a:rPr lang="en-IN" dirty="0"/>
              <a:t>	Flows </a:t>
            </a:r>
          </a:p>
          <a:p>
            <a:pPr marL="0" indent="0">
              <a:buNone/>
            </a:pPr>
            <a:r>
              <a:rPr lang="en-IN" dirty="0"/>
              <a:t>	Activity </a:t>
            </a:r>
          </a:p>
          <a:p>
            <a:pPr marL="0" indent="0">
              <a:buNone/>
            </a:pPr>
            <a:r>
              <a:rPr lang="en-IN" dirty="0"/>
              <a:t>	Flow Tester </a:t>
            </a:r>
          </a:p>
          <a:p>
            <a:pPr marL="0" indent="0">
              <a:buNone/>
            </a:pPr>
            <a:r>
              <a:rPr lang="en-IN" dirty="0"/>
              <a:t>	Launch Configurations </a:t>
            </a:r>
          </a:p>
          <a:p>
            <a:pPr marL="0" indent="0">
              <a:buNone/>
            </a:pPr>
            <a:r>
              <a:rPr lang="en-IN" dirty="0"/>
              <a:t>	Flow Testing using CLI </a:t>
            </a:r>
          </a:p>
          <a:p>
            <a:pPr marL="0" indent="0">
              <a:buNone/>
            </a:pPr>
            <a:r>
              <a:rPr lang="en-IN" dirty="0"/>
              <a:t>	Features </a:t>
            </a:r>
          </a:p>
          <a:p>
            <a:pPr marL="0" indent="0">
              <a:buNone/>
            </a:pPr>
            <a:r>
              <a:rPr lang="en-IN" dirty="0"/>
              <a:t>	App Import/Export</a:t>
            </a:r>
          </a:p>
          <a:p>
            <a:pPr marL="0" indent="0">
              <a:buNone/>
            </a:pPr>
            <a:r>
              <a:rPr lang="en-IN" dirty="0"/>
              <a:t>	TCI API</a:t>
            </a:r>
          </a:p>
          <a:p>
            <a:pPr marL="0" indent="0">
              <a:buNone/>
            </a:pPr>
            <a:r>
              <a:rPr lang="en-IN" dirty="0"/>
              <a:t>2.Develop with TIBCO Cloud™ Integration(LAB) </a:t>
            </a:r>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71536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3532909"/>
          </a:xfrm>
        </p:spPr>
        <p:txBody>
          <a:bodyPr/>
          <a:lstStyle/>
          <a:p>
            <a:r>
              <a:rPr lang="en-IN" dirty="0"/>
              <a:t>Questions?</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2323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err="1"/>
              <a:t>Flogo</a:t>
            </a:r>
            <a:r>
              <a:rPr lang="en-IN" dirty="0"/>
              <a:t> Apps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9913917" cy="4560125"/>
          </a:xfrm>
        </p:spPr>
        <p:txBody>
          <a:bodyPr/>
          <a:lstStyle/>
          <a:p>
            <a:pPr algn="l" fontAlgn="base">
              <a:buFont typeface="Arial" panose="020B0604020202020204" pitchFamily="34" charset="0"/>
              <a:buChar char="•"/>
            </a:pPr>
            <a:r>
              <a:rPr lang="en-US" b="0" i="0" dirty="0" err="1">
                <a:solidFill>
                  <a:srgbClr val="313537"/>
                </a:solidFill>
                <a:effectLst/>
                <a:latin typeface="var(--font-family-body)"/>
              </a:rPr>
              <a:t>Flogo</a:t>
            </a:r>
            <a:r>
              <a:rPr lang="en-US" b="0" i="0" dirty="0">
                <a:solidFill>
                  <a:srgbClr val="313537"/>
                </a:solidFill>
                <a:effectLst/>
                <a:latin typeface="var(--font-family-body)"/>
              </a:rPr>
              <a:t> apps are developed as event-driven apps using triggers and actions and contain the logic to process incoming events. </a:t>
            </a:r>
          </a:p>
          <a:p>
            <a:pPr algn="l" fontAlgn="base">
              <a:buFont typeface="Arial" panose="020B0604020202020204" pitchFamily="34" charset="0"/>
              <a:buChar char="•"/>
            </a:pPr>
            <a:r>
              <a:rPr lang="en-US" b="0" i="0" dirty="0">
                <a:solidFill>
                  <a:srgbClr val="313537"/>
                </a:solidFill>
                <a:effectLst/>
                <a:latin typeface="var(--font-family-body)"/>
              </a:rPr>
              <a:t>A </a:t>
            </a:r>
            <a:r>
              <a:rPr lang="en-US" b="0" i="0" dirty="0" err="1">
                <a:solidFill>
                  <a:srgbClr val="313537"/>
                </a:solidFill>
                <a:effectLst/>
                <a:latin typeface="var(--font-family-body)"/>
              </a:rPr>
              <a:t>Flogo</a:t>
            </a:r>
            <a:r>
              <a:rPr lang="en-US" b="0" i="0" dirty="0">
                <a:solidFill>
                  <a:srgbClr val="313537"/>
                </a:solidFill>
                <a:effectLst/>
                <a:latin typeface="var(--font-family-body)"/>
              </a:rPr>
              <a:t> app consists of one or more triggers and one or more actions such as flows.</a:t>
            </a:r>
          </a:p>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11" name="Picture 10">
            <a:extLst>
              <a:ext uri="{FF2B5EF4-FFF2-40B4-BE49-F238E27FC236}">
                <a16:creationId xmlns:a16="http://schemas.microsoft.com/office/drawing/2014/main" id="{2C257688-AA83-13EC-C194-EC10B83EABA2}"/>
              </a:ext>
            </a:extLst>
          </p:cNvPr>
          <p:cNvPicPr>
            <a:picLocks noChangeAspect="1"/>
          </p:cNvPicPr>
          <p:nvPr/>
        </p:nvPicPr>
        <p:blipFill>
          <a:blip r:embed="rId3"/>
          <a:stretch>
            <a:fillRect/>
          </a:stretch>
        </p:blipFill>
        <p:spPr>
          <a:xfrm>
            <a:off x="3011644" y="2793129"/>
            <a:ext cx="6654870" cy="3397425"/>
          </a:xfrm>
          <a:prstGeom prst="rect">
            <a:avLst/>
          </a:prstGeom>
        </p:spPr>
      </p:pic>
    </p:spTree>
    <p:extLst>
      <p:ext uri="{BB962C8B-B14F-4D97-AF65-F5344CB8AC3E}">
        <p14:creationId xmlns:p14="http://schemas.microsoft.com/office/powerpoint/2010/main" val="385263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US" b="0" i="0" dirty="0">
                <a:solidFill>
                  <a:srgbClr val="313537"/>
                </a:solidFill>
                <a:effectLst/>
                <a:latin typeface="var(--font-family-body)"/>
              </a:rPr>
              <a:t>Triggers</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9913917" cy="4560125"/>
          </a:xfrm>
        </p:spPr>
        <p:txBody>
          <a:bodyPr/>
          <a:lstStyle/>
          <a:p>
            <a:pPr algn="l" fontAlgn="base">
              <a:buFont typeface="Arial" panose="020B0604020202020204" pitchFamily="34" charset="0"/>
              <a:buChar char="•"/>
            </a:pPr>
            <a:r>
              <a:rPr lang="en-US" sz="1800" b="0" i="0" dirty="0">
                <a:solidFill>
                  <a:srgbClr val="313537"/>
                </a:solidFill>
                <a:effectLst/>
                <a:latin typeface="var(--font-family-body)"/>
              </a:rPr>
              <a:t>Triggers receive events from external sources such as Kafka, Salesforce, </a:t>
            </a:r>
            <a:r>
              <a:rPr lang="en-US" sz="1800" b="0" i="0" dirty="0" err="1">
                <a:solidFill>
                  <a:srgbClr val="313537"/>
                </a:solidFill>
                <a:effectLst/>
                <a:latin typeface="var(--font-family-body)"/>
              </a:rPr>
              <a:t>GraphQL</a:t>
            </a:r>
            <a:r>
              <a:rPr lang="en-US" sz="1800" b="0" i="0" dirty="0">
                <a:solidFill>
                  <a:srgbClr val="313537"/>
                </a:solidFill>
                <a:effectLst/>
                <a:latin typeface="var(--font-family-body)"/>
              </a:rPr>
              <a:t> and so on. </a:t>
            </a:r>
          </a:p>
          <a:p>
            <a:pPr algn="l" fontAlgn="base">
              <a:buFont typeface="Arial" panose="020B0604020202020204" pitchFamily="34" charset="0"/>
              <a:buChar char="•"/>
            </a:pPr>
            <a:r>
              <a:rPr lang="en-US" sz="1800" b="0" i="0" dirty="0">
                <a:solidFill>
                  <a:srgbClr val="313537"/>
                </a:solidFill>
                <a:effectLst/>
                <a:latin typeface="var(--font-family-body)"/>
              </a:rPr>
              <a:t>Handlers dispatch events to actions such as flow. </a:t>
            </a:r>
            <a:r>
              <a:rPr lang="en-US" sz="1800" b="0" i="0" dirty="0" err="1">
                <a:solidFill>
                  <a:srgbClr val="313537"/>
                </a:solidFill>
                <a:effectLst/>
                <a:latin typeface="var(--font-family-body)"/>
              </a:rPr>
              <a:t>Flogo</a:t>
            </a:r>
            <a:r>
              <a:rPr lang="en-US" sz="1800" b="0" i="0" dirty="0">
                <a:solidFill>
                  <a:srgbClr val="313537"/>
                </a:solidFill>
                <a:effectLst/>
                <a:latin typeface="var(--font-family-body)"/>
              </a:rPr>
              <a:t> provides a set of out-of-the-box triggers as well as a range of connectors for receiving events from a variety of external systems.</a:t>
            </a:r>
          </a:p>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8164BFDD-EEF2-F266-118A-C2DE4A867284}"/>
              </a:ext>
            </a:extLst>
          </p:cNvPr>
          <p:cNvPicPr>
            <a:picLocks noChangeAspect="1"/>
          </p:cNvPicPr>
          <p:nvPr/>
        </p:nvPicPr>
        <p:blipFill>
          <a:blip r:embed="rId3"/>
          <a:stretch>
            <a:fillRect/>
          </a:stretch>
        </p:blipFill>
        <p:spPr>
          <a:xfrm>
            <a:off x="2916229" y="2645228"/>
            <a:ext cx="5943905" cy="3272192"/>
          </a:xfrm>
          <a:prstGeom prst="rect">
            <a:avLst/>
          </a:prstGeom>
        </p:spPr>
      </p:pic>
    </p:spTree>
    <p:extLst>
      <p:ext uri="{BB962C8B-B14F-4D97-AF65-F5344CB8AC3E}">
        <p14:creationId xmlns:p14="http://schemas.microsoft.com/office/powerpoint/2010/main" val="199546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FLOW</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lstStyle/>
          <a:p>
            <a:pPr algn="just" fontAlgn="base">
              <a:buFont typeface="Arial" panose="020B0604020202020204" pitchFamily="34" charset="0"/>
              <a:buChar char="•"/>
            </a:pPr>
            <a:r>
              <a:rPr lang="en-US" sz="1600" b="0" i="0" dirty="0">
                <a:solidFill>
                  <a:srgbClr val="313537"/>
                </a:solidFill>
                <a:effectLst/>
              </a:rPr>
              <a:t>The </a:t>
            </a:r>
            <a:r>
              <a:rPr lang="en-US" sz="1600" b="0" i="0" dirty="0" err="1">
                <a:solidFill>
                  <a:srgbClr val="313537"/>
                </a:solidFill>
                <a:effectLst/>
              </a:rPr>
              <a:t>Flogo</a:t>
            </a:r>
            <a:r>
              <a:rPr lang="en-US" sz="1600" b="0" i="0" dirty="0">
                <a:solidFill>
                  <a:srgbClr val="313537"/>
                </a:solidFill>
                <a:effectLst/>
              </a:rPr>
              <a:t> ecosystem provides a set of actions for processing events in a manner suitable to your implementation logic. </a:t>
            </a:r>
          </a:p>
          <a:p>
            <a:pPr algn="just" fontAlgn="base">
              <a:buFont typeface="Arial" panose="020B0604020202020204" pitchFamily="34" charset="0"/>
              <a:buChar char="•"/>
            </a:pPr>
            <a:r>
              <a:rPr lang="en-US" sz="1600" b="0" i="0" dirty="0">
                <a:solidFill>
                  <a:srgbClr val="313537"/>
                </a:solidFill>
                <a:effectLst/>
              </a:rPr>
              <a:t>The flow is one of the actions in </a:t>
            </a:r>
            <a:r>
              <a:rPr lang="en-US" sz="1600" b="0" i="0" dirty="0" err="1">
                <a:solidFill>
                  <a:srgbClr val="313537"/>
                </a:solidFill>
                <a:effectLst/>
              </a:rPr>
              <a:t>Flogo</a:t>
            </a:r>
            <a:r>
              <a:rPr lang="en-US" sz="1600" b="0" i="0" dirty="0">
                <a:solidFill>
                  <a:srgbClr val="313537"/>
                </a:solidFill>
                <a:effectLst/>
              </a:rPr>
              <a:t> that allows you to implement the business logic as a process. </a:t>
            </a:r>
          </a:p>
          <a:p>
            <a:pPr algn="just" fontAlgn="base">
              <a:buFont typeface="Arial" panose="020B0604020202020204" pitchFamily="34" charset="0"/>
              <a:buChar char="•"/>
            </a:pPr>
            <a:r>
              <a:rPr lang="en-US" sz="1600" b="0" i="0" dirty="0">
                <a:solidFill>
                  <a:srgbClr val="313537"/>
                </a:solidFill>
                <a:effectLst/>
              </a:rPr>
              <a:t>Flows are visually designed and tested using the Web UI. </a:t>
            </a:r>
          </a:p>
          <a:p>
            <a:pPr algn="just" fontAlgn="base">
              <a:buFont typeface="Arial" panose="020B0604020202020204" pitchFamily="34" charset="0"/>
              <a:buChar char="•"/>
            </a:pPr>
            <a:r>
              <a:rPr lang="en-US" sz="1600" b="0" i="0" dirty="0">
                <a:solidFill>
                  <a:srgbClr val="313537"/>
                </a:solidFill>
                <a:effectLst/>
              </a:rPr>
              <a:t>A flow can consist of one or more activities that perform a specific task. </a:t>
            </a:r>
          </a:p>
          <a:p>
            <a:pPr algn="just" fontAlgn="base">
              <a:buFont typeface="Arial" panose="020B0604020202020204" pitchFamily="34" charset="0"/>
              <a:buChar char="•"/>
            </a:pPr>
            <a:r>
              <a:rPr lang="en-US" sz="1600" b="0" i="0" dirty="0">
                <a:solidFill>
                  <a:srgbClr val="313537"/>
                </a:solidFill>
                <a:effectLst/>
              </a:rPr>
              <a:t>Activities are linked and can contain conditional logic for branching. </a:t>
            </a:r>
          </a:p>
          <a:p>
            <a:pPr algn="just" fontAlgn="base">
              <a:buFont typeface="Arial" panose="020B0604020202020204" pitchFamily="34" charset="0"/>
              <a:buChar char="•"/>
            </a:pPr>
            <a:r>
              <a:rPr lang="en-US" sz="1600" b="0" i="0" dirty="0">
                <a:solidFill>
                  <a:srgbClr val="313537"/>
                </a:solidFill>
                <a:effectLst/>
              </a:rPr>
              <a:t>Each flow also has a default error handler. </a:t>
            </a:r>
          </a:p>
          <a:p>
            <a:pPr algn="just" fontAlgn="base">
              <a:buFont typeface="Arial" panose="020B0604020202020204" pitchFamily="34" charset="0"/>
              <a:buChar char="•"/>
            </a:pPr>
            <a:r>
              <a:rPr lang="en-US" sz="1600" b="0" i="0" dirty="0">
                <a:solidFill>
                  <a:srgbClr val="313537"/>
                </a:solidFill>
                <a:effectLst/>
              </a:rPr>
              <a:t>A </a:t>
            </a:r>
            <a:r>
              <a:rPr lang="en-US" sz="1600" b="0" i="0" dirty="0" err="1">
                <a:solidFill>
                  <a:srgbClr val="313537"/>
                </a:solidFill>
                <a:effectLst/>
              </a:rPr>
              <a:t>Flogo</a:t>
            </a:r>
            <a:r>
              <a:rPr lang="en-US" sz="1600" b="0" i="0" dirty="0">
                <a:solidFill>
                  <a:srgbClr val="313537"/>
                </a:solidFill>
                <a:effectLst/>
              </a:rPr>
              <a:t> app can have one or more flows. </a:t>
            </a:r>
          </a:p>
          <a:p>
            <a:pPr algn="just" fontAlgn="base">
              <a:buFont typeface="Arial" panose="020B0604020202020204" pitchFamily="34" charset="0"/>
              <a:buChar char="•"/>
            </a:pPr>
            <a:r>
              <a:rPr lang="en-US" sz="1600" b="0" i="0" dirty="0">
                <a:solidFill>
                  <a:srgbClr val="313537"/>
                </a:solidFill>
                <a:effectLst/>
              </a:rPr>
              <a:t>A flow can be triggered by one or more Triggers within the application.</a:t>
            </a: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9DF3D800-6456-E148-5C87-DFD617A6B7D6}"/>
              </a:ext>
            </a:extLst>
          </p:cNvPr>
          <p:cNvPicPr>
            <a:picLocks noChangeAspect="1"/>
          </p:cNvPicPr>
          <p:nvPr/>
        </p:nvPicPr>
        <p:blipFill>
          <a:blip r:embed="rId3"/>
          <a:stretch>
            <a:fillRect/>
          </a:stretch>
        </p:blipFill>
        <p:spPr>
          <a:xfrm>
            <a:off x="6096000" y="1549729"/>
            <a:ext cx="5931205" cy="3716977"/>
          </a:xfrm>
          <a:prstGeom prst="rect">
            <a:avLst/>
          </a:prstGeom>
        </p:spPr>
      </p:pic>
    </p:spTree>
    <p:extLst>
      <p:ext uri="{BB962C8B-B14F-4D97-AF65-F5344CB8AC3E}">
        <p14:creationId xmlns:p14="http://schemas.microsoft.com/office/powerpoint/2010/main" val="85356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Activity</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4257304" cy="4560125"/>
          </a:xfrm>
        </p:spPr>
        <p:txBody>
          <a:bodyPr/>
          <a:lstStyle/>
          <a:p>
            <a:pPr algn="just" fontAlgn="base">
              <a:buFont typeface="Arial" panose="020B0604020202020204" pitchFamily="34" charset="0"/>
              <a:buChar char="•"/>
            </a:pPr>
            <a:r>
              <a:rPr lang="en-US" b="0" i="0" dirty="0">
                <a:solidFill>
                  <a:srgbClr val="313537"/>
                </a:solidFill>
                <a:effectLst/>
              </a:rPr>
              <a:t>Activities perform specific tasks within the flow. </a:t>
            </a:r>
          </a:p>
          <a:p>
            <a:pPr algn="just" fontAlgn="base">
              <a:buFont typeface="Arial" panose="020B0604020202020204" pitchFamily="34" charset="0"/>
              <a:buChar char="•"/>
            </a:pPr>
            <a:r>
              <a:rPr lang="en-US" b="0" i="0" dirty="0">
                <a:solidFill>
                  <a:srgbClr val="313537"/>
                </a:solidFill>
                <a:effectLst/>
              </a:rPr>
              <a:t>Activities are linked and can contain conditional logic for branching. </a:t>
            </a:r>
          </a:p>
          <a:p>
            <a:pPr algn="just" fontAlgn="base">
              <a:buFont typeface="Arial" panose="020B0604020202020204" pitchFamily="34" charset="0"/>
              <a:buChar char="•"/>
            </a:pPr>
            <a:r>
              <a:rPr lang="en-US" b="0" i="0" dirty="0">
                <a:solidFill>
                  <a:srgbClr val="313537"/>
                </a:solidFill>
                <a:effectLst/>
              </a:rPr>
              <a:t>A flow typically contains multiple activities.</a:t>
            </a:r>
          </a:p>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7195C82A-85E2-A97F-12DA-79805CD04D2C}"/>
              </a:ext>
            </a:extLst>
          </p:cNvPr>
          <p:cNvPicPr>
            <a:picLocks noChangeAspect="1"/>
          </p:cNvPicPr>
          <p:nvPr/>
        </p:nvPicPr>
        <p:blipFill>
          <a:blip r:embed="rId3"/>
          <a:stretch>
            <a:fillRect/>
          </a:stretch>
        </p:blipFill>
        <p:spPr>
          <a:xfrm>
            <a:off x="5208579" y="1447630"/>
            <a:ext cx="5931205" cy="3416476"/>
          </a:xfrm>
          <a:prstGeom prst="rect">
            <a:avLst/>
          </a:prstGeom>
        </p:spPr>
      </p:pic>
    </p:spTree>
    <p:extLst>
      <p:ext uri="{BB962C8B-B14F-4D97-AF65-F5344CB8AC3E}">
        <p14:creationId xmlns:p14="http://schemas.microsoft.com/office/powerpoint/2010/main" val="346250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latin typeface="+mn-lt"/>
              </a:rPr>
              <a:t>Flow Tester</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4" y="1549729"/>
            <a:ext cx="6436426" cy="4560125"/>
          </a:xfrm>
        </p:spPr>
        <p:txBody>
          <a:bodyPr>
            <a:normAutofit/>
          </a:bodyPr>
          <a:lstStyle/>
          <a:p>
            <a:pPr algn="l" fontAlgn="base">
              <a:buFont typeface="Arial" panose="020B0604020202020204" pitchFamily="34" charset="0"/>
              <a:buChar char="•"/>
            </a:pPr>
            <a:r>
              <a:rPr lang="en-US" sz="1600" b="0" i="0" dirty="0">
                <a:solidFill>
                  <a:srgbClr val="313537"/>
                </a:solidFill>
                <a:effectLst/>
              </a:rPr>
              <a:t>When designing a flow, runtime errors can go undetected until you build the app to execute the flow. It can become particularly cumbersome to test flows that start with a trigger, which activates based on an external event, because you need to configure the external application to send a message to the trigger in order to activate the trigger and consequently execute the flow. </a:t>
            </a:r>
          </a:p>
          <a:p>
            <a:pPr algn="l" fontAlgn="base">
              <a:buFont typeface="Arial" panose="020B0604020202020204" pitchFamily="34" charset="0"/>
              <a:buChar char="•"/>
            </a:pPr>
            <a:r>
              <a:rPr lang="en-US" sz="1600" b="0" i="0" dirty="0">
                <a:solidFill>
                  <a:srgbClr val="313537"/>
                </a:solidFill>
                <a:effectLst/>
              </a:rPr>
              <a:t>Using the Flow Tester, you do not need to activate the trigger to execute the flow.</a:t>
            </a:r>
          </a:p>
          <a:p>
            <a:pPr algn="l" fontAlgn="base">
              <a:buFont typeface="Arial" panose="020B0604020202020204" pitchFamily="34" charset="0"/>
              <a:buChar char="•"/>
            </a:pPr>
            <a:r>
              <a:rPr lang="en-US" sz="1600" b="0" i="0" dirty="0">
                <a:solidFill>
                  <a:srgbClr val="313537"/>
                </a:solidFill>
                <a:effectLst/>
              </a:rPr>
              <a:t>The Flow tester takes the input for the flow and executes the flow on demand without using the trigger.</a:t>
            </a:r>
          </a:p>
          <a:p>
            <a:pPr algn="l" fontAlgn="base">
              <a:buFont typeface="Arial" panose="020B0604020202020204" pitchFamily="34" charset="0"/>
              <a:buChar char="•"/>
            </a:pPr>
            <a:r>
              <a:rPr lang="en-US" sz="1600" b="0" i="0" dirty="0">
                <a:solidFill>
                  <a:srgbClr val="313537"/>
                </a:solidFill>
                <a:effectLst/>
              </a:rPr>
              <a:t>Each activity executes independently and displays its logs at the end of the flow execution. This lets you detect errors in the flow upfront without actually building the app.</a:t>
            </a:r>
          </a:p>
          <a:p>
            <a:pPr algn="l" fontAlgn="base">
              <a:buFont typeface="Arial" panose="020B0604020202020204" pitchFamily="34" charset="0"/>
              <a:buChar char="•"/>
            </a:pPr>
            <a:r>
              <a:rPr lang="en-US" sz="1600" b="0" i="0" dirty="0">
                <a:solidFill>
                  <a:srgbClr val="313537"/>
                </a:solidFill>
                <a:effectLst/>
              </a:rPr>
              <a:t>You can use the Flow Tester from the </a:t>
            </a:r>
            <a:r>
              <a:rPr lang="en-US" sz="1600" b="0" i="0" dirty="0" err="1">
                <a:solidFill>
                  <a:srgbClr val="313537"/>
                </a:solidFill>
                <a:effectLst/>
              </a:rPr>
              <a:t>Flogo</a:t>
            </a:r>
            <a:r>
              <a:rPr lang="en-US" sz="1600" b="0" i="0" dirty="0">
                <a:solidFill>
                  <a:srgbClr val="313537"/>
                </a:solidFill>
                <a:effectLst/>
              </a:rPr>
              <a:t> Enterprise Web UI or you can use the CLI to run the test command in the Flow Tester.</a:t>
            </a:r>
          </a:p>
          <a:p>
            <a:pPr algn="l"/>
            <a:endParaRPr lang="en-IN" sz="16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158C3FF8-0C47-40CA-8711-9D7ED472E594}"/>
              </a:ext>
            </a:extLst>
          </p:cNvPr>
          <p:cNvPicPr>
            <a:picLocks noChangeAspect="1"/>
          </p:cNvPicPr>
          <p:nvPr/>
        </p:nvPicPr>
        <p:blipFill>
          <a:blip r:embed="rId3"/>
          <a:stretch>
            <a:fillRect/>
          </a:stretch>
        </p:blipFill>
        <p:spPr>
          <a:xfrm>
            <a:off x="7299874" y="1549729"/>
            <a:ext cx="4379508" cy="3359323"/>
          </a:xfrm>
          <a:prstGeom prst="rect">
            <a:avLst/>
          </a:prstGeom>
        </p:spPr>
      </p:pic>
    </p:spTree>
    <p:extLst>
      <p:ext uri="{BB962C8B-B14F-4D97-AF65-F5344CB8AC3E}">
        <p14:creationId xmlns:p14="http://schemas.microsoft.com/office/powerpoint/2010/main" val="3966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4800" b="0" i="0" dirty="0">
                <a:solidFill>
                  <a:srgbClr val="313537"/>
                </a:solidFill>
                <a:effectLst/>
                <a:latin typeface="+mn-lt"/>
              </a:rPr>
              <a:t>Launch Configuration</a:t>
            </a:r>
            <a:endParaRPr lang="en-IN" sz="4800" dirty="0">
              <a:latin typeface="+mn-lt"/>
            </a:endParaRP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4" y="1549729"/>
            <a:ext cx="5765470" cy="4560125"/>
          </a:xfrm>
        </p:spPr>
        <p:txBody>
          <a:bodyPr>
            <a:normAutofit/>
          </a:bodyPr>
          <a:lstStyle/>
          <a:p>
            <a:pPr algn="just" fontAlgn="base">
              <a:buFont typeface="Arial" panose="020B0604020202020204" pitchFamily="34" charset="0"/>
              <a:buChar char="•"/>
            </a:pPr>
            <a:r>
              <a:rPr lang="en-US" sz="1600" b="0" i="0" dirty="0">
                <a:solidFill>
                  <a:srgbClr val="313537"/>
                </a:solidFill>
                <a:effectLst/>
              </a:rPr>
              <a:t>Create a Launch Configuration to hold test data that you want to use as input to the flow. Launch Configurations allow you to save and use your input data without having to enter it every time you want to test or retest the flow.</a:t>
            </a:r>
          </a:p>
          <a:p>
            <a:pPr algn="just" fontAlgn="base">
              <a:buFont typeface="Arial" panose="020B0604020202020204" pitchFamily="34" charset="0"/>
              <a:buChar char="•"/>
            </a:pPr>
            <a:r>
              <a:rPr lang="en-US" sz="1600" b="0" i="0" dirty="0">
                <a:solidFill>
                  <a:srgbClr val="313537"/>
                </a:solidFill>
                <a:effectLst/>
              </a:rPr>
              <a:t>Launch Configurations are particularly useful when you want to test the flow multiple times with complex data or multiple sets of data. </a:t>
            </a:r>
          </a:p>
          <a:p>
            <a:pPr algn="just" fontAlgn="base">
              <a:buFont typeface="Arial" panose="020B0604020202020204" pitchFamily="34" charset="0"/>
              <a:buChar char="•"/>
            </a:pPr>
            <a:r>
              <a:rPr lang="en-US" sz="1600" b="0" i="0" dirty="0">
                <a:solidFill>
                  <a:srgbClr val="313537"/>
                </a:solidFill>
                <a:effectLst/>
              </a:rPr>
              <a:t>Create a Launch Configuration once with the data and use the Launch  Configuration as input to the flow instead of manually entering the data every time you execute the flow. </a:t>
            </a:r>
          </a:p>
          <a:p>
            <a:pPr algn="just" fontAlgn="base">
              <a:buFont typeface="Arial" panose="020B0604020202020204" pitchFamily="34" charset="0"/>
              <a:buChar char="•"/>
            </a:pPr>
            <a:r>
              <a:rPr lang="en-US" sz="1600" b="0" i="0" dirty="0">
                <a:solidFill>
                  <a:srgbClr val="313537"/>
                </a:solidFill>
                <a:effectLst/>
              </a:rPr>
              <a:t>You can create multiple Launch Configurations, each containing a different set of data. </a:t>
            </a:r>
          </a:p>
          <a:p>
            <a:pPr algn="just" fontAlgn="base">
              <a:buFont typeface="Arial" panose="020B0604020202020204" pitchFamily="34" charset="0"/>
              <a:buChar char="•"/>
            </a:pPr>
            <a:r>
              <a:rPr lang="en-US" sz="1600" b="0" i="0" dirty="0">
                <a:solidFill>
                  <a:srgbClr val="313537"/>
                </a:solidFill>
                <a:effectLst/>
              </a:rPr>
              <a:t>A Launch Configuration can contain only one set of data.</a:t>
            </a:r>
          </a:p>
          <a:p>
            <a:pPr algn="just"/>
            <a:endParaRPr lang="en-IN" sz="16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44AAD984-F4B1-3BE0-4DA8-3934F93ACD38}"/>
              </a:ext>
            </a:extLst>
          </p:cNvPr>
          <p:cNvPicPr>
            <a:picLocks noChangeAspect="1"/>
          </p:cNvPicPr>
          <p:nvPr/>
        </p:nvPicPr>
        <p:blipFill>
          <a:blip r:embed="rId3"/>
          <a:stretch>
            <a:fillRect/>
          </a:stretch>
        </p:blipFill>
        <p:spPr>
          <a:xfrm>
            <a:off x="6652064" y="1549729"/>
            <a:ext cx="5463378" cy="3372023"/>
          </a:xfrm>
          <a:prstGeom prst="rect">
            <a:avLst/>
          </a:prstGeom>
        </p:spPr>
      </p:pic>
    </p:spTree>
    <p:extLst>
      <p:ext uri="{BB962C8B-B14F-4D97-AF65-F5344CB8AC3E}">
        <p14:creationId xmlns:p14="http://schemas.microsoft.com/office/powerpoint/2010/main" val="225031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IN" sz="4800" dirty="0"/>
              <a:t>Flow Testing using CLI</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6002977" cy="4560125"/>
          </a:xfrm>
        </p:spPr>
        <p:txBody>
          <a:bodyPr/>
          <a:lstStyle/>
          <a:p>
            <a:pPr algn="just" fontAlgn="base">
              <a:buFont typeface="Arial" panose="020B0604020202020204" pitchFamily="34" charset="0"/>
              <a:buChar char="•"/>
            </a:pPr>
            <a:r>
              <a:rPr lang="en-US" sz="1600" b="0" i="0" dirty="0">
                <a:solidFill>
                  <a:srgbClr val="313537"/>
                </a:solidFill>
                <a:effectLst/>
                <a:latin typeface="var(--font-family-body)"/>
              </a:rPr>
              <a:t>This feature allows you to test your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app using the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app itself. Once you have built the binary for a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app, you can test it using the test command. This feature is also useful to automate the testing process for a flow.</a:t>
            </a:r>
          </a:p>
          <a:p>
            <a:pPr algn="just" fontAlgn="base">
              <a:buFont typeface="Arial" panose="020B0604020202020204" pitchFamily="34" charset="0"/>
              <a:buChar char="•"/>
            </a:pPr>
            <a:r>
              <a:rPr lang="en-US" sz="1600" b="0" i="0" dirty="0">
                <a:solidFill>
                  <a:srgbClr val="313537"/>
                </a:solidFill>
                <a:effectLst/>
                <a:latin typeface="var(--font-family-body)"/>
              </a:rPr>
              <a:t>You can do the following from the CLI:</a:t>
            </a:r>
          </a:p>
          <a:p>
            <a:pPr marL="742950" lvl="1" indent="-285750" algn="just" fontAlgn="base">
              <a:buFont typeface="Arial" panose="020B0604020202020204" pitchFamily="34" charset="0"/>
              <a:buChar char="•"/>
            </a:pPr>
            <a:r>
              <a:rPr lang="en-US" sz="1600" b="0" i="0" dirty="0">
                <a:solidFill>
                  <a:srgbClr val="313537"/>
                </a:solidFill>
                <a:effectLst/>
                <a:latin typeface="var(--font-family-body)"/>
              </a:rPr>
              <a:t>List all flows in a specified app.</a:t>
            </a:r>
          </a:p>
          <a:p>
            <a:pPr marL="742950" lvl="1" indent="-285750" algn="just" fontAlgn="base">
              <a:buFont typeface="Arial" panose="020B0604020202020204" pitchFamily="34" charset="0"/>
              <a:buChar char="•"/>
            </a:pPr>
            <a:r>
              <a:rPr lang="en-US" sz="1600" b="0" i="0" dirty="0">
                <a:solidFill>
                  <a:srgbClr val="313537"/>
                </a:solidFill>
                <a:effectLst/>
                <a:latin typeface="var(--font-family-body)"/>
              </a:rPr>
              <a:t>Generate test data for a given flow.</a:t>
            </a:r>
          </a:p>
          <a:p>
            <a:pPr marL="742950" lvl="1" indent="-285750" algn="just" fontAlgn="base">
              <a:buFont typeface="Arial" panose="020B0604020202020204" pitchFamily="34" charset="0"/>
              <a:buChar char="•"/>
            </a:pPr>
            <a:r>
              <a:rPr lang="en-US" sz="1600" b="0" i="0" dirty="0">
                <a:solidFill>
                  <a:srgbClr val="313537"/>
                </a:solidFill>
                <a:effectLst/>
                <a:latin typeface="var(--font-family-body)"/>
              </a:rPr>
              <a:t>Test a flow against test data you specify in a JSON file.</a:t>
            </a:r>
          </a:p>
          <a:p>
            <a:pPr marL="742950" lvl="1" indent="-285750" algn="just" fontAlgn="base">
              <a:buFont typeface="Arial" panose="020B0604020202020204" pitchFamily="34" charset="0"/>
              <a:buChar char="•"/>
            </a:pPr>
            <a:r>
              <a:rPr lang="en-US" sz="1600" b="0" i="0" dirty="0">
                <a:solidFill>
                  <a:srgbClr val="313537"/>
                </a:solidFill>
                <a:effectLst/>
                <a:latin typeface="var(--font-family-body)"/>
              </a:rPr>
              <a:t>Test a flow against test data you specify in a JSON file and generate the output of the test in an output file that you specify.</a:t>
            </a:r>
          </a:p>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A516FF3B-6199-7732-4FE6-8875C350BD60}"/>
              </a:ext>
            </a:extLst>
          </p:cNvPr>
          <p:cNvPicPr>
            <a:picLocks noChangeAspect="1"/>
          </p:cNvPicPr>
          <p:nvPr/>
        </p:nvPicPr>
        <p:blipFill>
          <a:blip r:embed="rId3"/>
          <a:stretch>
            <a:fillRect/>
          </a:stretch>
        </p:blipFill>
        <p:spPr>
          <a:xfrm>
            <a:off x="6757060" y="1401288"/>
            <a:ext cx="5258036" cy="3435527"/>
          </a:xfrm>
          <a:prstGeom prst="rect">
            <a:avLst/>
          </a:prstGeom>
        </p:spPr>
      </p:pic>
    </p:spTree>
    <p:extLst>
      <p:ext uri="{BB962C8B-B14F-4D97-AF65-F5344CB8AC3E}">
        <p14:creationId xmlns:p14="http://schemas.microsoft.com/office/powerpoint/2010/main" val="386438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2004</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var(--font-family-body)</vt:lpstr>
      <vt:lpstr>Office Theme</vt:lpstr>
      <vt:lpstr>TIBCO FLOGO</vt:lpstr>
      <vt:lpstr>Agenda</vt:lpstr>
      <vt:lpstr>Flogo Apps</vt:lpstr>
      <vt:lpstr>Triggers</vt:lpstr>
      <vt:lpstr>FLOW</vt:lpstr>
      <vt:lpstr>Activity</vt:lpstr>
      <vt:lpstr>Flow Tester</vt:lpstr>
      <vt:lpstr>Launch Configuration</vt:lpstr>
      <vt:lpstr>Flow Testing using CLI</vt:lpstr>
      <vt:lpstr>Features</vt:lpstr>
      <vt:lpstr>Import App</vt:lpstr>
      <vt:lpstr>Import App</vt:lpstr>
      <vt:lpstr>Import App</vt:lpstr>
      <vt:lpstr>Export App</vt:lpstr>
      <vt:lpstr>App Import/Export Tips</vt:lpstr>
      <vt:lpstr>Develop with TIBCO Cloud™Integration(LAB)</vt:lpstr>
      <vt:lpstr>TCI API</vt:lpstr>
      <vt:lpstr>Check Your Knowledge</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FLOGO</dc:title>
  <dc:creator>Jaydeep Joshi</dc:creator>
  <cp:lastModifiedBy>Jaydeep Joshi</cp:lastModifiedBy>
  <cp:revision>19</cp:revision>
  <dcterms:created xsi:type="dcterms:W3CDTF">2023-07-05T10:43:18Z</dcterms:created>
  <dcterms:modified xsi:type="dcterms:W3CDTF">2023-07-06T11:15:10Z</dcterms:modified>
</cp:coreProperties>
</file>