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1CFD-3CE7-62B1-71A4-59B720655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E8790-5DFE-B040-817D-7AFE6049F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701B95-2F2F-F9A5-0FCB-FB0CA0E24103}"/>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AA030E6B-78FE-224F-6145-5B656AD61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58E4D-5CEF-A90B-D450-DA01C795199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21338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69BC-35CA-805B-9A0D-E44A76DD66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FE2C43-EB00-B799-924D-EC8013298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8C90C7-9BA0-EFD8-5CB9-90F9CEFB88CB}"/>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32716F07-F800-9CF7-6CFA-D834E0533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35C5F-6983-0D4A-517D-9B01A58EE919}"/>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95419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FEE33-764E-03FC-2366-88717192D1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05375-6985-5F67-9AB5-A40C339BE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94D42-0CD0-BC94-A012-15B99B9569B9}"/>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0933FF90-2FB4-0A1C-C287-5F05F4045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B0190-78C7-3EF9-9E76-AC86D8702E6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0799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BBF8-2FF5-8691-5D03-48F48C4A7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55765-4CCC-3DD6-44A9-9508A0237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60FDA-2D1F-1FDA-A465-C496C13BAE5E}"/>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1B1F1048-08E3-1DD3-2EF5-D1E97BA85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22A84-F070-7103-7765-53DB30CA2EBA}"/>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95370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2E9D-BC9A-213B-EC81-6DB8A8333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F387F3-9741-B24F-906E-F5282CA24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8C382-14DC-FF8A-54F6-6DA43DB04C43}"/>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08AE099E-FA8F-E4FA-E40F-85E172F52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5128E-3DD5-1558-8CA3-355FD2AE1007}"/>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24704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3693-4C0A-F62B-6A0F-6305634B3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8DDE0E-E45E-B470-B7CC-3093F7BB0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B40A54-710F-760A-926F-2E8157A79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88EB1-D51B-29BD-7D25-B6B5051C5CC9}"/>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6" name="Footer Placeholder 5">
            <a:extLst>
              <a:ext uri="{FF2B5EF4-FFF2-40B4-BE49-F238E27FC236}">
                <a16:creationId xmlns:a16="http://schemas.microsoft.com/office/drawing/2014/main" id="{018976FC-0CB4-6A0E-02CD-A725BD306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98793-7C48-F9A3-80DB-84AA3394E24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262867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CEB-39AE-72F3-212B-68A9D81B9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1F3DA9-0737-380B-2DCD-3BA15E317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93B71-8059-B51A-2C8C-550090F1D0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CC28E4-B852-76C5-E7E4-28BBEF031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D9295-569C-08F0-F6B3-4A2D10F21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D33C7-A9DF-FA9D-EAC5-49E017C945A5}"/>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8" name="Footer Placeholder 7">
            <a:extLst>
              <a:ext uri="{FF2B5EF4-FFF2-40B4-BE49-F238E27FC236}">
                <a16:creationId xmlns:a16="http://schemas.microsoft.com/office/drawing/2014/main" id="{9E714B89-8D8B-B053-12F6-BBDC821418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80125E-8413-E9C5-A838-998D92D532D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41587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B1D-1D0F-239E-7A6E-C7824C514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2E5C73-395A-D546-F403-464AD48493A3}"/>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4" name="Footer Placeholder 3">
            <a:extLst>
              <a:ext uri="{FF2B5EF4-FFF2-40B4-BE49-F238E27FC236}">
                <a16:creationId xmlns:a16="http://schemas.microsoft.com/office/drawing/2014/main" id="{158B66E1-C405-6168-0B38-6A77DFEAC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C178B-DE1F-E800-23FE-6192A3367D8B}"/>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405033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ED10A-B332-B9E9-D080-674A4A98117E}"/>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3" name="Footer Placeholder 2">
            <a:extLst>
              <a:ext uri="{FF2B5EF4-FFF2-40B4-BE49-F238E27FC236}">
                <a16:creationId xmlns:a16="http://schemas.microsoft.com/office/drawing/2014/main" id="{6F67702C-69D8-A2B0-C269-144C237AEE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8D0DC6-C939-C7DD-5BCA-8DAB8D1EF6D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2894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3D2E-F387-CBF3-5FD2-75D4A2A6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8310F8-97D0-5F43-C9C6-C2029D025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60DA32-2F03-A119-E74E-6C9810BC9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9480F-2BF7-41DD-A8D3-4F6D1FDADE67}"/>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6" name="Footer Placeholder 5">
            <a:extLst>
              <a:ext uri="{FF2B5EF4-FFF2-40B4-BE49-F238E27FC236}">
                <a16:creationId xmlns:a16="http://schemas.microsoft.com/office/drawing/2014/main" id="{8372A504-8603-CA27-9EE9-7BC012CB6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329BB-C8F4-3B39-480C-0F80D095764C}"/>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510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9D54-8773-FF03-CE44-F6867A478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B196A2-8ABB-A487-683A-9A77459FE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1D634D-123B-D9C5-0883-B6684FC0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12E6D-58EA-A3FB-A2CA-6F3946358623}"/>
              </a:ext>
            </a:extLst>
          </p:cNvPr>
          <p:cNvSpPr>
            <a:spLocks noGrp="1"/>
          </p:cNvSpPr>
          <p:nvPr>
            <p:ph type="dt" sz="half" idx="10"/>
          </p:nvPr>
        </p:nvSpPr>
        <p:spPr/>
        <p:txBody>
          <a:bodyPr/>
          <a:lstStyle/>
          <a:p>
            <a:fld id="{2C0E67B8-D7D8-4877-9F22-DA5D519ACB58}" type="datetimeFigureOut">
              <a:rPr lang="en-IN" smtClean="0"/>
              <a:t>06-07-2023</a:t>
            </a:fld>
            <a:endParaRPr lang="en-IN"/>
          </a:p>
        </p:txBody>
      </p:sp>
      <p:sp>
        <p:nvSpPr>
          <p:cNvPr id="6" name="Footer Placeholder 5">
            <a:extLst>
              <a:ext uri="{FF2B5EF4-FFF2-40B4-BE49-F238E27FC236}">
                <a16:creationId xmlns:a16="http://schemas.microsoft.com/office/drawing/2014/main" id="{37E29570-3FF9-FAB6-D9CA-96F5CC329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75BB8-2AEC-7585-8C00-B4996017C59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9554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B9941-B7DE-99A9-3730-015D3103B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D5F20F-1BFB-A6F2-954D-76E2D58EE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DC23B-6219-8560-0BA8-19BC9772E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67B8-D7D8-4877-9F22-DA5D519ACB58}" type="datetimeFigureOut">
              <a:rPr lang="en-IN" smtClean="0"/>
              <a:t>06-07-2023</a:t>
            </a:fld>
            <a:endParaRPr lang="en-IN"/>
          </a:p>
        </p:txBody>
      </p:sp>
      <p:sp>
        <p:nvSpPr>
          <p:cNvPr id="5" name="Footer Placeholder 4">
            <a:extLst>
              <a:ext uri="{FF2B5EF4-FFF2-40B4-BE49-F238E27FC236}">
                <a16:creationId xmlns:a16="http://schemas.microsoft.com/office/drawing/2014/main" id="{054D0E04-BA24-B302-6088-B69359F6C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9494F6-8E6D-974C-C1DE-C0C1E2031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D2BC-2A27-4463-ADA1-D21015E1FD21}" type="slidenum">
              <a:rPr lang="en-IN" smtClean="0"/>
              <a:t>‹#›</a:t>
            </a:fld>
            <a:endParaRPr lang="en-IN"/>
          </a:p>
        </p:txBody>
      </p:sp>
    </p:spTree>
    <p:extLst>
      <p:ext uri="{BB962C8B-B14F-4D97-AF65-F5344CB8AC3E}">
        <p14:creationId xmlns:p14="http://schemas.microsoft.com/office/powerpoint/2010/main" val="4928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ibcosoftware.github.io/tci-flogo/"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BC37-4297-29F3-D0DC-F7AFD7AD9767}"/>
              </a:ext>
            </a:extLst>
          </p:cNvPr>
          <p:cNvSpPr>
            <a:spLocks noGrp="1"/>
          </p:cNvSpPr>
          <p:nvPr>
            <p:ph type="ctrTitle"/>
          </p:nvPr>
        </p:nvSpPr>
        <p:spPr/>
        <p:txBody>
          <a:bodyPr>
            <a:normAutofit/>
          </a:bodyPr>
          <a:lstStyle/>
          <a:p>
            <a:r>
              <a:rPr lang="en-IN" sz="9600" b="1" dirty="0"/>
              <a:t>TIBCO FLOGO</a:t>
            </a:r>
          </a:p>
        </p:txBody>
      </p:sp>
      <p:sp>
        <p:nvSpPr>
          <p:cNvPr id="3" name="Subtitle 2">
            <a:extLst>
              <a:ext uri="{FF2B5EF4-FFF2-40B4-BE49-F238E27FC236}">
                <a16:creationId xmlns:a16="http://schemas.microsoft.com/office/drawing/2014/main" id="{42520ADB-A61E-2D88-8C41-2A7D82666DA3}"/>
              </a:ext>
            </a:extLst>
          </p:cNvPr>
          <p:cNvSpPr>
            <a:spLocks noGrp="1"/>
          </p:cNvSpPr>
          <p:nvPr>
            <p:ph type="subTitle" idx="1"/>
          </p:nvPr>
        </p:nvSpPr>
        <p:spPr/>
        <p:txBody>
          <a:bodyPr>
            <a:normAutofit fontScale="92500" lnSpcReduction="10000"/>
          </a:bodyPr>
          <a:lstStyle/>
          <a:p>
            <a:r>
              <a:rPr lang="en-IN" dirty="0"/>
              <a:t>Training Day 3</a:t>
            </a:r>
          </a:p>
          <a:p>
            <a:endParaRPr lang="en-IN" dirty="0"/>
          </a:p>
          <a:p>
            <a:r>
              <a:rPr lang="en-IN" dirty="0"/>
              <a:t>Trainer:  Jaydeep</a:t>
            </a:r>
          </a:p>
          <a:p>
            <a:r>
              <a:rPr lang="en-IN" dirty="0"/>
              <a:t>							Date: 07/Jul/2023</a:t>
            </a:r>
          </a:p>
        </p:txBody>
      </p:sp>
      <p:pic>
        <p:nvPicPr>
          <p:cNvPr id="6" name="Picture 5">
            <a:extLst>
              <a:ext uri="{FF2B5EF4-FFF2-40B4-BE49-F238E27FC236}">
                <a16:creationId xmlns:a16="http://schemas.microsoft.com/office/drawing/2014/main" id="{D8336D7D-7C7D-CCD2-B871-24AA3EB04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71710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Extensions and Import</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l" fontAlgn="base">
              <a:buFont typeface="Arial" panose="020B0604020202020204" pitchFamily="34" charset="0"/>
              <a:buChar char="•"/>
            </a:pPr>
            <a:r>
              <a:rPr lang="en-US" sz="2000" b="0" i="0" dirty="0">
                <a:solidFill>
                  <a:srgbClr val="313537"/>
                </a:solidFill>
                <a:effectLst/>
                <a:latin typeface="var(--font-family-body)"/>
              </a:rPr>
              <a:t>When importing an app, if any flow in the app uses extensions developed by the community, you need to make sure that those extensions are available to the app into which you are importing when importing. </a:t>
            </a:r>
          </a:p>
          <a:p>
            <a:pPr algn="l" fontAlgn="base">
              <a:buFont typeface="Arial" panose="020B0604020202020204" pitchFamily="34" charset="0"/>
              <a:buChar char="•"/>
            </a:pPr>
            <a:r>
              <a:rPr lang="en-US" sz="2000" b="0" i="0" dirty="0">
                <a:solidFill>
                  <a:srgbClr val="313537"/>
                </a:solidFill>
                <a:effectLst/>
                <a:latin typeface="var(--font-family-body)"/>
              </a:rPr>
              <a:t>Flows that make use of extensions that are not present will not be imported.</a:t>
            </a:r>
          </a:p>
          <a:p>
            <a:pPr algn="just"/>
            <a:endParaRPr lang="en-IN" sz="20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7E432509-C871-C77D-E1A1-24C123633410}"/>
              </a:ext>
            </a:extLst>
          </p:cNvPr>
          <p:cNvPicPr>
            <a:picLocks noChangeAspect="1"/>
          </p:cNvPicPr>
          <p:nvPr/>
        </p:nvPicPr>
        <p:blipFill>
          <a:blip r:embed="rId3"/>
          <a:stretch>
            <a:fillRect/>
          </a:stretch>
        </p:blipFill>
        <p:spPr>
          <a:xfrm>
            <a:off x="6165186" y="1549729"/>
            <a:ext cx="5950256" cy="3372023"/>
          </a:xfrm>
          <a:prstGeom prst="rect">
            <a:avLst/>
          </a:prstGeom>
        </p:spPr>
      </p:pic>
    </p:spTree>
    <p:extLst>
      <p:ext uri="{BB962C8B-B14F-4D97-AF65-F5344CB8AC3E}">
        <p14:creationId xmlns:p14="http://schemas.microsoft.com/office/powerpoint/2010/main" val="18320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Check Your Knowledge</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9375569" cy="4560125"/>
          </a:xfrm>
        </p:spPr>
        <p:txBody>
          <a:bodyPr/>
          <a:lstStyle/>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C18CA58D-F267-B004-E71E-C65F0A79C39C}"/>
              </a:ext>
            </a:extLst>
          </p:cNvPr>
          <p:cNvPicPr>
            <a:picLocks noChangeAspect="1"/>
          </p:cNvPicPr>
          <p:nvPr/>
        </p:nvPicPr>
        <p:blipFill>
          <a:blip r:embed="rId3"/>
          <a:stretch>
            <a:fillRect/>
          </a:stretch>
        </p:blipFill>
        <p:spPr>
          <a:xfrm>
            <a:off x="2234257" y="2150129"/>
            <a:ext cx="6571295" cy="3359323"/>
          </a:xfrm>
          <a:prstGeom prst="rect">
            <a:avLst/>
          </a:prstGeom>
        </p:spPr>
      </p:pic>
    </p:spTree>
    <p:extLst>
      <p:ext uri="{BB962C8B-B14F-4D97-AF65-F5344CB8AC3E}">
        <p14:creationId xmlns:p14="http://schemas.microsoft.com/office/powerpoint/2010/main" val="52710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F36BF423-6244-B0D1-C826-9495750D9FF8}"/>
              </a:ext>
            </a:extLst>
          </p:cNvPr>
          <p:cNvPicPr>
            <a:picLocks noChangeAspect="1"/>
          </p:cNvPicPr>
          <p:nvPr/>
        </p:nvPicPr>
        <p:blipFill>
          <a:blip r:embed="rId3"/>
          <a:stretch>
            <a:fillRect/>
          </a:stretch>
        </p:blipFill>
        <p:spPr>
          <a:xfrm>
            <a:off x="1840676" y="1335975"/>
            <a:ext cx="8348353" cy="4459184"/>
          </a:xfrm>
          <a:prstGeom prst="rect">
            <a:avLst/>
          </a:prstGeom>
        </p:spPr>
      </p:pic>
    </p:spTree>
    <p:extLst>
      <p:ext uri="{BB962C8B-B14F-4D97-AF65-F5344CB8AC3E}">
        <p14:creationId xmlns:p14="http://schemas.microsoft.com/office/powerpoint/2010/main" val="400647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Branching</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fontScale="62500" lnSpcReduction="20000"/>
          </a:bodyPr>
          <a:lstStyle/>
          <a:p>
            <a:pPr algn="l" fontAlgn="base"/>
            <a:r>
              <a:rPr lang="en-US" b="0" i="0" dirty="0">
                <a:solidFill>
                  <a:srgbClr val="313537"/>
                </a:solidFill>
                <a:effectLst/>
                <a:latin typeface="GOTHAM"/>
              </a:rPr>
              <a:t>Activities in a flow can have one or more branches. If you specify a condition for a branch, the branch executes only when the condition is met. </a:t>
            </a:r>
          </a:p>
          <a:p>
            <a:pPr algn="l" fontAlgn="base"/>
            <a:r>
              <a:rPr lang="en-US" b="0" i="0" dirty="0">
                <a:solidFill>
                  <a:srgbClr val="313537"/>
                </a:solidFill>
                <a:effectLst/>
                <a:latin typeface="GOTHAM"/>
              </a:rPr>
              <a:t>You must select one of the following conditions during branch creation:</a:t>
            </a:r>
          </a:p>
          <a:p>
            <a:pPr algn="l" fontAlgn="base">
              <a:buFont typeface="Arial" panose="020B0604020202020204" pitchFamily="34" charset="0"/>
              <a:buChar char="•"/>
            </a:pPr>
            <a:r>
              <a:rPr lang="en-US" b="0" i="0" dirty="0">
                <a:solidFill>
                  <a:srgbClr val="313537"/>
                </a:solidFill>
                <a:effectLst/>
                <a:latin typeface="var(--font-family-body)"/>
              </a:rPr>
              <a:t>A </a:t>
            </a:r>
            <a:r>
              <a:rPr lang="en-US" b="1" i="0" dirty="0">
                <a:solidFill>
                  <a:srgbClr val="313537"/>
                </a:solidFill>
                <a:effectLst/>
                <a:latin typeface="var(--font-family-body)"/>
              </a:rPr>
              <a:t>success </a:t>
            </a:r>
            <a:r>
              <a:rPr lang="en-US" b="0" i="0" dirty="0">
                <a:solidFill>
                  <a:srgbClr val="313537"/>
                </a:solidFill>
                <a:effectLst/>
                <a:latin typeface="var(--font-family-body)"/>
              </a:rPr>
              <a:t>branch gets executed whenever an activity executes successfully. If there is an error in the activity execution, this branch does not execute. The branch has no conditions set in it.</a:t>
            </a:r>
          </a:p>
          <a:p>
            <a:pPr algn="l" fontAlgn="base">
              <a:buFont typeface="Arial" panose="020B0604020202020204" pitchFamily="34" charset="0"/>
              <a:buChar char="•"/>
            </a:pPr>
            <a:r>
              <a:rPr lang="en-US" b="1" i="0" dirty="0">
                <a:solidFill>
                  <a:srgbClr val="313537"/>
                </a:solidFill>
                <a:effectLst/>
                <a:latin typeface="var(--font-family-body)"/>
              </a:rPr>
              <a:t>Select Success with condition </a:t>
            </a:r>
            <a:endParaRPr lang="en-US" b="0" i="0" dirty="0">
              <a:solidFill>
                <a:srgbClr val="313537"/>
              </a:solidFill>
              <a:effectLst/>
              <a:latin typeface="var(--font-family-body)"/>
            </a:endParaRPr>
          </a:p>
          <a:p>
            <a:pPr algn="l" fontAlgn="base"/>
            <a:r>
              <a:rPr lang="en-US" b="0" i="0" dirty="0">
                <a:solidFill>
                  <a:srgbClr val="313537"/>
                </a:solidFill>
                <a:effectLst/>
                <a:latin typeface="GOTHAM"/>
              </a:rPr>
              <a:t>If you want a branch to execute only when a particular condition is met. If you select this condition and do not provide the condition, the branch never gets executed.</a:t>
            </a:r>
          </a:p>
          <a:p>
            <a:pPr algn="l" fontAlgn="base">
              <a:buFont typeface="Arial" panose="020B0604020202020204" pitchFamily="34" charset="0"/>
              <a:buChar char="•"/>
            </a:pPr>
            <a:r>
              <a:rPr lang="en-US" b="1" i="0" dirty="0">
                <a:solidFill>
                  <a:srgbClr val="313537"/>
                </a:solidFill>
                <a:effectLst/>
                <a:latin typeface="var(--font-family-body)"/>
              </a:rPr>
              <a:t>Success with no matching condition </a:t>
            </a:r>
            <a:endParaRPr lang="en-US" b="0" i="0" dirty="0">
              <a:solidFill>
                <a:srgbClr val="313537"/>
              </a:solidFill>
              <a:effectLst/>
              <a:latin typeface="var(--font-family-body)"/>
            </a:endParaRPr>
          </a:p>
          <a:p>
            <a:pPr algn="l" fontAlgn="base"/>
            <a:r>
              <a:rPr lang="en-US" b="0" i="0" dirty="0">
                <a:solidFill>
                  <a:srgbClr val="313537"/>
                </a:solidFill>
                <a:effectLst/>
                <a:latin typeface="GOTHAM"/>
              </a:rPr>
              <a:t>This branch condition is displayed only when you already have an existing Success with condition branch.</a:t>
            </a:r>
          </a:p>
          <a:p>
            <a:pPr algn="l" fontAlgn="base">
              <a:buFont typeface="Arial" panose="020B0604020202020204" pitchFamily="34" charset="0"/>
              <a:buChar char="•"/>
            </a:pPr>
            <a:r>
              <a:rPr lang="en-US" b="0" i="0" dirty="0">
                <a:solidFill>
                  <a:srgbClr val="313537"/>
                </a:solidFill>
                <a:effectLst/>
                <a:latin typeface="var(--font-family-body)"/>
              </a:rPr>
              <a:t>Or </a:t>
            </a:r>
            <a:r>
              <a:rPr lang="en-US" b="1" i="0" dirty="0">
                <a:solidFill>
                  <a:srgbClr val="313537"/>
                </a:solidFill>
                <a:effectLst/>
                <a:latin typeface="var(--font-family-body)"/>
              </a:rPr>
              <a:t>Error</a:t>
            </a:r>
            <a:endParaRPr lang="en-US" b="0" i="0" dirty="0">
              <a:solidFill>
                <a:srgbClr val="313537"/>
              </a:solidFill>
              <a:effectLst/>
              <a:latin typeface="var(--font-family-body)"/>
            </a:endParaRPr>
          </a:p>
          <a:p>
            <a:pPr algn="l" fontAlgn="base"/>
            <a:r>
              <a:rPr lang="en-US" b="0" i="0" dirty="0">
                <a:solidFill>
                  <a:srgbClr val="313537"/>
                </a:solidFill>
                <a:effectLst/>
                <a:latin typeface="GOTHAM"/>
              </a:rPr>
              <a:t>A branch with this condition executes if there are errors in the execution of the activity. An activity can have only one Error branch.</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ABCDADD3-5FAC-4CB1-BA98-DE962E6BD65B}"/>
              </a:ext>
            </a:extLst>
          </p:cNvPr>
          <p:cNvPicPr>
            <a:picLocks noChangeAspect="1"/>
          </p:cNvPicPr>
          <p:nvPr/>
        </p:nvPicPr>
        <p:blipFill>
          <a:blip r:embed="rId3"/>
          <a:stretch>
            <a:fillRect/>
          </a:stretch>
        </p:blipFill>
        <p:spPr>
          <a:xfrm>
            <a:off x="6152486" y="1495130"/>
            <a:ext cx="5962956" cy="4442531"/>
          </a:xfrm>
          <a:prstGeom prst="rect">
            <a:avLst/>
          </a:prstGeom>
        </p:spPr>
      </p:pic>
    </p:spTree>
    <p:extLst>
      <p:ext uri="{BB962C8B-B14F-4D97-AF65-F5344CB8AC3E}">
        <p14:creationId xmlns:p14="http://schemas.microsoft.com/office/powerpoint/2010/main" val="178743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Error Branches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buFont typeface="Arial" panose="020B0604020202020204" pitchFamily="34" charset="0"/>
              <a:buChar char="•"/>
            </a:pPr>
            <a:r>
              <a:rPr lang="en-US" sz="1800" b="0" i="0" dirty="0">
                <a:solidFill>
                  <a:srgbClr val="313537"/>
                </a:solidFill>
                <a:effectLst/>
                <a:latin typeface="var(--font-family-body)"/>
              </a:rPr>
              <a:t>The purpose of the error branch is to catch any errors that might occur during the execution of the activity. </a:t>
            </a:r>
          </a:p>
          <a:p>
            <a:pPr algn="just" fontAlgn="base">
              <a:buFont typeface="Arial" panose="020B0604020202020204" pitchFamily="34" charset="0"/>
              <a:buChar char="•"/>
            </a:pPr>
            <a:r>
              <a:rPr lang="en-US" sz="1800" b="0" i="0" dirty="0">
                <a:solidFill>
                  <a:srgbClr val="313537"/>
                </a:solidFill>
                <a:effectLst/>
                <a:latin typeface="var(--font-family-body)"/>
              </a:rPr>
              <a:t>Branching is also supported for Error Handler flows, which serve the purpose of catching all errors at the flow level.</a:t>
            </a:r>
          </a:p>
          <a:p>
            <a:pPr algn="just" fontAlgn="base">
              <a:buFont typeface="Arial" panose="020B0604020202020204" pitchFamily="34" charset="0"/>
              <a:buChar char="•"/>
            </a:pPr>
            <a:r>
              <a:rPr lang="en-US" sz="1800" b="0" i="0" dirty="0">
                <a:solidFill>
                  <a:srgbClr val="313537"/>
                </a:solidFill>
                <a:effectLst/>
                <a:latin typeface="var(--font-family-body)"/>
              </a:rPr>
              <a:t>You cannot create a branch from a trigger or a Return activity.</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7BFDAC03-8E33-BDED-5D35-1223C3D732FD}"/>
              </a:ext>
            </a:extLst>
          </p:cNvPr>
          <p:cNvPicPr>
            <a:picLocks noChangeAspect="1"/>
          </p:cNvPicPr>
          <p:nvPr/>
        </p:nvPicPr>
        <p:blipFill>
          <a:blip r:embed="rId3"/>
          <a:stretch>
            <a:fillRect/>
          </a:stretch>
        </p:blipFill>
        <p:spPr>
          <a:xfrm>
            <a:off x="6165186" y="1460331"/>
            <a:ext cx="5950256" cy="3391074"/>
          </a:xfrm>
          <a:prstGeom prst="rect">
            <a:avLst/>
          </a:prstGeom>
        </p:spPr>
      </p:pic>
    </p:spTree>
    <p:extLst>
      <p:ext uri="{BB962C8B-B14F-4D97-AF65-F5344CB8AC3E}">
        <p14:creationId xmlns:p14="http://schemas.microsoft.com/office/powerpoint/2010/main" val="167641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err="1"/>
              <a:t>Subflows</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fontScale="85000" lnSpcReduction="20000"/>
          </a:bodyPr>
          <a:lstStyle/>
          <a:p>
            <a:pPr algn="just" fontAlgn="base">
              <a:buFont typeface="Arial" panose="020B0604020202020204" pitchFamily="34" charset="0"/>
              <a:buChar char="•"/>
            </a:pPr>
            <a:r>
              <a:rPr lang="en-US" b="0" i="0" dirty="0">
                <a:solidFill>
                  <a:srgbClr val="313537"/>
                </a:solidFill>
                <a:effectLst/>
                <a:latin typeface="var(--font-family-body)"/>
              </a:rPr>
              <a:t>TIBCO </a:t>
            </a:r>
            <a:r>
              <a:rPr lang="en-US" b="0" i="0" dirty="0" err="1">
                <a:solidFill>
                  <a:srgbClr val="313537"/>
                </a:solidFill>
                <a:effectLst/>
                <a:latin typeface="var(--font-family-body)"/>
              </a:rPr>
              <a:t>Flogo</a:t>
            </a:r>
            <a:r>
              <a:rPr lang="en-US" b="0" i="0" dirty="0">
                <a:solidFill>
                  <a:srgbClr val="313537"/>
                </a:solidFill>
                <a:effectLst/>
                <a:latin typeface="var(--font-family-body)"/>
              </a:rPr>
              <a:t> Enterprise provides the ability to call any flow from another flow in the same app. </a:t>
            </a:r>
          </a:p>
          <a:p>
            <a:pPr algn="just" fontAlgn="base">
              <a:buFont typeface="Arial" panose="020B0604020202020204" pitchFamily="34" charset="0"/>
              <a:buChar char="•"/>
            </a:pPr>
            <a:r>
              <a:rPr lang="en-US" b="0" i="0" dirty="0">
                <a:solidFill>
                  <a:srgbClr val="313537"/>
                </a:solidFill>
                <a:effectLst/>
                <a:latin typeface="var(--font-family-body)"/>
              </a:rPr>
              <a:t>The flow being called becomes the </a:t>
            </a:r>
            <a:r>
              <a:rPr lang="en-US" b="0" i="0" dirty="0" err="1">
                <a:solidFill>
                  <a:srgbClr val="313537"/>
                </a:solidFill>
                <a:effectLst/>
                <a:latin typeface="var(--font-family-body)"/>
              </a:rPr>
              <a:t>subflow</a:t>
            </a:r>
            <a:r>
              <a:rPr lang="en-US" b="0" i="0" dirty="0">
                <a:solidFill>
                  <a:srgbClr val="313537"/>
                </a:solidFill>
                <a:effectLst/>
                <a:latin typeface="var(--font-family-body)"/>
              </a:rPr>
              <a:t> of the caller flow. This helps in separating the common app logic by extracting the reusable components in the app and creating standalone flows for them within the app.</a:t>
            </a:r>
          </a:p>
          <a:p>
            <a:pPr algn="just" fontAlgn="base">
              <a:buFont typeface="Arial" panose="020B0604020202020204" pitchFamily="34" charset="0"/>
              <a:buChar char="•"/>
            </a:pPr>
            <a:r>
              <a:rPr lang="en-US" b="0" i="0" dirty="0">
                <a:solidFill>
                  <a:srgbClr val="313537"/>
                </a:solidFill>
                <a:effectLst/>
                <a:latin typeface="var(--font-family-body)"/>
              </a:rPr>
              <a:t>Any flow in the app can become a </a:t>
            </a:r>
            <a:r>
              <a:rPr lang="en-US" b="0" i="0" dirty="0" err="1">
                <a:solidFill>
                  <a:srgbClr val="313537"/>
                </a:solidFill>
                <a:effectLst/>
                <a:latin typeface="var(--font-family-body)"/>
              </a:rPr>
              <a:t>subflow</a:t>
            </a:r>
            <a:r>
              <a:rPr lang="en-US" b="0" i="0" dirty="0">
                <a:solidFill>
                  <a:srgbClr val="313537"/>
                </a:solidFill>
                <a:effectLst/>
                <a:latin typeface="var(--font-family-body)"/>
              </a:rPr>
              <a:t> for another flow within the same app.</a:t>
            </a:r>
          </a:p>
          <a:p>
            <a:pPr algn="just" fontAlgn="base">
              <a:buFont typeface="Arial" panose="020B0604020202020204" pitchFamily="34" charset="0"/>
              <a:buChar char="•"/>
            </a:pPr>
            <a:r>
              <a:rPr lang="en-US" b="0" i="0" dirty="0">
                <a:solidFill>
                  <a:srgbClr val="313537"/>
                </a:solidFill>
                <a:effectLst/>
                <a:latin typeface="var(--font-family-body)"/>
              </a:rPr>
              <a:t>Also, there are no restrictions on how many </a:t>
            </a:r>
            <a:r>
              <a:rPr lang="en-US" b="0" i="0" dirty="0" err="1">
                <a:solidFill>
                  <a:srgbClr val="313537"/>
                </a:solidFill>
                <a:effectLst/>
                <a:latin typeface="var(--font-family-body)"/>
              </a:rPr>
              <a:t>subflows</a:t>
            </a:r>
            <a:r>
              <a:rPr lang="en-US" b="0" i="0" dirty="0">
                <a:solidFill>
                  <a:srgbClr val="313537"/>
                </a:solidFill>
                <a:effectLst/>
                <a:latin typeface="var(--font-family-body)"/>
              </a:rPr>
              <a:t> a flow can have or how many times the same </a:t>
            </a:r>
            <a:r>
              <a:rPr lang="en-US" b="0" i="0" dirty="0" err="1">
                <a:solidFill>
                  <a:srgbClr val="313537"/>
                </a:solidFill>
                <a:effectLst/>
                <a:latin typeface="var(--font-family-body)"/>
              </a:rPr>
              <a:t>subflow</a:t>
            </a:r>
            <a:r>
              <a:rPr lang="en-US" b="0" i="0" dirty="0">
                <a:solidFill>
                  <a:srgbClr val="313537"/>
                </a:solidFill>
                <a:effectLst/>
                <a:latin typeface="var(--font-family-body)"/>
              </a:rPr>
              <a:t> can be called or iterated in another flow. </a:t>
            </a:r>
          </a:p>
          <a:p>
            <a:pPr algn="just" fontAlgn="base">
              <a:buFont typeface="Arial" panose="020B0604020202020204" pitchFamily="34" charset="0"/>
              <a:buChar char="•"/>
            </a:pPr>
            <a:r>
              <a:rPr lang="en-US" b="0" i="0" dirty="0">
                <a:solidFill>
                  <a:srgbClr val="313537"/>
                </a:solidFill>
                <a:effectLst/>
                <a:latin typeface="var(--font-family-body)"/>
              </a:rPr>
              <a:t>Hence, </a:t>
            </a:r>
            <a:r>
              <a:rPr lang="en-US" b="0" i="0" dirty="0" err="1">
                <a:solidFill>
                  <a:srgbClr val="313537"/>
                </a:solidFill>
                <a:effectLst/>
                <a:latin typeface="var(--font-family-body)"/>
              </a:rPr>
              <a:t>subflows</a:t>
            </a:r>
            <a:r>
              <a:rPr lang="en-US" b="0" i="0" dirty="0">
                <a:solidFill>
                  <a:srgbClr val="313537"/>
                </a:solidFill>
                <a:effectLst/>
                <a:latin typeface="var(--font-family-body)"/>
              </a:rPr>
              <a:t> are useful when you want to iterate a piece of application logic more than once or have the same piece of logic repeat in multiple locations within the app.</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F76A18C0-3D68-F272-8896-EC6A1ABD31AB}"/>
              </a:ext>
            </a:extLst>
          </p:cNvPr>
          <p:cNvPicPr>
            <a:picLocks noChangeAspect="1"/>
          </p:cNvPicPr>
          <p:nvPr/>
        </p:nvPicPr>
        <p:blipFill>
          <a:blip r:embed="rId3"/>
          <a:stretch>
            <a:fillRect/>
          </a:stretch>
        </p:blipFill>
        <p:spPr>
          <a:xfrm>
            <a:off x="6165186" y="1492780"/>
            <a:ext cx="5950256" cy="4106436"/>
          </a:xfrm>
          <a:prstGeom prst="rect">
            <a:avLst/>
          </a:prstGeom>
        </p:spPr>
      </p:pic>
    </p:spTree>
    <p:extLst>
      <p:ext uri="{BB962C8B-B14F-4D97-AF65-F5344CB8AC3E}">
        <p14:creationId xmlns:p14="http://schemas.microsoft.com/office/powerpoint/2010/main" val="215841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Tips on </a:t>
            </a:r>
            <a:r>
              <a:rPr lang="en-IN" dirty="0" err="1"/>
              <a:t>Subflow</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fontScale="62500" lnSpcReduction="20000"/>
          </a:bodyPr>
          <a:lstStyle/>
          <a:p>
            <a:pPr algn="just" fontAlgn="base">
              <a:buFont typeface="Arial" panose="020B0604020202020204" pitchFamily="34" charset="0"/>
              <a:buChar char="•"/>
            </a:pPr>
            <a:r>
              <a:rPr lang="en-US" b="0" i="0" dirty="0">
                <a:solidFill>
                  <a:srgbClr val="313537"/>
                </a:solidFill>
                <a:effectLst/>
                <a:latin typeface="var(--font-family-body)"/>
              </a:rPr>
              <a:t>The </a:t>
            </a:r>
            <a:r>
              <a:rPr lang="en-US" b="0" i="0" dirty="0" err="1">
                <a:solidFill>
                  <a:srgbClr val="313537"/>
                </a:solidFill>
                <a:effectLst/>
                <a:latin typeface="var(--font-family-body)"/>
              </a:rPr>
              <a:t>subflow</a:t>
            </a:r>
            <a:r>
              <a:rPr lang="en-US" b="0" i="0" dirty="0">
                <a:solidFill>
                  <a:srgbClr val="313537"/>
                </a:solidFill>
                <a:effectLst/>
                <a:latin typeface="var(--font-family-body)"/>
              </a:rPr>
              <a:t> and its calling flow must both reside within the same app. You cannot call a flow from another app as a </a:t>
            </a:r>
            <a:r>
              <a:rPr lang="en-US" b="0" i="0" dirty="0" err="1">
                <a:solidFill>
                  <a:srgbClr val="313537"/>
                </a:solidFill>
                <a:effectLst/>
                <a:latin typeface="var(--font-family-body)"/>
              </a:rPr>
              <a:t>subflow</a:t>
            </a:r>
            <a:r>
              <a:rPr lang="en-US" b="0" i="0" dirty="0">
                <a:solidFill>
                  <a:srgbClr val="313537"/>
                </a:solidFill>
                <a:effectLst/>
                <a:latin typeface="var(--font-family-body)"/>
              </a:rPr>
              <a:t> in your app.</a:t>
            </a:r>
          </a:p>
          <a:p>
            <a:pPr algn="just" fontAlgn="base">
              <a:buFont typeface="Arial" panose="020B0604020202020204" pitchFamily="34" charset="0"/>
              <a:buChar char="•"/>
            </a:pPr>
            <a:r>
              <a:rPr lang="en-US" b="0" i="0" dirty="0" err="1">
                <a:solidFill>
                  <a:srgbClr val="313537"/>
                </a:solidFill>
                <a:effectLst/>
                <a:latin typeface="var(--font-family-body)"/>
              </a:rPr>
              <a:t>Subflows</a:t>
            </a:r>
            <a:r>
              <a:rPr lang="en-US" b="0" i="0" dirty="0">
                <a:solidFill>
                  <a:srgbClr val="313537"/>
                </a:solidFill>
                <a:effectLst/>
                <a:latin typeface="var(--font-family-body)"/>
              </a:rPr>
              <a:t> must be blank flows (flows without triggers). Flows starting with a trigger are not supported as </a:t>
            </a:r>
            <a:r>
              <a:rPr lang="en-US" b="0" i="0" dirty="0" err="1">
                <a:solidFill>
                  <a:srgbClr val="313537"/>
                </a:solidFill>
                <a:effectLst/>
                <a:latin typeface="var(--font-family-body)"/>
              </a:rPr>
              <a:t>subflows</a:t>
            </a:r>
            <a:r>
              <a:rPr lang="en-US" b="0" i="0" dirty="0">
                <a:solidFill>
                  <a:srgbClr val="313537"/>
                </a:solidFill>
                <a:effectLst/>
                <a:latin typeface="var(--font-family-body)"/>
              </a:rPr>
              <a:t> because flows created with triggers do not have flow inputs and outputs configured. The trigger input and output act as the flow input and output for flows created with a trigger. Hence, there is no bridge to connect the </a:t>
            </a:r>
            <a:r>
              <a:rPr lang="en-US" b="0" i="0" dirty="0" err="1">
                <a:solidFill>
                  <a:srgbClr val="313537"/>
                </a:solidFill>
                <a:effectLst/>
                <a:latin typeface="var(--font-family-body)"/>
              </a:rPr>
              <a:t>subflow</a:t>
            </a:r>
            <a:r>
              <a:rPr lang="en-US" b="0" i="0" dirty="0">
                <a:solidFill>
                  <a:srgbClr val="313537"/>
                </a:solidFill>
                <a:effectLst/>
                <a:latin typeface="var(--font-family-body)"/>
              </a:rPr>
              <a:t> to the Start a </a:t>
            </a:r>
            <a:r>
              <a:rPr lang="en-US" b="0" i="0" dirty="0" err="1">
                <a:solidFill>
                  <a:srgbClr val="313537"/>
                </a:solidFill>
                <a:effectLst/>
                <a:latin typeface="var(--font-family-body)"/>
              </a:rPr>
              <a:t>SubFlow</a:t>
            </a:r>
            <a:r>
              <a:rPr lang="en-US" b="0" i="0" dirty="0">
                <a:solidFill>
                  <a:srgbClr val="313537"/>
                </a:solidFill>
                <a:effectLst/>
                <a:latin typeface="var(--font-family-body)"/>
              </a:rPr>
              <a:t> activity in the calling flow.</a:t>
            </a:r>
          </a:p>
          <a:p>
            <a:pPr algn="just" fontAlgn="base">
              <a:buFont typeface="Arial" panose="020B0604020202020204" pitchFamily="34" charset="0"/>
              <a:buChar char="•"/>
            </a:pPr>
            <a:r>
              <a:rPr lang="en-US" b="0" i="0" dirty="0">
                <a:solidFill>
                  <a:srgbClr val="313537"/>
                </a:solidFill>
                <a:effectLst/>
                <a:latin typeface="var(--font-family-body)"/>
              </a:rPr>
              <a:t>Since you can call any flow from any other flow within the app, you must be careful not to create cyclical dependency where a flow calls a </a:t>
            </a:r>
            <a:r>
              <a:rPr lang="en-US" b="0" i="0" dirty="0" err="1">
                <a:solidFill>
                  <a:srgbClr val="313537"/>
                </a:solidFill>
                <a:effectLst/>
                <a:latin typeface="var(--font-family-body)"/>
              </a:rPr>
              <a:t>subflow</a:t>
            </a:r>
            <a:r>
              <a:rPr lang="en-US" b="0" i="0" dirty="0">
                <a:solidFill>
                  <a:srgbClr val="313537"/>
                </a:solidFill>
                <a:effectLst/>
                <a:latin typeface="var(--font-family-body)"/>
              </a:rPr>
              <a:t> and the </a:t>
            </a:r>
            <a:r>
              <a:rPr lang="en-US" b="0" i="0" dirty="0" err="1">
                <a:solidFill>
                  <a:srgbClr val="313537"/>
                </a:solidFill>
                <a:effectLst/>
                <a:latin typeface="var(--font-family-body)"/>
              </a:rPr>
              <a:t>subflow</a:t>
            </a:r>
            <a:r>
              <a:rPr lang="en-US" b="0" i="0" dirty="0">
                <a:solidFill>
                  <a:srgbClr val="313537"/>
                </a:solidFill>
                <a:effectLst/>
                <a:latin typeface="var(--font-family-body)"/>
              </a:rPr>
              <a:t> in turn calls its calling flow. This will result in an infinite calling cycle and you will receive an error "Cyclic dependency detected in the </a:t>
            </a:r>
            <a:r>
              <a:rPr lang="en-US" b="0" i="0" dirty="0" err="1">
                <a:solidFill>
                  <a:srgbClr val="313537"/>
                </a:solidFill>
                <a:effectLst/>
                <a:latin typeface="var(--font-family-body)"/>
              </a:rPr>
              <a:t>subflow</a:t>
            </a:r>
            <a:r>
              <a:rPr lang="en-US" b="0" i="0" dirty="0">
                <a:solidFill>
                  <a:srgbClr val="313537"/>
                </a:solidFill>
                <a:effectLst/>
                <a:latin typeface="var(--font-family-body)"/>
              </a:rPr>
              <a:t>".</a:t>
            </a:r>
          </a:p>
          <a:p>
            <a:pPr algn="just" fontAlgn="base">
              <a:buFont typeface="Arial" panose="020B0604020202020204" pitchFamily="34" charset="0"/>
              <a:buChar char="•"/>
            </a:pPr>
            <a:r>
              <a:rPr lang="en-US" b="0" i="0" dirty="0">
                <a:solidFill>
                  <a:srgbClr val="313537"/>
                </a:solidFill>
                <a:effectLst/>
                <a:latin typeface="var(--font-family-body)"/>
              </a:rPr>
              <a:t>You can delete any flow in an app even though the flow might be in use as a </a:t>
            </a:r>
            <a:r>
              <a:rPr lang="en-US" b="0" i="0" dirty="0" err="1">
                <a:solidFill>
                  <a:srgbClr val="313537"/>
                </a:solidFill>
                <a:effectLst/>
                <a:latin typeface="var(--font-family-body)"/>
              </a:rPr>
              <a:t>subflow</a:t>
            </a:r>
            <a:r>
              <a:rPr lang="en-US" b="0" i="0" dirty="0">
                <a:solidFill>
                  <a:srgbClr val="313537"/>
                </a:solidFill>
                <a:effectLst/>
                <a:latin typeface="var(--font-family-body)"/>
              </a:rPr>
              <a:t> within another flow. You will not receive any error messages at the time of deletion, but when you run the app, its </a:t>
            </a:r>
            <a:r>
              <a:rPr lang="en-US" b="0" i="0" dirty="0" err="1">
                <a:solidFill>
                  <a:srgbClr val="313537"/>
                </a:solidFill>
                <a:effectLst/>
                <a:latin typeface="var(--font-family-body)"/>
              </a:rPr>
              <a:t>exectution</a:t>
            </a:r>
            <a:r>
              <a:rPr lang="en-US" b="0" i="0" dirty="0">
                <a:solidFill>
                  <a:srgbClr val="313537"/>
                </a:solidFill>
                <a:effectLst/>
                <a:latin typeface="var(--font-family-body)"/>
              </a:rPr>
              <a:t> fails with an error.</a:t>
            </a:r>
          </a:p>
          <a:p>
            <a:pPr algn="just" fontAlgn="base">
              <a:buFont typeface="Arial" panose="020B0604020202020204" pitchFamily="34" charset="0"/>
              <a:buChar char="•"/>
            </a:pPr>
            <a:r>
              <a:rPr lang="en-US" b="0" i="0" dirty="0">
                <a:solidFill>
                  <a:srgbClr val="313537"/>
                </a:solidFill>
                <a:effectLst/>
                <a:latin typeface="var(--font-family-body)"/>
              </a:rPr>
              <a:t>You can configure the iteration details in the Iterator tab of the ’Start a </a:t>
            </a:r>
            <a:r>
              <a:rPr lang="en-US" b="0" i="0" dirty="0" err="1">
                <a:solidFill>
                  <a:srgbClr val="313537"/>
                </a:solidFill>
                <a:effectLst/>
                <a:latin typeface="var(--font-family-body)"/>
              </a:rPr>
              <a:t>SubFlow</a:t>
            </a:r>
            <a:r>
              <a:rPr lang="en-US" b="0" i="0" dirty="0">
                <a:solidFill>
                  <a:srgbClr val="313537"/>
                </a:solidFill>
                <a:effectLst/>
                <a:latin typeface="var(--font-family-body)"/>
              </a:rPr>
              <a:t>’ activity. The ’Start a </a:t>
            </a:r>
            <a:r>
              <a:rPr lang="en-US" b="0" i="0" dirty="0" err="1">
                <a:solidFill>
                  <a:srgbClr val="313537"/>
                </a:solidFill>
                <a:effectLst/>
                <a:latin typeface="var(--font-family-body)"/>
              </a:rPr>
              <a:t>SubFlow</a:t>
            </a:r>
            <a:r>
              <a:rPr lang="en-US" b="0" i="0" dirty="0">
                <a:solidFill>
                  <a:srgbClr val="313537"/>
                </a:solidFill>
                <a:effectLst/>
                <a:latin typeface="var(--font-family-body)"/>
              </a:rPr>
              <a:t>’ activity iterates multiple times, resulting in the </a:t>
            </a:r>
            <a:r>
              <a:rPr lang="en-US" b="0" i="0" dirty="0" err="1">
                <a:solidFill>
                  <a:srgbClr val="313537"/>
                </a:solidFill>
                <a:effectLst/>
                <a:latin typeface="var(--font-family-body)"/>
              </a:rPr>
              <a:t>subflow</a:t>
            </a:r>
            <a:r>
              <a:rPr lang="en-US" b="0" i="0" dirty="0">
                <a:solidFill>
                  <a:srgbClr val="313537"/>
                </a:solidFill>
                <a:effectLst/>
                <a:latin typeface="var(--font-family-body)"/>
              </a:rPr>
              <a:t> being called multiple times.</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0DFE806A-8670-C611-D0F7-6BFB6941BCA0}"/>
              </a:ext>
            </a:extLst>
          </p:cNvPr>
          <p:cNvPicPr>
            <a:picLocks noChangeAspect="1"/>
          </p:cNvPicPr>
          <p:nvPr/>
        </p:nvPicPr>
        <p:blipFill>
          <a:blip r:embed="rId3"/>
          <a:stretch>
            <a:fillRect/>
          </a:stretch>
        </p:blipFill>
        <p:spPr>
          <a:xfrm>
            <a:off x="6171537" y="1549729"/>
            <a:ext cx="5943905" cy="3397425"/>
          </a:xfrm>
          <a:prstGeom prst="rect">
            <a:avLst/>
          </a:prstGeom>
        </p:spPr>
      </p:pic>
    </p:spTree>
    <p:extLst>
      <p:ext uri="{BB962C8B-B14F-4D97-AF65-F5344CB8AC3E}">
        <p14:creationId xmlns:p14="http://schemas.microsoft.com/office/powerpoint/2010/main" val="214115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0"/>
            <a:ext cx="9375569" cy="1104405"/>
          </a:xfrm>
        </p:spPr>
        <p:txBody>
          <a:bodyPr/>
          <a:lstStyle/>
          <a:p>
            <a:pPr algn="l"/>
            <a:r>
              <a:rPr lang="en-IN" dirty="0"/>
              <a:t>Iteration</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104404"/>
            <a:ext cx="5341917" cy="5290457"/>
          </a:xfrm>
        </p:spPr>
        <p:txBody>
          <a:bodyPr>
            <a:noAutofit/>
          </a:bodyPr>
          <a:lstStyle/>
          <a:p>
            <a:pPr algn="just" fontAlgn="base">
              <a:buFont typeface="Arial" panose="020B0604020202020204" pitchFamily="34" charset="0"/>
              <a:buChar char="•"/>
            </a:pPr>
            <a:r>
              <a:rPr lang="en-US" sz="1100" b="0" i="0" dirty="0">
                <a:solidFill>
                  <a:srgbClr val="313537"/>
                </a:solidFill>
                <a:effectLst/>
                <a:latin typeface="var(--font-family-body)"/>
              </a:rPr>
              <a:t>When creating a flow, you may want to iterate a certain piece of logic multiple times.</a:t>
            </a:r>
          </a:p>
          <a:p>
            <a:pPr algn="just" fontAlgn="base">
              <a:buFont typeface="Arial" panose="020B0604020202020204" pitchFamily="34" charset="0"/>
              <a:buChar char="•"/>
            </a:pPr>
            <a:r>
              <a:rPr lang="en-US" sz="1100" b="0" i="0" dirty="0">
                <a:solidFill>
                  <a:srgbClr val="313537"/>
                </a:solidFill>
                <a:effectLst/>
                <a:latin typeface="var(--font-family-body)"/>
              </a:rPr>
              <a:t>Set the expression for the iterator by either entering the expression manually or mapping the output from the preceding activities or trigger. You can also use available functions along with the output from previous activities and/or manually entered values to form the iterator expression. </a:t>
            </a:r>
          </a:p>
          <a:p>
            <a:pPr algn="just" fontAlgn="base">
              <a:buFont typeface="Arial" panose="020B0604020202020204" pitchFamily="34" charset="0"/>
              <a:buChar char="•"/>
            </a:pPr>
            <a:r>
              <a:rPr lang="en-US" sz="1100" b="0" i="0" dirty="0">
                <a:solidFill>
                  <a:srgbClr val="313537"/>
                </a:solidFill>
                <a:effectLst/>
                <a:latin typeface="var(--font-family-body)"/>
              </a:rPr>
              <a:t>The iterator expression determines the number of times the activity iterates.</a:t>
            </a:r>
          </a:p>
          <a:p>
            <a:pPr algn="just" fontAlgn="base">
              <a:buFont typeface="Arial" panose="020B0604020202020204" pitchFamily="34" charset="0"/>
              <a:buChar char="•"/>
            </a:pPr>
            <a:r>
              <a:rPr lang="en-US" sz="1100" b="0" i="0" dirty="0">
                <a:solidFill>
                  <a:srgbClr val="313537"/>
                </a:solidFill>
                <a:effectLst/>
                <a:latin typeface="var(--font-family-body)"/>
              </a:rPr>
              <a:t>The iterator expression must either return a number or an array. The array can be of any data type. Currently, you cannot iterate through an object so the array expression cannot either be an object or return an object.</a:t>
            </a:r>
          </a:p>
          <a:p>
            <a:pPr algn="just" fontAlgn="base">
              <a:buFont typeface="Arial" panose="020B0604020202020204" pitchFamily="34" charset="0"/>
              <a:buChar char="•"/>
            </a:pPr>
            <a:r>
              <a:rPr lang="en-US" sz="1100" b="0" i="0" dirty="0">
                <a:solidFill>
                  <a:srgbClr val="313537"/>
                </a:solidFill>
                <a:effectLst/>
                <a:latin typeface="var(--font-family-body)"/>
              </a:rPr>
              <a:t>If your iterator expression returns a number, for example 3, your activity will iterate three times. If your iterator expression returns an array, the activity will iterate as many times as the length of the array.</a:t>
            </a:r>
          </a:p>
          <a:p>
            <a:pPr algn="just" fontAlgn="base">
              <a:buFont typeface="Arial" panose="020B0604020202020204" pitchFamily="34" charset="0"/>
              <a:buChar char="•"/>
            </a:pPr>
            <a:r>
              <a:rPr lang="en-US" sz="1100" b="0" i="0" dirty="0">
                <a:solidFill>
                  <a:srgbClr val="313537"/>
                </a:solidFill>
                <a:effectLst/>
                <a:latin typeface="var(--font-family-body)"/>
              </a:rPr>
              <a:t>Keep the following in mind when using the Iterator feature:</a:t>
            </a:r>
          </a:p>
          <a:p>
            <a:pPr marL="742950" lvl="1" indent="-285750" algn="just" fontAlgn="base">
              <a:buFont typeface="Arial" panose="020B0604020202020204" pitchFamily="34" charset="0"/>
              <a:buChar char="•"/>
            </a:pPr>
            <a:r>
              <a:rPr lang="en-US" sz="1100" b="0" i="0" dirty="0">
                <a:solidFill>
                  <a:srgbClr val="313537"/>
                </a:solidFill>
                <a:effectLst/>
                <a:latin typeface="var(--font-family-body)"/>
              </a:rPr>
              <a:t>Iteration is supported for an activity only. You configure the iteration details in the Iterator tab of the activity.</a:t>
            </a:r>
          </a:p>
          <a:p>
            <a:pPr marL="742950" lvl="1" indent="-285750" algn="just" fontAlgn="base">
              <a:buFont typeface="Arial" panose="020B0604020202020204" pitchFamily="34" charset="0"/>
              <a:buChar char="•"/>
            </a:pPr>
            <a:r>
              <a:rPr lang="en-US" sz="1100" b="0" i="0" dirty="0">
                <a:solidFill>
                  <a:srgbClr val="313537"/>
                </a:solidFill>
                <a:effectLst/>
                <a:latin typeface="var(--font-family-body)"/>
              </a:rPr>
              <a:t>There are certain activities that inherently do not require iteration, for example the Return activity whose purpose is to exit the flow execution and return data to the trigger. The Iterator tab is not available in such activities.</a:t>
            </a:r>
          </a:p>
          <a:p>
            <a:pPr marL="742950" lvl="1" indent="-285750" algn="just" fontAlgn="base">
              <a:buFont typeface="Arial" panose="020B0604020202020204" pitchFamily="34" charset="0"/>
              <a:buChar char="•"/>
            </a:pPr>
            <a:r>
              <a:rPr lang="en-US" sz="1100" b="0" i="0" dirty="0">
                <a:solidFill>
                  <a:srgbClr val="313537"/>
                </a:solidFill>
                <a:effectLst/>
                <a:latin typeface="var(--font-family-body)"/>
              </a:rPr>
              <a:t>You cannot iterate through a trigger.</a:t>
            </a:r>
          </a:p>
          <a:p>
            <a:pPr marL="742950" lvl="1" indent="-285750" algn="just" fontAlgn="base">
              <a:buFont typeface="Arial" panose="020B0604020202020204" pitchFamily="34" charset="0"/>
              <a:buChar char="•"/>
            </a:pPr>
            <a:r>
              <a:rPr lang="en-US" sz="1100" b="0" i="0" dirty="0">
                <a:solidFill>
                  <a:srgbClr val="313537"/>
                </a:solidFill>
                <a:effectLst/>
                <a:latin typeface="var(--font-family-body)"/>
              </a:rPr>
              <a:t>For apps that were created in Project </a:t>
            </a:r>
            <a:r>
              <a:rPr lang="en-US" sz="1100" b="0" i="0" dirty="0" err="1">
                <a:solidFill>
                  <a:srgbClr val="313537"/>
                </a:solidFill>
                <a:effectLst/>
                <a:latin typeface="var(--font-family-body)"/>
              </a:rPr>
              <a:t>Flogo</a:t>
            </a:r>
            <a:r>
              <a:rPr lang="en-US" sz="1100" b="0" i="0" dirty="0">
                <a:solidFill>
                  <a:srgbClr val="313537"/>
                </a:solidFill>
                <a:effectLst/>
                <a:latin typeface="var(--font-family-body)"/>
              </a:rPr>
              <a:t>™ and imported into </a:t>
            </a:r>
            <a:r>
              <a:rPr lang="en-US" sz="1100" b="0" i="0" dirty="0" err="1">
                <a:solidFill>
                  <a:srgbClr val="313537"/>
                </a:solidFill>
                <a:effectLst/>
                <a:latin typeface="var(--font-family-body)"/>
              </a:rPr>
              <a:t>Flogo</a:t>
            </a:r>
            <a:r>
              <a:rPr lang="en-US" sz="1100" b="0" i="0" dirty="0">
                <a:solidFill>
                  <a:srgbClr val="313537"/>
                </a:solidFill>
                <a:effectLst/>
                <a:latin typeface="var(--font-family-body)"/>
              </a:rPr>
              <a:t>® Enterprise, the key type in the Iterator tab is converted from string to relevant data type of value in </a:t>
            </a:r>
            <a:r>
              <a:rPr lang="en-US" sz="1100" b="0" i="0" dirty="0" err="1">
                <a:solidFill>
                  <a:srgbClr val="313537"/>
                </a:solidFill>
                <a:effectLst/>
                <a:latin typeface="var(--font-family-body)"/>
              </a:rPr>
              <a:t>Flogo</a:t>
            </a:r>
            <a:r>
              <a:rPr lang="en-US" sz="1100" b="0" i="0" dirty="0">
                <a:solidFill>
                  <a:srgbClr val="313537"/>
                </a:solidFill>
                <a:effectLst/>
                <a:latin typeface="var(--font-family-body)"/>
              </a:rPr>
              <a:t>® Enterprise.</a:t>
            </a:r>
          </a:p>
          <a:p>
            <a:pPr algn="just" fontAlgn="base">
              <a:buFont typeface="Arial" panose="020B0604020202020204" pitchFamily="34" charset="0"/>
              <a:buChar char="•"/>
            </a:pPr>
            <a:r>
              <a:rPr lang="en-US" sz="1100" b="0" i="0" dirty="0">
                <a:solidFill>
                  <a:srgbClr val="313537"/>
                </a:solidFill>
                <a:effectLst/>
                <a:latin typeface="var(--font-family-body)"/>
              </a:rPr>
              <a:t>After you enter the iterator expression, the iterator icon appears on the top right corner of the activity leaf.</a:t>
            </a:r>
          </a:p>
          <a:p>
            <a:pPr algn="just" fontAlgn="base">
              <a:buFont typeface="Arial" panose="020B0604020202020204" pitchFamily="34" charset="0"/>
              <a:buChar char="•"/>
            </a:pPr>
            <a:r>
              <a:rPr lang="en-US" sz="1100" b="0" i="0" dirty="0">
                <a:solidFill>
                  <a:srgbClr val="313537"/>
                </a:solidFill>
                <a:effectLst/>
                <a:latin typeface="var(--font-family-body)"/>
              </a:rPr>
              <a:t>If an activity has been set up for iteration, the Input tab of the activity displays the $iteration scope in the output area of the mapper. It contains two properties, key and value. key is used to hold the index of the current iteration and value holds the value that exists at the index location of the current iteration if the iterator expression evaluates to an array.</a:t>
            </a:r>
          </a:p>
          <a:p>
            <a:pPr algn="just"/>
            <a:endParaRPr lang="en-IN" sz="11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D89A9F7A-B4FF-BC02-148C-D84F3AD1449F}"/>
              </a:ext>
            </a:extLst>
          </p:cNvPr>
          <p:cNvPicPr>
            <a:picLocks noChangeAspect="1"/>
          </p:cNvPicPr>
          <p:nvPr/>
        </p:nvPicPr>
        <p:blipFill>
          <a:blip r:embed="rId3"/>
          <a:stretch>
            <a:fillRect/>
          </a:stretch>
        </p:blipFill>
        <p:spPr>
          <a:xfrm>
            <a:off x="6171537" y="1104404"/>
            <a:ext cx="5943905" cy="4139711"/>
          </a:xfrm>
          <a:prstGeom prst="rect">
            <a:avLst/>
          </a:prstGeom>
        </p:spPr>
      </p:pic>
    </p:spTree>
    <p:extLst>
      <p:ext uri="{BB962C8B-B14F-4D97-AF65-F5344CB8AC3E}">
        <p14:creationId xmlns:p14="http://schemas.microsoft.com/office/powerpoint/2010/main" val="98824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Return Activity</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buFont typeface="Arial" panose="020B0604020202020204" pitchFamily="34" charset="0"/>
              <a:buChar char="•"/>
            </a:pPr>
            <a:r>
              <a:rPr lang="en-US" sz="1800" b="0" i="0" dirty="0">
                <a:solidFill>
                  <a:srgbClr val="313537"/>
                </a:solidFill>
                <a:effectLst/>
                <a:latin typeface="var(--font-family-body)"/>
              </a:rPr>
              <a:t>A Return activity ends the flow execution. So, regardless of whether the flow execution encounters a Return activity in a branch or at the end of the flow itself, as soon as the flow execution encounters a Return activity anywhere, it exits the flow.</a:t>
            </a:r>
          </a:p>
          <a:p>
            <a:pPr algn="just" fontAlgn="base">
              <a:buFont typeface="Arial" panose="020B0604020202020204" pitchFamily="34" charset="0"/>
              <a:buChar char="•"/>
            </a:pPr>
            <a:r>
              <a:rPr lang="en-US" sz="1800" b="0" i="0" dirty="0">
                <a:solidFill>
                  <a:srgbClr val="313537"/>
                </a:solidFill>
                <a:effectLst/>
                <a:latin typeface="var(--font-family-body)"/>
              </a:rPr>
              <a:t>The purpose of Return activity is to exit the flow execution and return data to the trigger. The Iterator tab is not available in such activities.</a:t>
            </a:r>
          </a:p>
          <a:p>
            <a:pPr algn="just" fontAlgn="base">
              <a:buFont typeface="Arial" panose="020B0604020202020204" pitchFamily="34" charset="0"/>
              <a:buChar char="•"/>
            </a:pPr>
            <a:r>
              <a:rPr lang="en-US" sz="1800" b="0" i="0" dirty="0">
                <a:solidFill>
                  <a:srgbClr val="313537"/>
                </a:solidFill>
                <a:effectLst/>
                <a:latin typeface="var(--font-family-body)"/>
              </a:rPr>
              <a:t>You cannot create a branch from a trigger or a Return activity.</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B6B00BC3-962B-9919-F4E4-6D79358A8012}"/>
              </a:ext>
            </a:extLst>
          </p:cNvPr>
          <p:cNvPicPr>
            <a:picLocks noChangeAspect="1"/>
          </p:cNvPicPr>
          <p:nvPr/>
        </p:nvPicPr>
        <p:blipFill>
          <a:blip r:embed="rId3"/>
          <a:stretch>
            <a:fillRect/>
          </a:stretch>
        </p:blipFill>
        <p:spPr>
          <a:xfrm>
            <a:off x="6096000" y="1401288"/>
            <a:ext cx="5931205" cy="3352972"/>
          </a:xfrm>
          <a:prstGeom prst="rect">
            <a:avLst/>
          </a:prstGeom>
        </p:spPr>
      </p:pic>
    </p:spTree>
    <p:extLst>
      <p:ext uri="{BB962C8B-B14F-4D97-AF65-F5344CB8AC3E}">
        <p14:creationId xmlns:p14="http://schemas.microsoft.com/office/powerpoint/2010/main" val="332781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Application Level Schema</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buFont typeface="Arial" panose="020B0604020202020204" pitchFamily="34" charset="0"/>
              <a:buChar char="•"/>
            </a:pPr>
            <a:r>
              <a:rPr lang="en-US" sz="1400" b="0" i="0" dirty="0">
                <a:solidFill>
                  <a:srgbClr val="313537"/>
                </a:solidFill>
                <a:effectLst/>
                <a:latin typeface="var(--font-family-body)"/>
              </a:rPr>
              <a:t>You can define a schema so that it is available for reuse across an app. Creating such an app-level schema saves you time and effort of entering the same schema multiple times; you can simply pick the schema from a list. An app-level schema can be used in any flow, activity, or trigger configuration where a schema editor is provided.</a:t>
            </a:r>
          </a:p>
          <a:p>
            <a:pPr algn="just" fontAlgn="base">
              <a:buFont typeface="Arial" panose="020B0604020202020204" pitchFamily="34" charset="0"/>
              <a:buChar char="•"/>
            </a:pPr>
            <a:r>
              <a:rPr lang="en-US" sz="1400" b="0" i="0" dirty="0">
                <a:solidFill>
                  <a:srgbClr val="313537"/>
                </a:solidFill>
                <a:effectLst/>
                <a:latin typeface="var(--font-family-body)"/>
              </a:rPr>
              <a:t>App-level schemas are filtered based on the type of the activity or trigger. For example, only JSON schemas are displayed in a REST trigger or activity configuration.</a:t>
            </a:r>
          </a:p>
          <a:p>
            <a:pPr algn="just" fontAlgn="base">
              <a:buFont typeface="Arial" panose="020B0604020202020204" pitchFamily="34" charset="0"/>
              <a:buChar char="•"/>
            </a:pPr>
            <a:r>
              <a:rPr lang="en-US" sz="1400" b="0" i="0" dirty="0">
                <a:solidFill>
                  <a:srgbClr val="313537"/>
                </a:solidFill>
                <a:effectLst/>
                <a:latin typeface="var(--font-family-body)"/>
              </a:rPr>
              <a:t>Types of schemas supported are JSON and AVRO.</a:t>
            </a:r>
          </a:p>
          <a:p>
            <a:pPr algn="just" fontAlgn="base">
              <a:buFont typeface="Arial" panose="020B0604020202020204" pitchFamily="34" charset="0"/>
              <a:buChar char="•"/>
            </a:pPr>
            <a:r>
              <a:rPr lang="en-US" sz="1400" b="0" i="0" dirty="0">
                <a:solidFill>
                  <a:srgbClr val="313537"/>
                </a:solidFill>
                <a:effectLst/>
                <a:latin typeface="var(--font-family-body)"/>
              </a:rPr>
              <a:t>After the schema is defined, it can be used in any activity or trigger configuration by using the Use an app-level schema button in the schema editor of the activity or trigger.</a:t>
            </a:r>
          </a:p>
          <a:p>
            <a:pPr algn="just" fontAlgn="base">
              <a:buFont typeface="Arial" panose="020B0604020202020204" pitchFamily="34" charset="0"/>
              <a:buChar char="•"/>
            </a:pPr>
            <a:r>
              <a:rPr lang="en-US" sz="1400" b="0" i="0" dirty="0">
                <a:solidFill>
                  <a:srgbClr val="313537"/>
                </a:solidFill>
                <a:effectLst/>
                <a:latin typeface="var(--font-family-body)"/>
              </a:rPr>
              <a:t>When you make changes to an app-level schema, the changes are automatically reflected in all places where the schema is used.</a:t>
            </a:r>
          </a:p>
          <a:p>
            <a:pPr algn="just" fontAlgn="base">
              <a:buFont typeface="Arial" panose="020B0604020202020204" pitchFamily="34" charset="0"/>
              <a:buChar char="•"/>
            </a:pPr>
            <a:r>
              <a:rPr lang="en-US" sz="1400" b="0" i="0" dirty="0">
                <a:solidFill>
                  <a:srgbClr val="313537"/>
                </a:solidFill>
                <a:effectLst/>
                <a:latin typeface="var(--font-family-body)"/>
              </a:rPr>
              <a:t>Deleting a schema removes its reference from all the places where it is used but it retains the schema values.</a:t>
            </a:r>
          </a:p>
          <a:p>
            <a:pPr algn="just" fontAlgn="base">
              <a:buFont typeface="Arial" panose="020B0604020202020204" pitchFamily="34" charset="0"/>
              <a:buChar char="•"/>
            </a:pPr>
            <a:r>
              <a:rPr lang="en-US" sz="1400" b="0" i="0" dirty="0">
                <a:solidFill>
                  <a:srgbClr val="313537"/>
                </a:solidFill>
                <a:effectLst/>
                <a:latin typeface="var(--font-family-body)"/>
              </a:rPr>
              <a:t>If there is change in the schema attached to a trigger, click Sync to synchronize it with the input/output of the flow.</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CB274B0B-79AD-83FB-29EE-D1875E4B5F99}"/>
              </a:ext>
            </a:extLst>
          </p:cNvPr>
          <p:cNvPicPr>
            <a:picLocks noChangeAspect="1"/>
          </p:cNvPicPr>
          <p:nvPr/>
        </p:nvPicPr>
        <p:blipFill>
          <a:blip r:embed="rId3"/>
          <a:stretch>
            <a:fillRect/>
          </a:stretch>
        </p:blipFill>
        <p:spPr>
          <a:xfrm>
            <a:off x="6209993" y="1549729"/>
            <a:ext cx="5982007" cy="4061362"/>
          </a:xfrm>
          <a:prstGeom prst="rect">
            <a:avLst/>
          </a:prstGeom>
        </p:spPr>
      </p:pic>
    </p:spTree>
    <p:extLst>
      <p:ext uri="{BB962C8B-B14F-4D97-AF65-F5344CB8AC3E}">
        <p14:creationId xmlns:p14="http://schemas.microsoft.com/office/powerpoint/2010/main" val="238352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a:xfrm>
            <a:off x="743197" y="88943"/>
            <a:ext cx="10515600" cy="1325563"/>
          </a:xfrm>
        </p:spPr>
        <p:txBody>
          <a:bodyPr/>
          <a:lstStyle/>
          <a:p>
            <a:r>
              <a:rPr lang="en-IN" dirty="0"/>
              <a:t>Agenda</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14450" y="1131064"/>
            <a:ext cx="8341426" cy="4854099"/>
          </a:xfrm>
        </p:spPr>
        <p:txBody>
          <a:bodyPr>
            <a:noAutofit/>
          </a:bodyPr>
          <a:lstStyle/>
          <a:p>
            <a:pPr marL="0" indent="0">
              <a:buNone/>
            </a:pPr>
            <a:r>
              <a:rPr lang="en-IN" sz="1200" dirty="0"/>
              <a:t>Triggers and Extensions </a:t>
            </a:r>
          </a:p>
          <a:p>
            <a:pPr marL="0" indent="0">
              <a:buNone/>
            </a:pPr>
            <a:r>
              <a:rPr lang="en-IN" sz="1200" dirty="0"/>
              <a:t>	Triggers</a:t>
            </a:r>
          </a:p>
          <a:p>
            <a:pPr marL="0" indent="0">
              <a:buNone/>
            </a:pPr>
            <a:r>
              <a:rPr lang="en-IN" sz="1200" dirty="0"/>
              <a:t>	Program Contents</a:t>
            </a:r>
          </a:p>
          <a:p>
            <a:pPr marL="0" indent="0">
              <a:buNone/>
            </a:pPr>
            <a:r>
              <a:rPr lang="en-IN" sz="1200" dirty="0"/>
              <a:t>	Receive HTTP Message (REST) Trigger</a:t>
            </a:r>
          </a:p>
          <a:p>
            <a:pPr marL="0" indent="0">
              <a:buNone/>
            </a:pPr>
            <a:r>
              <a:rPr lang="en-IN" sz="1200" dirty="0"/>
              <a:t>	Other Triggers </a:t>
            </a:r>
          </a:p>
          <a:p>
            <a:pPr marL="0" indent="0">
              <a:buNone/>
            </a:pPr>
            <a:r>
              <a:rPr lang="en-IN" sz="1200" dirty="0"/>
              <a:t>	Flow Inputs &amp; Outputs </a:t>
            </a:r>
          </a:p>
          <a:p>
            <a:pPr marL="0" indent="0">
              <a:buNone/>
            </a:pPr>
            <a:r>
              <a:rPr lang="en-IN" sz="1200" dirty="0"/>
              <a:t>	Extensions </a:t>
            </a:r>
          </a:p>
          <a:p>
            <a:pPr marL="0" indent="0">
              <a:buNone/>
            </a:pPr>
            <a:r>
              <a:rPr lang="en-IN" sz="1200" dirty="0"/>
              <a:t>	Extensions and Import </a:t>
            </a:r>
          </a:p>
          <a:p>
            <a:pPr marL="0" indent="0">
              <a:buNone/>
            </a:pPr>
            <a:r>
              <a:rPr lang="en-IN" sz="1200" dirty="0"/>
              <a:t>Flows </a:t>
            </a:r>
          </a:p>
          <a:p>
            <a:pPr marL="0" indent="0">
              <a:buNone/>
            </a:pPr>
            <a:r>
              <a:rPr lang="en-IN" sz="1200" dirty="0"/>
              <a:t>	Branching</a:t>
            </a:r>
          </a:p>
          <a:p>
            <a:pPr marL="0" indent="0">
              <a:buNone/>
            </a:pPr>
            <a:r>
              <a:rPr lang="en-IN" sz="1200" dirty="0"/>
              <a:t>	Error Branches</a:t>
            </a:r>
          </a:p>
          <a:p>
            <a:pPr marL="0" indent="0">
              <a:buNone/>
            </a:pPr>
            <a:r>
              <a:rPr lang="en-IN" sz="1200" dirty="0"/>
              <a:t>	</a:t>
            </a:r>
            <a:r>
              <a:rPr lang="en-IN" sz="1200" dirty="0" err="1"/>
              <a:t>Subflows</a:t>
            </a:r>
            <a:r>
              <a:rPr lang="en-IN" sz="1200" dirty="0"/>
              <a:t> </a:t>
            </a:r>
          </a:p>
          <a:p>
            <a:pPr marL="0" indent="0">
              <a:buNone/>
            </a:pPr>
            <a:r>
              <a:rPr lang="en-IN" sz="1200" dirty="0"/>
              <a:t>	Tips on </a:t>
            </a:r>
            <a:r>
              <a:rPr lang="en-IN" sz="1200" dirty="0" err="1"/>
              <a:t>Subflows</a:t>
            </a:r>
            <a:r>
              <a:rPr lang="en-IN" sz="1200" dirty="0"/>
              <a:t> </a:t>
            </a:r>
          </a:p>
          <a:p>
            <a:pPr marL="0" indent="0">
              <a:buNone/>
            </a:pPr>
            <a:r>
              <a:rPr lang="en-IN" sz="1200" dirty="0"/>
              <a:t>	Iteration </a:t>
            </a:r>
          </a:p>
          <a:p>
            <a:pPr marL="0" indent="0">
              <a:buNone/>
            </a:pPr>
            <a:r>
              <a:rPr lang="en-IN" sz="1200" dirty="0"/>
              <a:t>	Return Activity </a:t>
            </a:r>
          </a:p>
          <a:p>
            <a:pPr marL="0" indent="0">
              <a:buNone/>
            </a:pPr>
            <a:r>
              <a:rPr lang="en-IN" sz="1200" dirty="0"/>
              <a:t>	Application-level Schema</a:t>
            </a:r>
          </a:p>
          <a:p>
            <a:pPr marL="0" indent="0">
              <a:buNone/>
            </a:pPr>
            <a:r>
              <a:rPr lang="en-IN" sz="1200" dirty="0"/>
              <a:t>	Use App-level Schema</a:t>
            </a:r>
          </a:p>
          <a:p>
            <a:pPr marL="0" indent="0">
              <a:buNone/>
            </a:pPr>
            <a:r>
              <a:rPr lang="en-IN" sz="1200" dirty="0"/>
              <a:t>	Coerce Parameters </a:t>
            </a:r>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71536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Use App Level Schema</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r>
              <a:rPr lang="en-US" sz="1400" b="0" i="0" dirty="0">
                <a:solidFill>
                  <a:srgbClr val="313537"/>
                </a:solidFill>
                <a:effectLst/>
                <a:latin typeface="GOTHAM"/>
              </a:rPr>
              <a:t>You can use an app-level schema from a flow, trigger, or activity:</a:t>
            </a:r>
          </a:p>
          <a:p>
            <a:pPr algn="just" fontAlgn="base">
              <a:buFont typeface="Arial" panose="020B0604020202020204" pitchFamily="34" charset="0"/>
              <a:buChar char="•"/>
            </a:pPr>
            <a:r>
              <a:rPr lang="en-US" sz="1400" b="0" i="0" dirty="0">
                <a:solidFill>
                  <a:srgbClr val="313537"/>
                </a:solidFill>
                <a:effectLst/>
                <a:latin typeface="var(--font-family-body)"/>
              </a:rPr>
              <a:t>Inputs or Outputs tab of a flow:</a:t>
            </a:r>
          </a:p>
          <a:p>
            <a:pPr algn="just" fontAlgn="base"/>
            <a:r>
              <a:rPr lang="en-US" sz="1400" b="0" i="0" dirty="0">
                <a:solidFill>
                  <a:srgbClr val="313537"/>
                </a:solidFill>
                <a:effectLst/>
                <a:latin typeface="GOTHAM"/>
              </a:rPr>
              <a:t>Use these tabs to configure the input to the flow and the flow output. These tabs are particularly useful when you create blank flows that are not attached to any triggers.</a:t>
            </a:r>
          </a:p>
          <a:p>
            <a:pPr algn="just" fontAlgn="base">
              <a:buFont typeface="Arial" panose="020B0604020202020204" pitchFamily="34" charset="0"/>
              <a:buChar char="•"/>
            </a:pPr>
            <a:r>
              <a:rPr lang="en-US" sz="1400" b="0" i="0" dirty="0">
                <a:solidFill>
                  <a:srgbClr val="313537"/>
                </a:solidFill>
                <a:effectLst/>
                <a:latin typeface="var(--font-family-body)"/>
              </a:rPr>
              <a:t>Input or Output Settings Tab of an Activity:</a:t>
            </a:r>
          </a:p>
          <a:p>
            <a:pPr algn="just" fontAlgn="base"/>
            <a:r>
              <a:rPr lang="en-US" sz="1400" b="0" i="0" dirty="0">
                <a:solidFill>
                  <a:srgbClr val="313537"/>
                </a:solidFill>
                <a:effectLst/>
                <a:latin typeface="GOTHAM"/>
              </a:rPr>
              <a:t>When configuring an activity, you can select an app-level schema in the Input or Output Settings Tab of an activity.</a:t>
            </a:r>
          </a:p>
          <a:p>
            <a:pPr algn="just" fontAlgn="base">
              <a:buFont typeface="Arial" panose="020B0604020202020204" pitchFamily="34" charset="0"/>
              <a:buChar char="•"/>
            </a:pPr>
            <a:r>
              <a:rPr lang="en-US" sz="1400" b="0" i="0" dirty="0">
                <a:solidFill>
                  <a:srgbClr val="313537"/>
                </a:solidFill>
                <a:effectLst/>
                <a:latin typeface="var(--font-family-body)"/>
              </a:rPr>
              <a:t>Output or Reply Settings Tab of a Trigger:</a:t>
            </a:r>
          </a:p>
          <a:p>
            <a:pPr algn="just" fontAlgn="base"/>
            <a:r>
              <a:rPr lang="en-US" sz="1400" b="0" i="0" dirty="0">
                <a:solidFill>
                  <a:srgbClr val="313537"/>
                </a:solidFill>
                <a:effectLst/>
                <a:latin typeface="GOTHAM"/>
              </a:rPr>
              <a:t>When configuring a trigger, you can select an app-level schema in the Output or Reply Settings Tab of a trigger.</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E2D033E3-13A4-CE25-62D5-33B1F564375C}"/>
              </a:ext>
            </a:extLst>
          </p:cNvPr>
          <p:cNvPicPr>
            <a:picLocks noChangeAspect="1"/>
          </p:cNvPicPr>
          <p:nvPr/>
        </p:nvPicPr>
        <p:blipFill>
          <a:blip r:embed="rId3"/>
          <a:stretch>
            <a:fillRect/>
          </a:stretch>
        </p:blipFill>
        <p:spPr>
          <a:xfrm>
            <a:off x="6260795" y="1474556"/>
            <a:ext cx="5931205" cy="3410125"/>
          </a:xfrm>
          <a:prstGeom prst="rect">
            <a:avLst/>
          </a:prstGeom>
        </p:spPr>
      </p:pic>
    </p:spTree>
    <p:extLst>
      <p:ext uri="{BB962C8B-B14F-4D97-AF65-F5344CB8AC3E}">
        <p14:creationId xmlns:p14="http://schemas.microsoft.com/office/powerpoint/2010/main" val="295243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IN" sz="6000" dirty="0"/>
              <a:t>	Coerce Parameters </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10052462" cy="4560125"/>
          </a:xfrm>
        </p:spPr>
        <p:txBody>
          <a:bodyPr>
            <a:normAutofit fontScale="77500" lnSpcReduction="20000"/>
          </a:bodyPr>
          <a:lstStyle/>
          <a:p>
            <a:pPr algn="just" fontAlgn="base">
              <a:buFont typeface="Arial" panose="020B0604020202020204" pitchFamily="34" charset="0"/>
              <a:buChar char="•"/>
            </a:pPr>
            <a:r>
              <a:rPr lang="en-US" b="0" i="0" dirty="0">
                <a:solidFill>
                  <a:srgbClr val="313537"/>
                </a:solidFill>
                <a:effectLst/>
                <a:latin typeface="var(--font-family-body)"/>
              </a:rPr>
              <a:t>In </a:t>
            </a:r>
            <a:r>
              <a:rPr lang="en-US" b="0" i="0">
                <a:solidFill>
                  <a:srgbClr val="313537"/>
                </a:solidFill>
                <a:effectLst/>
                <a:latin typeface="var(--font-family-body)"/>
              </a:rPr>
              <a:t>the activity </a:t>
            </a:r>
            <a:r>
              <a:rPr lang="en-US" b="0" i="0" dirty="0">
                <a:solidFill>
                  <a:srgbClr val="313537"/>
                </a:solidFill>
                <a:effectLst/>
                <a:latin typeface="var(--font-family-body)"/>
              </a:rPr>
              <a:t>input, output or trigger reply configuration, if you have defined a parameter, but have not defined or cannot define a schema for the parameter, you can coerce the parameter to take the value from a schema that you dynamically define during design time.</a:t>
            </a:r>
          </a:p>
          <a:p>
            <a:pPr algn="just" fontAlgn="base">
              <a:buFont typeface="Arial" panose="020B0604020202020204" pitchFamily="34" charset="0"/>
              <a:buChar char="•"/>
            </a:pPr>
            <a:r>
              <a:rPr lang="en-US" b="0" i="0" dirty="0">
                <a:solidFill>
                  <a:srgbClr val="313537"/>
                </a:solidFill>
                <a:effectLst/>
                <a:latin typeface="var(--font-family-body)"/>
              </a:rPr>
              <a:t>This feature is particularly useful for apps that were created in Project </a:t>
            </a:r>
            <a:r>
              <a:rPr lang="en-US" b="0" i="0" dirty="0" err="1">
                <a:solidFill>
                  <a:srgbClr val="313537"/>
                </a:solidFill>
                <a:effectLst/>
                <a:latin typeface="var(--font-family-body)"/>
              </a:rPr>
              <a:t>Flogo</a:t>
            </a:r>
            <a:r>
              <a:rPr lang="en-US" b="0" i="0" dirty="0">
                <a:solidFill>
                  <a:srgbClr val="313537"/>
                </a:solidFill>
                <a:effectLst/>
                <a:latin typeface="var(--font-family-body)"/>
              </a:rPr>
              <a:t> and imported to </a:t>
            </a:r>
            <a:r>
              <a:rPr lang="en-US" b="0" i="0" dirty="0" err="1">
                <a:solidFill>
                  <a:srgbClr val="313537"/>
                </a:solidFill>
                <a:effectLst/>
                <a:latin typeface="var(--font-family-body)"/>
              </a:rPr>
              <a:t>Flogo</a:t>
            </a:r>
            <a:r>
              <a:rPr lang="en-US" b="0" i="0" dirty="0">
                <a:solidFill>
                  <a:srgbClr val="313537"/>
                </a:solidFill>
                <a:effectLst/>
                <a:latin typeface="var(--font-family-body)"/>
              </a:rPr>
              <a:t>® Enterprise. </a:t>
            </a:r>
          </a:p>
          <a:p>
            <a:pPr algn="just" fontAlgn="base">
              <a:buFont typeface="Arial" panose="020B0604020202020204" pitchFamily="34" charset="0"/>
              <a:buChar char="•"/>
            </a:pPr>
            <a:r>
              <a:rPr lang="en-US" b="0" i="0" dirty="0">
                <a:solidFill>
                  <a:srgbClr val="313537"/>
                </a:solidFill>
                <a:effectLst/>
                <a:latin typeface="var(--font-family-body)"/>
              </a:rPr>
              <a:t>Such apps will likely have activities for which input parameters or output are not defined with a schema.</a:t>
            </a:r>
          </a:p>
          <a:p>
            <a:pPr algn="just" fontAlgn="base">
              <a:buFont typeface="Arial" panose="020B0604020202020204" pitchFamily="34" charset="0"/>
              <a:buChar char="•"/>
            </a:pPr>
            <a:r>
              <a:rPr lang="en-US" b="0" i="0" dirty="0">
                <a:solidFill>
                  <a:srgbClr val="313537"/>
                </a:solidFill>
                <a:effectLst/>
                <a:latin typeface="var(--font-family-body)"/>
              </a:rPr>
              <a:t>Currently, </a:t>
            </a:r>
            <a:r>
              <a:rPr lang="en-US" b="0" i="0" dirty="0" err="1">
                <a:solidFill>
                  <a:srgbClr val="313537"/>
                </a:solidFill>
                <a:effectLst/>
                <a:latin typeface="var(--font-family-body)"/>
              </a:rPr>
              <a:t>Flogo</a:t>
            </a:r>
            <a:r>
              <a:rPr lang="en-US" b="0" i="0" dirty="0">
                <a:solidFill>
                  <a:srgbClr val="313537"/>
                </a:solidFill>
                <a:effectLst/>
                <a:latin typeface="var(--font-family-body)"/>
              </a:rPr>
              <a:t> Enterprise supports coercing for parameters of the following data types:</a:t>
            </a:r>
          </a:p>
          <a:p>
            <a:pPr marL="742950" lvl="1" indent="-285750" algn="just" fontAlgn="base">
              <a:buFont typeface="Arial" panose="020B0604020202020204" pitchFamily="34" charset="0"/>
              <a:buChar char="•"/>
            </a:pPr>
            <a:r>
              <a:rPr lang="en-US" b="0" i="0" dirty="0">
                <a:solidFill>
                  <a:srgbClr val="313537"/>
                </a:solidFill>
                <a:effectLst/>
                <a:latin typeface="var(--font-family-body)"/>
              </a:rPr>
              <a:t>array</a:t>
            </a:r>
          </a:p>
          <a:p>
            <a:pPr marL="742950" lvl="1" indent="-285750" algn="just" fontAlgn="base">
              <a:buFont typeface="Arial" panose="020B0604020202020204" pitchFamily="34" charset="0"/>
              <a:buChar char="•"/>
            </a:pPr>
            <a:r>
              <a:rPr lang="en-US" b="0" i="0" dirty="0">
                <a:solidFill>
                  <a:srgbClr val="313537"/>
                </a:solidFill>
                <a:effectLst/>
                <a:latin typeface="var(--font-family-body)"/>
              </a:rPr>
              <a:t>object</a:t>
            </a:r>
          </a:p>
          <a:p>
            <a:pPr marL="742950" lvl="1" indent="-285750" algn="just" fontAlgn="base">
              <a:buFont typeface="Arial" panose="020B0604020202020204" pitchFamily="34" charset="0"/>
              <a:buChar char="•"/>
            </a:pPr>
            <a:r>
              <a:rPr lang="en-US" b="0" i="0" dirty="0">
                <a:solidFill>
                  <a:srgbClr val="313537"/>
                </a:solidFill>
                <a:effectLst/>
                <a:latin typeface="var(--font-family-body)"/>
              </a:rPr>
              <a:t>param</a:t>
            </a:r>
          </a:p>
          <a:p>
            <a:pPr marL="742950" lvl="1" indent="-285750" algn="just" fontAlgn="base">
              <a:buFont typeface="Arial" panose="020B0604020202020204" pitchFamily="34" charset="0"/>
              <a:buChar char="•"/>
            </a:pPr>
            <a:r>
              <a:rPr lang="en-US" b="0" i="0" dirty="0">
                <a:solidFill>
                  <a:srgbClr val="313537"/>
                </a:solidFill>
                <a:effectLst/>
                <a:latin typeface="var(--font-family-body)"/>
              </a:rPr>
              <a:t>any</a:t>
            </a:r>
          </a:p>
          <a:p>
            <a:pPr algn="just" fontAlgn="base">
              <a:buFont typeface="Arial" panose="020B0604020202020204" pitchFamily="34" charset="0"/>
              <a:buChar char="•"/>
            </a:pPr>
            <a:r>
              <a:rPr lang="en-US" b="0" i="0" dirty="0">
                <a:solidFill>
                  <a:srgbClr val="313537"/>
                </a:solidFill>
                <a:effectLst/>
                <a:latin typeface="var(--font-family-body)"/>
              </a:rPr>
              <a:t>Coercing is supported only in the Default category activities which are the activities marked as OSS, with the exception of the Return and Start a </a:t>
            </a:r>
            <a:r>
              <a:rPr lang="en-US" b="0" i="0" dirty="0" err="1">
                <a:solidFill>
                  <a:srgbClr val="313537"/>
                </a:solidFill>
                <a:effectLst/>
                <a:latin typeface="var(--font-family-body)"/>
              </a:rPr>
              <a:t>SubFlow</a:t>
            </a:r>
            <a:r>
              <a:rPr lang="en-US" b="0" i="0" dirty="0">
                <a:solidFill>
                  <a:srgbClr val="313537"/>
                </a:solidFill>
                <a:effectLst/>
                <a:latin typeface="var(--font-family-body)"/>
              </a:rPr>
              <a:t> activities.</a:t>
            </a:r>
          </a:p>
          <a:p>
            <a:pPr algn="just" fontAlgn="base">
              <a:buFont typeface="Arial" panose="020B0604020202020204" pitchFamily="34" charset="0"/>
              <a:buChar char="•"/>
            </a:pPr>
            <a:r>
              <a:rPr lang="en-US" b="0" i="0" dirty="0">
                <a:solidFill>
                  <a:srgbClr val="313537"/>
                </a:solidFill>
                <a:effectLst/>
                <a:latin typeface="var(--font-family-body)"/>
              </a:rPr>
              <a:t>After you enter the schema, it is displayed in a tree format under Activity Input, Output tab, or Trigger Reply in the mapper. All subsequent activities will also display the elements of the schema under the activity in the Upstream Output. The schema elements will now be available for you to map.</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39801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D0F5F11D-F1D5-8D68-3064-1C123DED7789}"/>
              </a:ext>
            </a:extLst>
          </p:cNvPr>
          <p:cNvPicPr>
            <a:picLocks noChangeAspect="1"/>
          </p:cNvPicPr>
          <p:nvPr/>
        </p:nvPicPr>
        <p:blipFill>
          <a:blip r:embed="rId3"/>
          <a:stretch>
            <a:fillRect/>
          </a:stretch>
        </p:blipFill>
        <p:spPr>
          <a:xfrm>
            <a:off x="2381462" y="1615615"/>
            <a:ext cx="7337596" cy="3971726"/>
          </a:xfrm>
          <a:prstGeom prst="rect">
            <a:avLst/>
          </a:prstGeom>
        </p:spPr>
      </p:pic>
      <p:sp>
        <p:nvSpPr>
          <p:cNvPr id="7" name="Title 1">
            <a:extLst>
              <a:ext uri="{FF2B5EF4-FFF2-40B4-BE49-F238E27FC236}">
                <a16:creationId xmlns:a16="http://schemas.microsoft.com/office/drawing/2014/main" id="{DF054860-6859-4A47-5D8E-B83F8E807391}"/>
              </a:ext>
            </a:extLst>
          </p:cNvPr>
          <p:cNvSpPr>
            <a:spLocks noGrp="1"/>
          </p:cNvSpPr>
          <p:nvPr>
            <p:ph type="ctrTitle"/>
          </p:nvPr>
        </p:nvSpPr>
        <p:spPr>
          <a:xfrm>
            <a:off x="754083" y="296883"/>
            <a:ext cx="9375569" cy="1104405"/>
          </a:xfrm>
        </p:spPr>
        <p:txBody>
          <a:bodyPr/>
          <a:lstStyle/>
          <a:p>
            <a:pPr algn="l"/>
            <a:r>
              <a:rPr lang="en-IN" dirty="0"/>
              <a:t>Check You Knowledge</a:t>
            </a:r>
          </a:p>
        </p:txBody>
      </p:sp>
    </p:spTree>
    <p:extLst>
      <p:ext uri="{BB962C8B-B14F-4D97-AF65-F5344CB8AC3E}">
        <p14:creationId xmlns:p14="http://schemas.microsoft.com/office/powerpoint/2010/main" val="1478523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3EC3A90E-A676-FF14-381C-F04FBF4BD56C}"/>
              </a:ext>
            </a:extLst>
          </p:cNvPr>
          <p:cNvPicPr>
            <a:picLocks noChangeAspect="1"/>
          </p:cNvPicPr>
          <p:nvPr/>
        </p:nvPicPr>
        <p:blipFill>
          <a:blip r:embed="rId3"/>
          <a:stretch>
            <a:fillRect/>
          </a:stretch>
        </p:blipFill>
        <p:spPr>
          <a:xfrm>
            <a:off x="2532882" y="1258617"/>
            <a:ext cx="7389059" cy="4340766"/>
          </a:xfrm>
          <a:prstGeom prst="rect">
            <a:avLst/>
          </a:prstGeom>
        </p:spPr>
      </p:pic>
    </p:spTree>
    <p:extLst>
      <p:ext uri="{BB962C8B-B14F-4D97-AF65-F5344CB8AC3E}">
        <p14:creationId xmlns:p14="http://schemas.microsoft.com/office/powerpoint/2010/main" val="184486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4C43-2A39-5E1D-DF80-919063F5F3D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DAE48076-E025-A0EF-AA76-22ABF02E4FB0}"/>
              </a:ext>
            </a:extLst>
          </p:cNvPr>
          <p:cNvSpPr>
            <a:spLocks noGrp="1"/>
          </p:cNvSpPr>
          <p:nvPr>
            <p:ph idx="1"/>
          </p:nvPr>
        </p:nvSpPr>
        <p:spPr/>
        <p:txBody>
          <a:bodyPr/>
          <a:lstStyle/>
          <a:p>
            <a:r>
              <a:rPr lang="en-IN" dirty="0"/>
              <a:t>1. Branching</a:t>
            </a:r>
          </a:p>
          <a:p>
            <a:r>
              <a:rPr lang="en-IN" dirty="0"/>
              <a:t>2.Use of </a:t>
            </a:r>
            <a:r>
              <a:rPr lang="en-IN" dirty="0" err="1"/>
              <a:t>subflow</a:t>
            </a:r>
            <a:r>
              <a:rPr lang="en-IN" dirty="0"/>
              <a:t> and app level schema</a:t>
            </a:r>
          </a:p>
          <a:p>
            <a:r>
              <a:rPr lang="en-IN" dirty="0"/>
              <a:t>3.use of iteration and return activity</a:t>
            </a:r>
          </a:p>
          <a:p>
            <a:r>
              <a:rPr lang="en-IN" dirty="0"/>
              <a:t>Custom Activity</a:t>
            </a:r>
          </a:p>
          <a:p>
            <a:pPr marL="0" indent="0">
              <a:buNone/>
            </a:pPr>
            <a:r>
              <a:rPr lang="en-US" dirty="0"/>
              <a:t>	github.com/</a:t>
            </a:r>
            <a:r>
              <a:rPr lang="en-US" dirty="0" err="1"/>
              <a:t>retgits</a:t>
            </a:r>
            <a:r>
              <a:rPr lang="en-US" dirty="0"/>
              <a:t>/</a:t>
            </a:r>
            <a:r>
              <a:rPr lang="en-US" dirty="0" err="1"/>
              <a:t>flogo</a:t>
            </a:r>
            <a:r>
              <a:rPr lang="en-US" dirty="0"/>
              <a:t>-components/activity/</a:t>
            </a:r>
            <a:r>
              <a:rPr lang="en-US" dirty="0" err="1"/>
              <a:t>randomnumber</a:t>
            </a:r>
            <a:endParaRPr lang="en-US" dirty="0"/>
          </a:p>
          <a:p>
            <a:pPr marL="0" indent="0">
              <a:buNone/>
            </a:pPr>
            <a:endParaRPr lang="en-IN" dirty="0"/>
          </a:p>
        </p:txBody>
      </p:sp>
    </p:spTree>
    <p:extLst>
      <p:ext uri="{BB962C8B-B14F-4D97-AF65-F5344CB8AC3E}">
        <p14:creationId xmlns:p14="http://schemas.microsoft.com/office/powerpoint/2010/main" val="287313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latin typeface="+mn-lt"/>
              </a:rPr>
              <a:t>Triggers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buFont typeface="Arial" panose="020B0604020202020204" pitchFamily="34" charset="0"/>
              <a:buChar char="•"/>
            </a:pPr>
            <a:r>
              <a:rPr lang="en-US" sz="2000" b="0" i="0" dirty="0">
                <a:solidFill>
                  <a:srgbClr val="313537"/>
                </a:solidFill>
                <a:effectLst/>
              </a:rPr>
              <a:t>Triggers receive events from external sources such as Kafka, Salesforce, </a:t>
            </a:r>
            <a:r>
              <a:rPr lang="en-US" sz="2000" b="0" i="0" dirty="0" err="1">
                <a:solidFill>
                  <a:srgbClr val="313537"/>
                </a:solidFill>
                <a:effectLst/>
              </a:rPr>
              <a:t>GraphQL</a:t>
            </a:r>
            <a:r>
              <a:rPr lang="en-US" sz="2000" b="0" i="0" dirty="0">
                <a:solidFill>
                  <a:srgbClr val="313537"/>
                </a:solidFill>
                <a:effectLst/>
              </a:rPr>
              <a:t> and so on. </a:t>
            </a:r>
          </a:p>
          <a:p>
            <a:pPr algn="just" fontAlgn="base">
              <a:buFont typeface="Arial" panose="020B0604020202020204" pitchFamily="34" charset="0"/>
              <a:buChar char="•"/>
            </a:pPr>
            <a:r>
              <a:rPr lang="en-US" sz="2000" b="0" i="0" dirty="0">
                <a:solidFill>
                  <a:srgbClr val="313537"/>
                </a:solidFill>
                <a:effectLst/>
              </a:rPr>
              <a:t>Handlers dispatch events to actions such as flow. </a:t>
            </a:r>
          </a:p>
          <a:p>
            <a:pPr algn="just" fontAlgn="base">
              <a:buFont typeface="Arial" panose="020B0604020202020204" pitchFamily="34" charset="0"/>
              <a:buChar char="•"/>
            </a:pPr>
            <a:r>
              <a:rPr lang="en-US" sz="2000" b="0" i="0" dirty="0" err="1">
                <a:solidFill>
                  <a:srgbClr val="313537"/>
                </a:solidFill>
                <a:effectLst/>
              </a:rPr>
              <a:t>Flogo</a:t>
            </a:r>
            <a:r>
              <a:rPr lang="en-US" sz="2000" b="0" i="0" dirty="0">
                <a:solidFill>
                  <a:srgbClr val="313537"/>
                </a:solidFill>
                <a:effectLst/>
              </a:rPr>
              <a:t> Enterprise provides a set of out-of-the-box triggers as well as a range of connectors for receiving events from a variety of external systems.</a:t>
            </a:r>
          </a:p>
          <a:p>
            <a:pPr algn="just"/>
            <a:endParaRPr lang="en-IN" sz="20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93620A69-81C5-9638-8063-4F1D50F7BC81}"/>
              </a:ext>
            </a:extLst>
          </p:cNvPr>
          <p:cNvPicPr>
            <a:picLocks noChangeAspect="1"/>
          </p:cNvPicPr>
          <p:nvPr/>
        </p:nvPicPr>
        <p:blipFill>
          <a:blip r:embed="rId3"/>
          <a:stretch>
            <a:fillRect/>
          </a:stretch>
        </p:blipFill>
        <p:spPr>
          <a:xfrm>
            <a:off x="6165186" y="1486843"/>
            <a:ext cx="5950256" cy="4664575"/>
          </a:xfrm>
          <a:prstGeom prst="rect">
            <a:avLst/>
          </a:prstGeom>
        </p:spPr>
      </p:pic>
    </p:spTree>
    <p:extLst>
      <p:ext uri="{BB962C8B-B14F-4D97-AF65-F5344CB8AC3E}">
        <p14:creationId xmlns:p14="http://schemas.microsoft.com/office/powerpoint/2010/main" val="85356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Trigger Circumstances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l" fontAlgn="base">
              <a:buFont typeface="Arial" panose="020B0604020202020204" pitchFamily="34" charset="0"/>
              <a:buChar char="•"/>
            </a:pPr>
            <a:r>
              <a:rPr lang="en-US" sz="1200" b="0" i="0" dirty="0">
                <a:solidFill>
                  <a:srgbClr val="313537"/>
                </a:solidFill>
                <a:effectLst/>
              </a:rPr>
              <a:t>If you had created a blank flow without attaching it to a trigger, you can attach it to an existing trigger that is being used by another flow in the same app. If you are unsure of the circumstances under which the flow should be activated or if you want the flow to be activated under more than one situation, use the Configure flow inputs and outputs and add the trigger(s) at a later time as needed to the flow.</a:t>
            </a:r>
          </a:p>
          <a:p>
            <a:pPr algn="l" fontAlgn="base">
              <a:buFont typeface="Arial" panose="020B0604020202020204" pitchFamily="34" charset="0"/>
              <a:buChar char="•"/>
            </a:pPr>
            <a:r>
              <a:rPr lang="en-US" sz="1200" b="0" i="0" dirty="0">
                <a:solidFill>
                  <a:srgbClr val="313537"/>
                </a:solidFill>
                <a:effectLst/>
              </a:rPr>
              <a:t>A flow can have multiple triggers. When executing a flow with multiple triggers, you cannot disable a trigger, specify a particular trigger to execute, or specify the order in which the triggers execute. All triggers get initialized in the order that they appear in the flow.</a:t>
            </a:r>
          </a:p>
          <a:p>
            <a:pPr algn="l" fontAlgn="base">
              <a:buFont typeface="Arial" panose="020B0604020202020204" pitchFamily="34" charset="0"/>
              <a:buChar char="•"/>
            </a:pPr>
            <a:r>
              <a:rPr lang="en-US" sz="1200" b="0" i="0" dirty="0">
                <a:solidFill>
                  <a:srgbClr val="313537"/>
                </a:solidFill>
                <a:effectLst/>
              </a:rPr>
              <a:t>You have the option to either create a trigger as a part of the process of creating a flow or you can create a trigger without creating a flow.</a:t>
            </a:r>
          </a:p>
          <a:p>
            <a:pPr algn="l" fontAlgn="base">
              <a:buFont typeface="Arial" panose="020B0604020202020204" pitchFamily="34" charset="0"/>
              <a:buChar char="•"/>
            </a:pPr>
            <a:r>
              <a:rPr lang="en-US" sz="1200" b="0" i="0" dirty="0">
                <a:solidFill>
                  <a:srgbClr val="313537"/>
                </a:solidFill>
                <a:effectLst/>
              </a:rPr>
              <a:t>When creating a flow in the </a:t>
            </a:r>
            <a:r>
              <a:rPr lang="en-US" sz="1200" b="0" i="0" dirty="0" err="1">
                <a:solidFill>
                  <a:srgbClr val="313537"/>
                </a:solidFill>
                <a:effectLst/>
              </a:rPr>
              <a:t>Flogo</a:t>
            </a:r>
            <a:r>
              <a:rPr lang="en-US" sz="1200" b="0" i="0" dirty="0">
                <a:solidFill>
                  <a:srgbClr val="313537"/>
                </a:solidFill>
                <a:effectLst/>
              </a:rPr>
              <a:t> App, you can create it without a trigger. This method of creating a flow is useful when the logic for the flow is available but you do not know just yet what action should activate the flow.</a:t>
            </a:r>
          </a:p>
          <a:p>
            <a:pPr algn="l" fontAlgn="base">
              <a:buFont typeface="Arial" panose="020B0604020202020204" pitchFamily="34" charset="0"/>
              <a:buChar char="•"/>
            </a:pPr>
            <a:r>
              <a:rPr lang="en-US" sz="1200" b="0" i="0" dirty="0">
                <a:solidFill>
                  <a:srgbClr val="313537"/>
                </a:solidFill>
                <a:effectLst/>
              </a:rPr>
              <a:t>You can start by creating a flow with the logic and attach one or more triggers to the flow at a later time.</a:t>
            </a:r>
          </a:p>
          <a:p>
            <a:pPr algn="l" fontAlgn="base">
              <a:buFont typeface="Arial" panose="020B0604020202020204" pitchFamily="34" charset="0"/>
              <a:buChar char="•"/>
            </a:pPr>
            <a:r>
              <a:rPr lang="en-US" sz="1200" b="0" i="0" dirty="0">
                <a:solidFill>
                  <a:srgbClr val="313537"/>
                </a:solidFill>
                <a:effectLst/>
              </a:rPr>
              <a:t>You have the option to either create a trigger as a part of the process of creating a flow or you can create a trigger without creating a flow.</a:t>
            </a:r>
          </a:p>
          <a:p>
            <a:pPr algn="l" fontAlgn="base">
              <a:buFont typeface="Arial" panose="020B0604020202020204" pitchFamily="34" charset="0"/>
              <a:buChar char="•"/>
            </a:pPr>
            <a:r>
              <a:rPr lang="en-US" sz="1200" b="0" i="0" dirty="0">
                <a:solidFill>
                  <a:srgbClr val="313537"/>
                </a:solidFill>
                <a:effectLst/>
              </a:rPr>
              <a:t>If you make any changes to the schema that you entered when creating the trigger, you must save any changes you make explicitly then you must propagate the changes to the flow input and flow output.</a:t>
            </a:r>
          </a:p>
          <a:p>
            <a:pPr algn="just"/>
            <a:endParaRPr lang="en-IN" sz="12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2B7F1768-BA76-7199-FD36-B6298DC8FE40}"/>
              </a:ext>
            </a:extLst>
          </p:cNvPr>
          <p:cNvPicPr>
            <a:picLocks noChangeAspect="1"/>
          </p:cNvPicPr>
          <p:nvPr/>
        </p:nvPicPr>
        <p:blipFill>
          <a:blip r:embed="rId3"/>
          <a:stretch>
            <a:fillRect/>
          </a:stretch>
        </p:blipFill>
        <p:spPr>
          <a:xfrm>
            <a:off x="6184237" y="1490431"/>
            <a:ext cx="5931205" cy="3378374"/>
          </a:xfrm>
          <a:prstGeom prst="rect">
            <a:avLst/>
          </a:prstGeom>
        </p:spPr>
      </p:pic>
    </p:spTree>
    <p:extLst>
      <p:ext uri="{BB962C8B-B14F-4D97-AF65-F5344CB8AC3E}">
        <p14:creationId xmlns:p14="http://schemas.microsoft.com/office/powerpoint/2010/main" val="31731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fontScale="90000"/>
          </a:bodyPr>
          <a:lstStyle/>
          <a:p>
            <a:pPr algn="l"/>
            <a:r>
              <a:rPr lang="en-IN" dirty="0"/>
              <a:t>Receive HTTP Message Trigger</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l" fontAlgn="base">
              <a:buFont typeface="Arial" panose="020B0604020202020204" pitchFamily="34" charset="0"/>
              <a:buChar char="•"/>
            </a:pPr>
            <a:r>
              <a:rPr lang="en-US" sz="1600" b="0" i="0" dirty="0">
                <a:solidFill>
                  <a:srgbClr val="313537"/>
                </a:solidFill>
                <a:effectLst/>
              </a:rPr>
              <a:t>When creating a flow with a REST trigger, you have the option to either enter the schema in the Add a trigger dialog while creating the flow or you can start by using a Swagger-compliant JSON file to create the flow.</a:t>
            </a:r>
          </a:p>
          <a:p>
            <a:pPr algn="l" fontAlgn="base">
              <a:buFont typeface="Arial" panose="020B0604020202020204" pitchFamily="34" charset="0"/>
              <a:buChar char="•"/>
            </a:pPr>
            <a:r>
              <a:rPr lang="en-US" sz="1600" b="0" i="0" dirty="0">
                <a:solidFill>
                  <a:srgbClr val="313537"/>
                </a:solidFill>
                <a:effectLst/>
              </a:rPr>
              <a:t>A flow can have multiple REST triggers. </a:t>
            </a:r>
          </a:p>
          <a:p>
            <a:pPr algn="l" fontAlgn="base">
              <a:buFont typeface="Arial" panose="020B0604020202020204" pitchFamily="34" charset="0"/>
              <a:buChar char="•"/>
            </a:pPr>
            <a:r>
              <a:rPr lang="en-US" sz="1600" b="0" i="0" dirty="0">
                <a:solidFill>
                  <a:srgbClr val="313537"/>
                </a:solidFill>
                <a:effectLst/>
              </a:rPr>
              <a:t>Two REST triggers cannot have an identical port, path, and method combination. </a:t>
            </a:r>
          </a:p>
          <a:p>
            <a:pPr algn="l" fontAlgn="base">
              <a:buFont typeface="Arial" panose="020B0604020202020204" pitchFamily="34" charset="0"/>
              <a:buChar char="•"/>
            </a:pPr>
            <a:r>
              <a:rPr lang="en-US" sz="1600" b="0" i="0" dirty="0">
                <a:solidFill>
                  <a:srgbClr val="313537"/>
                </a:solidFill>
                <a:effectLst/>
              </a:rPr>
              <a:t>Each REST trigger needs to differ from the other REST triggers for the same flow with either a unique port, path, or operation (GET, PUT, POST, DELETE).</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21E2EC3C-DC51-355A-2CF1-DEF61A40017F}"/>
              </a:ext>
            </a:extLst>
          </p:cNvPr>
          <p:cNvPicPr>
            <a:picLocks noChangeAspect="1"/>
          </p:cNvPicPr>
          <p:nvPr/>
        </p:nvPicPr>
        <p:blipFill>
          <a:blip r:embed="rId3"/>
          <a:stretch>
            <a:fillRect/>
          </a:stretch>
        </p:blipFill>
        <p:spPr>
          <a:xfrm>
            <a:off x="6032675" y="1325288"/>
            <a:ext cx="5969307" cy="3435527"/>
          </a:xfrm>
          <a:prstGeom prst="rect">
            <a:avLst/>
          </a:prstGeom>
        </p:spPr>
      </p:pic>
    </p:spTree>
    <p:extLst>
      <p:ext uri="{BB962C8B-B14F-4D97-AF65-F5344CB8AC3E}">
        <p14:creationId xmlns:p14="http://schemas.microsoft.com/office/powerpoint/2010/main" val="429002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Other Triggers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7445829" cy="4560125"/>
          </a:xfrm>
        </p:spPr>
        <p:txBody>
          <a:bodyPr/>
          <a:lstStyle/>
          <a:p>
            <a:pPr algn="just"/>
            <a:r>
              <a:rPr lang="en-US" b="0" i="0" dirty="0">
                <a:solidFill>
                  <a:srgbClr val="313537"/>
                </a:solidFill>
                <a:effectLst/>
                <a:latin typeface="GOTHAM"/>
              </a:rPr>
              <a:t>Here are some other triggers available by default in </a:t>
            </a:r>
            <a:r>
              <a:rPr lang="en-US" b="0" i="0" dirty="0" err="1">
                <a:solidFill>
                  <a:srgbClr val="313537"/>
                </a:solidFill>
                <a:effectLst/>
                <a:latin typeface="GOTHAM"/>
              </a:rPr>
              <a:t>Flogo</a:t>
            </a:r>
            <a:r>
              <a:rPr lang="en-US" b="0" i="0" dirty="0">
                <a:solidFill>
                  <a:srgbClr val="313537"/>
                </a:solidFill>
                <a:effectLst/>
                <a:latin typeface="GOTHAM"/>
              </a:rPr>
              <a:t>.</a:t>
            </a:r>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860F1242-F9C7-D1FC-2D24-341D50F2632E}"/>
              </a:ext>
            </a:extLst>
          </p:cNvPr>
          <p:cNvPicPr>
            <a:picLocks noChangeAspect="1"/>
          </p:cNvPicPr>
          <p:nvPr/>
        </p:nvPicPr>
        <p:blipFill>
          <a:blip r:embed="rId3"/>
          <a:stretch>
            <a:fillRect/>
          </a:stretch>
        </p:blipFill>
        <p:spPr>
          <a:xfrm>
            <a:off x="2262249" y="2131078"/>
            <a:ext cx="7309263" cy="3397425"/>
          </a:xfrm>
          <a:prstGeom prst="rect">
            <a:avLst/>
          </a:prstGeom>
        </p:spPr>
      </p:pic>
    </p:spTree>
    <p:extLst>
      <p:ext uri="{BB962C8B-B14F-4D97-AF65-F5344CB8AC3E}">
        <p14:creationId xmlns:p14="http://schemas.microsoft.com/office/powerpoint/2010/main" val="394881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US" b="0" i="0" dirty="0">
                <a:solidFill>
                  <a:srgbClr val="313537"/>
                </a:solidFill>
                <a:effectLst/>
                <a:latin typeface="+mn-lt"/>
              </a:rPr>
              <a:t>Flow Inputs &amp; Outputs</a:t>
            </a:r>
            <a:endParaRPr lang="en-IN" dirty="0">
              <a:latin typeface="+mn-lt"/>
            </a:endParaRP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l" fontAlgn="base">
              <a:buFont typeface="Arial" panose="020B0604020202020204" pitchFamily="34" charset="0"/>
              <a:buChar char="•"/>
            </a:pPr>
            <a:r>
              <a:rPr lang="en-US" sz="1800" b="0" i="0" dirty="0">
                <a:solidFill>
                  <a:srgbClr val="313537"/>
                </a:solidFill>
                <a:effectLst/>
              </a:rPr>
              <a:t>The Flow Inputs &amp; Outputs allows mapping of the elements from the trigger output to flow input elements, such that the trigger output feeds into the flow input.</a:t>
            </a:r>
          </a:p>
          <a:p>
            <a:pPr algn="l" fontAlgn="base">
              <a:buFont typeface="Arial" panose="020B0604020202020204" pitchFamily="34" charset="0"/>
              <a:buChar char="•"/>
            </a:pPr>
            <a:r>
              <a:rPr lang="en-US" sz="1800" b="0" i="0" dirty="0">
                <a:solidFill>
                  <a:srgbClr val="313537"/>
                </a:solidFill>
                <a:effectLst/>
              </a:rPr>
              <a:t>A flow that was created without a trigger has its input and output parameters defined in the Flow Inputs &amp; Outputs dialog that you can access by clicking the blue bar with the same label. </a:t>
            </a:r>
          </a:p>
          <a:p>
            <a:pPr algn="l" fontAlgn="base">
              <a:buFont typeface="Arial" panose="020B0604020202020204" pitchFamily="34" charset="0"/>
              <a:buChar char="•"/>
            </a:pPr>
            <a:r>
              <a:rPr lang="en-US" sz="1800" b="0" i="0" dirty="0">
                <a:solidFill>
                  <a:srgbClr val="313537"/>
                </a:solidFill>
                <a:effectLst/>
              </a:rPr>
              <a:t>You must map the input parameters defined in the Input tab of this dialog to the trigger output parameters. This mapping must be done in the trigger. The mapping creates a contract between the trigger and the flow.</a:t>
            </a:r>
          </a:p>
          <a:p>
            <a:pPr algn="l" fontAlgn="base">
              <a:buFont typeface="Arial" panose="020B0604020202020204" pitchFamily="34" charset="0"/>
              <a:buChar char="•"/>
            </a:pPr>
            <a:r>
              <a:rPr lang="en-US" sz="1800" b="0" i="0" dirty="0">
                <a:solidFill>
                  <a:srgbClr val="313537"/>
                </a:solidFill>
                <a:effectLst/>
              </a:rPr>
              <a:t>This contract is mandatory, since the flow and the trigger were developed independent of each other and must now interact with each other.</a:t>
            </a:r>
          </a:p>
          <a:p>
            <a:pPr algn="just"/>
            <a:endParaRPr lang="en-IN" sz="18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87344E9D-DE34-5B66-85E0-A93AC3DA1EF6}"/>
              </a:ext>
            </a:extLst>
          </p:cNvPr>
          <p:cNvPicPr>
            <a:picLocks noChangeAspect="1"/>
          </p:cNvPicPr>
          <p:nvPr/>
        </p:nvPicPr>
        <p:blipFill>
          <a:blip r:embed="rId3"/>
          <a:stretch>
            <a:fillRect/>
          </a:stretch>
        </p:blipFill>
        <p:spPr>
          <a:xfrm>
            <a:off x="6096000" y="1485193"/>
            <a:ext cx="5969307" cy="3448227"/>
          </a:xfrm>
          <a:prstGeom prst="rect">
            <a:avLst/>
          </a:prstGeom>
        </p:spPr>
      </p:pic>
    </p:spTree>
    <p:extLst>
      <p:ext uri="{BB962C8B-B14F-4D97-AF65-F5344CB8AC3E}">
        <p14:creationId xmlns:p14="http://schemas.microsoft.com/office/powerpoint/2010/main" val="276934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Extensions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l" fontAlgn="base">
              <a:buFont typeface="Arial" panose="020B0604020202020204" pitchFamily="34" charset="0"/>
              <a:buChar char="•"/>
            </a:pPr>
            <a:r>
              <a:rPr lang="en-US" sz="1700" b="0" i="0" dirty="0" err="1">
                <a:solidFill>
                  <a:srgbClr val="313537"/>
                </a:solidFill>
                <a:effectLst/>
                <a:latin typeface="var(--font-family-body)"/>
              </a:rPr>
              <a:t>Flogo</a:t>
            </a:r>
            <a:r>
              <a:rPr lang="en-US" sz="1700" dirty="0">
                <a:solidFill>
                  <a:srgbClr val="313537"/>
                </a:solidFill>
                <a:latin typeface="var(--font-family-body)"/>
              </a:rPr>
              <a:t> </a:t>
            </a:r>
            <a:r>
              <a:rPr lang="en-US" sz="1700" b="0" i="0" dirty="0">
                <a:solidFill>
                  <a:srgbClr val="313537"/>
                </a:solidFill>
                <a:effectLst/>
                <a:latin typeface="var(--font-family-body)"/>
              </a:rPr>
              <a:t>gives you the ability to make use of your own extensions.</a:t>
            </a:r>
          </a:p>
          <a:p>
            <a:pPr algn="l" fontAlgn="base">
              <a:buFont typeface="Arial" panose="020B0604020202020204" pitchFamily="34" charset="0"/>
              <a:buChar char="•"/>
            </a:pPr>
            <a:r>
              <a:rPr lang="en-US" sz="1700" b="0" i="0" dirty="0">
                <a:solidFill>
                  <a:srgbClr val="313537"/>
                </a:solidFill>
                <a:effectLst/>
                <a:latin typeface="var(--font-family-body)"/>
              </a:rPr>
              <a:t>You can create and contribute the following types of extensions:</a:t>
            </a:r>
          </a:p>
          <a:p>
            <a:pPr marL="742950" lvl="1" indent="-285750" algn="l" fontAlgn="base">
              <a:buFont typeface="Arial" panose="020B0604020202020204" pitchFamily="34" charset="0"/>
              <a:buChar char="•"/>
            </a:pPr>
            <a:r>
              <a:rPr lang="en-US" sz="1700" b="0" i="0" dirty="0">
                <a:solidFill>
                  <a:srgbClr val="313537"/>
                </a:solidFill>
                <a:effectLst/>
                <a:latin typeface="var(--font-family-body)"/>
              </a:rPr>
              <a:t>activities</a:t>
            </a:r>
          </a:p>
          <a:p>
            <a:pPr marL="742950" lvl="1" indent="-285750" algn="l" fontAlgn="base">
              <a:buFont typeface="Arial" panose="020B0604020202020204" pitchFamily="34" charset="0"/>
              <a:buChar char="•"/>
            </a:pPr>
            <a:r>
              <a:rPr lang="en-US" sz="1700" b="0" i="0" dirty="0">
                <a:solidFill>
                  <a:srgbClr val="313537"/>
                </a:solidFill>
                <a:effectLst/>
                <a:latin typeface="var(--font-family-body)"/>
              </a:rPr>
              <a:t>triggers (you can define custom triggers that you can upload and use to create a flow)</a:t>
            </a:r>
          </a:p>
          <a:p>
            <a:pPr marL="742950" lvl="1" indent="-285750" algn="l" fontAlgn="base">
              <a:buFont typeface="Arial" panose="020B0604020202020204" pitchFamily="34" charset="0"/>
              <a:buChar char="•"/>
            </a:pPr>
            <a:r>
              <a:rPr lang="en-US" sz="1700" b="0" i="0" dirty="0">
                <a:solidFill>
                  <a:srgbClr val="313537"/>
                </a:solidFill>
                <a:effectLst/>
                <a:latin typeface="var(--font-family-body)"/>
              </a:rPr>
              <a:t>connectors (a connector provides configuration details to connect external apps, for example, Salesforce )</a:t>
            </a:r>
          </a:p>
          <a:p>
            <a:pPr marL="742950" lvl="1" indent="-285750" algn="l" fontAlgn="base">
              <a:buFont typeface="Arial" panose="020B0604020202020204" pitchFamily="34" charset="0"/>
              <a:buChar char="•"/>
            </a:pPr>
            <a:r>
              <a:rPr lang="en-US" sz="1700" b="0" i="0" dirty="0">
                <a:solidFill>
                  <a:srgbClr val="313537"/>
                </a:solidFill>
                <a:effectLst/>
                <a:latin typeface="var(--font-family-body)"/>
              </a:rPr>
              <a:t>functions (to be used inside the Mapper when mapping elements)</a:t>
            </a:r>
          </a:p>
          <a:p>
            <a:pPr algn="l" fontAlgn="base">
              <a:buFont typeface="Arial" panose="020B0604020202020204" pitchFamily="34" charset="0"/>
              <a:buChar char="•"/>
            </a:pPr>
            <a:r>
              <a:rPr lang="en-US" sz="1700" b="0" i="0" dirty="0">
                <a:solidFill>
                  <a:srgbClr val="313537"/>
                </a:solidFill>
                <a:effectLst/>
                <a:latin typeface="var(--font-family-body)"/>
              </a:rPr>
              <a:t>The extension you upload must follow the guidelines found on the GitHub page:</a:t>
            </a:r>
          </a:p>
          <a:p>
            <a:pPr algn="l" fontAlgn="base"/>
            <a:r>
              <a:rPr lang="en-US" sz="1700" b="0" i="0" dirty="0">
                <a:solidFill>
                  <a:srgbClr val="313537"/>
                </a:solidFill>
                <a:effectLst/>
                <a:latin typeface="var(--font-family-body)"/>
              </a:rPr>
              <a:t> </a:t>
            </a:r>
            <a:r>
              <a:rPr lang="en-US" sz="1700" b="0" i="0" dirty="0">
                <a:solidFill>
                  <a:srgbClr val="313537"/>
                </a:solidFill>
                <a:effectLst/>
                <a:latin typeface="var(--font-family-body)"/>
                <a:hlinkClick r:id="rId2"/>
              </a:rPr>
              <a:t>https://tibcosoftware.github.io/tci-flogo/</a:t>
            </a:r>
            <a:endParaRPr lang="en-US" sz="1700" b="0" i="0" dirty="0">
              <a:solidFill>
                <a:srgbClr val="313537"/>
              </a:solidFill>
              <a:effectLst/>
              <a:latin typeface="var(--font-family-body)"/>
            </a:endParaRP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D4A4A888-991D-A131-7F92-9E324334FD04}"/>
              </a:ext>
            </a:extLst>
          </p:cNvPr>
          <p:cNvPicPr>
            <a:picLocks noChangeAspect="1"/>
          </p:cNvPicPr>
          <p:nvPr/>
        </p:nvPicPr>
        <p:blipFill>
          <a:blip r:embed="rId4"/>
          <a:stretch>
            <a:fillRect/>
          </a:stretch>
        </p:blipFill>
        <p:spPr>
          <a:xfrm>
            <a:off x="6146135" y="1474555"/>
            <a:ext cx="5969307" cy="3410125"/>
          </a:xfrm>
          <a:prstGeom prst="rect">
            <a:avLst/>
          </a:prstGeom>
        </p:spPr>
      </p:pic>
    </p:spTree>
    <p:extLst>
      <p:ext uri="{BB962C8B-B14F-4D97-AF65-F5344CB8AC3E}">
        <p14:creationId xmlns:p14="http://schemas.microsoft.com/office/powerpoint/2010/main" val="354521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Flows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lstStyle/>
          <a:p>
            <a:pPr algn="just" fontAlgn="base">
              <a:buFont typeface="Arial" panose="020B0604020202020204" pitchFamily="34" charset="0"/>
              <a:buChar char="•"/>
            </a:pPr>
            <a:r>
              <a:rPr lang="en-US" sz="1600" b="0" i="0" dirty="0">
                <a:solidFill>
                  <a:srgbClr val="313537"/>
                </a:solidFill>
                <a:effectLst/>
              </a:rPr>
              <a:t>The </a:t>
            </a:r>
            <a:r>
              <a:rPr lang="en-US" sz="1600" b="0" i="0" dirty="0" err="1">
                <a:solidFill>
                  <a:srgbClr val="313537"/>
                </a:solidFill>
                <a:effectLst/>
              </a:rPr>
              <a:t>Flogo</a:t>
            </a:r>
            <a:r>
              <a:rPr lang="en-US" sz="1600" b="0" i="0" dirty="0">
                <a:solidFill>
                  <a:srgbClr val="313537"/>
                </a:solidFill>
                <a:effectLst/>
              </a:rPr>
              <a:t> ecosystem provides a set of actions for processing events in a manner suitable to your implementation logic. </a:t>
            </a:r>
          </a:p>
          <a:p>
            <a:pPr algn="just" fontAlgn="base">
              <a:buFont typeface="Arial" panose="020B0604020202020204" pitchFamily="34" charset="0"/>
              <a:buChar char="•"/>
            </a:pPr>
            <a:r>
              <a:rPr lang="en-US" sz="1600" b="0" i="0" dirty="0">
                <a:solidFill>
                  <a:srgbClr val="313537"/>
                </a:solidFill>
                <a:effectLst/>
              </a:rPr>
              <a:t>The flow is one of the actions in </a:t>
            </a:r>
            <a:r>
              <a:rPr lang="en-US" sz="1600" b="0" i="0" dirty="0" err="1">
                <a:solidFill>
                  <a:srgbClr val="313537"/>
                </a:solidFill>
                <a:effectLst/>
              </a:rPr>
              <a:t>Flogo</a:t>
            </a:r>
            <a:r>
              <a:rPr lang="en-US" sz="1600" b="0" i="0" dirty="0">
                <a:solidFill>
                  <a:srgbClr val="313537"/>
                </a:solidFill>
                <a:effectLst/>
              </a:rPr>
              <a:t> that allows you to implement the business logic as a process. </a:t>
            </a:r>
          </a:p>
          <a:p>
            <a:pPr algn="just" fontAlgn="base">
              <a:buFont typeface="Arial" panose="020B0604020202020204" pitchFamily="34" charset="0"/>
              <a:buChar char="•"/>
            </a:pPr>
            <a:r>
              <a:rPr lang="en-US" sz="1600" b="0" i="0" dirty="0">
                <a:solidFill>
                  <a:srgbClr val="313537"/>
                </a:solidFill>
                <a:effectLst/>
              </a:rPr>
              <a:t>Flows are visually designed and tested using the Web UI. </a:t>
            </a:r>
          </a:p>
          <a:p>
            <a:pPr algn="just" fontAlgn="base">
              <a:buFont typeface="Arial" panose="020B0604020202020204" pitchFamily="34" charset="0"/>
              <a:buChar char="•"/>
            </a:pPr>
            <a:r>
              <a:rPr lang="en-US" sz="1600" b="0" i="0" dirty="0">
                <a:solidFill>
                  <a:srgbClr val="313537"/>
                </a:solidFill>
                <a:effectLst/>
              </a:rPr>
              <a:t>A flow can consist of one or more activities that perform a specific task. </a:t>
            </a:r>
          </a:p>
          <a:p>
            <a:pPr algn="just" fontAlgn="base">
              <a:buFont typeface="Arial" panose="020B0604020202020204" pitchFamily="34" charset="0"/>
              <a:buChar char="•"/>
            </a:pPr>
            <a:r>
              <a:rPr lang="en-US" sz="1600" b="0" i="0" dirty="0">
                <a:solidFill>
                  <a:srgbClr val="313537"/>
                </a:solidFill>
                <a:effectLst/>
              </a:rPr>
              <a:t>Activities are linked and can contain conditional logic for branching. </a:t>
            </a:r>
          </a:p>
          <a:p>
            <a:pPr algn="just" fontAlgn="base">
              <a:buFont typeface="Arial" panose="020B0604020202020204" pitchFamily="34" charset="0"/>
              <a:buChar char="•"/>
            </a:pPr>
            <a:r>
              <a:rPr lang="en-US" sz="1600" b="0" i="0" dirty="0">
                <a:solidFill>
                  <a:srgbClr val="313537"/>
                </a:solidFill>
                <a:effectLst/>
              </a:rPr>
              <a:t>Each flow also has a default error handler. </a:t>
            </a:r>
          </a:p>
          <a:p>
            <a:pPr algn="just" fontAlgn="base">
              <a:buFont typeface="Arial" panose="020B0604020202020204" pitchFamily="34" charset="0"/>
              <a:buChar char="•"/>
            </a:pPr>
            <a:r>
              <a:rPr lang="en-US" sz="1600" b="0" i="0" dirty="0">
                <a:solidFill>
                  <a:srgbClr val="313537"/>
                </a:solidFill>
                <a:effectLst/>
              </a:rPr>
              <a:t>A </a:t>
            </a:r>
            <a:r>
              <a:rPr lang="en-US" sz="1600" b="0" i="0" dirty="0" err="1">
                <a:solidFill>
                  <a:srgbClr val="313537"/>
                </a:solidFill>
                <a:effectLst/>
              </a:rPr>
              <a:t>Flogo</a:t>
            </a:r>
            <a:r>
              <a:rPr lang="en-US" sz="1600" b="0" i="0" dirty="0">
                <a:solidFill>
                  <a:srgbClr val="313537"/>
                </a:solidFill>
                <a:effectLst/>
              </a:rPr>
              <a:t> app can have one or more flows. </a:t>
            </a:r>
          </a:p>
          <a:p>
            <a:pPr algn="just" fontAlgn="base">
              <a:buFont typeface="Arial" panose="020B0604020202020204" pitchFamily="34" charset="0"/>
              <a:buChar char="•"/>
            </a:pPr>
            <a:r>
              <a:rPr lang="en-US" sz="1600" b="0" i="0" dirty="0">
                <a:solidFill>
                  <a:srgbClr val="313537"/>
                </a:solidFill>
                <a:effectLst/>
              </a:rPr>
              <a:t>A flow can be triggered by one or more Triggers within the application.</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9DF3D800-6456-E148-5C87-DFD617A6B7D6}"/>
              </a:ext>
            </a:extLst>
          </p:cNvPr>
          <p:cNvPicPr>
            <a:picLocks noChangeAspect="1"/>
          </p:cNvPicPr>
          <p:nvPr/>
        </p:nvPicPr>
        <p:blipFill>
          <a:blip r:embed="rId3"/>
          <a:stretch>
            <a:fillRect/>
          </a:stretch>
        </p:blipFill>
        <p:spPr>
          <a:xfrm>
            <a:off x="6096000" y="1549729"/>
            <a:ext cx="5931205" cy="3716977"/>
          </a:xfrm>
          <a:prstGeom prst="rect">
            <a:avLst/>
          </a:prstGeom>
        </p:spPr>
      </p:pic>
    </p:spTree>
    <p:extLst>
      <p:ext uri="{BB962C8B-B14F-4D97-AF65-F5344CB8AC3E}">
        <p14:creationId xmlns:p14="http://schemas.microsoft.com/office/powerpoint/2010/main" val="596015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2617</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GOTHAM</vt:lpstr>
      <vt:lpstr>var(--font-family-body)</vt:lpstr>
      <vt:lpstr>Office Theme</vt:lpstr>
      <vt:lpstr>TIBCO FLOGO</vt:lpstr>
      <vt:lpstr>Agenda</vt:lpstr>
      <vt:lpstr>Triggers</vt:lpstr>
      <vt:lpstr>Trigger Circumstances</vt:lpstr>
      <vt:lpstr>Receive HTTP Message Trigger</vt:lpstr>
      <vt:lpstr>Other Triggers</vt:lpstr>
      <vt:lpstr>Flow Inputs &amp; Outputs</vt:lpstr>
      <vt:lpstr>Extensions</vt:lpstr>
      <vt:lpstr>Flows</vt:lpstr>
      <vt:lpstr>Extensions and Import</vt:lpstr>
      <vt:lpstr>Check Your Knowledge</vt:lpstr>
      <vt:lpstr>PowerPoint Presentation</vt:lpstr>
      <vt:lpstr>Branching</vt:lpstr>
      <vt:lpstr>Error Branches</vt:lpstr>
      <vt:lpstr>Subflows</vt:lpstr>
      <vt:lpstr>Tips on Subflow</vt:lpstr>
      <vt:lpstr>Iteration</vt:lpstr>
      <vt:lpstr>Return Activity</vt:lpstr>
      <vt:lpstr>Application Level Schema</vt:lpstr>
      <vt:lpstr>Use App Level Schema</vt:lpstr>
      <vt:lpstr> Coerce Parameters </vt:lpstr>
      <vt:lpstr>Check You Knowledge</vt:lpstr>
      <vt:lpstr>PowerPoint Presentation</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FLOGO</dc:title>
  <dc:creator>Jaydeep Joshi</dc:creator>
  <cp:lastModifiedBy>Jaydeep Joshi</cp:lastModifiedBy>
  <cp:revision>21</cp:revision>
  <dcterms:created xsi:type="dcterms:W3CDTF">2023-07-06T11:13:43Z</dcterms:created>
  <dcterms:modified xsi:type="dcterms:W3CDTF">2023-07-07T03:30:23Z</dcterms:modified>
</cp:coreProperties>
</file>