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74" r:id="rId4"/>
    <p:sldId id="275" r:id="rId5"/>
    <p:sldId id="276" r:id="rId6"/>
    <p:sldId id="277" r:id="rId7"/>
    <p:sldId id="296" r:id="rId8"/>
    <p:sldId id="297" r:id="rId9"/>
    <p:sldId id="298" r:id="rId10"/>
    <p:sldId id="299" r:id="rId11"/>
    <p:sldId id="300" r:id="rId12"/>
    <p:sldId id="301" r:id="rId13"/>
    <p:sldId id="278" r:id="rId14"/>
    <p:sldId id="279" r:id="rId15"/>
    <p:sldId id="295" r:id="rId16"/>
    <p:sldId id="30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07" d="100"/>
          <a:sy n="107" d="100"/>
        </p:scale>
        <p:origin x="84" y="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D1CFD-3CE7-62B1-71A4-59B7206551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0E8790-5DFE-B040-817D-7AFE6049F6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B701B95-2F2F-F9A5-0FCB-FB0CA0E24103}"/>
              </a:ext>
            </a:extLst>
          </p:cNvPr>
          <p:cNvSpPr>
            <a:spLocks noGrp="1"/>
          </p:cNvSpPr>
          <p:nvPr>
            <p:ph type="dt" sz="half" idx="10"/>
          </p:nvPr>
        </p:nvSpPr>
        <p:spPr/>
        <p:txBody>
          <a:bodyPr/>
          <a:lstStyle/>
          <a:p>
            <a:fld id="{2C0E67B8-D7D8-4877-9F22-DA5D519ACB58}" type="datetimeFigureOut">
              <a:rPr lang="en-IN" smtClean="0"/>
              <a:t>10-07-2023</a:t>
            </a:fld>
            <a:endParaRPr lang="en-IN"/>
          </a:p>
        </p:txBody>
      </p:sp>
      <p:sp>
        <p:nvSpPr>
          <p:cNvPr id="5" name="Footer Placeholder 4">
            <a:extLst>
              <a:ext uri="{FF2B5EF4-FFF2-40B4-BE49-F238E27FC236}">
                <a16:creationId xmlns:a16="http://schemas.microsoft.com/office/drawing/2014/main" id="{AA030E6B-78FE-224F-6145-5B656AD611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858E4D-5CEF-A90B-D450-DA01C7951994}"/>
              </a:ext>
            </a:extLst>
          </p:cNvPr>
          <p:cNvSpPr>
            <a:spLocks noGrp="1"/>
          </p:cNvSpPr>
          <p:nvPr>
            <p:ph type="sldNum" sz="quarter" idx="12"/>
          </p:nvPr>
        </p:nvSpPr>
        <p:spPr/>
        <p:txBody>
          <a:bodyPr/>
          <a:lstStyle/>
          <a:p>
            <a:fld id="{FACCD2BC-2A27-4463-ADA1-D21015E1FD21}" type="slidenum">
              <a:rPr lang="en-IN" smtClean="0"/>
              <a:t>‹#›</a:t>
            </a:fld>
            <a:endParaRPr lang="en-IN"/>
          </a:p>
        </p:txBody>
      </p:sp>
    </p:spTree>
    <p:extLst>
      <p:ext uri="{BB962C8B-B14F-4D97-AF65-F5344CB8AC3E}">
        <p14:creationId xmlns:p14="http://schemas.microsoft.com/office/powerpoint/2010/main" val="2133872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669BC-35CA-805B-9A0D-E44A76DD667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FE2C43-EB00-B799-924D-EC8013298B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8C90C7-9BA0-EFD8-5CB9-90F9CEFB88CB}"/>
              </a:ext>
            </a:extLst>
          </p:cNvPr>
          <p:cNvSpPr>
            <a:spLocks noGrp="1"/>
          </p:cNvSpPr>
          <p:nvPr>
            <p:ph type="dt" sz="half" idx="10"/>
          </p:nvPr>
        </p:nvSpPr>
        <p:spPr/>
        <p:txBody>
          <a:bodyPr/>
          <a:lstStyle/>
          <a:p>
            <a:fld id="{2C0E67B8-D7D8-4877-9F22-DA5D519ACB58}" type="datetimeFigureOut">
              <a:rPr lang="en-IN" smtClean="0"/>
              <a:t>10-07-2023</a:t>
            </a:fld>
            <a:endParaRPr lang="en-IN"/>
          </a:p>
        </p:txBody>
      </p:sp>
      <p:sp>
        <p:nvSpPr>
          <p:cNvPr id="5" name="Footer Placeholder 4">
            <a:extLst>
              <a:ext uri="{FF2B5EF4-FFF2-40B4-BE49-F238E27FC236}">
                <a16:creationId xmlns:a16="http://schemas.microsoft.com/office/drawing/2014/main" id="{32716F07-F800-9CF7-6CFA-D834E0533C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D35C5F-6983-0D4A-517D-9B01A58EE919}"/>
              </a:ext>
            </a:extLst>
          </p:cNvPr>
          <p:cNvSpPr>
            <a:spLocks noGrp="1"/>
          </p:cNvSpPr>
          <p:nvPr>
            <p:ph type="sldNum" sz="quarter" idx="12"/>
          </p:nvPr>
        </p:nvSpPr>
        <p:spPr/>
        <p:txBody>
          <a:bodyPr/>
          <a:lstStyle/>
          <a:p>
            <a:fld id="{FACCD2BC-2A27-4463-ADA1-D21015E1FD21}" type="slidenum">
              <a:rPr lang="en-IN" smtClean="0"/>
              <a:t>‹#›</a:t>
            </a:fld>
            <a:endParaRPr lang="en-IN"/>
          </a:p>
        </p:txBody>
      </p:sp>
    </p:spTree>
    <p:extLst>
      <p:ext uri="{BB962C8B-B14F-4D97-AF65-F5344CB8AC3E}">
        <p14:creationId xmlns:p14="http://schemas.microsoft.com/office/powerpoint/2010/main" val="954198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0FEE33-764E-03FC-2366-88717192D1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E05375-6985-5F67-9AB5-A40C339BE5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094D42-0CD0-BC94-A012-15B99B9569B9}"/>
              </a:ext>
            </a:extLst>
          </p:cNvPr>
          <p:cNvSpPr>
            <a:spLocks noGrp="1"/>
          </p:cNvSpPr>
          <p:nvPr>
            <p:ph type="dt" sz="half" idx="10"/>
          </p:nvPr>
        </p:nvSpPr>
        <p:spPr/>
        <p:txBody>
          <a:bodyPr/>
          <a:lstStyle/>
          <a:p>
            <a:fld id="{2C0E67B8-D7D8-4877-9F22-DA5D519ACB58}" type="datetimeFigureOut">
              <a:rPr lang="en-IN" smtClean="0"/>
              <a:t>10-07-2023</a:t>
            </a:fld>
            <a:endParaRPr lang="en-IN"/>
          </a:p>
        </p:txBody>
      </p:sp>
      <p:sp>
        <p:nvSpPr>
          <p:cNvPr id="5" name="Footer Placeholder 4">
            <a:extLst>
              <a:ext uri="{FF2B5EF4-FFF2-40B4-BE49-F238E27FC236}">
                <a16:creationId xmlns:a16="http://schemas.microsoft.com/office/drawing/2014/main" id="{0933FF90-2FB4-0A1C-C287-5F05F4045B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FB0190-78C7-3EF9-9E76-AC86D8702E66}"/>
              </a:ext>
            </a:extLst>
          </p:cNvPr>
          <p:cNvSpPr>
            <a:spLocks noGrp="1"/>
          </p:cNvSpPr>
          <p:nvPr>
            <p:ph type="sldNum" sz="quarter" idx="12"/>
          </p:nvPr>
        </p:nvSpPr>
        <p:spPr/>
        <p:txBody>
          <a:bodyPr/>
          <a:lstStyle/>
          <a:p>
            <a:fld id="{FACCD2BC-2A27-4463-ADA1-D21015E1FD21}" type="slidenum">
              <a:rPr lang="en-IN" smtClean="0"/>
              <a:t>‹#›</a:t>
            </a:fld>
            <a:endParaRPr lang="en-IN"/>
          </a:p>
        </p:txBody>
      </p:sp>
    </p:spTree>
    <p:extLst>
      <p:ext uri="{BB962C8B-B14F-4D97-AF65-F5344CB8AC3E}">
        <p14:creationId xmlns:p14="http://schemas.microsoft.com/office/powerpoint/2010/main" val="307995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CBBF8-2FF5-8691-5D03-48F48C4A77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955765-4CCC-3DD6-44A9-9508A02374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560FDA-2D1F-1FDA-A465-C496C13BAE5E}"/>
              </a:ext>
            </a:extLst>
          </p:cNvPr>
          <p:cNvSpPr>
            <a:spLocks noGrp="1"/>
          </p:cNvSpPr>
          <p:nvPr>
            <p:ph type="dt" sz="half" idx="10"/>
          </p:nvPr>
        </p:nvSpPr>
        <p:spPr/>
        <p:txBody>
          <a:bodyPr/>
          <a:lstStyle/>
          <a:p>
            <a:fld id="{2C0E67B8-D7D8-4877-9F22-DA5D519ACB58}" type="datetimeFigureOut">
              <a:rPr lang="en-IN" smtClean="0"/>
              <a:t>10-07-2023</a:t>
            </a:fld>
            <a:endParaRPr lang="en-IN"/>
          </a:p>
        </p:txBody>
      </p:sp>
      <p:sp>
        <p:nvSpPr>
          <p:cNvPr id="5" name="Footer Placeholder 4">
            <a:extLst>
              <a:ext uri="{FF2B5EF4-FFF2-40B4-BE49-F238E27FC236}">
                <a16:creationId xmlns:a16="http://schemas.microsoft.com/office/drawing/2014/main" id="{1B1F1048-08E3-1DD3-2EF5-D1E97BA85F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E22A84-F070-7103-7765-53DB30CA2EBA}"/>
              </a:ext>
            </a:extLst>
          </p:cNvPr>
          <p:cNvSpPr>
            <a:spLocks noGrp="1"/>
          </p:cNvSpPr>
          <p:nvPr>
            <p:ph type="sldNum" sz="quarter" idx="12"/>
          </p:nvPr>
        </p:nvSpPr>
        <p:spPr/>
        <p:txBody>
          <a:bodyPr/>
          <a:lstStyle/>
          <a:p>
            <a:fld id="{FACCD2BC-2A27-4463-ADA1-D21015E1FD21}" type="slidenum">
              <a:rPr lang="en-IN" smtClean="0"/>
              <a:t>‹#›</a:t>
            </a:fld>
            <a:endParaRPr lang="en-IN"/>
          </a:p>
        </p:txBody>
      </p:sp>
    </p:spTree>
    <p:extLst>
      <p:ext uri="{BB962C8B-B14F-4D97-AF65-F5344CB8AC3E}">
        <p14:creationId xmlns:p14="http://schemas.microsoft.com/office/powerpoint/2010/main" val="3953709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C2E9D-BC9A-213B-EC81-6DB8A83333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9F387F3-9741-B24F-906E-F5282CA247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8C382-14DC-FF8A-54F6-6DA43DB04C43}"/>
              </a:ext>
            </a:extLst>
          </p:cNvPr>
          <p:cNvSpPr>
            <a:spLocks noGrp="1"/>
          </p:cNvSpPr>
          <p:nvPr>
            <p:ph type="dt" sz="half" idx="10"/>
          </p:nvPr>
        </p:nvSpPr>
        <p:spPr/>
        <p:txBody>
          <a:bodyPr/>
          <a:lstStyle/>
          <a:p>
            <a:fld id="{2C0E67B8-D7D8-4877-9F22-DA5D519ACB58}" type="datetimeFigureOut">
              <a:rPr lang="en-IN" smtClean="0"/>
              <a:t>10-07-2023</a:t>
            </a:fld>
            <a:endParaRPr lang="en-IN"/>
          </a:p>
        </p:txBody>
      </p:sp>
      <p:sp>
        <p:nvSpPr>
          <p:cNvPr id="5" name="Footer Placeholder 4">
            <a:extLst>
              <a:ext uri="{FF2B5EF4-FFF2-40B4-BE49-F238E27FC236}">
                <a16:creationId xmlns:a16="http://schemas.microsoft.com/office/drawing/2014/main" id="{08AE099E-FA8F-E4FA-E40F-85E172F524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95128E-3DD5-1558-8CA3-355FD2AE1007}"/>
              </a:ext>
            </a:extLst>
          </p:cNvPr>
          <p:cNvSpPr>
            <a:spLocks noGrp="1"/>
          </p:cNvSpPr>
          <p:nvPr>
            <p:ph type="sldNum" sz="quarter" idx="12"/>
          </p:nvPr>
        </p:nvSpPr>
        <p:spPr/>
        <p:txBody>
          <a:bodyPr/>
          <a:lstStyle/>
          <a:p>
            <a:fld id="{FACCD2BC-2A27-4463-ADA1-D21015E1FD21}" type="slidenum">
              <a:rPr lang="en-IN" smtClean="0"/>
              <a:t>‹#›</a:t>
            </a:fld>
            <a:endParaRPr lang="en-IN"/>
          </a:p>
        </p:txBody>
      </p:sp>
    </p:spTree>
    <p:extLst>
      <p:ext uri="{BB962C8B-B14F-4D97-AF65-F5344CB8AC3E}">
        <p14:creationId xmlns:p14="http://schemas.microsoft.com/office/powerpoint/2010/main" val="1247049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33693-4C0A-F62B-6A0F-6305634B35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8DDE0E-E45E-B470-B7CC-3093F7BB0E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DB40A54-710F-760A-926F-2E8157A795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488EB1-D51B-29BD-7D25-B6B5051C5CC9}"/>
              </a:ext>
            </a:extLst>
          </p:cNvPr>
          <p:cNvSpPr>
            <a:spLocks noGrp="1"/>
          </p:cNvSpPr>
          <p:nvPr>
            <p:ph type="dt" sz="half" idx="10"/>
          </p:nvPr>
        </p:nvSpPr>
        <p:spPr/>
        <p:txBody>
          <a:bodyPr/>
          <a:lstStyle/>
          <a:p>
            <a:fld id="{2C0E67B8-D7D8-4877-9F22-DA5D519ACB58}" type="datetimeFigureOut">
              <a:rPr lang="en-IN" smtClean="0"/>
              <a:t>10-07-2023</a:t>
            </a:fld>
            <a:endParaRPr lang="en-IN"/>
          </a:p>
        </p:txBody>
      </p:sp>
      <p:sp>
        <p:nvSpPr>
          <p:cNvPr id="6" name="Footer Placeholder 5">
            <a:extLst>
              <a:ext uri="{FF2B5EF4-FFF2-40B4-BE49-F238E27FC236}">
                <a16:creationId xmlns:a16="http://schemas.microsoft.com/office/drawing/2014/main" id="{018976FC-0CB4-6A0E-02CD-A725BD3067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C98793-7C48-F9A3-80DB-84AA3394E244}"/>
              </a:ext>
            </a:extLst>
          </p:cNvPr>
          <p:cNvSpPr>
            <a:spLocks noGrp="1"/>
          </p:cNvSpPr>
          <p:nvPr>
            <p:ph type="sldNum" sz="quarter" idx="12"/>
          </p:nvPr>
        </p:nvSpPr>
        <p:spPr/>
        <p:txBody>
          <a:bodyPr/>
          <a:lstStyle/>
          <a:p>
            <a:fld id="{FACCD2BC-2A27-4463-ADA1-D21015E1FD21}" type="slidenum">
              <a:rPr lang="en-IN" smtClean="0"/>
              <a:t>‹#›</a:t>
            </a:fld>
            <a:endParaRPr lang="en-IN"/>
          </a:p>
        </p:txBody>
      </p:sp>
    </p:spTree>
    <p:extLst>
      <p:ext uri="{BB962C8B-B14F-4D97-AF65-F5344CB8AC3E}">
        <p14:creationId xmlns:p14="http://schemas.microsoft.com/office/powerpoint/2010/main" val="2628678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97CEB-39AE-72F3-212B-68A9D81B91F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1F3DA9-0737-380B-2DCD-3BA15E3170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B93B71-8059-B51A-2C8C-550090F1D0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5CC28E4-B852-76C5-E7E4-28BBEF0313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4D9295-569C-08F0-F6B3-4A2D10F21C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4AD33C7-A9DF-FA9D-EAC5-49E017C945A5}"/>
              </a:ext>
            </a:extLst>
          </p:cNvPr>
          <p:cNvSpPr>
            <a:spLocks noGrp="1"/>
          </p:cNvSpPr>
          <p:nvPr>
            <p:ph type="dt" sz="half" idx="10"/>
          </p:nvPr>
        </p:nvSpPr>
        <p:spPr/>
        <p:txBody>
          <a:bodyPr/>
          <a:lstStyle/>
          <a:p>
            <a:fld id="{2C0E67B8-D7D8-4877-9F22-DA5D519ACB58}" type="datetimeFigureOut">
              <a:rPr lang="en-IN" smtClean="0"/>
              <a:t>10-07-2023</a:t>
            </a:fld>
            <a:endParaRPr lang="en-IN"/>
          </a:p>
        </p:txBody>
      </p:sp>
      <p:sp>
        <p:nvSpPr>
          <p:cNvPr id="8" name="Footer Placeholder 7">
            <a:extLst>
              <a:ext uri="{FF2B5EF4-FFF2-40B4-BE49-F238E27FC236}">
                <a16:creationId xmlns:a16="http://schemas.microsoft.com/office/drawing/2014/main" id="{9E714B89-8D8B-B053-12F6-BBDC821418B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580125E-8413-E9C5-A838-998D92D532D6}"/>
              </a:ext>
            </a:extLst>
          </p:cNvPr>
          <p:cNvSpPr>
            <a:spLocks noGrp="1"/>
          </p:cNvSpPr>
          <p:nvPr>
            <p:ph type="sldNum" sz="quarter" idx="12"/>
          </p:nvPr>
        </p:nvSpPr>
        <p:spPr/>
        <p:txBody>
          <a:bodyPr/>
          <a:lstStyle/>
          <a:p>
            <a:fld id="{FACCD2BC-2A27-4463-ADA1-D21015E1FD21}" type="slidenum">
              <a:rPr lang="en-IN" smtClean="0"/>
              <a:t>‹#›</a:t>
            </a:fld>
            <a:endParaRPr lang="en-IN"/>
          </a:p>
        </p:txBody>
      </p:sp>
    </p:spTree>
    <p:extLst>
      <p:ext uri="{BB962C8B-B14F-4D97-AF65-F5344CB8AC3E}">
        <p14:creationId xmlns:p14="http://schemas.microsoft.com/office/powerpoint/2010/main" val="415873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E3B1D-1D0F-239E-7A6E-C7824C5147B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2E5C73-395A-D546-F403-464AD48493A3}"/>
              </a:ext>
            </a:extLst>
          </p:cNvPr>
          <p:cNvSpPr>
            <a:spLocks noGrp="1"/>
          </p:cNvSpPr>
          <p:nvPr>
            <p:ph type="dt" sz="half" idx="10"/>
          </p:nvPr>
        </p:nvSpPr>
        <p:spPr/>
        <p:txBody>
          <a:bodyPr/>
          <a:lstStyle/>
          <a:p>
            <a:fld id="{2C0E67B8-D7D8-4877-9F22-DA5D519ACB58}" type="datetimeFigureOut">
              <a:rPr lang="en-IN" smtClean="0"/>
              <a:t>10-07-2023</a:t>
            </a:fld>
            <a:endParaRPr lang="en-IN"/>
          </a:p>
        </p:txBody>
      </p:sp>
      <p:sp>
        <p:nvSpPr>
          <p:cNvPr id="4" name="Footer Placeholder 3">
            <a:extLst>
              <a:ext uri="{FF2B5EF4-FFF2-40B4-BE49-F238E27FC236}">
                <a16:creationId xmlns:a16="http://schemas.microsoft.com/office/drawing/2014/main" id="{158B66E1-C405-6168-0B38-6A77DFEAC5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93C178B-DE1F-E800-23FE-6192A3367D8B}"/>
              </a:ext>
            </a:extLst>
          </p:cNvPr>
          <p:cNvSpPr>
            <a:spLocks noGrp="1"/>
          </p:cNvSpPr>
          <p:nvPr>
            <p:ph type="sldNum" sz="quarter" idx="12"/>
          </p:nvPr>
        </p:nvSpPr>
        <p:spPr/>
        <p:txBody>
          <a:bodyPr/>
          <a:lstStyle/>
          <a:p>
            <a:fld id="{FACCD2BC-2A27-4463-ADA1-D21015E1FD21}" type="slidenum">
              <a:rPr lang="en-IN" smtClean="0"/>
              <a:t>‹#›</a:t>
            </a:fld>
            <a:endParaRPr lang="en-IN"/>
          </a:p>
        </p:txBody>
      </p:sp>
    </p:spTree>
    <p:extLst>
      <p:ext uri="{BB962C8B-B14F-4D97-AF65-F5344CB8AC3E}">
        <p14:creationId xmlns:p14="http://schemas.microsoft.com/office/powerpoint/2010/main" val="4050335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7ED10A-B332-B9E9-D080-674A4A98117E}"/>
              </a:ext>
            </a:extLst>
          </p:cNvPr>
          <p:cNvSpPr>
            <a:spLocks noGrp="1"/>
          </p:cNvSpPr>
          <p:nvPr>
            <p:ph type="dt" sz="half" idx="10"/>
          </p:nvPr>
        </p:nvSpPr>
        <p:spPr/>
        <p:txBody>
          <a:bodyPr/>
          <a:lstStyle/>
          <a:p>
            <a:fld id="{2C0E67B8-D7D8-4877-9F22-DA5D519ACB58}" type="datetimeFigureOut">
              <a:rPr lang="en-IN" smtClean="0"/>
              <a:t>10-07-2023</a:t>
            </a:fld>
            <a:endParaRPr lang="en-IN"/>
          </a:p>
        </p:txBody>
      </p:sp>
      <p:sp>
        <p:nvSpPr>
          <p:cNvPr id="3" name="Footer Placeholder 2">
            <a:extLst>
              <a:ext uri="{FF2B5EF4-FFF2-40B4-BE49-F238E27FC236}">
                <a16:creationId xmlns:a16="http://schemas.microsoft.com/office/drawing/2014/main" id="{6F67702C-69D8-A2B0-C269-144C237AEE8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18D0DC6-C939-C7DD-5BCA-8DAB8D1EF6D4}"/>
              </a:ext>
            </a:extLst>
          </p:cNvPr>
          <p:cNvSpPr>
            <a:spLocks noGrp="1"/>
          </p:cNvSpPr>
          <p:nvPr>
            <p:ph type="sldNum" sz="quarter" idx="12"/>
          </p:nvPr>
        </p:nvSpPr>
        <p:spPr/>
        <p:txBody>
          <a:bodyPr/>
          <a:lstStyle/>
          <a:p>
            <a:fld id="{FACCD2BC-2A27-4463-ADA1-D21015E1FD21}" type="slidenum">
              <a:rPr lang="en-IN" smtClean="0"/>
              <a:t>‹#›</a:t>
            </a:fld>
            <a:endParaRPr lang="en-IN"/>
          </a:p>
        </p:txBody>
      </p:sp>
    </p:spTree>
    <p:extLst>
      <p:ext uri="{BB962C8B-B14F-4D97-AF65-F5344CB8AC3E}">
        <p14:creationId xmlns:p14="http://schemas.microsoft.com/office/powerpoint/2010/main" val="3289462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03D2E-F387-CBF3-5FD2-75D4A2A694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28310F8-97D0-5F43-C9C6-C2029D025D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160DA32-2F03-A119-E74E-6C9810BC98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E9480F-2BF7-41DD-A8D3-4F6D1FDADE67}"/>
              </a:ext>
            </a:extLst>
          </p:cNvPr>
          <p:cNvSpPr>
            <a:spLocks noGrp="1"/>
          </p:cNvSpPr>
          <p:nvPr>
            <p:ph type="dt" sz="half" idx="10"/>
          </p:nvPr>
        </p:nvSpPr>
        <p:spPr/>
        <p:txBody>
          <a:bodyPr/>
          <a:lstStyle/>
          <a:p>
            <a:fld id="{2C0E67B8-D7D8-4877-9F22-DA5D519ACB58}" type="datetimeFigureOut">
              <a:rPr lang="en-IN" smtClean="0"/>
              <a:t>10-07-2023</a:t>
            </a:fld>
            <a:endParaRPr lang="en-IN"/>
          </a:p>
        </p:txBody>
      </p:sp>
      <p:sp>
        <p:nvSpPr>
          <p:cNvPr id="6" name="Footer Placeholder 5">
            <a:extLst>
              <a:ext uri="{FF2B5EF4-FFF2-40B4-BE49-F238E27FC236}">
                <a16:creationId xmlns:a16="http://schemas.microsoft.com/office/drawing/2014/main" id="{8372A504-8603-CA27-9EE9-7BC012CB6E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8329BB-C8F4-3B39-480C-0F80D095764C}"/>
              </a:ext>
            </a:extLst>
          </p:cNvPr>
          <p:cNvSpPr>
            <a:spLocks noGrp="1"/>
          </p:cNvSpPr>
          <p:nvPr>
            <p:ph type="sldNum" sz="quarter" idx="12"/>
          </p:nvPr>
        </p:nvSpPr>
        <p:spPr/>
        <p:txBody>
          <a:bodyPr/>
          <a:lstStyle/>
          <a:p>
            <a:fld id="{FACCD2BC-2A27-4463-ADA1-D21015E1FD21}" type="slidenum">
              <a:rPr lang="en-IN" smtClean="0"/>
              <a:t>‹#›</a:t>
            </a:fld>
            <a:endParaRPr lang="en-IN"/>
          </a:p>
        </p:txBody>
      </p:sp>
    </p:spTree>
    <p:extLst>
      <p:ext uri="{BB962C8B-B14F-4D97-AF65-F5344CB8AC3E}">
        <p14:creationId xmlns:p14="http://schemas.microsoft.com/office/powerpoint/2010/main" val="1510525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99D54-8773-FF03-CE44-F6867A4786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AB196A2-8ABB-A487-683A-9A77459FE8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1D634D-123B-D9C5-0883-B6684FC0A8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E12E6D-58EA-A3FB-A2CA-6F3946358623}"/>
              </a:ext>
            </a:extLst>
          </p:cNvPr>
          <p:cNvSpPr>
            <a:spLocks noGrp="1"/>
          </p:cNvSpPr>
          <p:nvPr>
            <p:ph type="dt" sz="half" idx="10"/>
          </p:nvPr>
        </p:nvSpPr>
        <p:spPr/>
        <p:txBody>
          <a:bodyPr/>
          <a:lstStyle/>
          <a:p>
            <a:fld id="{2C0E67B8-D7D8-4877-9F22-DA5D519ACB58}" type="datetimeFigureOut">
              <a:rPr lang="en-IN" smtClean="0"/>
              <a:t>10-07-2023</a:t>
            </a:fld>
            <a:endParaRPr lang="en-IN"/>
          </a:p>
        </p:txBody>
      </p:sp>
      <p:sp>
        <p:nvSpPr>
          <p:cNvPr id="6" name="Footer Placeholder 5">
            <a:extLst>
              <a:ext uri="{FF2B5EF4-FFF2-40B4-BE49-F238E27FC236}">
                <a16:creationId xmlns:a16="http://schemas.microsoft.com/office/drawing/2014/main" id="{37E29570-3FF9-FAB6-D9CA-96F5CC3293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475BB8-2AEC-7585-8C00-B4996017C596}"/>
              </a:ext>
            </a:extLst>
          </p:cNvPr>
          <p:cNvSpPr>
            <a:spLocks noGrp="1"/>
          </p:cNvSpPr>
          <p:nvPr>
            <p:ph type="sldNum" sz="quarter" idx="12"/>
          </p:nvPr>
        </p:nvSpPr>
        <p:spPr/>
        <p:txBody>
          <a:bodyPr/>
          <a:lstStyle/>
          <a:p>
            <a:fld id="{FACCD2BC-2A27-4463-ADA1-D21015E1FD21}" type="slidenum">
              <a:rPr lang="en-IN" smtClean="0"/>
              <a:t>‹#›</a:t>
            </a:fld>
            <a:endParaRPr lang="en-IN"/>
          </a:p>
        </p:txBody>
      </p:sp>
    </p:spTree>
    <p:extLst>
      <p:ext uri="{BB962C8B-B14F-4D97-AF65-F5344CB8AC3E}">
        <p14:creationId xmlns:p14="http://schemas.microsoft.com/office/powerpoint/2010/main" val="1955419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5B9941-B7DE-99A9-3730-015D3103BE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D5F20F-1BFB-A6F2-954D-76E2D58EEC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4DC23B-6219-8560-0BA8-19BC9772EF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0E67B8-D7D8-4877-9F22-DA5D519ACB58}" type="datetimeFigureOut">
              <a:rPr lang="en-IN" smtClean="0"/>
              <a:t>10-07-2023</a:t>
            </a:fld>
            <a:endParaRPr lang="en-IN"/>
          </a:p>
        </p:txBody>
      </p:sp>
      <p:sp>
        <p:nvSpPr>
          <p:cNvPr id="5" name="Footer Placeholder 4">
            <a:extLst>
              <a:ext uri="{FF2B5EF4-FFF2-40B4-BE49-F238E27FC236}">
                <a16:creationId xmlns:a16="http://schemas.microsoft.com/office/drawing/2014/main" id="{054D0E04-BA24-B302-6088-B69359F6CA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29494F6-8E6D-974C-C1DE-C0C1E2031D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CD2BC-2A27-4463-ADA1-D21015E1FD21}" type="slidenum">
              <a:rPr lang="en-IN" smtClean="0"/>
              <a:t>‹#›</a:t>
            </a:fld>
            <a:endParaRPr lang="en-IN"/>
          </a:p>
        </p:txBody>
      </p:sp>
    </p:spTree>
    <p:extLst>
      <p:ext uri="{BB962C8B-B14F-4D97-AF65-F5344CB8AC3E}">
        <p14:creationId xmlns:p14="http://schemas.microsoft.com/office/powerpoint/2010/main" val="492899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6BC37-4297-29F3-D0DC-F7AFD7AD9767}"/>
              </a:ext>
            </a:extLst>
          </p:cNvPr>
          <p:cNvSpPr>
            <a:spLocks noGrp="1"/>
          </p:cNvSpPr>
          <p:nvPr>
            <p:ph type="ctrTitle"/>
          </p:nvPr>
        </p:nvSpPr>
        <p:spPr/>
        <p:txBody>
          <a:bodyPr>
            <a:normAutofit/>
          </a:bodyPr>
          <a:lstStyle/>
          <a:p>
            <a:r>
              <a:rPr lang="en-IN" sz="9600" b="1" dirty="0"/>
              <a:t>TIBCO FLOGO</a:t>
            </a:r>
          </a:p>
        </p:txBody>
      </p:sp>
      <p:sp>
        <p:nvSpPr>
          <p:cNvPr id="3" name="Subtitle 2">
            <a:extLst>
              <a:ext uri="{FF2B5EF4-FFF2-40B4-BE49-F238E27FC236}">
                <a16:creationId xmlns:a16="http://schemas.microsoft.com/office/drawing/2014/main" id="{42520ADB-A61E-2D88-8C41-2A7D82666DA3}"/>
              </a:ext>
            </a:extLst>
          </p:cNvPr>
          <p:cNvSpPr>
            <a:spLocks noGrp="1"/>
          </p:cNvSpPr>
          <p:nvPr>
            <p:ph type="subTitle" idx="1"/>
          </p:nvPr>
        </p:nvSpPr>
        <p:spPr/>
        <p:txBody>
          <a:bodyPr>
            <a:normAutofit fontScale="92500" lnSpcReduction="10000"/>
          </a:bodyPr>
          <a:lstStyle/>
          <a:p>
            <a:r>
              <a:rPr lang="en-IN" dirty="0"/>
              <a:t>Training Day 4</a:t>
            </a:r>
          </a:p>
          <a:p>
            <a:endParaRPr lang="en-IN" dirty="0"/>
          </a:p>
          <a:p>
            <a:r>
              <a:rPr lang="en-IN" dirty="0"/>
              <a:t>Trainer:  Jaydeep</a:t>
            </a:r>
          </a:p>
          <a:p>
            <a:r>
              <a:rPr lang="en-IN" dirty="0"/>
              <a:t>							Date: 10/Jul/2023</a:t>
            </a:r>
          </a:p>
        </p:txBody>
      </p:sp>
      <p:pic>
        <p:nvPicPr>
          <p:cNvPr id="6" name="Picture 5">
            <a:extLst>
              <a:ext uri="{FF2B5EF4-FFF2-40B4-BE49-F238E27FC236}">
                <a16:creationId xmlns:a16="http://schemas.microsoft.com/office/drawing/2014/main" id="{D8336D7D-7C7D-CCD2-B871-24AA3EB046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spTree>
    <p:extLst>
      <p:ext uri="{BB962C8B-B14F-4D97-AF65-F5344CB8AC3E}">
        <p14:creationId xmlns:p14="http://schemas.microsoft.com/office/powerpoint/2010/main" val="3717106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E044-F1DC-8680-0098-F3A49321B9B5}"/>
              </a:ext>
            </a:extLst>
          </p:cNvPr>
          <p:cNvSpPr>
            <a:spLocks noGrp="1"/>
          </p:cNvSpPr>
          <p:nvPr>
            <p:ph type="ctrTitle"/>
          </p:nvPr>
        </p:nvSpPr>
        <p:spPr>
          <a:xfrm>
            <a:off x="754083" y="296883"/>
            <a:ext cx="9375569" cy="1104405"/>
          </a:xfrm>
        </p:spPr>
        <p:txBody>
          <a:bodyPr>
            <a:normAutofit/>
          </a:bodyPr>
          <a:lstStyle/>
          <a:p>
            <a:pPr algn="l"/>
            <a:r>
              <a:rPr lang="en-US" sz="6000" b="0" i="0" dirty="0">
                <a:solidFill>
                  <a:srgbClr val="313537"/>
                </a:solidFill>
                <a:effectLst/>
                <a:latin typeface="var(--font-family-body)"/>
              </a:rPr>
              <a:t>Content Matchers</a:t>
            </a:r>
            <a:endParaRPr lang="en-IN" dirty="0"/>
          </a:p>
        </p:txBody>
      </p:sp>
      <p:sp>
        <p:nvSpPr>
          <p:cNvPr id="3" name="Subtitle 2">
            <a:extLst>
              <a:ext uri="{FF2B5EF4-FFF2-40B4-BE49-F238E27FC236}">
                <a16:creationId xmlns:a16="http://schemas.microsoft.com/office/drawing/2014/main" id="{6620570F-D823-B4BF-9A8F-753D56D61B5F}"/>
              </a:ext>
            </a:extLst>
          </p:cNvPr>
          <p:cNvSpPr>
            <a:spLocks noGrp="1"/>
          </p:cNvSpPr>
          <p:nvPr>
            <p:ph type="subTitle" idx="1"/>
          </p:nvPr>
        </p:nvSpPr>
        <p:spPr>
          <a:xfrm>
            <a:off x="754083" y="1549729"/>
            <a:ext cx="10349346" cy="3610099"/>
          </a:xfrm>
        </p:spPr>
        <p:txBody>
          <a:bodyPr>
            <a:noAutofit/>
          </a:bodyPr>
          <a:lstStyle/>
          <a:p>
            <a:pPr algn="just" fontAlgn="base"/>
            <a:r>
              <a:rPr lang="en-US" sz="2000" b="0" i="0" dirty="0">
                <a:solidFill>
                  <a:srgbClr val="313537"/>
                </a:solidFill>
                <a:effectLst/>
                <a:latin typeface="var(--font-family-body)"/>
              </a:rPr>
              <a:t>Subscriber objects can specify interest in messages based on their content, that is, based on message fields and their values. </a:t>
            </a:r>
          </a:p>
          <a:p>
            <a:pPr algn="just" fontAlgn="base"/>
            <a:r>
              <a:rPr lang="en-US" sz="2000" b="0" i="0" dirty="0">
                <a:solidFill>
                  <a:srgbClr val="313537"/>
                </a:solidFill>
                <a:effectLst/>
                <a:latin typeface="var(--font-family-body)"/>
              </a:rPr>
              <a:t>A content matcher selects a subset of messages from a message stream according to the fields and values in those messages. </a:t>
            </a:r>
          </a:p>
          <a:p>
            <a:pPr algn="just" fontAlgn="base"/>
            <a:r>
              <a:rPr lang="en-US" sz="2000" b="0" i="0" dirty="0">
                <a:solidFill>
                  <a:srgbClr val="313537"/>
                </a:solidFill>
                <a:effectLst/>
                <a:latin typeface="var(--font-family-body)"/>
              </a:rPr>
              <a:t>A subscriber uses a content matcher to express interest in the subset of messages that the content matcher specifies.</a:t>
            </a:r>
          </a:p>
          <a:p>
            <a:pPr algn="just" fontAlgn="base"/>
            <a:endParaRPr lang="en-US" sz="2000" b="0" i="0" dirty="0">
              <a:solidFill>
                <a:srgbClr val="313537"/>
              </a:solidFill>
              <a:effectLst/>
              <a:latin typeface="var(--font-family-body)"/>
            </a:endParaRPr>
          </a:p>
          <a:p>
            <a:pPr algn="just" fontAlgn="base"/>
            <a:r>
              <a:rPr lang="en-US" sz="2000" b="0" i="0" dirty="0">
                <a:solidFill>
                  <a:srgbClr val="313537"/>
                </a:solidFill>
                <a:effectLst/>
                <a:latin typeface="var(--font-family-body)"/>
              </a:rPr>
              <a:t>Syntax</a:t>
            </a:r>
          </a:p>
          <a:p>
            <a:pPr algn="just" fontAlgn="base"/>
            <a:r>
              <a:rPr lang="en-US" sz="2000" b="0" i="0" dirty="0">
                <a:solidFill>
                  <a:srgbClr val="313537"/>
                </a:solidFill>
                <a:effectLst/>
                <a:latin typeface="var(--font-family-body)"/>
              </a:rPr>
              <a:t>A content matcher is a JSON object with one or more </a:t>
            </a:r>
            <a:r>
              <a:rPr lang="en-US" sz="2000" b="0" i="0" dirty="0" err="1">
                <a:solidFill>
                  <a:srgbClr val="313537"/>
                </a:solidFill>
                <a:effectLst/>
                <a:latin typeface="var(--font-family-body)"/>
              </a:rPr>
              <a:t>fieldname:value</a:t>
            </a:r>
            <a:r>
              <a:rPr lang="en-US" sz="2000" b="0" i="0" dirty="0">
                <a:solidFill>
                  <a:srgbClr val="313537"/>
                </a:solidFill>
                <a:effectLst/>
                <a:latin typeface="var(--font-family-body)"/>
              </a:rPr>
              <a:t> elements:</a:t>
            </a:r>
          </a:p>
          <a:p>
            <a:pPr algn="just" fontAlgn="base"/>
            <a:r>
              <a:rPr lang="en-US" sz="2000" b="0" i="0" dirty="0">
                <a:solidFill>
                  <a:srgbClr val="313537"/>
                </a:solidFill>
                <a:effectLst/>
                <a:latin typeface="var(--font-family-body)"/>
              </a:rPr>
              <a:t>{ "fieldname": value }</a:t>
            </a:r>
          </a:p>
        </p:txBody>
      </p:sp>
      <p:pic>
        <p:nvPicPr>
          <p:cNvPr id="4" name="Picture 3">
            <a:extLst>
              <a:ext uri="{FF2B5EF4-FFF2-40B4-BE49-F238E27FC236}">
                <a16:creationId xmlns:a16="http://schemas.microsoft.com/office/drawing/2014/main" id="{0C33F2ED-3F10-A5C1-8437-F750B07C3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spTree>
    <p:extLst>
      <p:ext uri="{BB962C8B-B14F-4D97-AF65-F5344CB8AC3E}">
        <p14:creationId xmlns:p14="http://schemas.microsoft.com/office/powerpoint/2010/main" val="949071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E044-F1DC-8680-0098-F3A49321B9B5}"/>
              </a:ext>
            </a:extLst>
          </p:cNvPr>
          <p:cNvSpPr>
            <a:spLocks noGrp="1"/>
          </p:cNvSpPr>
          <p:nvPr>
            <p:ph type="ctrTitle"/>
          </p:nvPr>
        </p:nvSpPr>
        <p:spPr>
          <a:xfrm>
            <a:off x="593766" y="0"/>
            <a:ext cx="9375569" cy="1104405"/>
          </a:xfrm>
        </p:spPr>
        <p:txBody>
          <a:bodyPr>
            <a:normAutofit/>
          </a:bodyPr>
          <a:lstStyle/>
          <a:p>
            <a:pPr algn="l"/>
            <a:r>
              <a:rPr lang="en-US" sz="6000" b="0" i="0" dirty="0">
                <a:solidFill>
                  <a:srgbClr val="313537"/>
                </a:solidFill>
                <a:effectLst/>
                <a:latin typeface="var(--font-family-body)"/>
              </a:rPr>
              <a:t>Durable Subscriptions</a:t>
            </a:r>
            <a:endParaRPr lang="en-IN" dirty="0"/>
          </a:p>
        </p:txBody>
      </p:sp>
      <p:sp>
        <p:nvSpPr>
          <p:cNvPr id="3" name="Subtitle 2">
            <a:extLst>
              <a:ext uri="{FF2B5EF4-FFF2-40B4-BE49-F238E27FC236}">
                <a16:creationId xmlns:a16="http://schemas.microsoft.com/office/drawing/2014/main" id="{6620570F-D823-B4BF-9A8F-753D56D61B5F}"/>
              </a:ext>
            </a:extLst>
          </p:cNvPr>
          <p:cNvSpPr>
            <a:spLocks noGrp="1"/>
          </p:cNvSpPr>
          <p:nvPr>
            <p:ph type="subTitle" idx="1"/>
          </p:nvPr>
        </p:nvSpPr>
        <p:spPr>
          <a:xfrm>
            <a:off x="718457" y="1104405"/>
            <a:ext cx="9375569" cy="4952011"/>
          </a:xfrm>
        </p:spPr>
        <p:txBody>
          <a:bodyPr>
            <a:noAutofit/>
          </a:bodyPr>
          <a:lstStyle/>
          <a:p>
            <a:pPr algn="just" fontAlgn="base">
              <a:buFont typeface="Arial" panose="020B0604020202020204" pitchFamily="34" charset="0"/>
              <a:buChar char="•"/>
            </a:pPr>
            <a:r>
              <a:rPr lang="en-US" sz="1600" b="0" i="0" dirty="0">
                <a:solidFill>
                  <a:srgbClr val="313537"/>
                </a:solidFill>
                <a:effectLst/>
              </a:rPr>
              <a:t>All TIBCO Cloud™ Messaging subscriptions are durable in order to guarantee message delivery. A durable subscription preserves messages for disconnected subscribing clients, delivering the messages when the subscribing client reconnects.</a:t>
            </a:r>
          </a:p>
          <a:p>
            <a:pPr algn="just" fontAlgn="base">
              <a:buFont typeface="Arial" panose="020B0604020202020204" pitchFamily="34" charset="0"/>
              <a:buChar char="•"/>
            </a:pPr>
            <a:r>
              <a:rPr lang="en-US" sz="1600" b="0" i="0" dirty="0">
                <a:solidFill>
                  <a:srgbClr val="313537"/>
                </a:solidFill>
                <a:effectLst/>
              </a:rPr>
              <a:t>TIBCO Cloud Messaging supports the following types of durable subscriptions:</a:t>
            </a:r>
          </a:p>
          <a:p>
            <a:pPr lvl="1" algn="just" fontAlgn="base"/>
            <a:r>
              <a:rPr lang="en-US" sz="1200" b="0" i="0" dirty="0">
                <a:solidFill>
                  <a:srgbClr val="313537"/>
                </a:solidFill>
                <a:effectLst/>
              </a:rPr>
              <a:t>1.Standard 		</a:t>
            </a:r>
          </a:p>
          <a:p>
            <a:pPr lvl="1" algn="just" fontAlgn="base"/>
            <a:r>
              <a:rPr lang="en-US" sz="1200" b="0" i="0" dirty="0">
                <a:solidFill>
                  <a:srgbClr val="313537"/>
                </a:solidFill>
                <a:effectLst/>
              </a:rPr>
              <a:t>2.</a:t>
            </a:r>
            <a:r>
              <a:rPr lang="en-US" sz="1600" b="0" i="0" dirty="0">
                <a:solidFill>
                  <a:srgbClr val="313537"/>
                </a:solidFill>
                <a:effectLst/>
              </a:rPr>
              <a:t>Shared 		</a:t>
            </a:r>
          </a:p>
          <a:p>
            <a:pPr algn="just" fontAlgn="base">
              <a:buFont typeface="Arial" panose="020B0604020202020204" pitchFamily="34" charset="0"/>
              <a:buChar char="•"/>
            </a:pPr>
            <a:r>
              <a:rPr lang="en-US" sz="1600" b="0" i="0" dirty="0">
                <a:solidFill>
                  <a:srgbClr val="313537"/>
                </a:solidFill>
                <a:effectLst/>
              </a:rPr>
              <a:t>Standard Durables subscriptions are the default durable subscription type and ensures that every message is received and acknowledged by the subscribing client. </a:t>
            </a:r>
          </a:p>
          <a:p>
            <a:pPr algn="just" fontAlgn="base">
              <a:buFont typeface="Arial" panose="020B0604020202020204" pitchFamily="34" charset="0"/>
              <a:buChar char="•"/>
            </a:pPr>
            <a:r>
              <a:rPr lang="en-US" sz="1600" b="0" i="0" dirty="0">
                <a:solidFill>
                  <a:srgbClr val="313537"/>
                </a:solidFill>
                <a:effectLst/>
              </a:rPr>
              <a:t>A standard durable subscription is available to any subscribing client as long as that client provides the same durable name, and content matcher whenever it connects.</a:t>
            </a:r>
          </a:p>
          <a:p>
            <a:pPr algn="just" fontAlgn="base">
              <a:buFont typeface="Arial" panose="020B0604020202020204" pitchFamily="34" charset="0"/>
              <a:buChar char="•"/>
            </a:pPr>
            <a:r>
              <a:rPr lang="en-US" sz="1600" b="0" i="0" dirty="0">
                <a:solidFill>
                  <a:srgbClr val="313537"/>
                </a:solidFill>
                <a:effectLst/>
              </a:rPr>
              <a:t>Shared Durables subscriptions can support multiple subscribers simultaneously with each subscribing client receiving a portion of the messages. Shared durable subscriptions are useful to load balance messages across multiple subscribing clients. </a:t>
            </a:r>
          </a:p>
          <a:p>
            <a:pPr algn="just" fontAlgn="base">
              <a:buFont typeface="Arial" panose="020B0604020202020204" pitchFamily="34" charset="0"/>
              <a:buChar char="•"/>
            </a:pPr>
            <a:r>
              <a:rPr lang="en-US" sz="1600" b="0" i="0" dirty="0">
                <a:solidFill>
                  <a:srgbClr val="313537"/>
                </a:solidFill>
                <a:effectLst/>
              </a:rPr>
              <a:t>A shared durable subscription is available to subscribing clients that provide the same durable name and content matcher, along with setting the durable type property to shared.</a:t>
            </a:r>
          </a:p>
        </p:txBody>
      </p:sp>
      <p:pic>
        <p:nvPicPr>
          <p:cNvPr id="4" name="Picture 3">
            <a:extLst>
              <a:ext uri="{FF2B5EF4-FFF2-40B4-BE49-F238E27FC236}">
                <a16:creationId xmlns:a16="http://schemas.microsoft.com/office/drawing/2014/main" id="{0C33F2ED-3F10-A5C1-8437-F750B07C3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spTree>
    <p:extLst>
      <p:ext uri="{BB962C8B-B14F-4D97-AF65-F5344CB8AC3E}">
        <p14:creationId xmlns:p14="http://schemas.microsoft.com/office/powerpoint/2010/main" val="3623963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E044-F1DC-8680-0098-F3A49321B9B5}"/>
              </a:ext>
            </a:extLst>
          </p:cNvPr>
          <p:cNvSpPr>
            <a:spLocks noGrp="1"/>
          </p:cNvSpPr>
          <p:nvPr>
            <p:ph type="ctrTitle"/>
          </p:nvPr>
        </p:nvSpPr>
        <p:spPr>
          <a:xfrm>
            <a:off x="754083" y="296883"/>
            <a:ext cx="9375569" cy="1104405"/>
          </a:xfrm>
        </p:spPr>
        <p:txBody>
          <a:bodyPr>
            <a:normAutofit/>
          </a:bodyPr>
          <a:lstStyle/>
          <a:p>
            <a:pPr algn="l"/>
            <a:r>
              <a:rPr lang="en-US" sz="4000" i="0" dirty="0">
                <a:solidFill>
                  <a:srgbClr val="333333"/>
                </a:solidFill>
                <a:effectLst/>
                <a:latin typeface="SourceSansPro-Regular"/>
              </a:rPr>
              <a:t>Message Size Limit</a:t>
            </a:r>
            <a:endParaRPr lang="en-IN" sz="4000" dirty="0"/>
          </a:p>
        </p:txBody>
      </p:sp>
      <p:sp>
        <p:nvSpPr>
          <p:cNvPr id="3" name="Subtitle 2">
            <a:extLst>
              <a:ext uri="{FF2B5EF4-FFF2-40B4-BE49-F238E27FC236}">
                <a16:creationId xmlns:a16="http://schemas.microsoft.com/office/drawing/2014/main" id="{6620570F-D823-B4BF-9A8F-753D56D61B5F}"/>
              </a:ext>
            </a:extLst>
          </p:cNvPr>
          <p:cNvSpPr>
            <a:spLocks noGrp="1"/>
          </p:cNvSpPr>
          <p:nvPr>
            <p:ph type="subTitle" idx="1"/>
          </p:nvPr>
        </p:nvSpPr>
        <p:spPr>
          <a:xfrm>
            <a:off x="754083" y="1549730"/>
            <a:ext cx="10349346" cy="1478430"/>
          </a:xfrm>
        </p:spPr>
        <p:txBody>
          <a:bodyPr>
            <a:normAutofit/>
          </a:bodyPr>
          <a:lstStyle/>
          <a:p>
            <a:pPr algn="l"/>
            <a:r>
              <a:rPr lang="en-US" sz="2000" b="0" i="0" dirty="0">
                <a:solidFill>
                  <a:srgbClr val="333333"/>
                </a:solidFill>
                <a:effectLst/>
                <a:latin typeface="SourceSansPro-Regular"/>
              </a:rPr>
              <a:t>The message size limit for TIBCO </a:t>
            </a:r>
            <a:r>
              <a:rPr lang="en-US" sz="2000" b="0" i="0" dirty="0" err="1">
                <a:solidFill>
                  <a:srgbClr val="333333"/>
                </a:solidFill>
                <a:effectLst/>
                <a:latin typeface="SourceSansPro-Regular"/>
              </a:rPr>
              <a:t>eFTL</a:t>
            </a:r>
            <a:r>
              <a:rPr lang="en-US" sz="2000" b="0" i="0" dirty="0">
                <a:solidFill>
                  <a:srgbClr val="333333"/>
                </a:solidFill>
                <a:effectLst/>
                <a:latin typeface="SourceSansPro-Regular"/>
              </a:rPr>
              <a:t> is 1MB.</a:t>
            </a:r>
          </a:p>
          <a:p>
            <a:pPr lvl="3" algn="just" fontAlgn="base">
              <a:buFont typeface="Arial" panose="020B0604020202020204" pitchFamily="34" charset="0"/>
              <a:buChar char="•"/>
            </a:pPr>
            <a:endParaRPr lang="en-US" sz="1800" b="0" i="0" dirty="0">
              <a:solidFill>
                <a:srgbClr val="313537"/>
              </a:solidFill>
              <a:effectLst/>
              <a:latin typeface="var(--font-family-body)"/>
            </a:endParaRPr>
          </a:p>
        </p:txBody>
      </p:sp>
      <p:pic>
        <p:nvPicPr>
          <p:cNvPr id="4" name="Picture 3">
            <a:extLst>
              <a:ext uri="{FF2B5EF4-FFF2-40B4-BE49-F238E27FC236}">
                <a16:creationId xmlns:a16="http://schemas.microsoft.com/office/drawing/2014/main" id="{0C33F2ED-3F10-A5C1-8437-F750B07C3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spTree>
    <p:extLst>
      <p:ext uri="{BB962C8B-B14F-4D97-AF65-F5344CB8AC3E}">
        <p14:creationId xmlns:p14="http://schemas.microsoft.com/office/powerpoint/2010/main" val="232268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E044-F1DC-8680-0098-F3A49321B9B5}"/>
              </a:ext>
            </a:extLst>
          </p:cNvPr>
          <p:cNvSpPr>
            <a:spLocks noGrp="1"/>
          </p:cNvSpPr>
          <p:nvPr>
            <p:ph type="ctrTitle"/>
          </p:nvPr>
        </p:nvSpPr>
        <p:spPr>
          <a:xfrm>
            <a:off x="754083" y="296883"/>
            <a:ext cx="9375569" cy="1104405"/>
          </a:xfrm>
        </p:spPr>
        <p:txBody>
          <a:bodyPr/>
          <a:lstStyle/>
          <a:p>
            <a:pPr algn="l"/>
            <a:r>
              <a:rPr lang="en-IN" dirty="0">
                <a:latin typeface="+mn-lt"/>
              </a:rPr>
              <a:t>Know Your Knowledge</a:t>
            </a:r>
          </a:p>
        </p:txBody>
      </p:sp>
      <p:pic>
        <p:nvPicPr>
          <p:cNvPr id="4" name="Picture 3">
            <a:extLst>
              <a:ext uri="{FF2B5EF4-FFF2-40B4-BE49-F238E27FC236}">
                <a16:creationId xmlns:a16="http://schemas.microsoft.com/office/drawing/2014/main" id="{0C33F2ED-3F10-A5C1-8437-F750B07C3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pic>
        <p:nvPicPr>
          <p:cNvPr id="6" name="Picture 5">
            <a:extLst>
              <a:ext uri="{FF2B5EF4-FFF2-40B4-BE49-F238E27FC236}">
                <a16:creationId xmlns:a16="http://schemas.microsoft.com/office/drawing/2014/main" id="{6E318C9B-C491-8364-205B-8E8599CF58D5}"/>
              </a:ext>
            </a:extLst>
          </p:cNvPr>
          <p:cNvPicPr>
            <a:picLocks noChangeAspect="1"/>
          </p:cNvPicPr>
          <p:nvPr/>
        </p:nvPicPr>
        <p:blipFill>
          <a:blip r:embed="rId3"/>
          <a:stretch>
            <a:fillRect/>
          </a:stretch>
        </p:blipFill>
        <p:spPr>
          <a:xfrm>
            <a:off x="1721922" y="1682660"/>
            <a:ext cx="8288977" cy="3857179"/>
          </a:xfrm>
          <a:prstGeom prst="rect">
            <a:avLst/>
          </a:prstGeom>
        </p:spPr>
      </p:pic>
    </p:spTree>
    <p:extLst>
      <p:ext uri="{BB962C8B-B14F-4D97-AF65-F5344CB8AC3E}">
        <p14:creationId xmlns:p14="http://schemas.microsoft.com/office/powerpoint/2010/main" val="2769343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E044-F1DC-8680-0098-F3A49321B9B5}"/>
              </a:ext>
            </a:extLst>
          </p:cNvPr>
          <p:cNvSpPr>
            <a:spLocks noGrp="1"/>
          </p:cNvSpPr>
          <p:nvPr>
            <p:ph type="ctrTitle"/>
          </p:nvPr>
        </p:nvSpPr>
        <p:spPr>
          <a:xfrm>
            <a:off x="754083" y="296883"/>
            <a:ext cx="9375569" cy="1104405"/>
          </a:xfrm>
        </p:spPr>
        <p:txBody>
          <a:bodyPr/>
          <a:lstStyle/>
          <a:p>
            <a:pPr algn="l"/>
            <a:endParaRPr lang="en-IN" dirty="0"/>
          </a:p>
        </p:txBody>
      </p:sp>
      <p:pic>
        <p:nvPicPr>
          <p:cNvPr id="4" name="Picture 3">
            <a:extLst>
              <a:ext uri="{FF2B5EF4-FFF2-40B4-BE49-F238E27FC236}">
                <a16:creationId xmlns:a16="http://schemas.microsoft.com/office/drawing/2014/main" id="{0C33F2ED-3F10-A5C1-8437-F750B07C3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pic>
        <p:nvPicPr>
          <p:cNvPr id="6" name="Picture 5">
            <a:extLst>
              <a:ext uri="{FF2B5EF4-FFF2-40B4-BE49-F238E27FC236}">
                <a16:creationId xmlns:a16="http://schemas.microsoft.com/office/drawing/2014/main" id="{95F6F246-F37B-6267-9E37-B10C6410FFA6}"/>
              </a:ext>
            </a:extLst>
          </p:cNvPr>
          <p:cNvPicPr>
            <a:picLocks noChangeAspect="1"/>
          </p:cNvPicPr>
          <p:nvPr/>
        </p:nvPicPr>
        <p:blipFill>
          <a:blip r:embed="rId3"/>
          <a:stretch>
            <a:fillRect/>
          </a:stretch>
        </p:blipFill>
        <p:spPr>
          <a:xfrm>
            <a:off x="2192372" y="1487681"/>
            <a:ext cx="7301949" cy="4370045"/>
          </a:xfrm>
          <a:prstGeom prst="rect">
            <a:avLst/>
          </a:prstGeom>
        </p:spPr>
      </p:pic>
    </p:spTree>
    <p:extLst>
      <p:ext uri="{BB962C8B-B14F-4D97-AF65-F5344CB8AC3E}">
        <p14:creationId xmlns:p14="http://schemas.microsoft.com/office/powerpoint/2010/main" val="3545219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74C43-2A39-5E1D-DF80-919063F5F3DC}"/>
              </a:ext>
            </a:extLst>
          </p:cNvPr>
          <p:cNvSpPr>
            <a:spLocks noGrp="1"/>
          </p:cNvSpPr>
          <p:nvPr>
            <p:ph type="title"/>
          </p:nvPr>
        </p:nvSpPr>
        <p:spPr/>
        <p:txBody>
          <a:bodyPr/>
          <a:lstStyle/>
          <a:p>
            <a:r>
              <a:rPr lang="en-IN" dirty="0"/>
              <a:t>LAB</a:t>
            </a:r>
          </a:p>
        </p:txBody>
      </p:sp>
      <p:sp>
        <p:nvSpPr>
          <p:cNvPr id="3" name="Content Placeholder 2">
            <a:extLst>
              <a:ext uri="{FF2B5EF4-FFF2-40B4-BE49-F238E27FC236}">
                <a16:creationId xmlns:a16="http://schemas.microsoft.com/office/drawing/2014/main" id="{DAE48076-E025-A0EF-AA76-22ABF02E4FB0}"/>
              </a:ext>
            </a:extLst>
          </p:cNvPr>
          <p:cNvSpPr>
            <a:spLocks noGrp="1"/>
          </p:cNvSpPr>
          <p:nvPr>
            <p:ph idx="1"/>
          </p:nvPr>
        </p:nvSpPr>
        <p:spPr/>
        <p:txBody>
          <a:bodyPr/>
          <a:lstStyle/>
          <a:p>
            <a:r>
              <a:rPr lang="en-US" dirty="0"/>
              <a:t>Create account on TCM:</a:t>
            </a:r>
          </a:p>
          <a:p>
            <a:pPr marL="0" indent="0">
              <a:buNone/>
            </a:pPr>
            <a:r>
              <a:rPr lang="en-US" dirty="0"/>
              <a:t>	https://account.cloud.tibco.com/signup/tcm</a:t>
            </a:r>
          </a:p>
          <a:p>
            <a:r>
              <a:rPr lang="en-US" dirty="0"/>
              <a:t>Create a Role on TCM to connect TCM via </a:t>
            </a:r>
            <a:r>
              <a:rPr lang="en-US" dirty="0" err="1"/>
              <a:t>Flogo</a:t>
            </a:r>
            <a:endParaRPr lang="en-US" dirty="0"/>
          </a:p>
          <a:p>
            <a:r>
              <a:rPr lang="en-US" dirty="0"/>
              <a:t>Create a Publisher App</a:t>
            </a:r>
          </a:p>
          <a:p>
            <a:r>
              <a:rPr lang="en-US" dirty="0"/>
              <a:t>Create a Receiver App </a:t>
            </a:r>
          </a:p>
          <a:p>
            <a:r>
              <a:rPr lang="en-US" dirty="0"/>
              <a:t>Push </a:t>
            </a:r>
            <a:r>
              <a:rPr lang="en-US" dirty="0" err="1"/>
              <a:t>TCMPublisher</a:t>
            </a:r>
            <a:r>
              <a:rPr lang="en-US" dirty="0"/>
              <a:t> App </a:t>
            </a:r>
          </a:p>
          <a:p>
            <a:r>
              <a:rPr lang="en-US" dirty="0"/>
              <a:t>Push </a:t>
            </a:r>
            <a:r>
              <a:rPr lang="en-US" dirty="0" err="1"/>
              <a:t>TCMReceiver</a:t>
            </a:r>
            <a:r>
              <a:rPr lang="en-US" dirty="0"/>
              <a:t> App </a:t>
            </a:r>
          </a:p>
          <a:p>
            <a:r>
              <a:rPr lang="en-US" dirty="0"/>
              <a:t>Filter TCM Messages </a:t>
            </a:r>
            <a:endParaRPr lang="en-IN" dirty="0"/>
          </a:p>
        </p:txBody>
      </p:sp>
    </p:spTree>
    <p:extLst>
      <p:ext uri="{BB962C8B-B14F-4D97-AF65-F5344CB8AC3E}">
        <p14:creationId xmlns:p14="http://schemas.microsoft.com/office/powerpoint/2010/main" val="2873136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B3518-772B-C7E9-169B-4CCD8401B27B}"/>
              </a:ext>
            </a:extLst>
          </p:cNvPr>
          <p:cNvSpPr>
            <a:spLocks noGrp="1"/>
          </p:cNvSpPr>
          <p:nvPr>
            <p:ph type="title"/>
          </p:nvPr>
        </p:nvSpPr>
        <p:spPr>
          <a:xfrm>
            <a:off x="838200" y="365125"/>
            <a:ext cx="10515600" cy="4842205"/>
          </a:xfrm>
        </p:spPr>
        <p:txBody>
          <a:bodyPr/>
          <a:lstStyle/>
          <a:p>
            <a:pPr algn="ctr"/>
            <a:br>
              <a:rPr lang="en-IN" dirty="0"/>
            </a:br>
            <a:r>
              <a:rPr lang="en-IN" dirty="0"/>
              <a:t>Questions?</a:t>
            </a:r>
          </a:p>
        </p:txBody>
      </p:sp>
    </p:spTree>
    <p:extLst>
      <p:ext uri="{BB962C8B-B14F-4D97-AF65-F5344CB8AC3E}">
        <p14:creationId xmlns:p14="http://schemas.microsoft.com/office/powerpoint/2010/main" val="2363589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357C-1821-752C-BBCE-010ED36BC942}"/>
              </a:ext>
            </a:extLst>
          </p:cNvPr>
          <p:cNvSpPr>
            <a:spLocks noGrp="1"/>
          </p:cNvSpPr>
          <p:nvPr>
            <p:ph type="title"/>
          </p:nvPr>
        </p:nvSpPr>
        <p:spPr>
          <a:xfrm>
            <a:off x="743197" y="88943"/>
            <a:ext cx="10515600" cy="1325563"/>
          </a:xfrm>
        </p:spPr>
        <p:txBody>
          <a:bodyPr/>
          <a:lstStyle/>
          <a:p>
            <a:r>
              <a:rPr lang="en-IN" dirty="0"/>
              <a:t>Agenda</a:t>
            </a:r>
          </a:p>
        </p:txBody>
      </p:sp>
      <p:sp>
        <p:nvSpPr>
          <p:cNvPr id="3" name="Content Placeholder 2">
            <a:extLst>
              <a:ext uri="{FF2B5EF4-FFF2-40B4-BE49-F238E27FC236}">
                <a16:creationId xmlns:a16="http://schemas.microsoft.com/office/drawing/2014/main" id="{1AF5264D-0D51-2395-1896-B5FAF9A23D8C}"/>
              </a:ext>
            </a:extLst>
          </p:cNvPr>
          <p:cNvSpPr>
            <a:spLocks noGrp="1"/>
          </p:cNvSpPr>
          <p:nvPr>
            <p:ph idx="1"/>
          </p:nvPr>
        </p:nvSpPr>
        <p:spPr>
          <a:xfrm>
            <a:off x="814450" y="1131064"/>
            <a:ext cx="8341426" cy="4854099"/>
          </a:xfrm>
        </p:spPr>
        <p:txBody>
          <a:bodyPr>
            <a:noAutofit/>
          </a:bodyPr>
          <a:lstStyle/>
          <a:p>
            <a:pPr marL="0" indent="0">
              <a:buNone/>
            </a:pPr>
            <a:r>
              <a:rPr lang="en-US" sz="1200" dirty="0"/>
              <a:t>Information About Connectors:</a:t>
            </a:r>
          </a:p>
          <a:p>
            <a:pPr marL="0" indent="0">
              <a:buNone/>
            </a:pPr>
            <a:r>
              <a:rPr lang="en-US" sz="1200" dirty="0"/>
              <a:t>	Connections </a:t>
            </a:r>
          </a:p>
          <a:p>
            <a:pPr marL="0" indent="0">
              <a:buNone/>
            </a:pPr>
            <a:r>
              <a:rPr lang="en-US" sz="1200" dirty="0"/>
              <a:t>	Included Connectors</a:t>
            </a:r>
          </a:p>
          <a:p>
            <a:pPr marL="0" indent="0">
              <a:buNone/>
            </a:pPr>
            <a:r>
              <a:rPr lang="en-US" sz="1200" dirty="0"/>
              <a:t>	TIBCO Cloud™ Messaging </a:t>
            </a:r>
          </a:p>
          <a:p>
            <a:pPr marL="0" indent="0">
              <a:buNone/>
            </a:pPr>
            <a:r>
              <a:rPr lang="en-US" sz="1200" dirty="0"/>
              <a:t>	Message Selection </a:t>
            </a:r>
          </a:p>
          <a:p>
            <a:pPr marL="0" indent="0">
              <a:buNone/>
            </a:pPr>
            <a:r>
              <a:rPr lang="en-IN" sz="1200" dirty="0"/>
              <a:t>LAB: Connecting TIBCO Cloud Applications </a:t>
            </a:r>
          </a:p>
          <a:p>
            <a:pPr marL="0" indent="0">
              <a:buNone/>
            </a:pPr>
            <a:r>
              <a:rPr lang="en-IN" sz="1200" dirty="0"/>
              <a:t>	Create a Publisher App</a:t>
            </a:r>
          </a:p>
          <a:p>
            <a:pPr marL="0" indent="0">
              <a:buNone/>
            </a:pPr>
            <a:r>
              <a:rPr lang="en-IN" sz="1200" dirty="0"/>
              <a:t>	Create a Receiver App </a:t>
            </a:r>
          </a:p>
          <a:p>
            <a:pPr marL="0" indent="0">
              <a:buNone/>
            </a:pPr>
            <a:r>
              <a:rPr lang="en-IN" sz="1200" dirty="0"/>
              <a:t>	Push </a:t>
            </a:r>
            <a:r>
              <a:rPr lang="en-IN" sz="1200" dirty="0" err="1"/>
              <a:t>TCMPublisher</a:t>
            </a:r>
            <a:r>
              <a:rPr lang="en-IN" sz="1200" dirty="0"/>
              <a:t> App </a:t>
            </a:r>
          </a:p>
          <a:p>
            <a:pPr marL="0" indent="0">
              <a:buNone/>
            </a:pPr>
            <a:r>
              <a:rPr lang="en-IN" sz="1200" dirty="0"/>
              <a:t>	Push </a:t>
            </a:r>
            <a:r>
              <a:rPr lang="en-IN" sz="1200" dirty="0" err="1"/>
              <a:t>TCMReceiver</a:t>
            </a:r>
            <a:r>
              <a:rPr lang="en-IN" sz="1200" dirty="0"/>
              <a:t> App </a:t>
            </a:r>
          </a:p>
          <a:p>
            <a:pPr marL="0" indent="0">
              <a:buNone/>
            </a:pPr>
            <a:r>
              <a:rPr lang="en-IN" sz="1200" dirty="0"/>
              <a:t>	Filter TCM Messages </a:t>
            </a:r>
          </a:p>
        </p:txBody>
      </p:sp>
      <p:pic>
        <p:nvPicPr>
          <p:cNvPr id="5" name="Picture 4">
            <a:extLst>
              <a:ext uri="{FF2B5EF4-FFF2-40B4-BE49-F238E27FC236}">
                <a16:creationId xmlns:a16="http://schemas.microsoft.com/office/drawing/2014/main" id="{1D73AD8E-11A8-FF3A-7AC8-FEA291A59A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spTree>
    <p:extLst>
      <p:ext uri="{BB962C8B-B14F-4D97-AF65-F5344CB8AC3E}">
        <p14:creationId xmlns:p14="http://schemas.microsoft.com/office/powerpoint/2010/main" val="2715368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E044-F1DC-8680-0098-F3A49321B9B5}"/>
              </a:ext>
            </a:extLst>
          </p:cNvPr>
          <p:cNvSpPr>
            <a:spLocks noGrp="1"/>
          </p:cNvSpPr>
          <p:nvPr>
            <p:ph type="ctrTitle"/>
          </p:nvPr>
        </p:nvSpPr>
        <p:spPr>
          <a:xfrm>
            <a:off x="754083" y="296883"/>
            <a:ext cx="9375569" cy="1104405"/>
          </a:xfrm>
        </p:spPr>
        <p:txBody>
          <a:bodyPr/>
          <a:lstStyle/>
          <a:p>
            <a:pPr algn="l"/>
            <a:r>
              <a:rPr lang="en-IN" dirty="0">
                <a:latin typeface="+mn-lt"/>
              </a:rPr>
              <a:t>Connections</a:t>
            </a:r>
          </a:p>
        </p:txBody>
      </p:sp>
      <p:sp>
        <p:nvSpPr>
          <p:cNvPr id="3" name="Subtitle 2">
            <a:extLst>
              <a:ext uri="{FF2B5EF4-FFF2-40B4-BE49-F238E27FC236}">
                <a16:creationId xmlns:a16="http://schemas.microsoft.com/office/drawing/2014/main" id="{6620570F-D823-B4BF-9A8F-753D56D61B5F}"/>
              </a:ext>
            </a:extLst>
          </p:cNvPr>
          <p:cNvSpPr>
            <a:spLocks noGrp="1"/>
          </p:cNvSpPr>
          <p:nvPr>
            <p:ph type="subTitle" idx="1"/>
          </p:nvPr>
        </p:nvSpPr>
        <p:spPr>
          <a:xfrm>
            <a:off x="754083" y="1549729"/>
            <a:ext cx="5341917" cy="4560125"/>
          </a:xfrm>
        </p:spPr>
        <p:txBody>
          <a:bodyPr>
            <a:normAutofit/>
          </a:bodyPr>
          <a:lstStyle/>
          <a:p>
            <a:pPr algn="just" fontAlgn="base">
              <a:buFont typeface="Arial" panose="020B0604020202020204" pitchFamily="34" charset="0"/>
              <a:buChar char="•"/>
            </a:pPr>
            <a:r>
              <a:rPr lang="en-US" sz="1600" b="0" i="0" dirty="0">
                <a:solidFill>
                  <a:srgbClr val="313537"/>
                </a:solidFill>
                <a:effectLst/>
                <a:latin typeface="var(--font-family-body)"/>
              </a:rPr>
              <a:t>Connections are used by </a:t>
            </a:r>
            <a:r>
              <a:rPr lang="en-US" sz="1600" b="0" i="0" dirty="0" err="1">
                <a:solidFill>
                  <a:srgbClr val="313537"/>
                </a:solidFill>
                <a:effectLst/>
                <a:latin typeface="var(--font-family-body)"/>
              </a:rPr>
              <a:t>Flogo</a:t>
            </a:r>
            <a:r>
              <a:rPr lang="en-US" sz="1600" b="0" i="0" dirty="0">
                <a:solidFill>
                  <a:srgbClr val="313537"/>
                </a:solidFill>
                <a:effectLst/>
                <a:latin typeface="var(--font-family-body)"/>
              </a:rPr>
              <a:t>® to connect with SaaS platforms. TIBCO </a:t>
            </a:r>
            <a:r>
              <a:rPr lang="en-US" sz="1600" b="0" i="0" dirty="0" err="1">
                <a:solidFill>
                  <a:srgbClr val="313537"/>
                </a:solidFill>
                <a:effectLst/>
                <a:latin typeface="var(--font-family-body)"/>
              </a:rPr>
              <a:t>Flogo</a:t>
            </a:r>
            <a:r>
              <a:rPr lang="en-US" sz="1600" b="0" i="0" dirty="0">
                <a:solidFill>
                  <a:srgbClr val="313537"/>
                </a:solidFill>
                <a:effectLst/>
                <a:latin typeface="var(--font-family-body)"/>
              </a:rPr>
              <a:t>® users can use connectors that have enterprise support and also connectors that are custom developed extensions.</a:t>
            </a:r>
          </a:p>
          <a:p>
            <a:pPr algn="just" fontAlgn="base">
              <a:buFont typeface="Arial" panose="020B0604020202020204" pitchFamily="34" charset="0"/>
              <a:buChar char="•"/>
            </a:pPr>
            <a:r>
              <a:rPr lang="en-US" sz="1600" b="0" i="0" dirty="0">
                <a:solidFill>
                  <a:srgbClr val="313537"/>
                </a:solidFill>
                <a:effectLst/>
                <a:latin typeface="var(--font-family-body)"/>
              </a:rPr>
              <a:t>You must create connections before using the connectors in a flow. </a:t>
            </a:r>
            <a:r>
              <a:rPr lang="en-US" sz="1600" b="0" i="0" dirty="0" err="1">
                <a:solidFill>
                  <a:srgbClr val="313537"/>
                </a:solidFill>
                <a:effectLst/>
                <a:latin typeface="var(--font-family-body)"/>
              </a:rPr>
              <a:t>Flogo</a:t>
            </a:r>
            <a:r>
              <a:rPr lang="en-US" sz="1600" b="0" i="0" dirty="0">
                <a:solidFill>
                  <a:srgbClr val="313537"/>
                </a:solidFill>
                <a:effectLst/>
                <a:latin typeface="var(--font-family-body)"/>
              </a:rPr>
              <a:t>® uses the configuration provided in these connections to connect to the respective app, data sources, systems, or SaaS.</a:t>
            </a:r>
          </a:p>
          <a:p>
            <a:pPr algn="just" fontAlgn="base">
              <a:buFont typeface="Arial" panose="020B0604020202020204" pitchFamily="34" charset="0"/>
              <a:buChar char="•"/>
            </a:pPr>
            <a:r>
              <a:rPr lang="en-US" sz="1600" b="0" i="0" dirty="0">
                <a:solidFill>
                  <a:srgbClr val="313537"/>
                </a:solidFill>
                <a:effectLst/>
                <a:latin typeface="var(--font-family-body)"/>
              </a:rPr>
              <a:t>TIBCO </a:t>
            </a:r>
            <a:r>
              <a:rPr lang="en-US" sz="1600" b="0" i="0" dirty="0" err="1">
                <a:solidFill>
                  <a:srgbClr val="313537"/>
                </a:solidFill>
                <a:effectLst/>
                <a:latin typeface="var(--font-family-body)"/>
              </a:rPr>
              <a:t>Flogo</a:t>
            </a:r>
            <a:r>
              <a:rPr lang="en-US" sz="1600" b="0" i="0" dirty="0">
                <a:solidFill>
                  <a:srgbClr val="313537"/>
                </a:solidFill>
                <a:effectLst/>
                <a:latin typeface="var(--font-family-body)"/>
              </a:rPr>
              <a:t>® comes bundled with the supported connectors. You do not need to download the connectors.</a:t>
            </a:r>
          </a:p>
          <a:p>
            <a:pPr algn="just"/>
            <a:endParaRPr lang="en-IN" sz="2000" dirty="0"/>
          </a:p>
        </p:txBody>
      </p:sp>
      <p:pic>
        <p:nvPicPr>
          <p:cNvPr id="4" name="Picture 3">
            <a:extLst>
              <a:ext uri="{FF2B5EF4-FFF2-40B4-BE49-F238E27FC236}">
                <a16:creationId xmlns:a16="http://schemas.microsoft.com/office/drawing/2014/main" id="{0C33F2ED-3F10-A5C1-8437-F750B07C3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pic>
        <p:nvPicPr>
          <p:cNvPr id="6" name="Picture 5">
            <a:extLst>
              <a:ext uri="{FF2B5EF4-FFF2-40B4-BE49-F238E27FC236}">
                <a16:creationId xmlns:a16="http://schemas.microsoft.com/office/drawing/2014/main" id="{D8791832-068E-61F2-FF99-01812E12DF9C}"/>
              </a:ext>
            </a:extLst>
          </p:cNvPr>
          <p:cNvPicPr>
            <a:picLocks noChangeAspect="1"/>
          </p:cNvPicPr>
          <p:nvPr/>
        </p:nvPicPr>
        <p:blipFill>
          <a:blip r:embed="rId3"/>
          <a:stretch>
            <a:fillRect/>
          </a:stretch>
        </p:blipFill>
        <p:spPr>
          <a:xfrm>
            <a:off x="6241744" y="1401288"/>
            <a:ext cx="5734521" cy="3410125"/>
          </a:xfrm>
          <a:prstGeom prst="rect">
            <a:avLst/>
          </a:prstGeom>
        </p:spPr>
      </p:pic>
    </p:spTree>
    <p:extLst>
      <p:ext uri="{BB962C8B-B14F-4D97-AF65-F5344CB8AC3E}">
        <p14:creationId xmlns:p14="http://schemas.microsoft.com/office/powerpoint/2010/main" val="853567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E044-F1DC-8680-0098-F3A49321B9B5}"/>
              </a:ext>
            </a:extLst>
          </p:cNvPr>
          <p:cNvSpPr>
            <a:spLocks noGrp="1"/>
          </p:cNvSpPr>
          <p:nvPr>
            <p:ph type="ctrTitle"/>
          </p:nvPr>
        </p:nvSpPr>
        <p:spPr>
          <a:xfrm>
            <a:off x="754083" y="296883"/>
            <a:ext cx="9375569" cy="1104405"/>
          </a:xfrm>
        </p:spPr>
        <p:txBody>
          <a:bodyPr/>
          <a:lstStyle/>
          <a:p>
            <a:pPr algn="l"/>
            <a:r>
              <a:rPr lang="en-IN" dirty="0"/>
              <a:t>Included Connectors</a:t>
            </a:r>
          </a:p>
        </p:txBody>
      </p:sp>
      <p:sp>
        <p:nvSpPr>
          <p:cNvPr id="3" name="Subtitle 2">
            <a:extLst>
              <a:ext uri="{FF2B5EF4-FFF2-40B4-BE49-F238E27FC236}">
                <a16:creationId xmlns:a16="http://schemas.microsoft.com/office/drawing/2014/main" id="{6620570F-D823-B4BF-9A8F-753D56D61B5F}"/>
              </a:ext>
            </a:extLst>
          </p:cNvPr>
          <p:cNvSpPr>
            <a:spLocks noGrp="1"/>
          </p:cNvSpPr>
          <p:nvPr>
            <p:ph type="subTitle" idx="1"/>
          </p:nvPr>
        </p:nvSpPr>
        <p:spPr>
          <a:xfrm>
            <a:off x="754083" y="1549729"/>
            <a:ext cx="7920842" cy="279071"/>
          </a:xfrm>
        </p:spPr>
        <p:txBody>
          <a:bodyPr>
            <a:normAutofit fontScale="92500" lnSpcReduction="10000"/>
          </a:bodyPr>
          <a:lstStyle/>
          <a:p>
            <a:pPr algn="just"/>
            <a:r>
              <a:rPr lang="en-US" sz="1600" b="0" i="0" dirty="0">
                <a:solidFill>
                  <a:srgbClr val="313537"/>
                </a:solidFill>
                <a:effectLst/>
                <a:latin typeface="var(--font-family-body)"/>
              </a:rPr>
              <a:t>Shown here are the connections included with TIBCO Cloud Integration - Develop.</a:t>
            </a:r>
          </a:p>
          <a:p>
            <a:pPr algn="just"/>
            <a:endParaRPr lang="en-IN" sz="1200" dirty="0"/>
          </a:p>
        </p:txBody>
      </p:sp>
      <p:pic>
        <p:nvPicPr>
          <p:cNvPr id="4" name="Picture 3">
            <a:extLst>
              <a:ext uri="{FF2B5EF4-FFF2-40B4-BE49-F238E27FC236}">
                <a16:creationId xmlns:a16="http://schemas.microsoft.com/office/drawing/2014/main" id="{0C33F2ED-3F10-A5C1-8437-F750B07C3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pic>
        <p:nvPicPr>
          <p:cNvPr id="6" name="Picture 5">
            <a:extLst>
              <a:ext uri="{FF2B5EF4-FFF2-40B4-BE49-F238E27FC236}">
                <a16:creationId xmlns:a16="http://schemas.microsoft.com/office/drawing/2014/main" id="{5B6D210B-3C94-744E-62A6-990C26C98A83}"/>
              </a:ext>
            </a:extLst>
          </p:cNvPr>
          <p:cNvPicPr>
            <a:picLocks noChangeAspect="1"/>
          </p:cNvPicPr>
          <p:nvPr/>
        </p:nvPicPr>
        <p:blipFill>
          <a:blip r:embed="rId3"/>
          <a:stretch>
            <a:fillRect/>
          </a:stretch>
        </p:blipFill>
        <p:spPr>
          <a:xfrm>
            <a:off x="1334758" y="2060368"/>
            <a:ext cx="8444572" cy="4495976"/>
          </a:xfrm>
          <a:prstGeom prst="rect">
            <a:avLst/>
          </a:prstGeom>
        </p:spPr>
      </p:pic>
    </p:spTree>
    <p:extLst>
      <p:ext uri="{BB962C8B-B14F-4D97-AF65-F5344CB8AC3E}">
        <p14:creationId xmlns:p14="http://schemas.microsoft.com/office/powerpoint/2010/main" val="317310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E044-F1DC-8680-0098-F3A49321B9B5}"/>
              </a:ext>
            </a:extLst>
          </p:cNvPr>
          <p:cNvSpPr>
            <a:spLocks noGrp="1"/>
          </p:cNvSpPr>
          <p:nvPr>
            <p:ph type="ctrTitle"/>
          </p:nvPr>
        </p:nvSpPr>
        <p:spPr>
          <a:xfrm>
            <a:off x="754083" y="296883"/>
            <a:ext cx="9375569" cy="1104405"/>
          </a:xfrm>
        </p:spPr>
        <p:txBody>
          <a:bodyPr>
            <a:normAutofit/>
          </a:bodyPr>
          <a:lstStyle/>
          <a:p>
            <a:pPr algn="l"/>
            <a:r>
              <a:rPr lang="en-US" sz="6000" dirty="0"/>
              <a:t>TIBCO Cloud™ Messaging </a:t>
            </a:r>
            <a:endParaRPr lang="en-IN" dirty="0"/>
          </a:p>
        </p:txBody>
      </p:sp>
      <p:sp>
        <p:nvSpPr>
          <p:cNvPr id="3" name="Subtitle 2">
            <a:extLst>
              <a:ext uri="{FF2B5EF4-FFF2-40B4-BE49-F238E27FC236}">
                <a16:creationId xmlns:a16="http://schemas.microsoft.com/office/drawing/2014/main" id="{6620570F-D823-B4BF-9A8F-753D56D61B5F}"/>
              </a:ext>
            </a:extLst>
          </p:cNvPr>
          <p:cNvSpPr>
            <a:spLocks noGrp="1"/>
          </p:cNvSpPr>
          <p:nvPr>
            <p:ph type="subTitle" idx="1"/>
          </p:nvPr>
        </p:nvSpPr>
        <p:spPr>
          <a:xfrm>
            <a:off x="754083" y="1549729"/>
            <a:ext cx="5341917" cy="4560125"/>
          </a:xfrm>
        </p:spPr>
        <p:txBody>
          <a:bodyPr>
            <a:normAutofit fontScale="62500" lnSpcReduction="20000"/>
          </a:bodyPr>
          <a:lstStyle/>
          <a:p>
            <a:pPr algn="just" fontAlgn="base">
              <a:buFont typeface="Arial" panose="020B0604020202020204" pitchFamily="34" charset="0"/>
              <a:buChar char="•"/>
            </a:pPr>
            <a:r>
              <a:rPr lang="en-US" b="0" i="0" dirty="0">
                <a:solidFill>
                  <a:srgbClr val="313537"/>
                </a:solidFill>
                <a:effectLst/>
                <a:latin typeface="var(--font-family-body)"/>
              </a:rPr>
              <a:t>TIBCO Cloud Messaging provides the infrastructure for developing global applications quickly and easily. With simple-to-use client-side libraries, you can develop secure, high-performance, mobile, web-based, and desktop applications.</a:t>
            </a:r>
          </a:p>
          <a:p>
            <a:pPr algn="just" fontAlgn="base">
              <a:buFont typeface="Arial" panose="020B0604020202020204" pitchFamily="34" charset="0"/>
              <a:buChar char="•"/>
            </a:pPr>
            <a:r>
              <a:rPr lang="en-US" b="0" i="0" dirty="0">
                <a:solidFill>
                  <a:srgbClr val="313537"/>
                </a:solidFill>
                <a:effectLst/>
                <a:latin typeface="var(--font-family-body)"/>
              </a:rPr>
              <a:t>TIBCO Cloud Messaging uses a publish/subscribe model for real-time messaging between applications.</a:t>
            </a:r>
          </a:p>
          <a:p>
            <a:pPr algn="just" fontAlgn="base">
              <a:buFont typeface="Arial" panose="020B0604020202020204" pitchFamily="34" charset="0"/>
              <a:buChar char="•"/>
            </a:pPr>
            <a:r>
              <a:rPr lang="en-US" b="0" i="0" dirty="0">
                <a:solidFill>
                  <a:srgbClr val="313537"/>
                </a:solidFill>
                <a:effectLst/>
                <a:latin typeface="var(--font-family-body)"/>
              </a:rPr>
              <a:t>Your clients can publish messages with any content, and the subscribing clients receive only those messages whose content matches with the subscribing client's interests.</a:t>
            </a:r>
          </a:p>
          <a:p>
            <a:pPr algn="just" fontAlgn="base">
              <a:buFont typeface="Arial" panose="020B0604020202020204" pitchFamily="34" charset="0"/>
              <a:buChar char="•"/>
            </a:pPr>
            <a:r>
              <a:rPr lang="en-US" b="0" i="0" dirty="0">
                <a:solidFill>
                  <a:srgbClr val="313537"/>
                </a:solidFill>
                <a:effectLst/>
                <a:latin typeface="var(--font-family-body)"/>
              </a:rPr>
              <a:t>After you have registered with TIBCO Cloud Messaging, you are ready to start coding. You can do it only when you have an authentication key from your account page.</a:t>
            </a:r>
          </a:p>
          <a:p>
            <a:pPr algn="just" fontAlgn="base">
              <a:buFont typeface="Arial" panose="020B0604020202020204" pitchFamily="34" charset="0"/>
              <a:buChar char="•"/>
            </a:pPr>
            <a:r>
              <a:rPr lang="en-US" b="0" i="0" dirty="0">
                <a:solidFill>
                  <a:srgbClr val="313537"/>
                </a:solidFill>
                <a:effectLst/>
                <a:latin typeface="var(--font-family-body)"/>
              </a:rPr>
              <a:t>Connections to TIBCO Cloud Messaging are always persistent, secured with TLS (Transport Layer Security), and authenticated by using the keys managed by you.</a:t>
            </a:r>
            <a:br>
              <a:rPr lang="en-US" b="0" i="0" dirty="0">
                <a:solidFill>
                  <a:srgbClr val="313537"/>
                </a:solidFill>
                <a:effectLst/>
                <a:latin typeface="var(--font-family-body)"/>
              </a:rPr>
            </a:br>
            <a:r>
              <a:rPr lang="en-US" b="0" i="0" dirty="0">
                <a:solidFill>
                  <a:srgbClr val="313537"/>
                </a:solidFill>
                <a:effectLst/>
                <a:latin typeface="var(--font-family-body)"/>
              </a:rPr>
              <a:t>The user can create and revoke authentication keys when required.</a:t>
            </a:r>
          </a:p>
          <a:p>
            <a:pPr algn="just" fontAlgn="base">
              <a:buFont typeface="Arial" panose="020B0604020202020204" pitchFamily="34" charset="0"/>
              <a:buChar char="•"/>
            </a:pPr>
            <a:r>
              <a:rPr lang="en-US" b="0" i="0" dirty="0">
                <a:solidFill>
                  <a:srgbClr val="313537"/>
                </a:solidFill>
                <a:effectLst/>
                <a:latin typeface="var(--font-family-body)"/>
              </a:rPr>
              <a:t>A unique URL is provided to you with your subscription to TIBCO Cloud Messaging. The URL is a required argument for your clients to connect to TIBCO Cloud Messaging.</a:t>
            </a:r>
            <a:br>
              <a:rPr lang="en-US" b="0" i="0" dirty="0">
                <a:solidFill>
                  <a:srgbClr val="313537"/>
                </a:solidFill>
                <a:effectLst/>
                <a:latin typeface="var(--font-family-body)"/>
              </a:rPr>
            </a:br>
            <a:endParaRPr lang="en-US" b="0" i="0" dirty="0">
              <a:solidFill>
                <a:srgbClr val="313537"/>
              </a:solidFill>
              <a:effectLst/>
              <a:latin typeface="var(--font-family-body)"/>
            </a:endParaRPr>
          </a:p>
          <a:p>
            <a:pPr algn="just"/>
            <a:endParaRPr lang="en-IN" dirty="0"/>
          </a:p>
        </p:txBody>
      </p:sp>
      <p:pic>
        <p:nvPicPr>
          <p:cNvPr id="4" name="Picture 3">
            <a:extLst>
              <a:ext uri="{FF2B5EF4-FFF2-40B4-BE49-F238E27FC236}">
                <a16:creationId xmlns:a16="http://schemas.microsoft.com/office/drawing/2014/main" id="{0C33F2ED-3F10-A5C1-8437-F750B07C3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pic>
        <p:nvPicPr>
          <p:cNvPr id="6" name="Picture 5">
            <a:extLst>
              <a:ext uri="{FF2B5EF4-FFF2-40B4-BE49-F238E27FC236}">
                <a16:creationId xmlns:a16="http://schemas.microsoft.com/office/drawing/2014/main" id="{9E4E52CA-147A-620F-425B-AC1FE401DA79}"/>
              </a:ext>
            </a:extLst>
          </p:cNvPr>
          <p:cNvPicPr>
            <a:picLocks noChangeAspect="1"/>
          </p:cNvPicPr>
          <p:nvPr/>
        </p:nvPicPr>
        <p:blipFill>
          <a:blip r:embed="rId3"/>
          <a:stretch>
            <a:fillRect/>
          </a:stretch>
        </p:blipFill>
        <p:spPr>
          <a:xfrm>
            <a:off x="6146135" y="1503417"/>
            <a:ext cx="5969307" cy="4030484"/>
          </a:xfrm>
          <a:prstGeom prst="rect">
            <a:avLst/>
          </a:prstGeom>
        </p:spPr>
      </p:pic>
    </p:spTree>
    <p:extLst>
      <p:ext uri="{BB962C8B-B14F-4D97-AF65-F5344CB8AC3E}">
        <p14:creationId xmlns:p14="http://schemas.microsoft.com/office/powerpoint/2010/main" val="4290026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E044-F1DC-8680-0098-F3A49321B9B5}"/>
              </a:ext>
            </a:extLst>
          </p:cNvPr>
          <p:cNvSpPr>
            <a:spLocks noGrp="1"/>
          </p:cNvSpPr>
          <p:nvPr>
            <p:ph type="ctrTitle"/>
          </p:nvPr>
        </p:nvSpPr>
        <p:spPr>
          <a:xfrm>
            <a:off x="754083" y="296883"/>
            <a:ext cx="9375569" cy="1104405"/>
          </a:xfrm>
        </p:spPr>
        <p:txBody>
          <a:bodyPr/>
          <a:lstStyle/>
          <a:p>
            <a:pPr algn="l"/>
            <a:r>
              <a:rPr lang="en-IN" dirty="0"/>
              <a:t>Message Selection</a:t>
            </a:r>
          </a:p>
        </p:txBody>
      </p:sp>
      <p:sp>
        <p:nvSpPr>
          <p:cNvPr id="3" name="Subtitle 2">
            <a:extLst>
              <a:ext uri="{FF2B5EF4-FFF2-40B4-BE49-F238E27FC236}">
                <a16:creationId xmlns:a16="http://schemas.microsoft.com/office/drawing/2014/main" id="{6620570F-D823-B4BF-9A8F-753D56D61B5F}"/>
              </a:ext>
            </a:extLst>
          </p:cNvPr>
          <p:cNvSpPr>
            <a:spLocks noGrp="1"/>
          </p:cNvSpPr>
          <p:nvPr>
            <p:ph type="subTitle" idx="1"/>
          </p:nvPr>
        </p:nvSpPr>
        <p:spPr>
          <a:xfrm>
            <a:off x="754083" y="1549730"/>
            <a:ext cx="10349346" cy="1478430"/>
          </a:xfrm>
        </p:spPr>
        <p:txBody>
          <a:bodyPr>
            <a:normAutofit/>
          </a:bodyPr>
          <a:lstStyle/>
          <a:p>
            <a:pPr algn="just" fontAlgn="base">
              <a:buFont typeface="Arial" panose="020B0604020202020204" pitchFamily="34" charset="0"/>
              <a:buChar char="•"/>
            </a:pPr>
            <a:r>
              <a:rPr lang="en-US" sz="1800" b="0" i="0" dirty="0">
                <a:solidFill>
                  <a:srgbClr val="313537"/>
                </a:solidFill>
                <a:effectLst/>
                <a:latin typeface="var(--font-family-body)"/>
              </a:rPr>
              <a:t>The Message Subscriber trigger listens for a published message from the TIBCO Cloud Messaging service.</a:t>
            </a:r>
          </a:p>
          <a:p>
            <a:pPr algn="just" fontAlgn="base">
              <a:buFont typeface="Arial" panose="020B0604020202020204" pitchFamily="34" charset="0"/>
              <a:buChar char="•"/>
            </a:pPr>
            <a:r>
              <a:rPr lang="en-US" sz="1800" b="0" i="0" dirty="0">
                <a:solidFill>
                  <a:srgbClr val="313537"/>
                </a:solidFill>
                <a:effectLst/>
                <a:latin typeface="var(--font-family-body)"/>
              </a:rPr>
              <a:t>Using the Content Matcher in the trigger configuration, specify the attributes to match in the incoming message by clicking on Add row. For each attribute specify its name, type, and value.</a:t>
            </a:r>
          </a:p>
        </p:txBody>
      </p:sp>
      <p:pic>
        <p:nvPicPr>
          <p:cNvPr id="4" name="Picture 3">
            <a:extLst>
              <a:ext uri="{FF2B5EF4-FFF2-40B4-BE49-F238E27FC236}">
                <a16:creationId xmlns:a16="http://schemas.microsoft.com/office/drawing/2014/main" id="{0C33F2ED-3F10-A5C1-8437-F750B07C3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pic>
        <p:nvPicPr>
          <p:cNvPr id="6" name="Picture 5">
            <a:extLst>
              <a:ext uri="{FF2B5EF4-FFF2-40B4-BE49-F238E27FC236}">
                <a16:creationId xmlns:a16="http://schemas.microsoft.com/office/drawing/2014/main" id="{E80F7A08-03BD-CBB8-4290-9AE12836F2D4}"/>
              </a:ext>
            </a:extLst>
          </p:cNvPr>
          <p:cNvPicPr>
            <a:picLocks noChangeAspect="1"/>
          </p:cNvPicPr>
          <p:nvPr/>
        </p:nvPicPr>
        <p:blipFill>
          <a:blip r:embed="rId3"/>
          <a:stretch>
            <a:fillRect/>
          </a:stretch>
        </p:blipFill>
        <p:spPr>
          <a:xfrm>
            <a:off x="2017578" y="3028159"/>
            <a:ext cx="8028947" cy="3473629"/>
          </a:xfrm>
          <a:prstGeom prst="rect">
            <a:avLst/>
          </a:prstGeom>
        </p:spPr>
      </p:pic>
    </p:spTree>
    <p:extLst>
      <p:ext uri="{BB962C8B-B14F-4D97-AF65-F5344CB8AC3E}">
        <p14:creationId xmlns:p14="http://schemas.microsoft.com/office/powerpoint/2010/main" val="3948810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E044-F1DC-8680-0098-F3A49321B9B5}"/>
              </a:ext>
            </a:extLst>
          </p:cNvPr>
          <p:cNvSpPr>
            <a:spLocks noGrp="1"/>
          </p:cNvSpPr>
          <p:nvPr>
            <p:ph type="ctrTitle"/>
          </p:nvPr>
        </p:nvSpPr>
        <p:spPr>
          <a:xfrm>
            <a:off x="754083" y="296883"/>
            <a:ext cx="9375569" cy="1104405"/>
          </a:xfrm>
        </p:spPr>
        <p:txBody>
          <a:bodyPr>
            <a:normAutofit/>
          </a:bodyPr>
          <a:lstStyle/>
          <a:p>
            <a:pPr algn="l"/>
            <a:r>
              <a:rPr lang="en-IN" sz="4000" b="0" i="0" dirty="0">
                <a:solidFill>
                  <a:srgbClr val="333333"/>
                </a:solidFill>
                <a:effectLst/>
                <a:latin typeface="SourceSansPro-Regular"/>
              </a:rPr>
              <a:t>TIBCO </a:t>
            </a:r>
            <a:r>
              <a:rPr lang="en-IN" sz="4000" b="0" i="0" dirty="0" err="1">
                <a:solidFill>
                  <a:srgbClr val="333333"/>
                </a:solidFill>
                <a:effectLst/>
                <a:latin typeface="SourceSansPro-Regular"/>
              </a:rPr>
              <a:t>eFTL</a:t>
            </a:r>
            <a:r>
              <a:rPr lang="en-IN" sz="4000" b="0" i="0" baseline="30000" dirty="0">
                <a:solidFill>
                  <a:srgbClr val="333333"/>
                </a:solidFill>
                <a:effectLst/>
                <a:latin typeface="Helvetica Neue"/>
              </a:rPr>
              <a:t>™</a:t>
            </a:r>
            <a:r>
              <a:rPr lang="en-IN" sz="4000" b="0" i="0" dirty="0">
                <a:solidFill>
                  <a:srgbClr val="333333"/>
                </a:solidFill>
                <a:effectLst/>
                <a:latin typeface="SourceSansPro-Regular"/>
              </a:rPr>
              <a:t> on TIBCO Cloud</a:t>
            </a:r>
            <a:r>
              <a:rPr lang="en-IN" sz="4000" b="0" i="0" baseline="30000" dirty="0">
                <a:solidFill>
                  <a:srgbClr val="333333"/>
                </a:solidFill>
                <a:effectLst/>
                <a:latin typeface="Helvetica Neue"/>
              </a:rPr>
              <a:t>™</a:t>
            </a:r>
            <a:r>
              <a:rPr lang="en-IN" sz="4000" b="0" i="0" dirty="0">
                <a:solidFill>
                  <a:srgbClr val="333333"/>
                </a:solidFill>
                <a:effectLst/>
                <a:latin typeface="SourceSansPro-Regular"/>
              </a:rPr>
              <a:t> Messaging</a:t>
            </a:r>
            <a:endParaRPr lang="en-IN" sz="4000" dirty="0"/>
          </a:p>
        </p:txBody>
      </p:sp>
      <p:sp>
        <p:nvSpPr>
          <p:cNvPr id="3" name="Subtitle 2">
            <a:extLst>
              <a:ext uri="{FF2B5EF4-FFF2-40B4-BE49-F238E27FC236}">
                <a16:creationId xmlns:a16="http://schemas.microsoft.com/office/drawing/2014/main" id="{6620570F-D823-B4BF-9A8F-753D56D61B5F}"/>
              </a:ext>
            </a:extLst>
          </p:cNvPr>
          <p:cNvSpPr>
            <a:spLocks noGrp="1"/>
          </p:cNvSpPr>
          <p:nvPr>
            <p:ph type="subTitle" idx="1"/>
          </p:nvPr>
        </p:nvSpPr>
        <p:spPr>
          <a:xfrm>
            <a:off x="754083" y="1549729"/>
            <a:ext cx="10349346" cy="3046021"/>
          </a:xfrm>
        </p:spPr>
        <p:txBody>
          <a:bodyPr>
            <a:noAutofit/>
          </a:bodyPr>
          <a:lstStyle/>
          <a:p>
            <a:pPr algn="just" fontAlgn="base">
              <a:buFont typeface="Arial" panose="020B0604020202020204" pitchFamily="34" charset="0"/>
              <a:buChar char="•"/>
            </a:pPr>
            <a:r>
              <a:rPr lang="en-US" sz="2000" b="0" i="0" dirty="0">
                <a:solidFill>
                  <a:srgbClr val="313537"/>
                </a:solidFill>
                <a:effectLst/>
                <a:latin typeface="var(--font-family-body)"/>
              </a:rPr>
              <a:t>Connecting to TIBCO Cloud Messaging</a:t>
            </a:r>
          </a:p>
          <a:p>
            <a:pPr algn="just" fontAlgn="base">
              <a:buFont typeface="Arial" panose="020B0604020202020204" pitchFamily="34" charset="0"/>
              <a:buChar char="•"/>
            </a:pPr>
            <a:r>
              <a:rPr lang="en-US" sz="2000" b="0" i="0" dirty="0">
                <a:solidFill>
                  <a:srgbClr val="313537"/>
                </a:solidFill>
                <a:effectLst/>
                <a:latin typeface="var(--font-family-body)"/>
              </a:rPr>
              <a:t>Client Identifiers</a:t>
            </a:r>
          </a:p>
          <a:p>
            <a:pPr algn="just" fontAlgn="base">
              <a:buFont typeface="Arial" panose="020B0604020202020204" pitchFamily="34" charset="0"/>
              <a:buChar char="•"/>
            </a:pPr>
            <a:r>
              <a:rPr lang="en-US" sz="2000" b="0" i="0" dirty="0">
                <a:solidFill>
                  <a:srgbClr val="313537"/>
                </a:solidFill>
                <a:effectLst/>
                <a:latin typeface="var(--font-family-body)"/>
              </a:rPr>
              <a:t>Content Matchers</a:t>
            </a:r>
          </a:p>
          <a:p>
            <a:pPr algn="just" fontAlgn="base">
              <a:buFont typeface="Arial" panose="020B0604020202020204" pitchFamily="34" charset="0"/>
              <a:buChar char="•"/>
            </a:pPr>
            <a:r>
              <a:rPr lang="en-US" sz="2000" b="0" i="0" dirty="0">
                <a:solidFill>
                  <a:srgbClr val="313537"/>
                </a:solidFill>
                <a:effectLst/>
                <a:latin typeface="var(--font-family-body)"/>
              </a:rPr>
              <a:t>Durable Subscriptions</a:t>
            </a:r>
          </a:p>
          <a:p>
            <a:pPr algn="just" fontAlgn="base">
              <a:buFont typeface="Arial" panose="020B0604020202020204" pitchFamily="34" charset="0"/>
              <a:buChar char="•"/>
            </a:pPr>
            <a:r>
              <a:rPr lang="en-US" sz="2000" b="0" i="0" dirty="0">
                <a:solidFill>
                  <a:srgbClr val="313537"/>
                </a:solidFill>
                <a:effectLst/>
                <a:latin typeface="var(--font-family-body)"/>
              </a:rPr>
              <a:t>Message Size Limit</a:t>
            </a:r>
          </a:p>
        </p:txBody>
      </p:sp>
      <p:pic>
        <p:nvPicPr>
          <p:cNvPr id="4" name="Picture 3">
            <a:extLst>
              <a:ext uri="{FF2B5EF4-FFF2-40B4-BE49-F238E27FC236}">
                <a16:creationId xmlns:a16="http://schemas.microsoft.com/office/drawing/2014/main" id="{0C33F2ED-3F10-A5C1-8437-F750B07C3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spTree>
    <p:extLst>
      <p:ext uri="{BB962C8B-B14F-4D97-AF65-F5344CB8AC3E}">
        <p14:creationId xmlns:p14="http://schemas.microsoft.com/office/powerpoint/2010/main" val="3781561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E044-F1DC-8680-0098-F3A49321B9B5}"/>
              </a:ext>
            </a:extLst>
          </p:cNvPr>
          <p:cNvSpPr>
            <a:spLocks noGrp="1"/>
          </p:cNvSpPr>
          <p:nvPr>
            <p:ph type="ctrTitle"/>
          </p:nvPr>
        </p:nvSpPr>
        <p:spPr>
          <a:xfrm>
            <a:off x="754083" y="296883"/>
            <a:ext cx="9375569" cy="1104405"/>
          </a:xfrm>
        </p:spPr>
        <p:txBody>
          <a:bodyPr>
            <a:normAutofit/>
          </a:bodyPr>
          <a:lstStyle/>
          <a:p>
            <a:pPr algn="l"/>
            <a:r>
              <a:rPr lang="en-US" sz="4400" b="1" i="0" dirty="0">
                <a:solidFill>
                  <a:srgbClr val="333333"/>
                </a:solidFill>
                <a:effectLst/>
                <a:latin typeface="SourceSansPro-Regular"/>
              </a:rPr>
              <a:t>Connecting to TIBCO Cloud Messaging</a:t>
            </a:r>
            <a:endParaRPr lang="en-IN" sz="4400" dirty="0"/>
          </a:p>
        </p:txBody>
      </p:sp>
      <p:sp>
        <p:nvSpPr>
          <p:cNvPr id="3" name="Subtitle 2">
            <a:extLst>
              <a:ext uri="{FF2B5EF4-FFF2-40B4-BE49-F238E27FC236}">
                <a16:creationId xmlns:a16="http://schemas.microsoft.com/office/drawing/2014/main" id="{6620570F-D823-B4BF-9A8F-753D56D61B5F}"/>
              </a:ext>
            </a:extLst>
          </p:cNvPr>
          <p:cNvSpPr>
            <a:spLocks noGrp="1"/>
          </p:cNvSpPr>
          <p:nvPr>
            <p:ph type="subTitle" idx="1"/>
          </p:nvPr>
        </p:nvSpPr>
        <p:spPr>
          <a:xfrm>
            <a:off x="754083" y="1549729"/>
            <a:ext cx="4346369" cy="3105397"/>
          </a:xfrm>
        </p:spPr>
        <p:txBody>
          <a:bodyPr>
            <a:normAutofit fontScale="92500" lnSpcReduction="20000"/>
          </a:bodyPr>
          <a:lstStyle/>
          <a:p>
            <a:pPr algn="just" fontAlgn="base"/>
            <a:r>
              <a:rPr lang="en-US" sz="2600" b="0" i="0" dirty="0">
                <a:solidFill>
                  <a:srgbClr val="313537"/>
                </a:solidFill>
                <a:effectLst/>
                <a:latin typeface="var(--font-family-body)"/>
              </a:rPr>
              <a:t>The client configuration file contains all the information client applications need to securely connect to TIBCO Cloud Messaging. </a:t>
            </a:r>
          </a:p>
          <a:p>
            <a:pPr algn="just" fontAlgn="base"/>
            <a:r>
              <a:rPr lang="en-US" sz="2600" b="0" i="0" dirty="0">
                <a:solidFill>
                  <a:srgbClr val="313537"/>
                </a:solidFill>
                <a:effectLst/>
                <a:latin typeface="var(--font-family-body)"/>
              </a:rPr>
              <a:t>Generate the client configuration file using the roles REST API or user interface. Generate as many configuration files as needed for each Role.</a:t>
            </a:r>
          </a:p>
          <a:p>
            <a:pPr lvl="3" algn="just" fontAlgn="base">
              <a:buFont typeface="Arial" panose="020B0604020202020204" pitchFamily="34" charset="0"/>
              <a:buChar char="•"/>
            </a:pPr>
            <a:endParaRPr lang="en-US" sz="1800" b="0" i="0" dirty="0">
              <a:solidFill>
                <a:srgbClr val="313537"/>
              </a:solidFill>
              <a:effectLst/>
              <a:latin typeface="var(--font-family-body)"/>
            </a:endParaRPr>
          </a:p>
          <a:p>
            <a:pPr lvl="3" algn="just" fontAlgn="base">
              <a:buFont typeface="Arial" panose="020B0604020202020204" pitchFamily="34" charset="0"/>
              <a:buChar char="•"/>
            </a:pPr>
            <a:endParaRPr lang="en-US" sz="1800" b="0" i="0" dirty="0">
              <a:solidFill>
                <a:srgbClr val="313537"/>
              </a:solidFill>
              <a:effectLst/>
              <a:latin typeface="var(--font-family-body)"/>
            </a:endParaRPr>
          </a:p>
        </p:txBody>
      </p:sp>
      <p:pic>
        <p:nvPicPr>
          <p:cNvPr id="4" name="Picture 3">
            <a:extLst>
              <a:ext uri="{FF2B5EF4-FFF2-40B4-BE49-F238E27FC236}">
                <a16:creationId xmlns:a16="http://schemas.microsoft.com/office/drawing/2014/main" id="{0C33F2ED-3F10-A5C1-8437-F750B07C3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pic>
        <p:nvPicPr>
          <p:cNvPr id="7" name="Picture 6">
            <a:extLst>
              <a:ext uri="{FF2B5EF4-FFF2-40B4-BE49-F238E27FC236}">
                <a16:creationId xmlns:a16="http://schemas.microsoft.com/office/drawing/2014/main" id="{18CC9558-4F73-E8BB-D11E-64AEBF2ADA30}"/>
              </a:ext>
            </a:extLst>
          </p:cNvPr>
          <p:cNvPicPr>
            <a:picLocks noChangeAspect="1"/>
          </p:cNvPicPr>
          <p:nvPr/>
        </p:nvPicPr>
        <p:blipFill>
          <a:blip r:embed="rId3"/>
          <a:stretch>
            <a:fillRect/>
          </a:stretch>
        </p:blipFill>
        <p:spPr>
          <a:xfrm>
            <a:off x="5441867" y="1371660"/>
            <a:ext cx="5443485" cy="5397397"/>
          </a:xfrm>
          <a:prstGeom prst="rect">
            <a:avLst/>
          </a:prstGeom>
        </p:spPr>
      </p:pic>
    </p:spTree>
    <p:extLst>
      <p:ext uri="{BB962C8B-B14F-4D97-AF65-F5344CB8AC3E}">
        <p14:creationId xmlns:p14="http://schemas.microsoft.com/office/powerpoint/2010/main" val="3111563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E044-F1DC-8680-0098-F3A49321B9B5}"/>
              </a:ext>
            </a:extLst>
          </p:cNvPr>
          <p:cNvSpPr>
            <a:spLocks noGrp="1"/>
          </p:cNvSpPr>
          <p:nvPr>
            <p:ph type="ctrTitle"/>
          </p:nvPr>
        </p:nvSpPr>
        <p:spPr>
          <a:xfrm>
            <a:off x="754083" y="296883"/>
            <a:ext cx="9375569" cy="1104405"/>
          </a:xfrm>
        </p:spPr>
        <p:txBody>
          <a:bodyPr>
            <a:normAutofit/>
          </a:bodyPr>
          <a:lstStyle/>
          <a:p>
            <a:pPr algn="l"/>
            <a:r>
              <a:rPr lang="en-US" sz="6000" b="0" i="0" dirty="0">
                <a:solidFill>
                  <a:srgbClr val="313537"/>
                </a:solidFill>
                <a:effectLst/>
                <a:latin typeface="var(--font-family-body)"/>
              </a:rPr>
              <a:t>Client Identifiers</a:t>
            </a:r>
            <a:endParaRPr lang="en-IN" dirty="0"/>
          </a:p>
        </p:txBody>
      </p:sp>
      <p:sp>
        <p:nvSpPr>
          <p:cNvPr id="3" name="Subtitle 2">
            <a:extLst>
              <a:ext uri="{FF2B5EF4-FFF2-40B4-BE49-F238E27FC236}">
                <a16:creationId xmlns:a16="http://schemas.microsoft.com/office/drawing/2014/main" id="{6620570F-D823-B4BF-9A8F-753D56D61B5F}"/>
              </a:ext>
            </a:extLst>
          </p:cNvPr>
          <p:cNvSpPr>
            <a:spLocks noGrp="1"/>
          </p:cNvSpPr>
          <p:nvPr>
            <p:ph type="subTitle" idx="1"/>
          </p:nvPr>
        </p:nvSpPr>
        <p:spPr>
          <a:xfrm>
            <a:off x="754083" y="1549730"/>
            <a:ext cx="10349346" cy="1478430"/>
          </a:xfrm>
        </p:spPr>
        <p:txBody>
          <a:bodyPr>
            <a:normAutofit fontScale="77500" lnSpcReduction="20000"/>
          </a:bodyPr>
          <a:lstStyle/>
          <a:p>
            <a:pPr algn="just" fontAlgn="base"/>
            <a:r>
              <a:rPr lang="en-US" sz="2600" b="0" i="0" dirty="0">
                <a:solidFill>
                  <a:srgbClr val="313537"/>
                </a:solidFill>
                <a:effectLst/>
                <a:latin typeface="var(--font-family-body)"/>
              </a:rPr>
              <a:t>You must provide a unique identifier for your client if you want it to receive any messages missed while disconnected. </a:t>
            </a:r>
          </a:p>
          <a:p>
            <a:pPr algn="just" fontAlgn="base"/>
            <a:r>
              <a:rPr lang="en-US" sz="2600" b="0" i="0" dirty="0">
                <a:solidFill>
                  <a:srgbClr val="313537"/>
                </a:solidFill>
                <a:effectLst/>
                <a:latin typeface="var(--font-family-body)"/>
              </a:rPr>
              <a:t>Only one application can connect with a given client id at any given time.</a:t>
            </a:r>
          </a:p>
          <a:p>
            <a:pPr algn="just" fontAlgn="base"/>
            <a:r>
              <a:rPr lang="en-US" sz="2600" b="0" i="0" dirty="0">
                <a:solidFill>
                  <a:srgbClr val="313537"/>
                </a:solidFill>
                <a:effectLst/>
                <a:latin typeface="var(--font-family-body)"/>
              </a:rPr>
              <a:t>If a second application connects with a client id already in use by another application, the first application will disconnect.</a:t>
            </a:r>
          </a:p>
        </p:txBody>
      </p:sp>
      <p:pic>
        <p:nvPicPr>
          <p:cNvPr id="4" name="Picture 3">
            <a:extLst>
              <a:ext uri="{FF2B5EF4-FFF2-40B4-BE49-F238E27FC236}">
                <a16:creationId xmlns:a16="http://schemas.microsoft.com/office/drawing/2014/main" id="{0C33F2ED-3F10-A5C1-8437-F750B07C3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5857726"/>
            <a:ext cx="1447442" cy="911331"/>
          </a:xfrm>
          <a:prstGeom prst="rect">
            <a:avLst/>
          </a:prstGeom>
        </p:spPr>
      </p:pic>
    </p:spTree>
    <p:extLst>
      <p:ext uri="{BB962C8B-B14F-4D97-AF65-F5344CB8AC3E}">
        <p14:creationId xmlns:p14="http://schemas.microsoft.com/office/powerpoint/2010/main" val="21975314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1057</TotalTime>
  <Words>864</Words>
  <Application>Microsoft Office PowerPoint</Application>
  <PresentationFormat>Widescreen</PresentationFormat>
  <Paragraphs>76</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Helvetica Neue</vt:lpstr>
      <vt:lpstr>SourceSansPro-Regular</vt:lpstr>
      <vt:lpstr>var(--font-family-body)</vt:lpstr>
      <vt:lpstr>Office Theme</vt:lpstr>
      <vt:lpstr>TIBCO FLOGO</vt:lpstr>
      <vt:lpstr>Agenda</vt:lpstr>
      <vt:lpstr>Connections</vt:lpstr>
      <vt:lpstr>Included Connectors</vt:lpstr>
      <vt:lpstr>TIBCO Cloud™ Messaging </vt:lpstr>
      <vt:lpstr>Message Selection</vt:lpstr>
      <vt:lpstr>TIBCO eFTL™ on TIBCO Cloud™ Messaging</vt:lpstr>
      <vt:lpstr>Connecting to TIBCO Cloud Messaging</vt:lpstr>
      <vt:lpstr>Client Identifiers</vt:lpstr>
      <vt:lpstr>Content Matchers</vt:lpstr>
      <vt:lpstr>Durable Subscriptions</vt:lpstr>
      <vt:lpstr>Message Size Limit</vt:lpstr>
      <vt:lpstr>Know Your Knowledge</vt:lpstr>
      <vt:lpstr>PowerPoint Presentation</vt:lpstr>
      <vt:lpstr>LAB</vt:lpstr>
      <vt:lpstr>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TIBCO FLOGO</dc:title>
  <dc:creator>Jaydeep Joshi</dc:creator>
  <cp:lastModifiedBy>Jaydeep Joshi</cp:lastModifiedBy>
  <cp:revision>34</cp:revision>
  <dcterms:created xsi:type="dcterms:W3CDTF">2023-07-06T11:13:43Z</dcterms:created>
  <dcterms:modified xsi:type="dcterms:W3CDTF">2023-07-09T20:06:38Z</dcterms:modified>
</cp:coreProperties>
</file>