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74" r:id="rId4"/>
    <p:sldId id="275" r:id="rId5"/>
    <p:sldId id="276" r:id="rId6"/>
    <p:sldId id="277" r:id="rId7"/>
    <p:sldId id="296" r:id="rId8"/>
    <p:sldId id="295" r:id="rId9"/>
    <p:sldId id="30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D1CFD-3CE7-62B1-71A4-59B720655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E8790-5DFE-B040-817D-7AFE6049F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01B95-2F2F-F9A5-0FCB-FB0CA0E24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67B8-D7D8-4877-9F22-DA5D519ACB58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30E6B-78FE-224F-6145-5B656AD61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58E4D-5CEF-A90B-D450-DA01C7951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D2BC-2A27-4463-ADA1-D21015E1F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87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669BC-35CA-805B-9A0D-E44A76DD6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E2C43-EB00-B799-924D-EC8013298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C90C7-9BA0-EFD8-5CB9-90F9CEFB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67B8-D7D8-4877-9F22-DA5D519ACB58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16F07-F800-9CF7-6CFA-D834E0533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35C5F-6983-0D4A-517D-9B01A58E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D2BC-2A27-4463-ADA1-D21015E1F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198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0FEE33-764E-03FC-2366-88717192D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E05375-6985-5F67-9AB5-A40C339BE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94D42-0CD0-BC94-A012-15B99B95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67B8-D7D8-4877-9F22-DA5D519ACB58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3FF90-2FB4-0A1C-C287-5F05F404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B0190-78C7-3EF9-9E76-AC86D870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D2BC-2A27-4463-ADA1-D21015E1F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9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CBBF8-2FF5-8691-5D03-48F48C4A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55765-4CCC-3DD6-44A9-9508A0237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60FDA-2D1F-1FDA-A465-C496C13B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67B8-D7D8-4877-9F22-DA5D519ACB58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F1048-08E3-1DD3-2EF5-D1E97BA85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22A84-F070-7103-7765-53DB30CA2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D2BC-2A27-4463-ADA1-D21015E1F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70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C2E9D-BC9A-213B-EC81-6DB8A8333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387F3-9741-B24F-906E-F5282CA24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8C382-14DC-FF8A-54F6-6DA43DB04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67B8-D7D8-4877-9F22-DA5D519ACB58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E099E-FA8F-E4FA-E40F-85E172F5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5128E-3DD5-1558-8CA3-355FD2AE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D2BC-2A27-4463-ADA1-D21015E1F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04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3693-4C0A-F62B-6A0F-6305634B3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DDE0E-E45E-B470-B7CC-3093F7BB0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B40A54-710F-760A-926F-2E8157A79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88EB1-D51B-29BD-7D25-B6B5051C5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67B8-D7D8-4877-9F22-DA5D519ACB58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976FC-0CB4-6A0E-02CD-A725BD306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98793-7C48-F9A3-80DB-84AA3394E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D2BC-2A27-4463-ADA1-D21015E1F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67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97CEB-39AE-72F3-212B-68A9D81B9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F3DA9-0737-380B-2DCD-3BA15E317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93B71-8059-B51A-2C8C-550090F1D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CC28E4-B852-76C5-E7E4-28BBEF031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4D9295-569C-08F0-F6B3-4A2D10F21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AD33C7-A9DF-FA9D-EAC5-49E017C9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67B8-D7D8-4877-9F22-DA5D519ACB58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714B89-8D8B-B053-12F6-BBDC82141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80125E-8413-E9C5-A838-998D92D53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D2BC-2A27-4463-ADA1-D21015E1F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73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E3B1D-1D0F-239E-7A6E-C7824C514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2E5C73-395A-D546-F403-464AD484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67B8-D7D8-4877-9F22-DA5D519ACB58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8B66E1-C405-6168-0B38-6A77DFEAC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C178B-DE1F-E800-23FE-6192A336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D2BC-2A27-4463-ADA1-D21015E1F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33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7ED10A-B332-B9E9-D080-674A4A98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67B8-D7D8-4877-9F22-DA5D519ACB58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67702C-69D8-A2B0-C269-144C237AE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D0DC6-C939-C7DD-5BCA-8DAB8D1EF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D2BC-2A27-4463-ADA1-D21015E1F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46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3D2E-F387-CBF3-5FD2-75D4A2A69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310F8-97D0-5F43-C9C6-C2029D025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0DA32-2F03-A119-E74E-6C9810BC9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9480F-2BF7-41DD-A8D3-4F6D1FDA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67B8-D7D8-4877-9F22-DA5D519ACB58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2A504-8603-CA27-9EE9-7BC012CB6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329BB-C8F4-3B39-480C-0F80D0957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D2BC-2A27-4463-ADA1-D21015E1F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52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99D54-8773-FF03-CE44-F6867A47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B196A2-8ABB-A487-683A-9A77459FE8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D634D-123B-D9C5-0883-B6684FC0A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12E6D-58EA-A3FB-A2CA-6F3946358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67B8-D7D8-4877-9F22-DA5D519ACB58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29570-3FF9-FAB6-D9CA-96F5CC32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75BB8-2AEC-7585-8C00-B4996017C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D2BC-2A27-4463-ADA1-D21015E1F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41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5B9941-B7DE-99A9-3730-015D3103B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5F20F-1BFB-A6F2-954D-76E2D58EE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DC23B-6219-8560-0BA8-19BC9772E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E67B8-D7D8-4877-9F22-DA5D519ACB58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D0E04-BA24-B302-6088-B69359F6C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494F6-8E6D-974C-C1DE-C0C1E2031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CD2BC-2A27-4463-ADA1-D21015E1F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89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hrome.google.com/webstore/detail/graphiql-extension/jhbedfdjpmemmbghfecnaeeiokonjcl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6BC37-4297-29F3-D0DC-F7AFD7AD9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9600" b="1" dirty="0"/>
              <a:t>TIBCO FLOGO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20ADB-A61E-2D88-8C41-2A7D82666D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Training Day 6</a:t>
            </a:r>
          </a:p>
          <a:p>
            <a:endParaRPr lang="en-IN" dirty="0"/>
          </a:p>
          <a:p>
            <a:r>
              <a:rPr lang="en-IN" dirty="0"/>
              <a:t>Trainer:  Jaydeep</a:t>
            </a:r>
          </a:p>
          <a:p>
            <a:r>
              <a:rPr lang="en-IN" dirty="0"/>
              <a:t>							Date: 12/Jul/2023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336D7D-7C7D-CCD2-B871-24AA3EB04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857726"/>
            <a:ext cx="1447442" cy="91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106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E357C-1821-752C-BBCE-010ED36BC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197" y="88943"/>
            <a:ext cx="10515600" cy="1325563"/>
          </a:xfrm>
        </p:spPr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5264D-0D51-2395-1896-B5FAF9A23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450" y="1131064"/>
            <a:ext cx="8341426" cy="48540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API</a:t>
            </a:r>
          </a:p>
          <a:p>
            <a:pPr marL="0" indent="0">
              <a:buNone/>
            </a:pPr>
            <a:r>
              <a:rPr lang="en-US" sz="1200" dirty="0"/>
              <a:t>	Build APIs </a:t>
            </a:r>
          </a:p>
          <a:p>
            <a:pPr marL="0" indent="0">
              <a:buNone/>
            </a:pPr>
            <a:r>
              <a:rPr lang="en-US" sz="1200" dirty="0"/>
              <a:t>	Use Swagger Specification</a:t>
            </a:r>
          </a:p>
          <a:p>
            <a:pPr marL="0" indent="0">
              <a:buNone/>
            </a:pPr>
            <a:r>
              <a:rPr lang="en-US" sz="1200" dirty="0"/>
              <a:t>	Use </a:t>
            </a:r>
            <a:r>
              <a:rPr lang="en-US" sz="1200" dirty="0" err="1"/>
              <a:t>GraphQL</a:t>
            </a: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sz="1200" dirty="0"/>
              <a:t>	Use </a:t>
            </a:r>
            <a:r>
              <a:rPr lang="en-US" sz="1200" dirty="0" err="1"/>
              <a:t>gRPC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Data Types Representation </a:t>
            </a:r>
          </a:p>
          <a:p>
            <a:pPr marL="0" indent="0">
              <a:buNone/>
            </a:pPr>
            <a:r>
              <a:rPr lang="en-IN" sz="1200" dirty="0"/>
              <a:t>LAB: Connecting TIBCO Cloud Applications </a:t>
            </a:r>
          </a:p>
          <a:p>
            <a:pPr marL="0" indent="0">
              <a:buNone/>
            </a:pPr>
            <a:r>
              <a:rPr lang="en-IN" sz="1200" dirty="0"/>
              <a:t>	Create a </a:t>
            </a:r>
            <a:r>
              <a:rPr lang="en-IN" sz="1200" dirty="0" err="1"/>
              <a:t>Swaggerr</a:t>
            </a:r>
            <a:r>
              <a:rPr lang="en-IN" sz="1200" dirty="0"/>
              <a:t> App</a:t>
            </a:r>
          </a:p>
          <a:p>
            <a:pPr marL="0" indent="0">
              <a:buNone/>
            </a:pPr>
            <a:r>
              <a:rPr lang="en-IN" sz="1200" dirty="0"/>
              <a:t>	Create a </a:t>
            </a:r>
            <a:r>
              <a:rPr lang="en-IN" sz="1200" dirty="0" err="1"/>
              <a:t>GraphQL</a:t>
            </a:r>
            <a:r>
              <a:rPr lang="en-IN" sz="1200" dirty="0"/>
              <a:t> App </a:t>
            </a:r>
          </a:p>
          <a:p>
            <a:pPr marL="0" indent="0">
              <a:buNone/>
            </a:pPr>
            <a:r>
              <a:rPr lang="en-IN" sz="1200" dirty="0"/>
              <a:t>	Push </a:t>
            </a:r>
            <a:r>
              <a:rPr lang="en-IN" sz="1200" dirty="0" err="1"/>
              <a:t>gRPC</a:t>
            </a:r>
            <a:r>
              <a:rPr lang="en-IN" sz="1200" dirty="0"/>
              <a:t> App </a:t>
            </a:r>
          </a:p>
          <a:p>
            <a:pPr marL="0" indent="0">
              <a:buNone/>
            </a:pPr>
            <a:r>
              <a:rPr lang="en-IN" sz="1200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73AD8E-11A8-FF3A-7AC8-FEA291A59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857726"/>
            <a:ext cx="1447442" cy="91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368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0E044-F1DC-8680-0098-F3A49321B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083" y="296883"/>
            <a:ext cx="9375569" cy="1104405"/>
          </a:xfrm>
        </p:spPr>
        <p:txBody>
          <a:bodyPr/>
          <a:lstStyle/>
          <a:p>
            <a:pPr algn="l"/>
            <a:r>
              <a:rPr lang="en-IN" dirty="0">
                <a:latin typeface="+mn-lt"/>
              </a:rPr>
              <a:t>Build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0570F-D823-B4BF-9A8F-753D56D61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083" y="1549729"/>
            <a:ext cx="8728364" cy="4560125"/>
          </a:xfrm>
        </p:spPr>
        <p:txBody>
          <a:bodyPr>
            <a:normAutofit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rgbClr val="313537"/>
                </a:solidFill>
                <a:effectLst/>
                <a:latin typeface="var(--font-family-body)"/>
              </a:rPr>
              <a:t>Flogo</a:t>
            </a:r>
            <a:r>
              <a:rPr lang="en-US" sz="1800" b="0" i="0" dirty="0">
                <a:solidFill>
                  <a:srgbClr val="313537"/>
                </a:solidFill>
                <a:effectLst/>
                <a:latin typeface="var(--font-family-body)"/>
              </a:rPr>
              <a:t>® Enterprise lets you take an API-first development approach to implement APIs from a </a:t>
            </a:r>
            <a:r>
              <a:rPr lang="en-US" sz="1800" b="0" i="0" dirty="0" err="1">
                <a:solidFill>
                  <a:srgbClr val="313537"/>
                </a:solidFill>
                <a:effectLst/>
                <a:latin typeface="var(--font-family-body)"/>
              </a:rPr>
              <a:t>GraphQL</a:t>
            </a:r>
            <a:r>
              <a:rPr lang="en-US" sz="1800" b="0" i="0" dirty="0">
                <a:solidFill>
                  <a:srgbClr val="313537"/>
                </a:solidFill>
                <a:effectLst/>
                <a:latin typeface="var(--font-family-body)"/>
              </a:rPr>
              <a:t> schema or a Swagger 2.0 specification. 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13537"/>
                </a:solidFill>
                <a:effectLst/>
                <a:latin typeface="var(--font-family-body)"/>
              </a:rPr>
              <a:t>Once you upload a </a:t>
            </a:r>
            <a:r>
              <a:rPr lang="en-US" sz="1800" b="0" i="0" dirty="0" err="1">
                <a:solidFill>
                  <a:srgbClr val="313537"/>
                </a:solidFill>
                <a:effectLst/>
                <a:latin typeface="var(--font-family-body)"/>
              </a:rPr>
              <a:t>GraphQL</a:t>
            </a:r>
            <a:r>
              <a:rPr lang="en-US" sz="1800" b="0" i="0" dirty="0">
                <a:solidFill>
                  <a:srgbClr val="313537"/>
                </a:solidFill>
                <a:effectLst/>
                <a:latin typeface="var(--font-family-body)"/>
              </a:rPr>
              <a:t> schema or Swagger file, </a:t>
            </a:r>
            <a:r>
              <a:rPr lang="en-US" sz="1800" b="0" i="0" dirty="0" err="1">
                <a:solidFill>
                  <a:srgbClr val="313537"/>
                </a:solidFill>
                <a:effectLst/>
                <a:latin typeface="var(--font-family-body)"/>
              </a:rPr>
              <a:t>Flogo</a:t>
            </a:r>
            <a:r>
              <a:rPr lang="en-US" sz="1800" b="0" i="0" dirty="0">
                <a:solidFill>
                  <a:srgbClr val="313537"/>
                </a:solidFill>
                <a:effectLst/>
                <a:latin typeface="var(--font-family-body)"/>
              </a:rPr>
              <a:t>® Enterprise validates the file.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13537"/>
                </a:solidFill>
                <a:effectLst/>
                <a:latin typeface="var(--font-family-body)"/>
              </a:rPr>
              <a:t>And if the validation passes, it automatically creates the </a:t>
            </a:r>
            <a:r>
              <a:rPr lang="en-US" sz="1800" b="0" i="0" dirty="0" err="1">
                <a:solidFill>
                  <a:srgbClr val="313537"/>
                </a:solidFill>
                <a:effectLst/>
                <a:latin typeface="var(--font-family-body)"/>
              </a:rPr>
              <a:t>Flogo</a:t>
            </a:r>
            <a:r>
              <a:rPr lang="en-US" sz="1800" b="0" i="0" dirty="0">
                <a:solidFill>
                  <a:srgbClr val="313537"/>
                </a:solidFill>
                <a:effectLst/>
                <a:latin typeface="var(--font-family-body)"/>
              </a:rPr>
              <a:t>® flows and trigger for you.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3F2ED-3F10-A5C1-8437-F750B07C3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857726"/>
            <a:ext cx="1447442" cy="91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67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0E044-F1DC-8680-0098-F3A49321B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083" y="296883"/>
            <a:ext cx="9375569" cy="1104405"/>
          </a:xfrm>
        </p:spPr>
        <p:txBody>
          <a:bodyPr/>
          <a:lstStyle/>
          <a:p>
            <a:pPr algn="l"/>
            <a:r>
              <a:rPr lang="en-US" sz="6000" dirty="0"/>
              <a:t>Use Swagger Specification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0570F-D823-B4BF-9A8F-753D56D61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082" y="1549729"/>
            <a:ext cx="9981211" cy="2250375"/>
          </a:xfrm>
        </p:spPr>
        <p:txBody>
          <a:bodyPr>
            <a:noAutofit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rgbClr val="313537"/>
                </a:solidFill>
                <a:effectLst/>
                <a:latin typeface="var(--font-family-body)"/>
              </a:rPr>
              <a:t>Flogo</a:t>
            </a:r>
            <a:r>
              <a:rPr lang="en-US" sz="1600" b="0" i="0" dirty="0">
                <a:solidFill>
                  <a:srgbClr val="313537"/>
                </a:solidFill>
                <a:effectLst/>
                <a:latin typeface="var(--font-family-body)"/>
              </a:rPr>
              <a:t>® Enterprise gives you the option to create the </a:t>
            </a:r>
            <a:r>
              <a:rPr lang="en-US" sz="1600" b="0" i="0" dirty="0" err="1">
                <a:solidFill>
                  <a:srgbClr val="313537"/>
                </a:solidFill>
                <a:effectLst/>
                <a:latin typeface="var(--font-family-body)"/>
              </a:rPr>
              <a:t>Flogo</a:t>
            </a:r>
            <a:r>
              <a:rPr lang="en-US" sz="1600" b="0" i="0" dirty="0">
                <a:solidFill>
                  <a:srgbClr val="313537"/>
                </a:solidFill>
                <a:effectLst/>
                <a:latin typeface="var(--font-family-body)"/>
              </a:rPr>
              <a:t> app logic (flows) by importing a Swagger 2.0 specification file.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13537"/>
                </a:solidFill>
                <a:effectLst/>
                <a:latin typeface="var(--font-family-body)"/>
              </a:rPr>
              <a:t>Simply drag and drop a Swagger file into the </a:t>
            </a:r>
            <a:r>
              <a:rPr lang="en-US" sz="1600" b="0" i="0" dirty="0" err="1">
                <a:solidFill>
                  <a:srgbClr val="313537"/>
                </a:solidFill>
                <a:effectLst/>
                <a:latin typeface="var(--font-family-body)"/>
              </a:rPr>
              <a:t>Flogo</a:t>
            </a:r>
            <a:r>
              <a:rPr lang="en-US" sz="1600" b="0" i="0" dirty="0">
                <a:solidFill>
                  <a:srgbClr val="313537"/>
                </a:solidFill>
                <a:effectLst/>
                <a:latin typeface="var(--font-family-body)"/>
              </a:rPr>
              <a:t> Enterprise UI and the flows for your app automatically get created based on the definitions in the Swagger file that you uploaded.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rgbClr val="313537"/>
                </a:solidFill>
                <a:effectLst/>
                <a:latin typeface="var(--font-family-body)"/>
              </a:rPr>
              <a:t>Flogo</a:t>
            </a:r>
            <a:r>
              <a:rPr lang="en-US" sz="1600" b="0" i="0" dirty="0">
                <a:solidFill>
                  <a:srgbClr val="313537"/>
                </a:solidFill>
                <a:effectLst/>
                <a:latin typeface="var(--font-family-body)"/>
              </a:rPr>
              <a:t>® Enterprise validates file extension and contents of the file.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13537"/>
                </a:solidFill>
                <a:effectLst/>
                <a:latin typeface="var(--font-family-body)"/>
              </a:rPr>
              <a:t>If validation passes, it creates the flows based on definitions in the file. One flow gets created for each method and path combination defined.</a:t>
            </a:r>
          </a:p>
          <a:p>
            <a:pPr algn="just"/>
            <a:endParaRPr lang="en-I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3F2ED-3F10-A5C1-8437-F750B07C3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857726"/>
            <a:ext cx="1447442" cy="91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0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0E044-F1DC-8680-0098-F3A49321B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083" y="296883"/>
            <a:ext cx="9375569" cy="1104405"/>
          </a:xfrm>
        </p:spPr>
        <p:txBody>
          <a:bodyPr>
            <a:normAutofit/>
          </a:bodyPr>
          <a:lstStyle/>
          <a:p>
            <a:pPr algn="l"/>
            <a:r>
              <a:rPr lang="en-US" sz="6000" dirty="0"/>
              <a:t>Use </a:t>
            </a:r>
            <a:r>
              <a:rPr lang="en-US" sz="6000" dirty="0" err="1"/>
              <a:t>GraphQL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0570F-D823-B4BF-9A8F-753D56D61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083" y="1549729"/>
            <a:ext cx="10099964" cy="4560125"/>
          </a:xfrm>
        </p:spPr>
        <p:txBody>
          <a:bodyPr>
            <a:normAutofit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13537"/>
                </a:solidFill>
                <a:effectLst/>
                <a:latin typeface="var(--font-family-body)"/>
              </a:rPr>
              <a:t>Flogo</a:t>
            </a:r>
            <a:r>
              <a:rPr lang="en-US" b="0" i="0" dirty="0">
                <a:solidFill>
                  <a:srgbClr val="313537"/>
                </a:solidFill>
                <a:effectLst/>
                <a:latin typeface="var(--font-family-body)"/>
              </a:rPr>
              <a:t>® Enterprise allows you to create </a:t>
            </a:r>
            <a:r>
              <a:rPr lang="en-US" b="0" i="0" dirty="0" err="1">
                <a:solidFill>
                  <a:srgbClr val="313537"/>
                </a:solidFill>
                <a:effectLst/>
                <a:latin typeface="var(--font-family-body)"/>
              </a:rPr>
              <a:t>GraphQL</a:t>
            </a:r>
            <a:r>
              <a:rPr lang="en-US" b="0" i="0" dirty="0">
                <a:solidFill>
                  <a:srgbClr val="313537"/>
                </a:solidFill>
                <a:effectLst/>
                <a:latin typeface="var(--font-family-body)"/>
              </a:rPr>
              <a:t> triggers by dragging and dropping your </a:t>
            </a:r>
            <a:r>
              <a:rPr lang="en-US" b="0" i="0" dirty="0" err="1">
                <a:solidFill>
                  <a:srgbClr val="313537"/>
                </a:solidFill>
                <a:effectLst/>
                <a:latin typeface="var(--font-family-body)"/>
              </a:rPr>
              <a:t>GraphQL</a:t>
            </a:r>
            <a:r>
              <a:rPr lang="en-US" b="0" i="0" dirty="0">
                <a:solidFill>
                  <a:srgbClr val="313537"/>
                </a:solidFill>
                <a:effectLst/>
                <a:latin typeface="var(--font-family-body)"/>
              </a:rPr>
              <a:t> schema file or by navigating to the file. 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13537"/>
                </a:solidFill>
                <a:effectLst/>
                <a:latin typeface="var(--font-family-body)"/>
              </a:rPr>
              <a:t>Flogo</a:t>
            </a:r>
            <a:r>
              <a:rPr lang="en-US" b="0" i="0" dirty="0">
                <a:solidFill>
                  <a:srgbClr val="313537"/>
                </a:solidFill>
                <a:effectLst/>
                <a:latin typeface="var(--font-family-body)"/>
              </a:rPr>
              <a:t>® Enterprise validates file extension(should be .</a:t>
            </a:r>
            <a:r>
              <a:rPr lang="en-US" b="0" i="0" dirty="0" err="1">
                <a:solidFill>
                  <a:srgbClr val="313537"/>
                </a:solidFill>
                <a:effectLst/>
                <a:latin typeface="var(--font-family-body)"/>
              </a:rPr>
              <a:t>gql</a:t>
            </a:r>
            <a:r>
              <a:rPr lang="en-US" b="0" i="0" dirty="0">
                <a:solidFill>
                  <a:srgbClr val="313537"/>
                </a:solidFill>
                <a:effectLst/>
                <a:latin typeface="var(--font-family-body)"/>
              </a:rPr>
              <a:t> or .</a:t>
            </a:r>
            <a:r>
              <a:rPr lang="en-US" b="0" i="0" dirty="0" err="1">
                <a:solidFill>
                  <a:srgbClr val="313537"/>
                </a:solidFill>
                <a:effectLst/>
                <a:latin typeface="var(--font-family-body)"/>
              </a:rPr>
              <a:t>graphql</a:t>
            </a:r>
            <a:r>
              <a:rPr lang="en-US" b="0" i="0" dirty="0">
                <a:solidFill>
                  <a:srgbClr val="313537"/>
                </a:solidFill>
                <a:effectLst/>
                <a:latin typeface="var(--font-family-body)"/>
              </a:rPr>
              <a:t>) and contents of the file.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13537"/>
                </a:solidFill>
                <a:effectLst/>
                <a:latin typeface="var(--font-family-body)"/>
              </a:rPr>
              <a:t>If it passes validation, A flow gets automatically created for every query and mutation type in your schema. Then open the flow and define data which flow will return. 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13537"/>
                </a:solidFill>
                <a:effectLst/>
                <a:latin typeface="var(--font-family-body)"/>
              </a:rPr>
              <a:t>This saves the time and effort to programmatically define data structures on the server.</a:t>
            </a:r>
          </a:p>
          <a:p>
            <a:pPr algn="just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3F2ED-3F10-A5C1-8437-F750B07C3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857726"/>
            <a:ext cx="1447442" cy="91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026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0E044-F1DC-8680-0098-F3A49321B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083" y="296883"/>
            <a:ext cx="9375569" cy="1104405"/>
          </a:xfrm>
        </p:spPr>
        <p:txBody>
          <a:bodyPr/>
          <a:lstStyle/>
          <a:p>
            <a:pPr algn="l"/>
            <a:r>
              <a:rPr lang="en-US" sz="6000" dirty="0"/>
              <a:t>Use </a:t>
            </a:r>
            <a:r>
              <a:rPr lang="en-US" sz="6000" dirty="0" err="1"/>
              <a:t>gRPC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0570F-D823-B4BF-9A8F-753D56D61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083" y="1549730"/>
            <a:ext cx="10349346" cy="1478430"/>
          </a:xfrm>
        </p:spPr>
        <p:txBody>
          <a:bodyPr>
            <a:normAutofit fontScale="92500" lnSpcReduction="2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13537"/>
                </a:solidFill>
                <a:effectLst/>
                <a:latin typeface="var(--font-family-body)"/>
              </a:rPr>
              <a:t>You can use </a:t>
            </a:r>
            <a:r>
              <a:rPr lang="en-US" sz="1400" b="0" i="0" dirty="0" err="1">
                <a:solidFill>
                  <a:srgbClr val="313537"/>
                </a:solidFill>
                <a:effectLst/>
                <a:latin typeface="var(--font-family-body)"/>
              </a:rPr>
              <a:t>gRPC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var(--font-family-body)"/>
              </a:rPr>
              <a:t> by adding the </a:t>
            </a:r>
            <a:r>
              <a:rPr lang="en-US" sz="1400" b="0" i="0" dirty="0" err="1">
                <a:solidFill>
                  <a:srgbClr val="313537"/>
                </a:solidFill>
                <a:effectLst/>
                <a:latin typeface="var(--font-family-body)"/>
              </a:rPr>
              <a:t>gRPC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var(--font-family-body)"/>
              </a:rPr>
              <a:t> trigger in a flow or by uploading a .proto file to the flow.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13537"/>
                </a:solidFill>
                <a:effectLst/>
                <a:latin typeface="var(--font-family-body)"/>
              </a:rPr>
              <a:t>The </a:t>
            </a:r>
            <a:r>
              <a:rPr lang="en-US" sz="1400" b="0" i="0" dirty="0" err="1">
                <a:solidFill>
                  <a:srgbClr val="313537"/>
                </a:solidFill>
                <a:effectLst/>
                <a:latin typeface="var(--font-family-body)"/>
              </a:rPr>
              <a:t>gRPC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var(--font-family-body)"/>
              </a:rPr>
              <a:t> trigger acts as the server to the </a:t>
            </a:r>
            <a:r>
              <a:rPr lang="en-US" sz="1400" b="0" i="0" dirty="0" err="1">
                <a:solidFill>
                  <a:srgbClr val="313537"/>
                </a:solidFill>
                <a:effectLst/>
                <a:latin typeface="var(--font-family-body)"/>
              </a:rPr>
              <a:t>gRPC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var(--font-family-body)"/>
              </a:rPr>
              <a:t> clients. You create the trigger when you create a flow that gets attached to the trigger.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13537"/>
                </a:solidFill>
                <a:effectLst/>
                <a:latin typeface="var(--font-family-body)"/>
              </a:rPr>
              <a:t>You can attach new flows to the existing </a:t>
            </a:r>
            <a:r>
              <a:rPr lang="en-US" sz="1400" b="0" i="0" dirty="0" err="1">
                <a:solidFill>
                  <a:srgbClr val="313537"/>
                </a:solidFill>
                <a:effectLst/>
                <a:latin typeface="var(--font-family-body)"/>
              </a:rPr>
              <a:t>gRPC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var(--font-family-body)"/>
              </a:rPr>
              <a:t> trigger by hovering over the trigger and selecting New flow.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400" b="0" i="0" dirty="0" err="1">
                <a:solidFill>
                  <a:srgbClr val="313537"/>
                </a:solidFill>
                <a:effectLst/>
                <a:latin typeface="var(--font-family-body)"/>
              </a:rPr>
              <a:t>gRPC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var(--font-family-body)"/>
              </a:rPr>
              <a:t> flows are created from the definitions in the .proto file that you upload to </a:t>
            </a:r>
            <a:r>
              <a:rPr lang="en-US" sz="1400" b="0" i="0" dirty="0" err="1">
                <a:solidFill>
                  <a:srgbClr val="313537"/>
                </a:solidFill>
                <a:effectLst/>
                <a:latin typeface="var(--font-family-body)"/>
              </a:rPr>
              <a:t>Flogo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var(--font-family-body)"/>
              </a:rPr>
              <a:t>® Enterprise.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13537"/>
                </a:solidFill>
                <a:effectLst/>
                <a:latin typeface="var(--font-family-body)"/>
              </a:rPr>
              <a:t>The out-of-the-box </a:t>
            </a:r>
            <a:r>
              <a:rPr lang="en-US" sz="1400" b="0" i="0" dirty="0" err="1">
                <a:solidFill>
                  <a:srgbClr val="313537"/>
                </a:solidFill>
                <a:effectLst/>
                <a:latin typeface="var(--font-family-body)"/>
              </a:rPr>
              <a:t>gRPC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var(--font-family-body)"/>
              </a:rPr>
              <a:t> trigger in </a:t>
            </a:r>
            <a:r>
              <a:rPr lang="en-US" sz="1400" b="0" i="0" dirty="0" err="1">
                <a:solidFill>
                  <a:srgbClr val="313537"/>
                </a:solidFill>
                <a:effectLst/>
                <a:latin typeface="var(--font-family-body)"/>
              </a:rPr>
              <a:t>Flogo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var(--font-family-body)"/>
              </a:rPr>
              <a:t>® Enterprise uses a .proto file to define one or more services and the various Remote Procedure Calls (methods) under the service.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313537"/>
              </a:solidFill>
              <a:effectLst/>
              <a:latin typeface="var(--font-family-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3F2ED-3F10-A5C1-8437-F750B07C3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857726"/>
            <a:ext cx="1447442" cy="91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10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0E044-F1DC-8680-0098-F3A49321B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083" y="296883"/>
            <a:ext cx="9375569" cy="1104405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Data Types Representation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0570F-D823-B4BF-9A8F-753D56D61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083" y="1549729"/>
            <a:ext cx="10349346" cy="3046021"/>
          </a:xfrm>
        </p:spPr>
        <p:txBody>
          <a:bodyPr>
            <a:noAutofit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13537"/>
                </a:solidFill>
                <a:effectLst/>
                <a:latin typeface="Gotham"/>
              </a:rPr>
              <a:t>JSON does not support all data types supported in </a:t>
            </a:r>
            <a:r>
              <a:rPr lang="en-US" sz="1600" b="0" i="0" dirty="0" err="1">
                <a:solidFill>
                  <a:srgbClr val="313537"/>
                </a:solidFill>
                <a:effectLst/>
                <a:latin typeface="Gotham"/>
              </a:rPr>
              <a:t>protobuf</a:t>
            </a:r>
            <a:r>
              <a:rPr lang="en-US" sz="1600" b="0" i="0" dirty="0">
                <a:solidFill>
                  <a:srgbClr val="313537"/>
                </a:solidFill>
                <a:effectLst/>
                <a:latin typeface="Gotham"/>
              </a:rPr>
              <a:t>. 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13537"/>
                </a:solidFill>
                <a:effectLst/>
                <a:latin typeface="Gotham"/>
              </a:rPr>
              <a:t>Hence, </a:t>
            </a:r>
            <a:r>
              <a:rPr lang="en-US" sz="1600" b="0" i="0" dirty="0" err="1">
                <a:solidFill>
                  <a:srgbClr val="313537"/>
                </a:solidFill>
                <a:effectLst/>
                <a:latin typeface="Gotham"/>
              </a:rPr>
              <a:t>Flogo</a:t>
            </a:r>
            <a:r>
              <a:rPr lang="en-US" sz="1600" b="0" i="0" dirty="0">
                <a:solidFill>
                  <a:srgbClr val="313537"/>
                </a:solidFill>
                <a:effectLst/>
                <a:latin typeface="Gotham"/>
              </a:rPr>
              <a:t>® Enterprise converts some of the data types to an equivalent data type in JSON.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3F2ED-3F10-A5C1-8437-F750B07C3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857726"/>
            <a:ext cx="1447442" cy="91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61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74C43-2A39-5E1D-DF80-919063F5F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48076-E025-A0EF-AA76-22ABF02E4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API using Swagger </a:t>
            </a:r>
          </a:p>
          <a:p>
            <a:r>
              <a:rPr lang="en-US" dirty="0"/>
              <a:t>Build API using </a:t>
            </a:r>
            <a:r>
              <a:rPr lang="en-US" dirty="0" err="1"/>
              <a:t>GraphQL</a:t>
            </a:r>
            <a:r>
              <a:rPr lang="en-US" dirty="0"/>
              <a:t> </a:t>
            </a:r>
          </a:p>
          <a:p>
            <a:r>
              <a:rPr lang="en-US" dirty="0"/>
              <a:t>Build API using </a:t>
            </a:r>
            <a:r>
              <a:rPr lang="en-US" dirty="0" err="1"/>
              <a:t>gRPC</a:t>
            </a:r>
            <a:endParaRPr lang="en-US" dirty="0"/>
          </a:p>
          <a:p>
            <a:endParaRPr lang="en-US" dirty="0"/>
          </a:p>
          <a:p>
            <a:r>
              <a:rPr lang="en-IN" dirty="0"/>
              <a:t>Required Software:</a:t>
            </a:r>
          </a:p>
          <a:p>
            <a:r>
              <a:rPr lang="en-IN" dirty="0" err="1"/>
              <a:t>GraphQL</a:t>
            </a:r>
            <a:r>
              <a:rPr lang="en-IN" dirty="0"/>
              <a:t>: </a:t>
            </a:r>
            <a:r>
              <a:rPr lang="en-IN" dirty="0">
                <a:hlinkClick r:id="rId2"/>
              </a:rPr>
              <a:t>https://chrome.google.com/webstore/detail/graphiql-extension/jhbedfdjpmemmbghfecnaeeiokonjclb</a:t>
            </a:r>
            <a:endParaRPr lang="en-IN" dirty="0"/>
          </a:p>
          <a:p>
            <a:r>
              <a:rPr lang="en-IN"/>
              <a:t>Postman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36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B3518-772B-C7E9-169B-4CCD8401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42205"/>
          </a:xfrm>
        </p:spPr>
        <p:txBody>
          <a:bodyPr/>
          <a:lstStyle/>
          <a:p>
            <a:pPr algn="ctr"/>
            <a:br>
              <a:rPr lang="en-IN" dirty="0"/>
            </a:br>
            <a:r>
              <a:rPr lang="en-IN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63589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510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Gotham</vt:lpstr>
      <vt:lpstr>var(--font-family-body)</vt:lpstr>
      <vt:lpstr>Office Theme</vt:lpstr>
      <vt:lpstr>TIBCO FLOGO</vt:lpstr>
      <vt:lpstr>Agenda</vt:lpstr>
      <vt:lpstr>Build API</vt:lpstr>
      <vt:lpstr>Use Swagger Specification</vt:lpstr>
      <vt:lpstr>Use GraphQL</vt:lpstr>
      <vt:lpstr>Use gRPC</vt:lpstr>
      <vt:lpstr>Data Types Representation</vt:lpstr>
      <vt:lpstr>LAB</vt:lpstr>
      <vt:lpstr>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TIBCO FLOGO</dc:title>
  <dc:creator>Jaydeep Joshi</dc:creator>
  <cp:lastModifiedBy>Jaydeep Joshi</cp:lastModifiedBy>
  <cp:revision>38</cp:revision>
  <dcterms:created xsi:type="dcterms:W3CDTF">2023-07-06T11:13:43Z</dcterms:created>
  <dcterms:modified xsi:type="dcterms:W3CDTF">2023-07-12T03:11:46Z</dcterms:modified>
</cp:coreProperties>
</file>