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73" r:id="rId19"/>
    <p:sldId id="267" r:id="rId20"/>
    <p:sldId id="274" r:id="rId21"/>
    <p:sldId id="268" r:id="rId22"/>
    <p:sldId id="269"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Lst>
  <p:custDataLst>
    <p:tags r:id="rId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21" Type="http://schemas.openxmlformats.org/officeDocument/2006/relationships/slide" Target="slides/slide17.xml"/><Relationship Id="rId34"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0759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8315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4034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9721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err="1"/>
              <a:t>kdpojfe</a:t>
            </a: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1585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9.xml"/><Relationship Id="rId7" Type="http://schemas.openxmlformats.org/officeDocument/2006/relationships/hyperlink" Target="https://owasp.org/www-project-top-ten/2017/A1_2017-Injection.html" TargetMode="Externa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s://www.investopedia.com/terms/b/blockchain.asp" TargetMode="External"/><Relationship Id="rId5" Type="http://schemas.openxmlformats.org/officeDocument/2006/relationships/hyperlink" Target="https://www.openssl.org/news/secadv/20140407.txt" TargetMode="External"/><Relationship Id="rId4" Type="http://schemas.openxmlformats.org/officeDocument/2006/relationships/hyperlink" Target="https://wiki.sei.cmu.edu/confluence/"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Janece Gates</a:t>
            </a: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92505" y="639240"/>
            <a:ext cx="11313695" cy="1418133"/>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3200" b="0" i="0" dirty="0">
                <a:solidFill>
                  <a:srgbClr val="D1D5DB"/>
                </a:solidFill>
                <a:effectLst/>
                <a:latin typeface="+mj-lt"/>
              </a:rPr>
              <a:t>Does Exceeding the Maximum Collection Size Throw a Length Error?</a:t>
            </a:r>
            <a:endParaRPr lang="en-US" sz="3200" dirty="0">
              <a:latin typeface="+mj-lt"/>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b="1" i="0" dirty="0">
                <a:solidFill>
                  <a:srgbClr val="D1D5DB"/>
                </a:solidFill>
                <a:effectLst/>
                <a:latin typeface="+mj-lt"/>
              </a:rPr>
              <a:t>Vulnerability</a:t>
            </a:r>
            <a:r>
              <a:rPr lang="en-US" b="0" i="0" dirty="0">
                <a:solidFill>
                  <a:srgbClr val="D1D5DB"/>
                </a:solidFill>
                <a:effectLst/>
                <a:latin typeface="+mj-lt"/>
              </a:rPr>
              <a:t>: Exceeding Maximum Collection Size</a:t>
            </a:r>
          </a:p>
          <a:p>
            <a:pPr algn="l">
              <a:buFont typeface="Arial" panose="020B0604020202020204" pitchFamily="34" charset="0"/>
              <a:buChar char="•"/>
            </a:pPr>
            <a:r>
              <a:rPr lang="en-US" b="1" i="0" dirty="0">
                <a:solidFill>
                  <a:srgbClr val="D1D5DB"/>
                </a:solidFill>
                <a:effectLst/>
                <a:latin typeface="+mj-lt"/>
              </a:rPr>
              <a:t>Test Type</a:t>
            </a:r>
            <a:r>
              <a:rPr lang="en-US" b="0" i="0" dirty="0">
                <a:solidFill>
                  <a:srgbClr val="D1D5DB"/>
                </a:solidFill>
                <a:effectLst/>
                <a:latin typeface="+mj-lt"/>
              </a:rPr>
              <a:t>: Negative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25EA2965-AD0F-9B5B-A6AD-CAB394460E27}"/>
              </a:ext>
            </a:extLst>
          </p:cNvPr>
          <p:cNvPicPr>
            <a:picLocks noChangeAspect="1"/>
          </p:cNvPicPr>
          <p:nvPr/>
        </p:nvPicPr>
        <p:blipFill>
          <a:blip r:embed="rId5"/>
          <a:stretch>
            <a:fillRect/>
          </a:stretch>
        </p:blipFill>
        <p:spPr>
          <a:xfrm>
            <a:off x="1463129" y="3429000"/>
            <a:ext cx="9041152" cy="1609483"/>
          </a:xfrm>
          <a:prstGeom prst="rect">
            <a:avLst/>
          </a:prstGeom>
        </p:spPr>
      </p:pic>
    </p:spTree>
    <p:custDataLst>
      <p:tags r:id="rId1"/>
    </p:custDataLst>
    <p:extLst>
      <p:ext uri="{BB962C8B-B14F-4D97-AF65-F5344CB8AC3E}">
        <p14:creationId xmlns:p14="http://schemas.microsoft.com/office/powerpoint/2010/main" val="2743001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0" y="764373"/>
            <a:ext cx="115062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3600" dirty="0"/>
              <a:t>Unit Testing</a:t>
            </a:r>
            <a:br>
              <a:rPr lang="en-US" sz="3600" dirty="0"/>
            </a:br>
            <a:r>
              <a:rPr lang="en-US" sz="3600" b="0" i="0" dirty="0">
                <a:solidFill>
                  <a:srgbClr val="D1D5DB"/>
                </a:solidFill>
                <a:effectLst/>
                <a:latin typeface="+mj-lt"/>
              </a:rPr>
              <a:t>Does Accessing Out-of-Bounds Indices Throw an Exception?</a:t>
            </a:r>
            <a:endParaRPr sz="3600" dirty="0">
              <a:latin typeface="+mj-lt"/>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latin typeface="+mj-lt"/>
              </a:rPr>
              <a:t>Vulnerability: Out-of-Bounds Access</a:t>
            </a:r>
          </a:p>
          <a:p>
            <a:pPr marL="0" lvl="0" indent="0" algn="l" rtl="0">
              <a:lnSpc>
                <a:spcPct val="90000"/>
              </a:lnSpc>
              <a:spcBef>
                <a:spcPts val="1000"/>
              </a:spcBef>
              <a:spcAft>
                <a:spcPts val="0"/>
              </a:spcAft>
              <a:buSzPts val="1800"/>
              <a:buNone/>
            </a:pPr>
            <a:r>
              <a:rPr lang="en-US" dirty="0">
                <a:latin typeface="+mj-lt"/>
              </a:rPr>
              <a:t>Test Type: Negative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7348CFA-373B-4F31-167E-C98ADD7014E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79963" y="3429000"/>
            <a:ext cx="7432073" cy="2246050"/>
          </a:xfrm>
          <a:prstGeom prst="rect">
            <a:avLst/>
          </a:prstGeom>
          <a:noFill/>
        </p:spPr>
      </p:pic>
    </p:spTree>
    <p:custDataLst>
      <p:tags r:id="rId1"/>
    </p:custDataLst>
    <p:extLst>
      <p:ext uri="{BB962C8B-B14F-4D97-AF65-F5344CB8AC3E}">
        <p14:creationId xmlns:p14="http://schemas.microsoft.com/office/powerpoint/2010/main" val="264433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397042" y="2069502"/>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solidFill>
                  <a:schemeClr val="bg1"/>
                </a:solidFill>
                <a:latin typeface="+mj-lt"/>
              </a:rPr>
              <a:t>The </a:t>
            </a:r>
            <a:r>
              <a:rPr lang="en-US" dirty="0" err="1">
                <a:solidFill>
                  <a:schemeClr val="bg1"/>
                </a:solidFill>
                <a:latin typeface="+mj-lt"/>
              </a:rPr>
              <a:t>DevSecOps</a:t>
            </a:r>
            <a:r>
              <a:rPr lang="en-US" dirty="0">
                <a:solidFill>
                  <a:schemeClr val="bg1"/>
                </a:solidFill>
                <a:latin typeface="+mj-lt"/>
              </a:rPr>
              <a:t> pipeline integrates security practices into the traditional DevOps process, ensuring that security is considered at every stage of software development. Green Pace's existing DevOps process will be enhanced to automate the enforcement of security standards, using the </a:t>
            </a:r>
            <a:r>
              <a:rPr lang="en-US" dirty="0" err="1">
                <a:solidFill>
                  <a:schemeClr val="bg1"/>
                </a:solidFill>
                <a:latin typeface="+mj-lt"/>
              </a:rPr>
              <a:t>DevSecOps</a:t>
            </a:r>
            <a:r>
              <a:rPr lang="en-US" dirty="0">
                <a:solidFill>
                  <a:schemeClr val="bg1"/>
                </a:solidFill>
                <a:latin typeface="+mj-lt"/>
              </a:rPr>
              <a:t> diagram as a reference. This approach ensures that security is not an afterthought but is embedded throughout the software development lifecycle.</a:t>
            </a:r>
          </a:p>
          <a:p>
            <a:pPr marL="685800" lvl="1" indent="-228600" algn="l" rtl="0">
              <a:lnSpc>
                <a:spcPct val="90000"/>
              </a:lnSpc>
              <a:spcBef>
                <a:spcPts val="0"/>
              </a:spcBef>
              <a:spcAft>
                <a:spcPts val="0"/>
              </a:spcAft>
              <a:buClr>
                <a:schemeClr val="lt1"/>
              </a:buClr>
              <a:buSzPts val="2000"/>
              <a:buChar char="•"/>
            </a:pPr>
            <a:endParaRPr lang="en-US" dirty="0">
              <a:solidFill>
                <a:schemeClr val="bg1"/>
              </a:solidFill>
              <a:latin typeface="+mj-lt"/>
            </a:endParaRPr>
          </a:p>
          <a:p>
            <a:pPr marL="685800" lvl="1" indent="-228600" algn="l" rtl="0">
              <a:lnSpc>
                <a:spcPct val="90000"/>
              </a:lnSpc>
              <a:spcBef>
                <a:spcPts val="0"/>
              </a:spcBef>
              <a:spcAft>
                <a:spcPts val="0"/>
              </a:spcAft>
              <a:buClr>
                <a:schemeClr val="lt1"/>
              </a:buClr>
              <a:buSzPts val="2000"/>
              <a:buChar char="•"/>
            </a:pPr>
            <a:r>
              <a:rPr lang="en-US" dirty="0">
                <a:solidFill>
                  <a:schemeClr val="bg1"/>
                </a:solidFill>
                <a:latin typeface="+mj-lt"/>
              </a:rPr>
              <a:t>External tools play a pivotal role in the </a:t>
            </a:r>
            <a:r>
              <a:rPr lang="en-US" dirty="0" err="1">
                <a:solidFill>
                  <a:schemeClr val="bg1"/>
                </a:solidFill>
                <a:latin typeface="+mj-lt"/>
              </a:rPr>
              <a:t>DevSecOps</a:t>
            </a:r>
            <a:r>
              <a:rPr lang="en-US" dirty="0">
                <a:solidFill>
                  <a:schemeClr val="bg1"/>
                </a:solidFill>
                <a:latin typeface="+mj-lt"/>
              </a:rPr>
              <a:t> pipeline. In the build step, Static Application Security Testing (SAST) tools scan the codebase for vulnerabilities, providing immediate feedback. During the transition to production, Infrastructure as Code (</a:t>
            </a:r>
            <a:r>
              <a:rPr lang="en-US" dirty="0" err="1">
                <a:solidFill>
                  <a:schemeClr val="bg1"/>
                </a:solidFill>
                <a:latin typeface="+mj-lt"/>
              </a:rPr>
              <a:t>IaC</a:t>
            </a:r>
            <a:r>
              <a:rPr lang="en-US" dirty="0">
                <a:solidFill>
                  <a:schemeClr val="bg1"/>
                </a:solidFill>
                <a:latin typeface="+mj-lt"/>
              </a:rPr>
              <a:t>) scanning tools like Terraform or CloudFormation check for potential misconfigurations, while in the monitoring phase, Security Information and Event Management (SIEM) tools and Intrusion Detection Systems (IDS) actively monitor and detect malicious activities in real-time.</a:t>
            </a:r>
            <a:endParaRPr dirty="0">
              <a:solidFill>
                <a:schemeClr val="bg1"/>
              </a:solidFill>
              <a:latin typeface="+mj-lt"/>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493295" y="1736901"/>
            <a:ext cx="10820400" cy="4024125"/>
          </a:xfrm>
          <a:prstGeom prst="rect">
            <a:avLst/>
          </a:prstGeom>
          <a:noFill/>
          <a:ln>
            <a:noFill/>
          </a:ln>
        </p:spPr>
        <p:txBody>
          <a:bodyPr spcFirstLastPara="1" wrap="square" lIns="91425" tIns="45700" rIns="91425" bIns="45700" anchor="t" anchorCtr="0">
            <a:noAutofit/>
          </a:bodyPr>
          <a:lstStyle/>
          <a:p>
            <a:pPr algn="l"/>
            <a:r>
              <a:rPr lang="en-US" sz="1600" b="1" i="0" dirty="0">
                <a:effectLst/>
                <a:latin typeface="+mj-lt"/>
              </a:rPr>
              <a:t>Acting Now:</a:t>
            </a:r>
          </a:p>
          <a:p>
            <a:pPr lvl="1"/>
            <a:r>
              <a:rPr lang="en-US" sz="1600" b="1" i="0" dirty="0">
                <a:solidFill>
                  <a:srgbClr val="D1D5DB"/>
                </a:solidFill>
                <a:effectLst/>
                <a:latin typeface="+mj-lt"/>
              </a:rPr>
              <a:t>Problems:</a:t>
            </a:r>
            <a:endParaRPr lang="en-US" sz="1600" b="0" i="0" dirty="0">
              <a:solidFill>
                <a:srgbClr val="D1D5DB"/>
              </a:solidFill>
              <a:effectLst/>
              <a:latin typeface="+mj-lt"/>
            </a:endParaRPr>
          </a:p>
          <a:p>
            <a:pPr lvl="2">
              <a:buFont typeface="+mj-lt"/>
              <a:buAutoNum type="arabicPeriod"/>
            </a:pPr>
            <a:r>
              <a:rPr lang="en-US" sz="1600" b="1" i="0" dirty="0">
                <a:solidFill>
                  <a:srgbClr val="D1D5DB"/>
                </a:solidFill>
                <a:effectLst/>
                <a:latin typeface="+mj-lt"/>
              </a:rPr>
              <a:t>Initial Costs:</a:t>
            </a:r>
            <a:r>
              <a:rPr lang="en-US" sz="1600" b="0" i="0" dirty="0">
                <a:solidFill>
                  <a:srgbClr val="D1D5DB"/>
                </a:solidFill>
                <a:effectLst/>
                <a:latin typeface="+mj-lt"/>
              </a:rPr>
              <a:t> Immediate implementation might require significant upfront investment in tools, training, and resources.</a:t>
            </a:r>
          </a:p>
          <a:p>
            <a:pPr lvl="2">
              <a:buFont typeface="+mj-lt"/>
              <a:buAutoNum type="arabicPeriod"/>
            </a:pPr>
            <a:r>
              <a:rPr lang="en-US" sz="1600" b="1" i="0" dirty="0">
                <a:solidFill>
                  <a:srgbClr val="D1D5DB"/>
                </a:solidFill>
                <a:effectLst/>
                <a:latin typeface="+mj-lt"/>
              </a:rPr>
              <a:t>Operational Disruption:</a:t>
            </a:r>
            <a:r>
              <a:rPr lang="en-US" sz="1600" b="0" i="0" dirty="0">
                <a:solidFill>
                  <a:srgbClr val="D1D5DB"/>
                </a:solidFill>
                <a:effectLst/>
                <a:latin typeface="+mj-lt"/>
              </a:rPr>
              <a:t> Rapid changes could disrupt ongoing projects or operations.</a:t>
            </a:r>
          </a:p>
          <a:p>
            <a:pPr lvl="1"/>
            <a:r>
              <a:rPr lang="en-US" sz="1600" b="1" i="0" dirty="0">
                <a:solidFill>
                  <a:srgbClr val="D1D5DB"/>
                </a:solidFill>
                <a:effectLst/>
                <a:latin typeface="+mj-lt"/>
              </a:rPr>
              <a:t>Solutions:</a:t>
            </a:r>
            <a:endParaRPr lang="en-US" sz="1600" b="0" i="0" dirty="0">
              <a:solidFill>
                <a:srgbClr val="D1D5DB"/>
              </a:solidFill>
              <a:effectLst/>
              <a:latin typeface="+mj-lt"/>
            </a:endParaRPr>
          </a:p>
          <a:p>
            <a:pPr lvl="2">
              <a:buFont typeface="+mj-lt"/>
              <a:buAutoNum type="arabicPeriod"/>
            </a:pPr>
            <a:r>
              <a:rPr lang="en-US" sz="1600" b="1" i="0" dirty="0">
                <a:solidFill>
                  <a:srgbClr val="D1D5DB"/>
                </a:solidFill>
                <a:effectLst/>
                <a:latin typeface="+mj-lt"/>
              </a:rPr>
              <a:t>Immediate Protection:</a:t>
            </a:r>
            <a:r>
              <a:rPr lang="en-US" sz="1600" b="0" i="0" dirty="0">
                <a:solidFill>
                  <a:srgbClr val="D1D5DB"/>
                </a:solidFill>
                <a:effectLst/>
                <a:latin typeface="+mj-lt"/>
              </a:rPr>
              <a:t> Implementing the policy now provides immediate defense against current threats.</a:t>
            </a:r>
          </a:p>
          <a:p>
            <a:pPr lvl="2">
              <a:buFont typeface="+mj-lt"/>
              <a:buAutoNum type="arabicPeriod"/>
            </a:pPr>
            <a:r>
              <a:rPr lang="en-US" sz="1600" b="1" i="0" dirty="0">
                <a:solidFill>
                  <a:srgbClr val="D1D5DB"/>
                </a:solidFill>
                <a:effectLst/>
                <a:latin typeface="+mj-lt"/>
              </a:rPr>
              <a:t>Compliance:</a:t>
            </a:r>
            <a:r>
              <a:rPr lang="en-US" sz="1600" b="0" i="0" dirty="0">
                <a:solidFill>
                  <a:srgbClr val="D1D5DB"/>
                </a:solidFill>
                <a:effectLst/>
                <a:latin typeface="+mj-lt"/>
              </a:rPr>
              <a:t> Some industries have regulatory requirements for security. Acting now ensures compliance and avoids potential penalties.</a:t>
            </a:r>
          </a:p>
          <a:p>
            <a:pPr lvl="1"/>
            <a:r>
              <a:rPr lang="en-US" sz="1600" b="1" i="0" dirty="0">
                <a:solidFill>
                  <a:srgbClr val="D1D5DB"/>
                </a:solidFill>
                <a:effectLst/>
                <a:latin typeface="+mj-lt"/>
              </a:rPr>
              <a:t>Risks:</a:t>
            </a:r>
            <a:endParaRPr lang="en-US" sz="1600" b="0" i="0" dirty="0">
              <a:solidFill>
                <a:srgbClr val="D1D5DB"/>
              </a:solidFill>
              <a:effectLst/>
              <a:latin typeface="+mj-lt"/>
            </a:endParaRPr>
          </a:p>
          <a:p>
            <a:pPr lvl="2">
              <a:buFont typeface="+mj-lt"/>
              <a:buAutoNum type="arabicPeriod"/>
            </a:pPr>
            <a:r>
              <a:rPr lang="en-US" sz="1600" b="1" i="0" dirty="0">
                <a:solidFill>
                  <a:srgbClr val="D1D5DB"/>
                </a:solidFill>
                <a:effectLst/>
                <a:latin typeface="+mj-lt"/>
              </a:rPr>
              <a:t>Implementation Errors:</a:t>
            </a:r>
            <a:r>
              <a:rPr lang="en-US" sz="1600" b="0" i="0" dirty="0">
                <a:solidFill>
                  <a:srgbClr val="D1D5DB"/>
                </a:solidFill>
                <a:effectLst/>
                <a:latin typeface="+mj-lt"/>
              </a:rPr>
              <a:t> Rushing might lead to mistakes in the implementation process.</a:t>
            </a:r>
          </a:p>
          <a:p>
            <a:pPr lvl="2">
              <a:buFont typeface="+mj-lt"/>
              <a:buAutoNum type="arabicPeriod"/>
            </a:pPr>
            <a:r>
              <a:rPr lang="en-US" sz="1600" b="1" i="0" dirty="0">
                <a:solidFill>
                  <a:srgbClr val="D1D5DB"/>
                </a:solidFill>
                <a:effectLst/>
                <a:latin typeface="+mj-lt"/>
              </a:rPr>
              <a:t>Resistance:</a:t>
            </a:r>
            <a:r>
              <a:rPr lang="en-US" sz="1600" b="0" i="0" dirty="0">
                <a:solidFill>
                  <a:srgbClr val="D1D5DB"/>
                </a:solidFill>
                <a:effectLst/>
                <a:latin typeface="+mj-lt"/>
              </a:rPr>
              <a:t> Employees might resist sudden changes, leading to potential pushback or non-compliance.</a:t>
            </a:r>
          </a:p>
          <a:p>
            <a:pPr lvl="1"/>
            <a:r>
              <a:rPr lang="en-US" sz="1600" b="1" i="0" dirty="0">
                <a:solidFill>
                  <a:srgbClr val="D1D5DB"/>
                </a:solidFill>
                <a:effectLst/>
                <a:latin typeface="+mj-lt"/>
              </a:rPr>
              <a:t>Benefits:</a:t>
            </a:r>
            <a:endParaRPr lang="en-US" sz="1600" b="0" i="0" dirty="0">
              <a:solidFill>
                <a:srgbClr val="D1D5DB"/>
              </a:solidFill>
              <a:effectLst/>
              <a:latin typeface="+mj-lt"/>
            </a:endParaRPr>
          </a:p>
          <a:p>
            <a:pPr lvl="2">
              <a:buFont typeface="+mj-lt"/>
              <a:buAutoNum type="arabicPeriod"/>
            </a:pPr>
            <a:r>
              <a:rPr lang="en-US" sz="1600" b="1" i="0" dirty="0">
                <a:solidFill>
                  <a:srgbClr val="D1D5DB"/>
                </a:solidFill>
                <a:effectLst/>
                <a:latin typeface="+mj-lt"/>
              </a:rPr>
              <a:t>Proactive Defense:</a:t>
            </a:r>
            <a:r>
              <a:rPr lang="en-US" sz="1600" b="0" i="0" dirty="0">
                <a:solidFill>
                  <a:srgbClr val="D1D5DB"/>
                </a:solidFill>
                <a:effectLst/>
                <a:latin typeface="+mj-lt"/>
              </a:rPr>
              <a:t> The organization is better protected against emerging threats.</a:t>
            </a:r>
          </a:p>
          <a:p>
            <a:pPr lvl="2">
              <a:buFont typeface="+mj-lt"/>
              <a:buAutoNum type="arabicPeriod"/>
            </a:pPr>
            <a:r>
              <a:rPr lang="en-US" sz="1600" b="1" i="0" dirty="0">
                <a:solidFill>
                  <a:srgbClr val="D1D5DB"/>
                </a:solidFill>
                <a:effectLst/>
                <a:latin typeface="+mj-lt"/>
              </a:rPr>
              <a:t>Reputation:</a:t>
            </a:r>
            <a:r>
              <a:rPr lang="en-US" sz="1600" b="0" i="0" dirty="0">
                <a:solidFill>
                  <a:srgbClr val="D1D5DB"/>
                </a:solidFill>
                <a:effectLst/>
                <a:latin typeface="+mj-lt"/>
              </a:rPr>
              <a:t> Demonstrates to stakeholders that the company prioritizes security.</a:t>
            </a:r>
          </a:p>
          <a:p>
            <a:pPr lvl="2">
              <a:buFont typeface="+mj-lt"/>
              <a:buAutoNum type="arabicPeriod"/>
            </a:pPr>
            <a:r>
              <a:rPr lang="en-US" sz="1600" b="1" i="0" dirty="0">
                <a:solidFill>
                  <a:srgbClr val="D1D5DB"/>
                </a:solidFill>
                <a:effectLst/>
                <a:latin typeface="+mj-lt"/>
              </a:rPr>
              <a:t>Cost Savings:</a:t>
            </a:r>
            <a:r>
              <a:rPr lang="en-US" sz="1600" b="0" i="0" dirty="0">
                <a:solidFill>
                  <a:srgbClr val="D1D5DB"/>
                </a:solidFill>
                <a:effectLst/>
                <a:latin typeface="+mj-lt"/>
              </a:rPr>
              <a:t> Preventing a breach is often cheaper than managing its aftermath.</a:t>
            </a:r>
          </a:p>
          <a:p>
            <a:pPr marL="228600" lvl="0" indent="-228600" algn="l" rtl="0">
              <a:lnSpc>
                <a:spcPct val="90000"/>
              </a:lnSpc>
              <a:spcBef>
                <a:spcPts val="0"/>
              </a:spcBef>
              <a:spcAft>
                <a:spcPts val="0"/>
              </a:spcAft>
              <a:buClr>
                <a:schemeClr val="lt1"/>
              </a:buClr>
              <a:buSzPts val="2000"/>
              <a:buChar char="•"/>
            </a:pPr>
            <a:endParaRPr sz="1600" dirty="0">
              <a:latin typeface="+mj-lt"/>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509337" y="2194560"/>
            <a:ext cx="10820400" cy="4024125"/>
          </a:xfrm>
          <a:prstGeom prst="rect">
            <a:avLst/>
          </a:prstGeom>
          <a:noFill/>
          <a:ln>
            <a:noFill/>
          </a:ln>
        </p:spPr>
        <p:txBody>
          <a:bodyPr spcFirstLastPara="1" wrap="square" lIns="91425" tIns="45700" rIns="91425" bIns="45700" anchor="t" anchorCtr="0">
            <a:noAutofit/>
          </a:bodyPr>
          <a:lstStyle/>
          <a:p>
            <a:r>
              <a:rPr lang="en-US" sz="1600" b="1" i="0" dirty="0">
                <a:effectLst/>
                <a:latin typeface="+mj-lt"/>
              </a:rPr>
              <a:t>Waiting:</a:t>
            </a:r>
          </a:p>
          <a:p>
            <a:pPr lvl="1"/>
            <a:r>
              <a:rPr lang="en-US" sz="1600" b="1" i="0" dirty="0">
                <a:solidFill>
                  <a:srgbClr val="D1D5DB"/>
                </a:solidFill>
                <a:effectLst/>
                <a:latin typeface="+mj-lt"/>
              </a:rPr>
              <a:t>Problems:</a:t>
            </a:r>
            <a:endParaRPr lang="en-US" sz="1600" b="0" i="0" dirty="0">
              <a:solidFill>
                <a:srgbClr val="D1D5DB"/>
              </a:solidFill>
              <a:effectLst/>
              <a:latin typeface="+mj-lt"/>
            </a:endParaRPr>
          </a:p>
          <a:p>
            <a:pPr lvl="2">
              <a:buFont typeface="+mj-lt"/>
              <a:buAutoNum type="arabicPeriod"/>
            </a:pPr>
            <a:r>
              <a:rPr lang="en-US" sz="1600" b="1" i="0" dirty="0">
                <a:solidFill>
                  <a:srgbClr val="D1D5DB"/>
                </a:solidFill>
                <a:effectLst/>
                <a:latin typeface="+mj-lt"/>
              </a:rPr>
              <a:t>Growing Vulnerabilities:</a:t>
            </a:r>
            <a:r>
              <a:rPr lang="en-US" sz="1600" b="0" i="0" dirty="0">
                <a:solidFill>
                  <a:srgbClr val="D1D5DB"/>
                </a:solidFill>
                <a:effectLst/>
                <a:latin typeface="+mj-lt"/>
              </a:rPr>
              <a:t> As threats evolve, the organization becomes increasingly vulnerable.</a:t>
            </a:r>
          </a:p>
          <a:p>
            <a:pPr lvl="2">
              <a:buFont typeface="+mj-lt"/>
              <a:buAutoNum type="arabicPeriod"/>
            </a:pPr>
            <a:r>
              <a:rPr lang="en-US" sz="1600" b="1" i="0" dirty="0">
                <a:solidFill>
                  <a:srgbClr val="D1D5DB"/>
                </a:solidFill>
                <a:effectLst/>
                <a:latin typeface="+mj-lt"/>
              </a:rPr>
              <a:t>Potential Non-compliance:</a:t>
            </a:r>
            <a:r>
              <a:rPr lang="en-US" sz="1600" b="0" i="0" dirty="0">
                <a:solidFill>
                  <a:srgbClr val="D1D5DB"/>
                </a:solidFill>
                <a:effectLst/>
                <a:latin typeface="+mj-lt"/>
              </a:rPr>
              <a:t> Delays might lead to non-compliance with industry regulations.</a:t>
            </a:r>
          </a:p>
          <a:p>
            <a:pPr lvl="1"/>
            <a:r>
              <a:rPr lang="en-US" sz="1600" b="1" i="0" dirty="0">
                <a:solidFill>
                  <a:srgbClr val="D1D5DB"/>
                </a:solidFill>
                <a:effectLst/>
                <a:latin typeface="+mj-lt"/>
              </a:rPr>
              <a:t>Solutions:</a:t>
            </a:r>
            <a:endParaRPr lang="en-US" sz="1600" b="0" i="0" dirty="0">
              <a:solidFill>
                <a:srgbClr val="D1D5DB"/>
              </a:solidFill>
              <a:effectLst/>
              <a:latin typeface="+mj-lt"/>
            </a:endParaRPr>
          </a:p>
          <a:p>
            <a:pPr lvl="2">
              <a:buFont typeface="+mj-lt"/>
              <a:buAutoNum type="arabicPeriod"/>
            </a:pPr>
            <a:r>
              <a:rPr lang="en-US" sz="1600" b="1" i="0" dirty="0">
                <a:solidFill>
                  <a:srgbClr val="D1D5DB"/>
                </a:solidFill>
                <a:effectLst/>
                <a:latin typeface="+mj-lt"/>
              </a:rPr>
              <a:t>Planned Implementation:</a:t>
            </a:r>
            <a:r>
              <a:rPr lang="en-US" sz="1600" b="0" i="0" dirty="0">
                <a:solidFill>
                  <a:srgbClr val="D1D5DB"/>
                </a:solidFill>
                <a:effectLst/>
                <a:latin typeface="+mj-lt"/>
              </a:rPr>
              <a:t> Waiting allows for a more methodical rollout, potentially reducing mistakes.</a:t>
            </a:r>
          </a:p>
          <a:p>
            <a:pPr lvl="2">
              <a:buFont typeface="+mj-lt"/>
              <a:buAutoNum type="arabicPeriod"/>
            </a:pPr>
            <a:r>
              <a:rPr lang="en-US" sz="1600" b="1" i="0" dirty="0">
                <a:solidFill>
                  <a:srgbClr val="D1D5DB"/>
                </a:solidFill>
                <a:effectLst/>
                <a:latin typeface="+mj-lt"/>
              </a:rPr>
              <a:t>Employee Preparation:</a:t>
            </a:r>
            <a:r>
              <a:rPr lang="en-US" sz="1600" b="0" i="0" dirty="0">
                <a:solidFill>
                  <a:srgbClr val="D1D5DB"/>
                </a:solidFill>
                <a:effectLst/>
                <a:latin typeface="+mj-lt"/>
              </a:rPr>
              <a:t> Provides more time for training and awareness campaigns.</a:t>
            </a:r>
          </a:p>
          <a:p>
            <a:pPr lvl="1"/>
            <a:r>
              <a:rPr lang="en-US" sz="1600" b="1" i="0" dirty="0">
                <a:solidFill>
                  <a:srgbClr val="D1D5DB"/>
                </a:solidFill>
                <a:effectLst/>
                <a:latin typeface="+mj-lt"/>
              </a:rPr>
              <a:t>Risks:</a:t>
            </a:r>
            <a:endParaRPr lang="en-US" sz="1600" b="0" i="0" dirty="0">
              <a:solidFill>
                <a:srgbClr val="D1D5DB"/>
              </a:solidFill>
              <a:effectLst/>
              <a:latin typeface="+mj-lt"/>
            </a:endParaRPr>
          </a:p>
          <a:p>
            <a:pPr lvl="2">
              <a:buFont typeface="+mj-lt"/>
              <a:buAutoNum type="arabicPeriod"/>
            </a:pPr>
            <a:r>
              <a:rPr lang="en-US" sz="1600" b="1" i="0" dirty="0">
                <a:solidFill>
                  <a:srgbClr val="D1D5DB"/>
                </a:solidFill>
                <a:effectLst/>
                <a:latin typeface="+mj-lt"/>
              </a:rPr>
              <a:t>Security Breaches:</a:t>
            </a:r>
            <a:r>
              <a:rPr lang="en-US" sz="1600" b="0" i="0" dirty="0">
                <a:solidFill>
                  <a:srgbClr val="D1D5DB"/>
                </a:solidFill>
                <a:effectLst/>
                <a:latin typeface="+mj-lt"/>
              </a:rPr>
              <a:t> The longer the delay, the higher the risk of a costly breach.</a:t>
            </a:r>
          </a:p>
          <a:p>
            <a:pPr lvl="2">
              <a:buFont typeface="+mj-lt"/>
              <a:buAutoNum type="arabicPeriod"/>
            </a:pPr>
            <a:r>
              <a:rPr lang="en-US" sz="1600" b="1" i="0" dirty="0">
                <a:solidFill>
                  <a:srgbClr val="D1D5DB"/>
                </a:solidFill>
                <a:effectLst/>
                <a:latin typeface="+mj-lt"/>
              </a:rPr>
              <a:t>Reputation Damage:</a:t>
            </a:r>
            <a:r>
              <a:rPr lang="en-US" sz="1600" b="0" i="0" dirty="0">
                <a:solidFill>
                  <a:srgbClr val="D1D5DB"/>
                </a:solidFill>
                <a:effectLst/>
                <a:latin typeface="+mj-lt"/>
              </a:rPr>
              <a:t> Stakeholders might view the delay as negligence, harming the company's reputation.</a:t>
            </a:r>
          </a:p>
          <a:p>
            <a:pPr lvl="1"/>
            <a:r>
              <a:rPr lang="en-US" sz="1600" b="1" i="0" dirty="0">
                <a:solidFill>
                  <a:srgbClr val="D1D5DB"/>
                </a:solidFill>
                <a:effectLst/>
                <a:latin typeface="+mj-lt"/>
              </a:rPr>
              <a:t>Benefits:</a:t>
            </a:r>
            <a:endParaRPr lang="en-US" sz="1600" b="0" i="0" dirty="0">
              <a:solidFill>
                <a:srgbClr val="D1D5DB"/>
              </a:solidFill>
              <a:effectLst/>
              <a:latin typeface="+mj-lt"/>
            </a:endParaRPr>
          </a:p>
          <a:p>
            <a:pPr lvl="2">
              <a:buFont typeface="+mj-lt"/>
              <a:buAutoNum type="arabicPeriod"/>
            </a:pPr>
            <a:r>
              <a:rPr lang="en-US" sz="1600" b="1" i="0" dirty="0">
                <a:solidFill>
                  <a:srgbClr val="D1D5DB"/>
                </a:solidFill>
                <a:effectLst/>
                <a:latin typeface="+mj-lt"/>
              </a:rPr>
              <a:t>Strategic Rollout:</a:t>
            </a:r>
            <a:r>
              <a:rPr lang="en-US" sz="1600" b="0" i="0" dirty="0">
                <a:solidFill>
                  <a:srgbClr val="D1D5DB"/>
                </a:solidFill>
                <a:effectLst/>
                <a:latin typeface="+mj-lt"/>
              </a:rPr>
              <a:t> Allows for a phased implementation, aligning with other organizational changes.</a:t>
            </a:r>
          </a:p>
          <a:p>
            <a:pPr lvl="2">
              <a:buFont typeface="+mj-lt"/>
              <a:buAutoNum type="arabicPeriod"/>
            </a:pPr>
            <a:r>
              <a:rPr lang="en-US" sz="1600" b="1" i="0" dirty="0">
                <a:solidFill>
                  <a:srgbClr val="D1D5DB"/>
                </a:solidFill>
                <a:effectLst/>
                <a:latin typeface="+mj-lt"/>
              </a:rPr>
              <a:t>Budget Allocation:</a:t>
            </a:r>
            <a:r>
              <a:rPr lang="en-US" sz="1600" b="0" i="0" dirty="0">
                <a:solidFill>
                  <a:srgbClr val="D1D5DB"/>
                </a:solidFill>
                <a:effectLst/>
                <a:latin typeface="+mj-lt"/>
              </a:rPr>
              <a:t> Spreading costs over time might be more financially manageable.</a:t>
            </a:r>
          </a:p>
          <a:p>
            <a:pPr marL="228600" lvl="0" indent="-228600" algn="l" rtl="0">
              <a:lnSpc>
                <a:spcPct val="90000"/>
              </a:lnSpc>
              <a:spcBef>
                <a:spcPts val="0"/>
              </a:spcBef>
              <a:spcAft>
                <a:spcPts val="0"/>
              </a:spcAft>
              <a:buClr>
                <a:schemeClr val="lt1"/>
              </a:buClr>
              <a:buSzPts val="2000"/>
              <a:buChar char="•"/>
            </a:pPr>
            <a:endParaRPr sz="1600" dirty="0">
              <a:latin typeface="+mj-lt"/>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427248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1736901"/>
            <a:ext cx="10820400" cy="4024125"/>
          </a:xfrm>
          <a:prstGeom prst="rect">
            <a:avLst/>
          </a:prstGeom>
          <a:noFill/>
          <a:ln>
            <a:noFill/>
          </a:ln>
        </p:spPr>
        <p:txBody>
          <a:bodyPr spcFirstLastPara="1" wrap="square" lIns="91425" tIns="45700" rIns="91425" bIns="45700" anchor="t" anchorCtr="0">
            <a:noAutofit/>
          </a:bodyPr>
          <a:lstStyle/>
          <a:p>
            <a:pPr algn="l"/>
            <a:r>
              <a:rPr lang="en-US" sz="1600" b="1" i="0" dirty="0">
                <a:solidFill>
                  <a:srgbClr val="D1D5DB"/>
                </a:solidFill>
                <a:effectLst/>
                <a:latin typeface="+mj-lt"/>
              </a:rPr>
              <a:t>1. Validate Input Data - SQL Injection:</a:t>
            </a:r>
            <a:br>
              <a:rPr lang="en-US" sz="1600" b="0" i="0" dirty="0">
                <a:solidFill>
                  <a:srgbClr val="D1D5DB"/>
                </a:solidFill>
                <a:effectLst/>
                <a:latin typeface="+mj-lt"/>
              </a:rPr>
            </a:br>
            <a:r>
              <a:rPr lang="en-US" sz="1600" b="0" i="0" dirty="0">
                <a:solidFill>
                  <a:srgbClr val="D1D5DB"/>
                </a:solidFill>
                <a:effectLst/>
                <a:latin typeface="+mj-lt"/>
              </a:rPr>
              <a:t>While validating input data is crucial, solely focusing on SQL injection might overlook other injection attacks.</a:t>
            </a:r>
          </a:p>
          <a:p>
            <a:pPr lvl="1">
              <a:buFont typeface="Arial" panose="020B0604020202020204" pitchFamily="34" charset="0"/>
              <a:buChar char="•"/>
            </a:pPr>
            <a:r>
              <a:rPr lang="en-US" sz="1600" b="1" i="0" dirty="0">
                <a:solidFill>
                  <a:srgbClr val="D1D5DB"/>
                </a:solidFill>
                <a:effectLst/>
                <a:latin typeface="+mj-lt"/>
              </a:rPr>
              <a:t>Real-world example:</a:t>
            </a:r>
            <a:r>
              <a:rPr lang="en-US" sz="1600" b="0" i="0" dirty="0">
                <a:solidFill>
                  <a:srgbClr val="D1D5DB"/>
                </a:solidFill>
                <a:effectLst/>
                <a:latin typeface="+mj-lt"/>
              </a:rPr>
              <a:t> The 2013 Target breach occurred due to an overlooked point of entry: their HVAC vendor. While not directly related to SQL injection, it emphasizes the importance of comprehensive input validation.</a:t>
            </a:r>
          </a:p>
          <a:p>
            <a:pPr algn="l"/>
            <a:r>
              <a:rPr lang="en-US" sz="1600" b="1" i="0" dirty="0">
                <a:solidFill>
                  <a:srgbClr val="D1D5DB"/>
                </a:solidFill>
                <a:effectLst/>
                <a:latin typeface="+mj-lt"/>
              </a:rPr>
              <a:t>2. Heed Compiler Warnings - Data Type:</a:t>
            </a:r>
            <a:br>
              <a:rPr lang="en-US" sz="1600" b="0" i="0" dirty="0">
                <a:solidFill>
                  <a:srgbClr val="D1D5DB"/>
                </a:solidFill>
                <a:effectLst/>
                <a:latin typeface="+mj-lt"/>
              </a:rPr>
            </a:br>
            <a:r>
              <a:rPr lang="en-US" sz="1600" b="0" i="0" dirty="0">
                <a:solidFill>
                  <a:srgbClr val="D1D5DB"/>
                </a:solidFill>
                <a:effectLst/>
                <a:latin typeface="+mj-lt"/>
              </a:rPr>
              <a:t>Relying solely on compiler warnings might miss runtime vulnerabilities or logic-based vulnerabilities.</a:t>
            </a:r>
          </a:p>
          <a:p>
            <a:pPr lvl="1">
              <a:buFont typeface="Arial" panose="020B0604020202020204" pitchFamily="34" charset="0"/>
              <a:buChar char="•"/>
            </a:pPr>
            <a:r>
              <a:rPr lang="en-US" sz="1600" b="1" i="0" dirty="0">
                <a:solidFill>
                  <a:srgbClr val="D1D5DB"/>
                </a:solidFill>
                <a:effectLst/>
                <a:latin typeface="+mj-lt"/>
              </a:rPr>
              <a:t>Real-world example:</a:t>
            </a:r>
            <a:r>
              <a:rPr lang="en-US" sz="1600" b="0" i="0" dirty="0">
                <a:solidFill>
                  <a:srgbClr val="D1D5DB"/>
                </a:solidFill>
                <a:effectLst/>
                <a:latin typeface="+mj-lt"/>
              </a:rPr>
              <a:t> The Heartbleed bug in OpenSSL was a memory handling bug that compilers didn't catch.</a:t>
            </a:r>
          </a:p>
          <a:p>
            <a:pPr algn="l"/>
            <a:r>
              <a:rPr lang="en-US" sz="1600" b="1" i="0" dirty="0">
                <a:solidFill>
                  <a:srgbClr val="D1D5DB"/>
                </a:solidFill>
                <a:effectLst/>
                <a:latin typeface="+mj-lt"/>
              </a:rPr>
              <a:t>3. Architect and Design for Security Policies - Assertions:</a:t>
            </a:r>
            <a:br>
              <a:rPr lang="en-US" sz="1600" b="0" i="0" dirty="0">
                <a:solidFill>
                  <a:srgbClr val="D1D5DB"/>
                </a:solidFill>
                <a:effectLst/>
                <a:latin typeface="+mj-lt"/>
              </a:rPr>
            </a:br>
            <a:r>
              <a:rPr lang="en-US" sz="1600" b="0" i="0" dirty="0">
                <a:solidFill>
                  <a:srgbClr val="D1D5DB"/>
                </a:solidFill>
                <a:effectLst/>
                <a:latin typeface="+mj-lt"/>
              </a:rPr>
              <a:t>Assertions are useful, but they can be bypassed in production environments if not handled correctly.</a:t>
            </a:r>
          </a:p>
          <a:p>
            <a:pPr algn="l"/>
            <a:r>
              <a:rPr lang="en-US" sz="1600" b="1" i="0" dirty="0">
                <a:solidFill>
                  <a:srgbClr val="D1D5DB"/>
                </a:solidFill>
                <a:effectLst/>
                <a:latin typeface="+mj-lt"/>
              </a:rPr>
              <a:t>4. Keep It Simple - Organization:</a:t>
            </a:r>
            <a:br>
              <a:rPr lang="en-US" sz="1600" b="0" i="0" dirty="0">
                <a:solidFill>
                  <a:srgbClr val="D1D5DB"/>
                </a:solidFill>
                <a:effectLst/>
                <a:latin typeface="+mj-lt"/>
              </a:rPr>
            </a:br>
            <a:r>
              <a:rPr lang="en-US" sz="1600" b="0" i="0" dirty="0">
                <a:solidFill>
                  <a:srgbClr val="D1D5DB"/>
                </a:solidFill>
                <a:effectLst/>
                <a:latin typeface="+mj-lt"/>
              </a:rPr>
              <a:t>While simplicity is key, it's essential to ensure that the quest for simplicity doesn't compromise necessary security features.</a:t>
            </a:r>
          </a:p>
          <a:p>
            <a:pPr algn="l"/>
            <a:r>
              <a:rPr lang="en-US" sz="1600" b="1" i="0" dirty="0">
                <a:solidFill>
                  <a:srgbClr val="D1D5DB"/>
                </a:solidFill>
                <a:effectLst/>
                <a:latin typeface="+mj-lt"/>
              </a:rPr>
              <a:t>5. Default Deny - Authentication and Authorization:</a:t>
            </a:r>
            <a:br>
              <a:rPr lang="en-US" sz="1600" b="0" i="0" dirty="0">
                <a:solidFill>
                  <a:srgbClr val="D1D5DB"/>
                </a:solidFill>
                <a:effectLst/>
                <a:latin typeface="+mj-lt"/>
              </a:rPr>
            </a:br>
            <a:r>
              <a:rPr lang="en-US" sz="1600" b="0" i="0" dirty="0">
                <a:solidFill>
                  <a:srgbClr val="D1D5DB"/>
                </a:solidFill>
                <a:effectLst/>
                <a:latin typeface="+mj-lt"/>
              </a:rPr>
              <a:t>This is a strong principle, but it doesn't address the need for multi-factor authentication or continuous authentication.</a:t>
            </a:r>
          </a:p>
          <a:p>
            <a:pPr lvl="1">
              <a:buFont typeface="Arial" panose="020B0604020202020204" pitchFamily="34" charset="0"/>
              <a:buChar char="•"/>
            </a:pPr>
            <a:r>
              <a:rPr lang="en-US" sz="1600" b="1" i="0" dirty="0">
                <a:solidFill>
                  <a:srgbClr val="D1D5DB"/>
                </a:solidFill>
                <a:effectLst/>
                <a:latin typeface="+mj-lt"/>
              </a:rPr>
              <a:t>Real-world example:</a:t>
            </a:r>
            <a:r>
              <a:rPr lang="en-US" sz="1600" b="0" i="0" dirty="0">
                <a:solidFill>
                  <a:srgbClr val="D1D5DB"/>
                </a:solidFill>
                <a:effectLst/>
                <a:latin typeface="+mj-lt"/>
              </a:rPr>
              <a:t> The Twitter hack of 2020 was due to social engineering. Even with a default deny policy, human elements can be a weak link.</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lgn="l"/>
            <a:r>
              <a:rPr lang="en-US" sz="1600" b="1" i="0" dirty="0">
                <a:solidFill>
                  <a:srgbClr val="D1D5DB"/>
                </a:solidFill>
                <a:effectLst/>
                <a:latin typeface="+mj-lt"/>
              </a:rPr>
              <a:t>6. Sanitize Data Sent to Other Systems - String Correctness:</a:t>
            </a:r>
            <a:br>
              <a:rPr lang="en-US" sz="1600" b="0" i="0" dirty="0">
                <a:solidFill>
                  <a:srgbClr val="D1D5DB"/>
                </a:solidFill>
                <a:effectLst/>
                <a:latin typeface="+mj-lt"/>
              </a:rPr>
            </a:br>
            <a:r>
              <a:rPr lang="en-US" sz="1600" b="0" i="0" dirty="0">
                <a:solidFill>
                  <a:srgbClr val="D1D5DB"/>
                </a:solidFill>
                <a:effectLst/>
                <a:latin typeface="+mj-lt"/>
              </a:rPr>
              <a:t>While string correctness is vital, it doesn't account for data that might be safe as a string but dangerous in another context, like script injection in web applications.</a:t>
            </a:r>
          </a:p>
          <a:p>
            <a:pPr algn="l"/>
            <a:r>
              <a:rPr lang="en-US" sz="1600" b="1" i="0" dirty="0">
                <a:solidFill>
                  <a:srgbClr val="D1D5DB"/>
                </a:solidFill>
                <a:effectLst/>
                <a:latin typeface="+mj-lt"/>
              </a:rPr>
              <a:t>7. Practice Defense in Depth - Exceptions:</a:t>
            </a:r>
            <a:br>
              <a:rPr lang="en-US" sz="1600" b="0" i="0" dirty="0">
                <a:solidFill>
                  <a:srgbClr val="D1D5DB"/>
                </a:solidFill>
                <a:effectLst/>
                <a:latin typeface="+mj-lt"/>
              </a:rPr>
            </a:br>
            <a:r>
              <a:rPr lang="en-US" sz="1600" b="0" i="0" dirty="0">
                <a:solidFill>
                  <a:srgbClr val="D1D5DB"/>
                </a:solidFill>
                <a:effectLst/>
                <a:latin typeface="+mj-lt"/>
              </a:rPr>
              <a:t>Handling exceptions is just one layer. Defense in depth should encompass physical security, network security, and more.</a:t>
            </a:r>
          </a:p>
          <a:p>
            <a:pPr algn="l"/>
            <a:r>
              <a:rPr lang="en-US" sz="1600" b="1" i="0" dirty="0">
                <a:solidFill>
                  <a:srgbClr val="D1D5DB"/>
                </a:solidFill>
                <a:effectLst/>
                <a:latin typeface="+mj-lt"/>
              </a:rPr>
              <a:t>8. Use Effective Quality Assurance Techniques - Memory Protection:</a:t>
            </a:r>
            <a:br>
              <a:rPr lang="en-US" sz="1600" b="0" i="0" dirty="0">
                <a:solidFill>
                  <a:srgbClr val="D1D5DB"/>
                </a:solidFill>
                <a:effectLst/>
                <a:latin typeface="+mj-lt"/>
              </a:rPr>
            </a:br>
            <a:r>
              <a:rPr lang="en-US" sz="1600" b="0" i="0" dirty="0">
                <a:solidFill>
                  <a:srgbClr val="D1D5DB"/>
                </a:solidFill>
                <a:effectLst/>
                <a:latin typeface="+mj-lt"/>
              </a:rPr>
              <a:t>Memory protection is essential, but QA should also focus on logic errors, race conditions, and other non-memory-related vulnerabilities.</a:t>
            </a:r>
          </a:p>
          <a:p>
            <a:pPr algn="l"/>
            <a:r>
              <a:rPr lang="en-US" sz="1600" b="1" i="0" dirty="0">
                <a:solidFill>
                  <a:srgbClr val="D1D5DB"/>
                </a:solidFill>
                <a:effectLst/>
                <a:latin typeface="+mj-lt"/>
              </a:rPr>
              <a:t>9. Adopt a Secure Coding Standard - Data Value, Logging, and Auditing:</a:t>
            </a:r>
            <a:br>
              <a:rPr lang="en-US" sz="1600" b="0" i="0" dirty="0">
                <a:solidFill>
                  <a:srgbClr val="D1D5DB"/>
                </a:solidFill>
                <a:effectLst/>
                <a:latin typeface="+mj-lt"/>
              </a:rPr>
            </a:br>
            <a:r>
              <a:rPr lang="en-US" sz="1600" b="0" i="0" dirty="0">
                <a:solidFill>
                  <a:srgbClr val="D1D5DB"/>
                </a:solidFill>
                <a:effectLst/>
                <a:latin typeface="+mj-lt"/>
              </a:rPr>
              <a:t>Logging and auditing are crucial, but the policy should specify secure storage and timely review of these logs.</a:t>
            </a:r>
          </a:p>
          <a:p>
            <a:pPr lvl="1">
              <a:buFont typeface="Arial" panose="020B0604020202020204" pitchFamily="34" charset="0"/>
              <a:buChar char="•"/>
            </a:pPr>
            <a:r>
              <a:rPr lang="en-US" sz="1600" b="1" i="0" dirty="0">
                <a:solidFill>
                  <a:srgbClr val="D1D5DB"/>
                </a:solidFill>
                <a:effectLst/>
                <a:latin typeface="+mj-lt"/>
              </a:rPr>
              <a:t>Real-world example:</a:t>
            </a:r>
            <a:r>
              <a:rPr lang="en-US" sz="1600" b="0" i="0" dirty="0">
                <a:solidFill>
                  <a:srgbClr val="D1D5DB"/>
                </a:solidFill>
                <a:effectLst/>
                <a:latin typeface="+mj-lt"/>
              </a:rPr>
              <a:t> Sony's 2011 PlayStation Network breach saw hackers accessing information partly because of inadequate logging and monitoring.</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890950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263674" y="1736901"/>
            <a:ext cx="10820400" cy="4024125"/>
          </a:xfrm>
          <a:prstGeom prst="rect">
            <a:avLst/>
          </a:prstGeom>
          <a:noFill/>
          <a:ln>
            <a:noFill/>
          </a:ln>
        </p:spPr>
        <p:txBody>
          <a:bodyPr spcFirstLastPara="1" wrap="square" lIns="91425" tIns="45700" rIns="91425" bIns="45700" anchor="t" anchorCtr="0">
            <a:noAutofit/>
          </a:bodyPr>
          <a:lstStyle/>
          <a:p>
            <a:pPr marL="228600" lvl="0" indent="-88900" algn="l" rtl="0">
              <a:lnSpc>
                <a:spcPct val="90000"/>
              </a:lnSpc>
              <a:spcBef>
                <a:spcPts val="1000"/>
              </a:spcBef>
              <a:spcAft>
                <a:spcPts val="0"/>
              </a:spcAft>
              <a:buClr>
                <a:schemeClr val="lt1"/>
              </a:buClr>
              <a:buSzPts val="2200"/>
              <a:buNone/>
            </a:pPr>
            <a:r>
              <a:rPr lang="en-US" sz="1800" dirty="0">
                <a:latin typeface="+mn-lt"/>
              </a:rPr>
              <a:t>Current Gaps:</a:t>
            </a:r>
          </a:p>
          <a:p>
            <a:pPr marL="228600" lvl="0" indent="-88900" algn="l" rtl="0">
              <a:lnSpc>
                <a:spcPct val="90000"/>
              </a:lnSpc>
              <a:spcBef>
                <a:spcPts val="1000"/>
              </a:spcBef>
              <a:spcAft>
                <a:spcPts val="0"/>
              </a:spcAft>
              <a:buClr>
                <a:schemeClr val="lt1"/>
              </a:buClr>
              <a:buSzPts val="2200"/>
              <a:buNone/>
            </a:pPr>
            <a:r>
              <a:rPr lang="en-US" sz="1800" dirty="0">
                <a:latin typeface="+mn-lt"/>
              </a:rPr>
              <a:t>Human Element: The policy doesn't address the human aspect of security, like training against phishing or social engineering attacks.</a:t>
            </a:r>
          </a:p>
          <a:p>
            <a:pPr marL="228600" lvl="0" indent="-88900" algn="l" rtl="0">
              <a:lnSpc>
                <a:spcPct val="90000"/>
              </a:lnSpc>
              <a:spcBef>
                <a:spcPts val="1000"/>
              </a:spcBef>
              <a:spcAft>
                <a:spcPts val="0"/>
              </a:spcAft>
              <a:buClr>
                <a:schemeClr val="lt1"/>
              </a:buClr>
              <a:buSzPts val="2200"/>
              <a:buNone/>
            </a:pPr>
            <a:r>
              <a:rPr lang="en-US" sz="1800" dirty="0">
                <a:latin typeface="+mn-lt"/>
              </a:rPr>
              <a:t>Physical Security: Ensuring server rooms, data centers, and other infrastructure are secure is vital.</a:t>
            </a:r>
          </a:p>
          <a:p>
            <a:pPr marL="228600" lvl="0" indent="-88900" algn="l" rtl="0">
              <a:lnSpc>
                <a:spcPct val="90000"/>
              </a:lnSpc>
              <a:spcBef>
                <a:spcPts val="1000"/>
              </a:spcBef>
              <a:spcAft>
                <a:spcPts val="0"/>
              </a:spcAft>
              <a:buClr>
                <a:schemeClr val="lt1"/>
              </a:buClr>
              <a:buSzPts val="2200"/>
              <a:buNone/>
            </a:pPr>
            <a:r>
              <a:rPr lang="en-US" sz="1800" dirty="0">
                <a:latin typeface="+mn-lt"/>
              </a:rPr>
              <a:t>Continuous Monitoring: Real-time monitoring and response mechanisms aren't highlighted.</a:t>
            </a:r>
          </a:p>
          <a:p>
            <a:pPr marL="228600" lvl="0" indent="-88900" algn="l" rtl="0">
              <a:lnSpc>
                <a:spcPct val="90000"/>
              </a:lnSpc>
              <a:spcBef>
                <a:spcPts val="1000"/>
              </a:spcBef>
              <a:spcAft>
                <a:spcPts val="0"/>
              </a:spcAft>
              <a:buClr>
                <a:schemeClr val="lt1"/>
              </a:buClr>
              <a:buSzPts val="2200"/>
              <a:buNone/>
            </a:pPr>
            <a:r>
              <a:rPr lang="en-US" sz="1800" dirty="0">
                <a:latin typeface="+mn-lt"/>
              </a:rPr>
              <a:t>Future Standards to Adopt:</a:t>
            </a:r>
          </a:p>
          <a:p>
            <a:pPr marL="228600" lvl="0" indent="-88900" algn="l" rtl="0">
              <a:lnSpc>
                <a:spcPct val="90000"/>
              </a:lnSpc>
              <a:spcBef>
                <a:spcPts val="1000"/>
              </a:spcBef>
              <a:spcAft>
                <a:spcPts val="0"/>
              </a:spcAft>
              <a:buClr>
                <a:schemeClr val="lt1"/>
              </a:buClr>
              <a:buSzPts val="2200"/>
              <a:buNone/>
            </a:pPr>
            <a:r>
              <a:rPr lang="en-US" sz="1800" dirty="0">
                <a:latin typeface="+mn-lt"/>
              </a:rPr>
              <a:t>Zero Trust Architecture: Assume no trust by default, even for internal actors. Every access request should be fully authenticated, authorized, and encrypted.</a:t>
            </a:r>
          </a:p>
          <a:p>
            <a:pPr marL="228600" lvl="0" indent="-88900" algn="l" rtl="0">
              <a:lnSpc>
                <a:spcPct val="90000"/>
              </a:lnSpc>
              <a:spcBef>
                <a:spcPts val="1000"/>
              </a:spcBef>
              <a:spcAft>
                <a:spcPts val="0"/>
              </a:spcAft>
              <a:buClr>
                <a:schemeClr val="lt1"/>
              </a:buClr>
              <a:buSzPts val="2200"/>
              <a:buNone/>
            </a:pPr>
            <a:r>
              <a:rPr lang="en-US" sz="1800" dirty="0">
                <a:latin typeface="+mn-lt"/>
              </a:rPr>
              <a:t>AI and Machine Learning: Use AI to detect anomalies in system behavior, predicting and preventing potential breaches.</a:t>
            </a:r>
          </a:p>
          <a:p>
            <a:pPr marL="228600" lvl="0" indent="-88900" algn="l" rtl="0">
              <a:lnSpc>
                <a:spcPct val="90000"/>
              </a:lnSpc>
              <a:spcBef>
                <a:spcPts val="1000"/>
              </a:spcBef>
              <a:spcAft>
                <a:spcPts val="0"/>
              </a:spcAft>
              <a:buClr>
                <a:schemeClr val="lt1"/>
              </a:buClr>
              <a:buSzPts val="2200"/>
              <a:buNone/>
            </a:pPr>
            <a:r>
              <a:rPr lang="en-US" sz="1800" dirty="0">
                <a:latin typeface="+mn-lt"/>
              </a:rPr>
              <a:t>Blockchain for Data Integrity: Ensure data hasn't been tampered with by implementing blockchain-based solutions.</a:t>
            </a:r>
          </a:p>
          <a:p>
            <a:pPr marL="228600" lvl="0" indent="-88900" algn="l" rtl="0">
              <a:lnSpc>
                <a:spcPct val="90000"/>
              </a:lnSpc>
              <a:spcBef>
                <a:spcPts val="1000"/>
              </a:spcBef>
              <a:spcAft>
                <a:spcPts val="0"/>
              </a:spcAft>
              <a:buClr>
                <a:schemeClr val="lt1"/>
              </a:buClr>
              <a:buSzPts val="2200"/>
              <a:buNone/>
            </a:pPr>
            <a:r>
              <a:rPr lang="en-US" sz="1800" dirty="0">
                <a:latin typeface="+mn-lt"/>
              </a:rPr>
              <a:t>In conclusion, while the security policy discussed covers many bases, there are gaps, especially when considering the evolving nature of threats. Addressing these gaps and looking towards future-proof solutions will ensure a robust security posture.</a:t>
            </a:r>
          </a:p>
          <a:p>
            <a:pPr marL="228600" lvl="0" indent="-88900" algn="l" rtl="0">
              <a:lnSpc>
                <a:spcPct val="90000"/>
              </a:lnSpc>
              <a:spcBef>
                <a:spcPts val="1000"/>
              </a:spcBef>
              <a:spcAft>
                <a:spcPts val="0"/>
              </a:spcAft>
              <a:buClr>
                <a:schemeClr val="lt1"/>
              </a:buClr>
              <a:buSzPts val="2200"/>
              <a:buNone/>
            </a:pPr>
            <a:endParaRPr sz="1800" dirty="0">
              <a:latin typeface="+mn-lt"/>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marR="0" indent="-45720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rPr>
              <a:t>SEI (Software Engineering Institute). (2020). SEI External Wiki Home. Retrieved from </a:t>
            </a:r>
            <a:r>
              <a:rPr lang="en-US" sz="2000" u="sng" dirty="0">
                <a:solidFill>
                  <a:srgbClr val="0000FF"/>
                </a:solidFill>
                <a:effectLst/>
                <a:latin typeface="Calibri" panose="020F0502020204030204" pitchFamily="34" charset="0"/>
                <a:ea typeface="Calibri" panose="020F0502020204030204" pitchFamily="34" charset="0"/>
                <a:hlinkClick r:id="rId4"/>
              </a:rPr>
              <a:t>https://wiki.sei.cmu.edu/confluence/</a:t>
            </a:r>
            <a:endParaRPr lang="en-US" sz="2000" dirty="0">
              <a:effectLst/>
              <a:latin typeface="Calibri" panose="020F0502020204030204" pitchFamily="34" charset="0"/>
              <a:ea typeface="Calibri" panose="020F0502020204030204" pitchFamily="34" charset="0"/>
            </a:endParaRPr>
          </a:p>
          <a:p>
            <a:pPr marL="457200" marR="0" indent="-45720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rPr>
              <a:t>Hill, M., &amp; </a:t>
            </a:r>
            <a:r>
              <a:rPr lang="en-US" sz="2000" dirty="0" err="1">
                <a:effectLst/>
                <a:latin typeface="Calibri" panose="020F0502020204030204" pitchFamily="34" charset="0"/>
                <a:ea typeface="Calibri" panose="020F0502020204030204" pitchFamily="34" charset="0"/>
              </a:rPr>
              <a:t>Swinhoe</a:t>
            </a:r>
            <a:r>
              <a:rPr lang="en-US" sz="2000" dirty="0">
                <a:effectLst/>
                <a:latin typeface="Calibri" panose="020F0502020204030204" pitchFamily="34" charset="0"/>
                <a:ea typeface="Calibri" panose="020F0502020204030204" pitchFamily="34" charset="0"/>
              </a:rPr>
              <a:t>, D. (2022). The 15 biggest data breaches of the 21st century. CSO Online.  https://www.csoonline.com/article/534628/the-biggest-data-breaches-of-the-21st-century.html</a:t>
            </a:r>
          </a:p>
          <a:p>
            <a:pPr marL="457200" marR="0" indent="-45720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rPr>
              <a:t>OpenSSL Project. (2014). OpenSSL Security Advisory [07 Apr 2014]. Retrieved from </a:t>
            </a:r>
            <a:r>
              <a:rPr lang="en-US" sz="2000" u="sng" dirty="0">
                <a:solidFill>
                  <a:srgbClr val="0000FF"/>
                </a:solidFill>
                <a:effectLst/>
                <a:latin typeface="Calibri" panose="020F0502020204030204" pitchFamily="34" charset="0"/>
                <a:ea typeface="Calibri" panose="020F0502020204030204" pitchFamily="34" charset="0"/>
                <a:hlinkClick r:id="rId5"/>
              </a:rPr>
              <a:t>https://www.openssl.org/news/secadv/20140407.txt</a:t>
            </a:r>
            <a:endParaRPr lang="en-US" sz="2000" dirty="0">
              <a:effectLst/>
              <a:latin typeface="Calibri" panose="020F0502020204030204" pitchFamily="34" charset="0"/>
              <a:ea typeface="Calibri" panose="020F0502020204030204" pitchFamily="34" charset="0"/>
            </a:endParaRPr>
          </a:p>
          <a:p>
            <a:pPr marL="457200" marR="0" indent="-45720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rPr>
              <a:t>Investopedia. (n.d.). Blockchain Facts: What Is It, How It Works, and How It Can Be Used. Retrieved from </a:t>
            </a:r>
            <a:r>
              <a:rPr lang="en-US" sz="2000" u="sng" dirty="0">
                <a:solidFill>
                  <a:srgbClr val="0000FF"/>
                </a:solidFill>
                <a:effectLst/>
                <a:latin typeface="Calibri" panose="020F0502020204030204" pitchFamily="34" charset="0"/>
                <a:ea typeface="Calibri" panose="020F0502020204030204" pitchFamily="34" charset="0"/>
                <a:hlinkClick r:id="rId6"/>
              </a:rPr>
              <a:t>https://www.investopedia.com/terms/b/blockchain.asp</a:t>
            </a:r>
            <a:endParaRPr lang="en-US" sz="2000" dirty="0">
              <a:effectLst/>
              <a:latin typeface="Calibri" panose="020F0502020204030204" pitchFamily="34" charset="0"/>
              <a:ea typeface="Calibri" panose="020F0502020204030204" pitchFamily="34" charset="0"/>
            </a:endParaRPr>
          </a:p>
          <a:p>
            <a:r>
              <a:rPr lang="en-US" sz="2000" dirty="0">
                <a:effectLst/>
                <a:latin typeface="Calibri" panose="020F0502020204030204" pitchFamily="34" charset="0"/>
                <a:ea typeface="Calibri" panose="020F0502020204030204" pitchFamily="34" charset="0"/>
              </a:rPr>
              <a:t>OWASP. (2017). A1:2017-Injection. Retrieved from </a:t>
            </a:r>
            <a:r>
              <a:rPr lang="en-US" sz="2000" dirty="0">
                <a:effectLst/>
                <a:latin typeface="Calibri" panose="020F0502020204030204" pitchFamily="34" charset="0"/>
                <a:ea typeface="Calibri" panose="020F0502020204030204" pitchFamily="34" charset="0"/>
                <a:hlinkClick r:id="rId7"/>
              </a:rPr>
              <a:t>https://owasp.org/www-project-top-ten/2017/A1_2017-Injection.html</a:t>
            </a:r>
            <a:endParaRPr lang="en-US" sz="2000" dirty="0">
              <a:effectLst/>
              <a:latin typeface="Calibri" panose="020F0502020204030204" pitchFamily="34" charset="0"/>
              <a:ea typeface="Calibri" panose="020F0502020204030204" pitchFamily="34" charset="0"/>
            </a:endParaRPr>
          </a:p>
          <a:p>
            <a:endParaRPr sz="2000"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096000" y="1823494"/>
            <a:ext cx="5410200" cy="4395191"/>
          </a:xfrm>
          <a:prstGeom prst="rect">
            <a:avLst/>
          </a:prstGeom>
          <a:noFill/>
          <a:ln>
            <a:noFill/>
          </a:ln>
        </p:spPr>
        <p:txBody>
          <a:bodyPr spcFirstLastPara="1" wrap="square" lIns="91425" tIns="45700" rIns="91425" bIns="45700" anchor="t" anchorCtr="0">
            <a:normAutofit fontScale="92500"/>
          </a:bodyPr>
          <a:lstStyle/>
          <a:p>
            <a:pPr marL="685800" lvl="0" indent="0" algn="l" rtl="0">
              <a:lnSpc>
                <a:spcPct val="90000"/>
              </a:lnSpc>
              <a:spcBef>
                <a:spcPts val="0"/>
              </a:spcBef>
              <a:spcAft>
                <a:spcPts val="0"/>
              </a:spcAft>
              <a:buSzPts val="1800"/>
              <a:buNone/>
            </a:pPr>
            <a:r>
              <a:rPr lang="en-US" sz="1900" b="0" i="0" dirty="0">
                <a:solidFill>
                  <a:schemeClr val="bg1">
                    <a:lumMod val="85000"/>
                  </a:schemeClr>
                </a:solidFill>
                <a:effectLst/>
                <a:latin typeface="+mj-lt"/>
              </a:rPr>
              <a:t>We've adopted a 10-principle security policy, ensuring a proactive defense against potential vulnerabilities and threats.</a:t>
            </a:r>
            <a:br>
              <a:rPr lang="en-US" sz="1900" b="0" i="0" dirty="0">
                <a:solidFill>
                  <a:schemeClr val="bg1">
                    <a:lumMod val="85000"/>
                  </a:schemeClr>
                </a:solidFill>
                <a:effectLst/>
                <a:latin typeface="+mj-lt"/>
              </a:rPr>
            </a:br>
            <a:br>
              <a:rPr lang="en-US" sz="1900" b="0" i="0" dirty="0">
                <a:solidFill>
                  <a:schemeClr val="bg1">
                    <a:lumMod val="85000"/>
                  </a:schemeClr>
                </a:solidFill>
                <a:effectLst/>
                <a:latin typeface="+mj-lt"/>
              </a:rPr>
            </a:br>
            <a:r>
              <a:rPr lang="en-US" sz="1900" b="0" i="0" dirty="0">
                <a:solidFill>
                  <a:schemeClr val="bg1">
                    <a:lumMod val="85000"/>
                  </a:schemeClr>
                </a:solidFill>
                <a:effectLst/>
                <a:latin typeface="+mj-lt"/>
              </a:rPr>
              <a:t>In an era of rapidly evolving digital threats, safeguarding our systems is paramount. Breaches can have dire consequences, from data theft to significant financial losses.</a:t>
            </a:r>
          </a:p>
          <a:p>
            <a:pPr marL="685800" lvl="0" indent="0" algn="l" rtl="0">
              <a:lnSpc>
                <a:spcPct val="90000"/>
              </a:lnSpc>
              <a:spcBef>
                <a:spcPts val="0"/>
              </a:spcBef>
              <a:spcAft>
                <a:spcPts val="0"/>
              </a:spcAft>
              <a:buSzPts val="1800"/>
              <a:buNone/>
            </a:pPr>
            <a:endParaRPr lang="en-US" sz="1900" b="0" i="0" dirty="0">
              <a:solidFill>
                <a:schemeClr val="bg1">
                  <a:lumMod val="85000"/>
                </a:schemeClr>
              </a:solidFill>
              <a:effectLst/>
              <a:latin typeface="+mj-lt"/>
            </a:endParaRPr>
          </a:p>
          <a:p>
            <a:pPr marL="685800" lvl="0" indent="0" algn="l" rtl="0">
              <a:lnSpc>
                <a:spcPct val="90000"/>
              </a:lnSpc>
              <a:spcBef>
                <a:spcPts val="0"/>
              </a:spcBef>
              <a:spcAft>
                <a:spcPts val="0"/>
              </a:spcAft>
              <a:buSzPts val="1800"/>
              <a:buNone/>
            </a:pPr>
            <a:r>
              <a:rPr lang="en-US" sz="1900" dirty="0">
                <a:solidFill>
                  <a:schemeClr val="bg1">
                    <a:lumMod val="85000"/>
                  </a:schemeClr>
                </a:solidFill>
                <a:latin typeface="+mj-lt"/>
              </a:rPr>
              <a:t>Our policy champions multi-layered security: Input Validation, Design &amp; Architecture, Least Privilege &amp; Default, and QA &amp; Secure Coding. By layering these defenses, we ensure that even if one is compromised, others stand guard, making breaches significantly harder for attackers.</a:t>
            </a:r>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21325" y="1823494"/>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3590913284"/>
              </p:ext>
            </p:extLst>
          </p:nvPr>
        </p:nvGraphicFramePr>
        <p:xfrm>
          <a:off x="879053" y="1800787"/>
          <a:ext cx="10205021" cy="4754820"/>
        </p:xfrm>
        <a:graphic>
          <a:graphicData uri="http://schemas.openxmlformats.org/drawingml/2006/table">
            <a:tbl>
              <a:tblPr firstRow="1" firstCol="1">
                <a:noFill/>
                <a:tableStyleId>{802198C4-3087-4945-87E3-76CBB3509B7E}</a:tableStyleId>
              </a:tblPr>
              <a:tblGrid>
                <a:gridCol w="5249443">
                  <a:extLst>
                    <a:ext uri="{9D8B030D-6E8A-4147-A177-3AD203B41FA5}">
                      <a16:colId xmlns:a16="http://schemas.microsoft.com/office/drawing/2014/main" val="20000"/>
                    </a:ext>
                  </a:extLst>
                </a:gridCol>
                <a:gridCol w="4955578">
                  <a:extLst>
                    <a:ext uri="{9D8B030D-6E8A-4147-A177-3AD203B41FA5}">
                      <a16:colId xmlns:a16="http://schemas.microsoft.com/office/drawing/2014/main" val="20001"/>
                    </a:ext>
                  </a:extLst>
                </a:gridCol>
              </a:tblGrid>
              <a:tr h="2021150">
                <a:tc>
                  <a:txBody>
                    <a:bodyPr/>
                    <a:lstStyle/>
                    <a:p>
                      <a:pPr marL="0" marR="0" lvl="0" indent="0" algn="ctr" rtl="0">
                        <a:lnSpc>
                          <a:spcPct val="100000"/>
                        </a:lnSpc>
                        <a:spcBef>
                          <a:spcPts val="0"/>
                        </a:spcBef>
                        <a:spcAft>
                          <a:spcPts val="0"/>
                        </a:spcAft>
                        <a:buClr>
                          <a:srgbClr val="000000"/>
                        </a:buClr>
                        <a:buSzPts val="3600"/>
                        <a:buFont typeface="Arial"/>
                        <a:buNone/>
                      </a:pPr>
                      <a:r>
                        <a:rPr lang="en-US" sz="1800" u="sng" strike="noStrike" cap="none" dirty="0">
                          <a:solidFill>
                            <a:srgbClr val="FFD966"/>
                          </a:solidFill>
                        </a:rPr>
                        <a:t>Risk More Likely To Happen</a:t>
                      </a:r>
                    </a:p>
                    <a:p>
                      <a:pPr marL="0" marR="0" lvl="0" indent="0" algn="ctr" rtl="0">
                        <a:lnSpc>
                          <a:spcPct val="100000"/>
                        </a:lnSpc>
                        <a:spcBef>
                          <a:spcPts val="0"/>
                        </a:spcBef>
                        <a:spcAft>
                          <a:spcPts val="0"/>
                        </a:spcAft>
                        <a:buClr>
                          <a:srgbClr val="000000"/>
                        </a:buClr>
                        <a:buSzPts val="3600"/>
                        <a:buFont typeface="Arial"/>
                        <a:buNone/>
                      </a:pPr>
                      <a:endParaRPr lang="en-US" sz="18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STD-002-CPP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STD-003-CPP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STD-004-CPP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STD-005-CPP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STD-010-CPP</a:t>
                      </a:r>
                    </a:p>
                    <a:p>
                      <a:pPr marL="0" marR="0" lvl="0" indent="0" algn="ctr" rtl="0">
                        <a:lnSpc>
                          <a:spcPct val="100000"/>
                        </a:lnSpc>
                        <a:spcBef>
                          <a:spcPts val="0"/>
                        </a:spcBef>
                        <a:spcAft>
                          <a:spcPts val="0"/>
                        </a:spcAft>
                        <a:buClr>
                          <a:srgbClr val="000000"/>
                        </a:buClr>
                        <a:buSzPts val="3600"/>
                        <a:buFont typeface="Arial"/>
                        <a:buNone/>
                      </a:pPr>
                      <a:endParaRPr sz="18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800" u="sng" strike="noStrike" cap="none" dirty="0">
                          <a:solidFill>
                            <a:srgbClr val="FFD966"/>
                          </a:solidFill>
                        </a:rPr>
                        <a:t>High Risk/Threats that need attention</a:t>
                      </a:r>
                    </a:p>
                    <a:p>
                      <a:pPr marL="0" marR="0" lvl="0" indent="0" algn="ctr" rtl="0">
                        <a:lnSpc>
                          <a:spcPct val="100000"/>
                        </a:lnSpc>
                        <a:spcBef>
                          <a:spcPts val="0"/>
                        </a:spcBef>
                        <a:spcAft>
                          <a:spcPts val="0"/>
                        </a:spcAft>
                        <a:buClr>
                          <a:srgbClr val="000000"/>
                        </a:buClr>
                        <a:buSzPts val="3600"/>
                        <a:buFont typeface="Arial"/>
                        <a:buNone/>
                      </a:pPr>
                      <a:endParaRPr lang="en-US" sz="1800" u="sng"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STD-003-CPP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STD-004-CPP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STD-005-CPP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STD-008-CPP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21150">
                <a:tc>
                  <a:txBody>
                    <a:bodyPr/>
                    <a:lstStyle/>
                    <a:p>
                      <a:pPr marL="0" marR="0" lvl="0" indent="0" algn="ctr" rtl="0">
                        <a:lnSpc>
                          <a:spcPct val="100000"/>
                        </a:lnSpc>
                        <a:spcBef>
                          <a:spcPts val="0"/>
                        </a:spcBef>
                        <a:spcAft>
                          <a:spcPts val="0"/>
                        </a:spcAft>
                        <a:buClr>
                          <a:srgbClr val="000000"/>
                        </a:buClr>
                        <a:buSzPts val="3600"/>
                        <a:buFont typeface="Arial"/>
                        <a:buNone/>
                      </a:pPr>
                      <a:r>
                        <a:rPr lang="en-US" sz="1800" u="sng" strike="noStrike" cap="none" dirty="0">
                          <a:solidFill>
                            <a:srgbClr val="FFD966"/>
                          </a:solidFill>
                        </a:rPr>
                        <a:t>Risks of Lower Priority</a:t>
                      </a:r>
                    </a:p>
                    <a:p>
                      <a:pPr marL="0" marR="0" lvl="0" indent="0" algn="ctr" rtl="0">
                        <a:lnSpc>
                          <a:spcPct val="100000"/>
                        </a:lnSpc>
                        <a:spcBef>
                          <a:spcPts val="0"/>
                        </a:spcBef>
                        <a:spcAft>
                          <a:spcPts val="0"/>
                        </a:spcAft>
                        <a:buClr>
                          <a:srgbClr val="000000"/>
                        </a:buClr>
                        <a:buSzPts val="3600"/>
                        <a:buFont typeface="Arial"/>
                        <a:buNone/>
                      </a:pPr>
                      <a:endParaRPr lang="en-US" sz="1800" u="sng"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STD-001-CPP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rgbClr val="FFD966"/>
                          </a:solidFill>
                        </a:rPr>
                        <a:t>STD-002-CPP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rgbClr val="FFD966"/>
                          </a:solidFill>
                        </a:rPr>
                        <a:t>STD-006-CPP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rgbClr val="FFD966"/>
                          </a:solidFill>
                        </a:rPr>
                        <a:t>STD-007-CPP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rgbClr val="FFD966"/>
                          </a:solidFill>
                        </a:rPr>
                        <a:t>STD-009-CPP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rgbClr val="FFD966"/>
                          </a:solidFill>
                        </a:rPr>
                        <a:t>STD-010-CPP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800" u="sng" strike="noStrike" cap="none" dirty="0">
                          <a:solidFill>
                            <a:srgbClr val="FFD966"/>
                          </a:solidFill>
                        </a:rPr>
                        <a:t>Risks Less Likely To Happen</a:t>
                      </a:r>
                    </a:p>
                    <a:p>
                      <a:pPr marL="0" marR="0" lvl="0" indent="0" algn="ctr" rtl="0">
                        <a:lnSpc>
                          <a:spcPct val="100000"/>
                        </a:lnSpc>
                        <a:spcBef>
                          <a:spcPts val="0"/>
                        </a:spcBef>
                        <a:spcAft>
                          <a:spcPts val="0"/>
                        </a:spcAft>
                        <a:buClr>
                          <a:srgbClr val="000000"/>
                        </a:buClr>
                        <a:buSzPts val="3600"/>
                        <a:buFont typeface="Arial"/>
                        <a:buNone/>
                      </a:pPr>
                      <a:endParaRPr lang="en-US" sz="18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STD-001-CPP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STD-006-CPP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STD-009-CPP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568918"/>
            <a:ext cx="10820400" cy="4024125"/>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Clr>
                <a:schemeClr val="lt1"/>
              </a:buClr>
              <a:buSzPts val="2200"/>
              <a:buFont typeface="+mj-lt"/>
              <a:buAutoNum type="arabicPeriod"/>
            </a:pPr>
            <a:r>
              <a:rPr lang="en-US" sz="2800" b="0" i="0" dirty="0">
                <a:solidFill>
                  <a:srgbClr val="ECECF1"/>
                </a:solidFill>
                <a:effectLst/>
                <a:latin typeface="+mj-lt"/>
              </a:rPr>
              <a:t>Validate Input Data  -- </a:t>
            </a:r>
            <a:r>
              <a:rPr lang="en-US" sz="2800" b="1" dirty="0">
                <a:effectLst/>
                <a:latin typeface="+mj-lt"/>
                <a:ea typeface="Calibri" panose="020F0502020204030204" pitchFamily="34" charset="0"/>
              </a:rPr>
              <a:t>SQL Injection</a:t>
            </a:r>
          </a:p>
          <a:p>
            <a:pPr lvl="0" indent="-457200" algn="l" rtl="0">
              <a:lnSpc>
                <a:spcPct val="90000"/>
              </a:lnSpc>
              <a:spcBef>
                <a:spcPts val="0"/>
              </a:spcBef>
              <a:spcAft>
                <a:spcPts val="0"/>
              </a:spcAft>
              <a:buClr>
                <a:schemeClr val="lt1"/>
              </a:buClr>
              <a:buSzPts val="2200"/>
              <a:buFont typeface="+mj-lt"/>
              <a:buAutoNum type="arabicPeriod"/>
            </a:pPr>
            <a:r>
              <a:rPr lang="en-US" sz="2800" b="0" i="0" dirty="0">
                <a:solidFill>
                  <a:srgbClr val="ECECF1"/>
                </a:solidFill>
                <a:effectLst/>
                <a:latin typeface="+mj-lt"/>
              </a:rPr>
              <a:t>Heed Compiler Warnings  -- </a:t>
            </a:r>
            <a:r>
              <a:rPr lang="en-US" sz="2800" b="1" dirty="0">
                <a:effectLst/>
                <a:latin typeface="+mj-lt"/>
                <a:ea typeface="Calibri" panose="020F0502020204030204" pitchFamily="34" charset="0"/>
              </a:rPr>
              <a:t>Data Type</a:t>
            </a:r>
          </a:p>
          <a:p>
            <a:pPr lvl="0" indent="-457200" algn="l" rtl="0">
              <a:lnSpc>
                <a:spcPct val="90000"/>
              </a:lnSpc>
              <a:spcBef>
                <a:spcPts val="0"/>
              </a:spcBef>
              <a:spcAft>
                <a:spcPts val="0"/>
              </a:spcAft>
              <a:buClr>
                <a:schemeClr val="lt1"/>
              </a:buClr>
              <a:buSzPts val="2200"/>
              <a:buFont typeface="+mj-lt"/>
              <a:buAutoNum type="arabicPeriod"/>
            </a:pPr>
            <a:r>
              <a:rPr lang="en-US" sz="2800" b="0" i="0" dirty="0">
                <a:solidFill>
                  <a:srgbClr val="ECECF1"/>
                </a:solidFill>
                <a:effectLst/>
                <a:latin typeface="+mj-lt"/>
              </a:rPr>
              <a:t>Architect and Design for Security Policies  -- </a:t>
            </a:r>
            <a:r>
              <a:rPr lang="en-US" sz="2800" dirty="0">
                <a:effectLst/>
                <a:latin typeface="+mj-lt"/>
                <a:ea typeface="Calibri" panose="020F0502020204030204" pitchFamily="34" charset="0"/>
              </a:rPr>
              <a:t> </a:t>
            </a:r>
            <a:r>
              <a:rPr lang="en-US" sz="2800" b="1" dirty="0">
                <a:effectLst/>
                <a:latin typeface="+mj-lt"/>
                <a:ea typeface="Calibri" panose="020F0502020204030204" pitchFamily="34" charset="0"/>
              </a:rPr>
              <a:t>Assertions</a:t>
            </a:r>
            <a:endParaRPr lang="en-US" sz="2800" b="0" i="0" dirty="0">
              <a:solidFill>
                <a:srgbClr val="ECECF1"/>
              </a:solidFill>
              <a:effectLst/>
              <a:latin typeface="+mj-lt"/>
            </a:endParaRPr>
          </a:p>
          <a:p>
            <a:pPr lvl="0" indent="-457200" algn="l" rtl="0">
              <a:lnSpc>
                <a:spcPct val="90000"/>
              </a:lnSpc>
              <a:spcBef>
                <a:spcPts val="0"/>
              </a:spcBef>
              <a:spcAft>
                <a:spcPts val="0"/>
              </a:spcAft>
              <a:buClr>
                <a:schemeClr val="lt1"/>
              </a:buClr>
              <a:buSzPts val="2200"/>
              <a:buFont typeface="+mj-lt"/>
              <a:buAutoNum type="arabicPeriod"/>
            </a:pPr>
            <a:r>
              <a:rPr lang="en-US" sz="2800" b="0" i="0" dirty="0">
                <a:solidFill>
                  <a:srgbClr val="ECECF1"/>
                </a:solidFill>
                <a:effectLst/>
                <a:latin typeface="+mj-lt"/>
              </a:rPr>
              <a:t>Keep It Simple  -- </a:t>
            </a:r>
            <a:r>
              <a:rPr lang="en-US" sz="2800" dirty="0">
                <a:effectLst/>
                <a:latin typeface="+mj-lt"/>
                <a:ea typeface="Calibri" panose="020F0502020204030204" pitchFamily="34" charset="0"/>
              </a:rPr>
              <a:t>Organization</a:t>
            </a:r>
            <a:endParaRPr lang="en-US" sz="2800" b="0" i="0" dirty="0">
              <a:solidFill>
                <a:srgbClr val="ECECF1"/>
              </a:solidFill>
              <a:effectLst/>
              <a:latin typeface="+mj-lt"/>
            </a:endParaRPr>
          </a:p>
          <a:p>
            <a:pPr lvl="0" indent="-457200" algn="l" rtl="0">
              <a:lnSpc>
                <a:spcPct val="90000"/>
              </a:lnSpc>
              <a:spcBef>
                <a:spcPts val="0"/>
              </a:spcBef>
              <a:spcAft>
                <a:spcPts val="0"/>
              </a:spcAft>
              <a:buClr>
                <a:schemeClr val="lt1"/>
              </a:buClr>
              <a:buSzPts val="2200"/>
              <a:buFont typeface="+mj-lt"/>
              <a:buAutoNum type="arabicPeriod"/>
            </a:pPr>
            <a:r>
              <a:rPr lang="en-US" sz="2800" b="0" i="0" dirty="0">
                <a:solidFill>
                  <a:srgbClr val="ECECF1"/>
                </a:solidFill>
                <a:effectLst/>
                <a:latin typeface="+mj-lt"/>
              </a:rPr>
              <a:t>Default Deny  -- </a:t>
            </a:r>
            <a:r>
              <a:rPr lang="en-US" sz="2800" dirty="0">
                <a:effectLst/>
                <a:latin typeface="+mj-lt"/>
                <a:ea typeface="Calibri" panose="020F0502020204030204" pitchFamily="34" charset="0"/>
              </a:rPr>
              <a:t>Authentication and Authorization</a:t>
            </a:r>
            <a:endParaRPr lang="en-US" sz="2800" b="0" i="0" dirty="0">
              <a:solidFill>
                <a:srgbClr val="ECECF1"/>
              </a:solidFill>
              <a:effectLst/>
              <a:latin typeface="+mj-lt"/>
            </a:endParaRPr>
          </a:p>
          <a:p>
            <a:pPr lvl="0" indent="-457200" algn="l" rtl="0">
              <a:lnSpc>
                <a:spcPct val="90000"/>
              </a:lnSpc>
              <a:spcBef>
                <a:spcPts val="0"/>
              </a:spcBef>
              <a:spcAft>
                <a:spcPts val="0"/>
              </a:spcAft>
              <a:buClr>
                <a:schemeClr val="lt1"/>
              </a:buClr>
              <a:buSzPts val="2200"/>
              <a:buFont typeface="+mj-lt"/>
              <a:buAutoNum type="arabicPeriod"/>
            </a:pPr>
            <a:r>
              <a:rPr lang="en-US" sz="2800" b="0" i="0" dirty="0">
                <a:solidFill>
                  <a:srgbClr val="ECECF1"/>
                </a:solidFill>
                <a:effectLst/>
                <a:latin typeface="+mj-lt"/>
              </a:rPr>
              <a:t>Adhere to the Principle of Least Privilege  -- </a:t>
            </a:r>
            <a:r>
              <a:rPr lang="en-US" sz="2800" dirty="0">
                <a:effectLst/>
                <a:latin typeface="+mj-lt"/>
                <a:ea typeface="Calibri" panose="020F0502020204030204" pitchFamily="34" charset="0"/>
              </a:rPr>
              <a:t>Authentication and Authorization</a:t>
            </a:r>
            <a:endParaRPr lang="en-US" sz="2800" b="0" i="0" dirty="0">
              <a:solidFill>
                <a:srgbClr val="ECECF1"/>
              </a:solidFill>
              <a:effectLst/>
              <a:latin typeface="+mj-lt"/>
            </a:endParaRPr>
          </a:p>
          <a:p>
            <a:pPr lvl="0" indent="-457200" algn="l" rtl="0">
              <a:lnSpc>
                <a:spcPct val="90000"/>
              </a:lnSpc>
              <a:spcBef>
                <a:spcPts val="0"/>
              </a:spcBef>
              <a:spcAft>
                <a:spcPts val="0"/>
              </a:spcAft>
              <a:buClr>
                <a:schemeClr val="lt1"/>
              </a:buClr>
              <a:buSzPts val="2200"/>
              <a:buFont typeface="+mj-lt"/>
              <a:buAutoNum type="arabicPeriod"/>
            </a:pPr>
            <a:r>
              <a:rPr lang="en-US" sz="2800" b="0" i="0" dirty="0">
                <a:solidFill>
                  <a:srgbClr val="ECECF1"/>
                </a:solidFill>
                <a:effectLst/>
                <a:latin typeface="+mj-lt"/>
              </a:rPr>
              <a:t>Sanitize Data Sent to Other Systems  -- </a:t>
            </a:r>
            <a:r>
              <a:rPr lang="en-US" sz="2800" b="1" dirty="0">
                <a:effectLst/>
                <a:latin typeface="+mj-lt"/>
                <a:ea typeface="Calibri" panose="020F0502020204030204" pitchFamily="34" charset="0"/>
              </a:rPr>
              <a:t>String Correctness</a:t>
            </a:r>
            <a:endParaRPr lang="en-US" sz="2800" b="0" i="0" dirty="0">
              <a:solidFill>
                <a:srgbClr val="ECECF1"/>
              </a:solidFill>
              <a:effectLst/>
              <a:latin typeface="+mj-lt"/>
            </a:endParaRPr>
          </a:p>
          <a:p>
            <a:pPr lvl="0" indent="-457200" algn="l" rtl="0">
              <a:lnSpc>
                <a:spcPct val="90000"/>
              </a:lnSpc>
              <a:spcBef>
                <a:spcPts val="0"/>
              </a:spcBef>
              <a:spcAft>
                <a:spcPts val="0"/>
              </a:spcAft>
              <a:buClr>
                <a:schemeClr val="lt1"/>
              </a:buClr>
              <a:buSzPts val="2200"/>
              <a:buFont typeface="+mj-lt"/>
              <a:buAutoNum type="arabicPeriod"/>
            </a:pPr>
            <a:r>
              <a:rPr lang="en-US" sz="2800" b="0" i="0" dirty="0">
                <a:solidFill>
                  <a:srgbClr val="ECECF1"/>
                </a:solidFill>
                <a:effectLst/>
                <a:latin typeface="+mj-lt"/>
              </a:rPr>
              <a:t>Practice Defense in Depth  -- </a:t>
            </a:r>
            <a:r>
              <a:rPr lang="en-US" sz="2800" b="1" dirty="0">
                <a:effectLst/>
                <a:latin typeface="+mj-lt"/>
                <a:ea typeface="Calibri" panose="020F0502020204030204" pitchFamily="34" charset="0"/>
              </a:rPr>
              <a:t>Exceptions</a:t>
            </a:r>
            <a:endParaRPr lang="en-US" sz="2800" b="0" i="0" dirty="0">
              <a:solidFill>
                <a:srgbClr val="ECECF1"/>
              </a:solidFill>
              <a:effectLst/>
              <a:latin typeface="+mj-lt"/>
            </a:endParaRPr>
          </a:p>
          <a:p>
            <a:pPr lvl="0" indent="-457200" algn="l" rtl="0">
              <a:lnSpc>
                <a:spcPct val="90000"/>
              </a:lnSpc>
              <a:spcBef>
                <a:spcPts val="0"/>
              </a:spcBef>
              <a:spcAft>
                <a:spcPts val="0"/>
              </a:spcAft>
              <a:buClr>
                <a:schemeClr val="lt1"/>
              </a:buClr>
              <a:buSzPts val="2200"/>
              <a:buFont typeface="+mj-lt"/>
              <a:buAutoNum type="arabicPeriod"/>
            </a:pPr>
            <a:r>
              <a:rPr lang="en-US" sz="2800" b="0" i="0" dirty="0">
                <a:solidFill>
                  <a:srgbClr val="ECECF1"/>
                </a:solidFill>
                <a:effectLst/>
                <a:latin typeface="+mj-lt"/>
              </a:rPr>
              <a:t>Use Effective Quality Assurance Techniques  -- </a:t>
            </a:r>
            <a:r>
              <a:rPr lang="en-US" sz="2800" b="1" dirty="0">
                <a:effectLst/>
                <a:latin typeface="+mj-lt"/>
                <a:ea typeface="Calibri" panose="020F0502020204030204" pitchFamily="34" charset="0"/>
              </a:rPr>
              <a:t>Memory Protection</a:t>
            </a:r>
            <a:endParaRPr lang="en-US" sz="2800" b="0" i="0" dirty="0">
              <a:solidFill>
                <a:srgbClr val="ECECF1"/>
              </a:solidFill>
              <a:effectLst/>
              <a:latin typeface="+mj-lt"/>
            </a:endParaRPr>
          </a:p>
          <a:p>
            <a:pPr lvl="0" indent="-457200" algn="l" rtl="0">
              <a:lnSpc>
                <a:spcPct val="90000"/>
              </a:lnSpc>
              <a:spcBef>
                <a:spcPts val="0"/>
              </a:spcBef>
              <a:spcAft>
                <a:spcPts val="0"/>
              </a:spcAft>
              <a:buClr>
                <a:schemeClr val="lt1"/>
              </a:buClr>
              <a:buSzPts val="2200"/>
              <a:buFont typeface="+mj-lt"/>
              <a:buAutoNum type="arabicPeriod"/>
            </a:pPr>
            <a:r>
              <a:rPr lang="en-US" sz="2800" b="0" i="0" dirty="0">
                <a:solidFill>
                  <a:srgbClr val="ECECF1"/>
                </a:solidFill>
                <a:effectLst/>
                <a:latin typeface="+mj-lt"/>
              </a:rPr>
              <a:t> Adopt a Secure Coding Standard -- </a:t>
            </a:r>
            <a:r>
              <a:rPr lang="en-US" sz="2800" b="1" dirty="0">
                <a:effectLst/>
                <a:latin typeface="+mj-lt"/>
                <a:ea typeface="Calibri" panose="020F0502020204030204" pitchFamily="34" charset="0"/>
              </a:rPr>
              <a:t>Data Value, </a:t>
            </a:r>
            <a:r>
              <a:rPr lang="en-US" sz="2800" dirty="0">
                <a:effectLst/>
                <a:latin typeface="+mj-lt"/>
                <a:ea typeface="Calibri" panose="020F0502020204030204" pitchFamily="34" charset="0"/>
              </a:rPr>
              <a:t>Logging and Auditing</a:t>
            </a:r>
            <a:endParaRPr sz="2800" dirty="0">
              <a:latin typeface="+mj-lt"/>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706974" y="1882730"/>
            <a:ext cx="10820400" cy="4024125"/>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sz="2400" b="1" i="0" dirty="0">
                <a:solidFill>
                  <a:srgbClr val="D1D5DB"/>
                </a:solidFill>
                <a:effectLst/>
                <a:latin typeface="+mj-lt"/>
              </a:rPr>
              <a:t>Authentication and Authorization</a:t>
            </a:r>
            <a:endParaRPr lang="en-US" sz="2400" b="0" i="0" dirty="0">
              <a:solidFill>
                <a:srgbClr val="D1D5DB"/>
              </a:solidFill>
              <a:effectLst/>
              <a:latin typeface="+mj-lt"/>
            </a:endParaRPr>
          </a:p>
          <a:p>
            <a:pPr algn="l">
              <a:buFont typeface="+mj-lt"/>
              <a:buAutoNum type="arabicPeriod"/>
            </a:pPr>
            <a:r>
              <a:rPr lang="en-US" sz="2400" b="1" i="0" dirty="0">
                <a:solidFill>
                  <a:srgbClr val="D1D5DB"/>
                </a:solidFill>
                <a:effectLst/>
                <a:latin typeface="+mj-lt"/>
              </a:rPr>
              <a:t>SQL Injection</a:t>
            </a:r>
            <a:endParaRPr lang="en-US" sz="2400" b="0" i="0" dirty="0">
              <a:solidFill>
                <a:srgbClr val="D1D5DB"/>
              </a:solidFill>
              <a:effectLst/>
              <a:latin typeface="+mj-lt"/>
            </a:endParaRPr>
          </a:p>
          <a:p>
            <a:pPr algn="l">
              <a:buFont typeface="+mj-lt"/>
              <a:buAutoNum type="arabicPeriod"/>
            </a:pPr>
            <a:r>
              <a:rPr lang="en-US" sz="2400" b="1" i="0" dirty="0">
                <a:solidFill>
                  <a:srgbClr val="D1D5DB"/>
                </a:solidFill>
                <a:effectLst/>
                <a:latin typeface="+mj-lt"/>
              </a:rPr>
              <a:t>Memory Protection</a:t>
            </a:r>
            <a:endParaRPr lang="en-US" sz="2400" b="0" i="0" dirty="0">
              <a:solidFill>
                <a:srgbClr val="D1D5DB"/>
              </a:solidFill>
              <a:effectLst/>
              <a:latin typeface="+mj-lt"/>
            </a:endParaRPr>
          </a:p>
          <a:p>
            <a:pPr algn="l">
              <a:buFont typeface="+mj-lt"/>
              <a:buAutoNum type="arabicPeriod"/>
            </a:pPr>
            <a:r>
              <a:rPr lang="en-US" sz="2400" b="1" i="0" dirty="0">
                <a:solidFill>
                  <a:srgbClr val="D1D5DB"/>
                </a:solidFill>
                <a:effectLst/>
                <a:latin typeface="+mj-lt"/>
              </a:rPr>
              <a:t>Data Value, Logging, and Auditing</a:t>
            </a:r>
            <a:endParaRPr lang="en-US" sz="2400" b="0" i="0" dirty="0">
              <a:solidFill>
                <a:srgbClr val="D1D5DB"/>
              </a:solidFill>
              <a:effectLst/>
              <a:latin typeface="+mj-lt"/>
            </a:endParaRPr>
          </a:p>
          <a:p>
            <a:pPr algn="l">
              <a:buFont typeface="+mj-lt"/>
              <a:buAutoNum type="arabicPeriod"/>
            </a:pPr>
            <a:r>
              <a:rPr lang="en-US" sz="2400" b="1" i="0" dirty="0">
                <a:solidFill>
                  <a:srgbClr val="D1D5DB"/>
                </a:solidFill>
                <a:effectLst/>
                <a:latin typeface="+mj-lt"/>
              </a:rPr>
              <a:t>String Correctness</a:t>
            </a:r>
            <a:endParaRPr lang="en-US" sz="2400" b="0" i="0" dirty="0">
              <a:solidFill>
                <a:srgbClr val="D1D5DB"/>
              </a:solidFill>
              <a:effectLst/>
              <a:latin typeface="+mj-lt"/>
            </a:endParaRPr>
          </a:p>
          <a:p>
            <a:pPr algn="l">
              <a:buFont typeface="+mj-lt"/>
              <a:buAutoNum type="arabicPeriod"/>
            </a:pPr>
            <a:r>
              <a:rPr lang="en-US" sz="2400" b="1" i="0" dirty="0">
                <a:solidFill>
                  <a:srgbClr val="D1D5DB"/>
                </a:solidFill>
                <a:effectLst/>
                <a:latin typeface="+mj-lt"/>
              </a:rPr>
              <a:t>Exceptions</a:t>
            </a:r>
            <a:endParaRPr lang="en-US" sz="2400" b="0" i="0" dirty="0">
              <a:solidFill>
                <a:srgbClr val="D1D5DB"/>
              </a:solidFill>
              <a:effectLst/>
              <a:latin typeface="+mj-lt"/>
            </a:endParaRPr>
          </a:p>
          <a:p>
            <a:pPr algn="l">
              <a:buFont typeface="+mj-lt"/>
              <a:buAutoNum type="arabicPeriod"/>
            </a:pPr>
            <a:r>
              <a:rPr lang="en-US" sz="2400" b="1" i="0" dirty="0">
                <a:solidFill>
                  <a:srgbClr val="D1D5DB"/>
                </a:solidFill>
                <a:effectLst/>
                <a:latin typeface="+mj-lt"/>
              </a:rPr>
              <a:t>Data Type</a:t>
            </a:r>
            <a:endParaRPr lang="en-US" sz="2400" b="0" i="0" dirty="0">
              <a:solidFill>
                <a:srgbClr val="D1D5DB"/>
              </a:solidFill>
              <a:effectLst/>
              <a:latin typeface="+mj-lt"/>
            </a:endParaRPr>
          </a:p>
          <a:p>
            <a:pPr algn="l">
              <a:buFont typeface="+mj-lt"/>
              <a:buAutoNum type="arabicPeriod"/>
            </a:pPr>
            <a:r>
              <a:rPr lang="en-US" sz="2400" b="1" i="0" dirty="0">
                <a:solidFill>
                  <a:srgbClr val="D1D5DB"/>
                </a:solidFill>
                <a:effectLst/>
                <a:latin typeface="+mj-lt"/>
              </a:rPr>
              <a:t>Assertions</a:t>
            </a:r>
            <a:endParaRPr lang="en-US" sz="2400" b="0" i="0" dirty="0">
              <a:solidFill>
                <a:srgbClr val="D1D5DB"/>
              </a:solidFill>
              <a:effectLst/>
              <a:latin typeface="+mj-lt"/>
            </a:endParaRPr>
          </a:p>
          <a:p>
            <a:pPr algn="l">
              <a:buFont typeface="+mj-lt"/>
              <a:buAutoNum type="arabicPeriod"/>
            </a:pPr>
            <a:r>
              <a:rPr lang="en-US" sz="2400" b="1" i="0" dirty="0">
                <a:solidFill>
                  <a:srgbClr val="D1D5DB"/>
                </a:solidFill>
                <a:effectLst/>
                <a:latin typeface="+mj-lt"/>
              </a:rPr>
              <a:t>Organization</a:t>
            </a:r>
            <a:endParaRPr lang="en-US" sz="2400" b="0" i="0" dirty="0">
              <a:solidFill>
                <a:srgbClr val="D1D5DB"/>
              </a:solidFill>
              <a:effectLst/>
              <a:latin typeface="+mj-lt"/>
            </a:endParaRPr>
          </a:p>
          <a:p>
            <a:pPr algn="l">
              <a:buFont typeface="+mj-lt"/>
              <a:buAutoNum type="arabicPeriod"/>
            </a:pPr>
            <a:r>
              <a:rPr lang="en-US" sz="2400" b="1" i="0" dirty="0">
                <a:solidFill>
                  <a:srgbClr val="D1D5DB"/>
                </a:solidFill>
                <a:effectLst/>
                <a:latin typeface="+mj-lt"/>
              </a:rPr>
              <a:t>Memory Protection</a:t>
            </a:r>
            <a:endParaRPr lang="en-US" sz="2400" b="0" i="0" dirty="0">
              <a:solidFill>
                <a:srgbClr val="D1D5DB"/>
              </a:solidFill>
              <a:effectLst/>
              <a:latin typeface="+mj-lt"/>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600" dirty="0">
                <a:latin typeface="+mj-lt"/>
              </a:rPr>
              <a:t>Encryption at rest ensures that data is encrypted while stored on a disk, aiming to prevent attackers from accessing the unencrypted information. If a hacker discovers a hard drive with encrypted data and lacks the encryption keys, they would need to decrypt it to access the information. </a:t>
            </a:r>
          </a:p>
          <a:p>
            <a:pPr marL="228600" lvl="0" indent="-228600" algn="l" rtl="0">
              <a:lnSpc>
                <a:spcPct val="90000"/>
              </a:lnSpc>
              <a:spcBef>
                <a:spcPts val="0"/>
              </a:spcBef>
              <a:spcAft>
                <a:spcPts val="0"/>
              </a:spcAft>
              <a:buClr>
                <a:schemeClr val="lt1"/>
              </a:buClr>
              <a:buSzPts val="2000"/>
              <a:buChar char="•"/>
            </a:pPr>
            <a:endParaRPr lang="en-US" sz="1600" dirty="0">
              <a:latin typeface="+mj-lt"/>
            </a:endParaRPr>
          </a:p>
          <a:p>
            <a:pPr marL="228600" lvl="0" indent="-228600" algn="l" rtl="0">
              <a:lnSpc>
                <a:spcPct val="90000"/>
              </a:lnSpc>
              <a:spcBef>
                <a:spcPts val="0"/>
              </a:spcBef>
              <a:spcAft>
                <a:spcPts val="0"/>
              </a:spcAft>
              <a:buClr>
                <a:schemeClr val="lt1"/>
              </a:buClr>
              <a:buSzPts val="2000"/>
              <a:buChar char="•"/>
            </a:pPr>
            <a:r>
              <a:rPr lang="en-US" sz="1600" dirty="0">
                <a:latin typeface="+mj-lt"/>
              </a:rPr>
              <a:t>Encrypting data during its transfer ensures security. In certain applications, like remote replication, the data might be unencrypted when stored on drive arrays but is encrypted when transmitted to maintain protection. </a:t>
            </a:r>
          </a:p>
          <a:p>
            <a:pPr marL="228600" lvl="0" indent="-228600" algn="l" rtl="0">
              <a:lnSpc>
                <a:spcPct val="90000"/>
              </a:lnSpc>
              <a:spcBef>
                <a:spcPts val="0"/>
              </a:spcBef>
              <a:spcAft>
                <a:spcPts val="0"/>
              </a:spcAft>
              <a:buClr>
                <a:schemeClr val="lt1"/>
              </a:buClr>
              <a:buSzPts val="2000"/>
              <a:buChar char="•"/>
            </a:pPr>
            <a:endParaRPr lang="en-US" sz="1600" dirty="0">
              <a:latin typeface="+mj-lt"/>
            </a:endParaRPr>
          </a:p>
          <a:p>
            <a:pPr marL="228600" lvl="0" indent="-228600" algn="l" rtl="0">
              <a:lnSpc>
                <a:spcPct val="90000"/>
              </a:lnSpc>
              <a:spcBef>
                <a:spcPts val="0"/>
              </a:spcBef>
              <a:spcAft>
                <a:spcPts val="0"/>
              </a:spcAft>
              <a:buClr>
                <a:schemeClr val="lt1"/>
              </a:buClr>
              <a:buSzPts val="2000"/>
              <a:buChar char="•"/>
            </a:pPr>
            <a:r>
              <a:rPr lang="en-US" sz="1600" dirty="0">
                <a:latin typeface="+mj-lt"/>
              </a:rPr>
              <a:t>Compromised data in use allows access to encrypted data, whether at rest or in transit. For example, someone with access to random access memory might extract the encryption key from that memory. Once they have this key, they can decrypt the data that's stored in an encrypted state.</a:t>
            </a:r>
            <a:endParaRPr sz="1600" dirty="0">
              <a:latin typeface="+mj-lt"/>
            </a:endParaRP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381000" y="227477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latin typeface="+mj-lt"/>
              </a:rPr>
              <a:t>During the authentication process, the system confirms the user's legitimacy as an authorized user. This often involves entering login credentials like a username and password to access specific system parts. Modern methods increasingly employ multi-level or two-factor authentication. </a:t>
            </a:r>
          </a:p>
          <a:p>
            <a:pPr marL="228600" lvl="0" indent="-228600" algn="l" rtl="0">
              <a:lnSpc>
                <a:spcPct val="90000"/>
              </a:lnSpc>
              <a:spcBef>
                <a:spcPts val="0"/>
              </a:spcBef>
              <a:spcAft>
                <a:spcPts val="0"/>
              </a:spcAft>
              <a:buClr>
                <a:schemeClr val="lt1"/>
              </a:buClr>
              <a:buSzPts val="2400"/>
              <a:buChar char="•"/>
            </a:pPr>
            <a:endParaRPr lang="en-US" dirty="0">
              <a:latin typeface="+mj-lt"/>
            </a:endParaRPr>
          </a:p>
          <a:p>
            <a:pPr marL="228600" lvl="0" indent="-228600" algn="l" rtl="0">
              <a:lnSpc>
                <a:spcPct val="90000"/>
              </a:lnSpc>
              <a:spcBef>
                <a:spcPts val="0"/>
              </a:spcBef>
              <a:spcAft>
                <a:spcPts val="0"/>
              </a:spcAft>
              <a:buClr>
                <a:schemeClr val="lt1"/>
              </a:buClr>
              <a:buSzPts val="2400"/>
              <a:buChar char="•"/>
            </a:pPr>
            <a:r>
              <a:rPr lang="en-US" dirty="0">
                <a:latin typeface="+mj-lt"/>
              </a:rPr>
              <a:t>A user's permissions within the system are defined by their authorization. This dictates if the user can read, create, delete, or modify database files. It can also influence a user's capability to add or delete users and files from the system. </a:t>
            </a:r>
          </a:p>
          <a:p>
            <a:pPr marL="228600" lvl="0" indent="-228600" algn="l" rtl="0">
              <a:lnSpc>
                <a:spcPct val="90000"/>
              </a:lnSpc>
              <a:spcBef>
                <a:spcPts val="0"/>
              </a:spcBef>
              <a:spcAft>
                <a:spcPts val="0"/>
              </a:spcAft>
              <a:buClr>
                <a:schemeClr val="lt1"/>
              </a:buClr>
              <a:buSzPts val="2400"/>
              <a:buChar char="•"/>
            </a:pPr>
            <a:endParaRPr lang="en-US" dirty="0">
              <a:latin typeface="+mj-lt"/>
            </a:endParaRPr>
          </a:p>
          <a:p>
            <a:pPr marL="228600" lvl="0" indent="-228600" algn="l" rtl="0">
              <a:lnSpc>
                <a:spcPct val="90000"/>
              </a:lnSpc>
              <a:spcBef>
                <a:spcPts val="0"/>
              </a:spcBef>
              <a:spcAft>
                <a:spcPts val="0"/>
              </a:spcAft>
              <a:buClr>
                <a:schemeClr val="lt1"/>
              </a:buClr>
              <a:buSzPts val="2400"/>
              <a:buChar char="•"/>
            </a:pPr>
            <a:r>
              <a:rPr lang="en-US" dirty="0">
                <a:latin typeface="+mj-lt"/>
              </a:rPr>
              <a:t>Accounting involves tracking a user's activities based on their system permissions. It logs which databases have been accessed, the actions taken during access, and the identity of the user who first entered the system.</a:t>
            </a:r>
            <a:endParaRPr dirty="0">
              <a:latin typeface="+mj-lt"/>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b="0" i="0" dirty="0">
                <a:solidFill>
                  <a:srgbClr val="D1D5DB"/>
                </a:solidFill>
                <a:effectLst/>
                <a:latin typeface="+mj-lt"/>
              </a:rPr>
              <a:t>Is the Collection Initialized Properly?</a:t>
            </a:r>
            <a:endParaRPr dirty="0">
              <a:latin typeface="+mj-lt"/>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latin typeface="+mj-lt"/>
              </a:rPr>
              <a:t>Vulnerability: Null Pointer Dereference</a:t>
            </a:r>
          </a:p>
          <a:p>
            <a:pPr marL="0" lvl="0" indent="0" algn="l" rtl="0">
              <a:lnSpc>
                <a:spcPct val="90000"/>
              </a:lnSpc>
              <a:spcBef>
                <a:spcPts val="1000"/>
              </a:spcBef>
              <a:spcAft>
                <a:spcPts val="0"/>
              </a:spcAft>
              <a:buSzPts val="1800"/>
              <a:buNone/>
            </a:pPr>
            <a:r>
              <a:rPr lang="en-US" dirty="0">
                <a:latin typeface="+mj-lt"/>
              </a:rPr>
              <a:t>Test Type: Positive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062CE360-7E40-0742-1B76-BB32CFCB0D9C}"/>
              </a:ext>
            </a:extLst>
          </p:cNvPr>
          <p:cNvPicPr>
            <a:picLocks noChangeAspect="1"/>
          </p:cNvPicPr>
          <p:nvPr/>
        </p:nvPicPr>
        <p:blipFill>
          <a:blip r:embed="rId5"/>
          <a:stretch>
            <a:fillRect/>
          </a:stretch>
        </p:blipFill>
        <p:spPr>
          <a:xfrm>
            <a:off x="774578" y="3730357"/>
            <a:ext cx="10642844" cy="176698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930442" y="764373"/>
            <a:ext cx="10575758"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b="0" i="0" dirty="0">
                <a:solidFill>
                  <a:srgbClr val="D1D5DB"/>
                </a:solidFill>
                <a:effectLst/>
                <a:latin typeface="+mj-lt"/>
              </a:rPr>
              <a:t>Is the Collection Empty Upon Creation?</a:t>
            </a:r>
            <a:endParaRPr dirty="0">
              <a:latin typeface="+mj-lt"/>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latin typeface="+mj-lt"/>
              </a:rPr>
              <a:t>Vulnerability: Improper Initialization</a:t>
            </a:r>
          </a:p>
          <a:p>
            <a:pPr marL="0" lvl="0" indent="0" algn="l" rtl="0">
              <a:lnSpc>
                <a:spcPct val="90000"/>
              </a:lnSpc>
              <a:spcBef>
                <a:spcPts val="1000"/>
              </a:spcBef>
              <a:spcAft>
                <a:spcPts val="0"/>
              </a:spcAft>
              <a:buSzPts val="1800"/>
              <a:buNone/>
            </a:pPr>
            <a:r>
              <a:rPr lang="en-US" dirty="0">
                <a:latin typeface="+mj-lt"/>
              </a:rPr>
              <a:t>Test Type: Positive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C1ED8851-1C02-5ABC-724D-D7027D55190F}"/>
              </a:ext>
            </a:extLst>
          </p:cNvPr>
          <p:cNvPicPr>
            <a:picLocks noChangeAspect="1"/>
          </p:cNvPicPr>
          <p:nvPr/>
        </p:nvPicPr>
        <p:blipFill>
          <a:blip r:embed="rId5"/>
          <a:stretch>
            <a:fillRect/>
          </a:stretch>
        </p:blipFill>
        <p:spPr>
          <a:xfrm>
            <a:off x="2661076" y="3429000"/>
            <a:ext cx="6869848" cy="2633547"/>
          </a:xfrm>
          <a:prstGeom prst="rect">
            <a:avLst/>
          </a:prstGeom>
        </p:spPr>
      </p:pic>
    </p:spTree>
    <p:custDataLst>
      <p:tags r:id="rId1"/>
    </p:custDataLst>
    <p:extLst>
      <p:ext uri="{BB962C8B-B14F-4D97-AF65-F5344CB8AC3E}">
        <p14:creationId xmlns:p14="http://schemas.microsoft.com/office/powerpoint/2010/main" val="10699319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209</TotalTime>
  <Words>1751</Words>
  <Application>Microsoft Office PowerPoint</Application>
  <PresentationFormat>Widescreen</PresentationFormat>
  <Paragraphs>146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Is the Collection Initialized Properly?</vt:lpstr>
      <vt:lpstr>Unit Testing Is the Collection Empty Upon Creation?</vt:lpstr>
      <vt:lpstr>Unit Testing Does Exceeding the Maximum Collection Size Throw a Length Error?</vt:lpstr>
      <vt:lpstr>Unit Testing Does Accessing Out-of-Bounds Indices Throw an Exception?</vt:lpstr>
      <vt:lpstr>AUTOMATION SUMMARY</vt:lpstr>
      <vt:lpstr>TOOLS</vt:lpstr>
      <vt:lpstr>RISKS AND BENEFITS</vt:lpstr>
      <vt:lpstr>RISKS AND BENEFITS</vt:lpstr>
      <vt:lpstr>RECOMMENDATIONS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Gates, Janece</cp:lastModifiedBy>
  <cp:revision>13</cp:revision>
  <dcterms:created xsi:type="dcterms:W3CDTF">2020-08-19T17:59:24Z</dcterms:created>
  <dcterms:modified xsi:type="dcterms:W3CDTF">2023-08-13T17:12:01Z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