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04" r:id="rId2"/>
    <p:sldId id="278" r:id="rId3"/>
    <p:sldId id="279" r:id="rId4"/>
    <p:sldId id="267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318" r:id="rId13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5"/>
    </p:embeddedFont>
    <p:embeddedFont>
      <p:font typeface="HY견고딕" panose="02030600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HY강B" panose="02030600000101010101" pitchFamily="18" charset="-127"/>
      <p:regular r:id="rId19"/>
    </p:embeddedFont>
    <p:embeddedFont>
      <p:font typeface="HY헤드라인M" panose="02030600000101010101" pitchFamily="18" charset="-127"/>
      <p:regular r:id="rId20"/>
    </p:embeddedFont>
    <p:embeddedFont>
      <p:font typeface="Segoe UI Black" panose="020B0A02040204020203" pitchFamily="34" charset="0"/>
      <p:bold r:id="rId21"/>
      <p:boldItalic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86404" autoAdjust="0"/>
  </p:normalViewPr>
  <p:slideViewPr>
    <p:cSldViewPr>
      <p:cViewPr varScale="1">
        <p:scale>
          <a:sx n="89" d="100"/>
          <a:sy n="89" d="100"/>
        </p:scale>
        <p:origin x="9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JSP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3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HTML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976239"/>
              </p:ext>
            </p:extLst>
          </p:nvPr>
        </p:nvGraphicFramePr>
        <p:xfrm>
          <a:off x="1115616" y="1412776"/>
          <a:ext cx="7641730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0480"/>
                <a:gridCol w="3321250"/>
              </a:tblGrid>
              <a:tr h="145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태그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목적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&lt;input&gt; </a:t>
                      </a:r>
                    </a:p>
                    <a:p>
                      <a:pPr latinLnBrk="1"/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속성 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: 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type 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value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: 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text :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일반 텍스트 입력 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password :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비밀번호 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(*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로 표시됨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hidden: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숨겨진 필드 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사용자에게 보여지지는 않는 데이터에 사용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checkbox: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선택 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ko-KR" altLang="en-US" sz="11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네모칸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radio: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라디오 버튼 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동그란 칸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file :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파일 첨부 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submit :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폼 값을 전송 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확인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reset :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폼 </a:t>
                      </a:r>
                      <a:r>
                        <a:rPr lang="ko-KR" altLang="en-US" sz="11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리셋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취소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image :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이미지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</a:t>
                      </a:r>
                      <a:r>
                        <a:rPr lang="en-US" altLang="ko-KR" sz="11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textarea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속성 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: 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name :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텍스트 영역의 이름을 부여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rows :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텍스트 영역의 높이 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cols :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텍스트 영역의 가로길이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&lt;select&gt;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e.g.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메일 주소 선택할 때</a:t>
                      </a:r>
                    </a:p>
                    <a:p>
                      <a:pPr latinLnBrk="1"/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속성 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: 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name : </a:t>
                      </a:r>
                      <a:r>
                        <a:rPr lang="ko-KR" altLang="en-US" sz="11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셀렉트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태그의 이름을 부여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size :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보여줄 항목의 개수 지정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multiple :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복수 선택 가능</a:t>
                      </a:r>
                      <a:endParaRPr lang="en-US" altLang="ko-KR" sz="11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입력 받기 위해 사용하는 태그</a:t>
                      </a:r>
                      <a:endParaRPr lang="ko-KR" altLang="en-US" sz="11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6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HTML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pic>
        <p:nvPicPr>
          <p:cNvPr id="1026" name="Picture 2" descr="E:\강의자료\ITBank자료\JSP\JSP_3\4-1.HTML table태그 문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36" y="1628800"/>
            <a:ext cx="63246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0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3168803"/>
            <a:ext cx="3167329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HTML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0430" y="3000372"/>
            <a:ext cx="2069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729328" y="1101130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581677" y="1101130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9832" y="908720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HTML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이란</a:t>
            </a:r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3927576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Hyper Text Markup Language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약자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웹 페이지를 만드는 언어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프로그래밍 언어로 표현하지 않으며 데이터의 구조를 태그로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MarkUp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표시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하는 언어이다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블록요소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태그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),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인라인요소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텍스트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구분한다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태그의 기본형식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태그명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속성명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="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속성값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"&gt;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내용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&lt;/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태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그명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031" y="1624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HTML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08548"/>
              </p:ext>
            </p:extLst>
          </p:nvPr>
        </p:nvGraphicFramePr>
        <p:xfrm>
          <a:off x="1115616" y="2348880"/>
          <a:ext cx="7641730" cy="2738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5226"/>
                <a:gridCol w="4536504"/>
              </a:tblGrid>
              <a:tr h="145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태그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&lt;!DOCTYPE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html&gt;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문서의 타입을 알려주는 부분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&lt;html&gt;&lt;/html&gt;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HTML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문서의 시작과 끝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&lt;head&gt;&lt;/head&gt;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클라이언트에서 보여지지 않는 부분</a:t>
                      </a:r>
                      <a:endParaRPr lang="en-US" altLang="ko-KR" sz="14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현재 페이지의 속성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설정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정보 등을 처리하는 태그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&lt;meta&gt;&lt;/meta&gt;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현재 페이지의 속성과 정보를 적는 태그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&lt;title&gt;&lt;/title&gt;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웹페이지의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창 이름을 설정하는 부분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&lt;body&gt;&lt;/body&gt;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클라이언트에게 보여지는 부분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HTML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13741"/>
              </p:ext>
            </p:extLst>
          </p:nvPr>
        </p:nvGraphicFramePr>
        <p:xfrm>
          <a:off x="1115616" y="764704"/>
          <a:ext cx="7641730" cy="587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5226"/>
                <a:gridCol w="4536504"/>
              </a:tblGrid>
              <a:tr h="145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태그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&amp;</a:t>
                      </a:r>
                      <a:r>
                        <a:rPr lang="en-US" altLang="ko-KR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nbsp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스페이스 한 칸 띄움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&lt;h1~6&gt;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제목을 설정하는 태그 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~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6</a:t>
                      </a:r>
                      <a:r>
                        <a:rPr lang="ko-KR" altLang="en-US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으로 글자 크기 조절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&lt;p&gt;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단락을 정의하는 태그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단락의 끝 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= </a:t>
                      </a:r>
                      <a:r>
                        <a:rPr lang="ko-KR" altLang="en-US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엔터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</a:t>
                      </a:r>
                      <a:r>
                        <a:rPr lang="en-US" altLang="ko-KR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br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줄을 바꿀 때 쓰는 태그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&lt;pre&gt;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문서를 있는 그대로 출력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</a:t>
                      </a:r>
                      <a:r>
                        <a:rPr lang="en-US" altLang="ko-KR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hr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속성</a:t>
                      </a:r>
                      <a:endParaRPr lang="en-US" altLang="ko-KR" sz="14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size – 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두께</a:t>
                      </a:r>
                      <a:endParaRPr lang="en-US" altLang="ko-KR" sz="14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width – 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가로길이</a:t>
                      </a:r>
                      <a:endParaRPr lang="en-US" altLang="ko-KR" sz="14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noshade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– 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그림자 없이</a:t>
                      </a:r>
                      <a:endParaRPr lang="en-US" altLang="ko-KR" sz="14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align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– </a:t>
                      </a:r>
                      <a:r>
                        <a:rPr lang="ko-KR" altLang="en-US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배치 위치</a:t>
                      </a:r>
                      <a:endParaRPr lang="en-US" altLang="ko-KR" sz="14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en-US" altLang="ko-KR" sz="14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center,left,right,top,bottom,middle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color – </a:t>
                      </a:r>
                      <a:r>
                        <a:rPr lang="ko-KR" altLang="en-US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색상 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 #FFFFFF)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페이지 내에서 </a:t>
                      </a:r>
                      <a:r>
                        <a:rPr lang="ko-KR" altLang="en-US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구분선을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긋는 요소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&amp;</a:t>
                      </a:r>
                      <a:r>
                        <a:rPr lang="en-US" altLang="ko-KR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quot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“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&amp;amp;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&amp;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&amp;</a:t>
                      </a:r>
                      <a:r>
                        <a:rPr lang="en-US" altLang="ko-KR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lt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&amp;</a:t>
                      </a:r>
                      <a:r>
                        <a:rPr lang="en-US" altLang="ko-KR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gt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&amp;#</a:t>
                      </a:r>
                      <a:r>
                        <a:rPr lang="en-US" altLang="ko-KR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ascil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;(&amp;#97;)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아스키코드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82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HTML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64725"/>
              </p:ext>
            </p:extLst>
          </p:nvPr>
        </p:nvGraphicFramePr>
        <p:xfrm>
          <a:off x="1115616" y="1238592"/>
          <a:ext cx="7641730" cy="499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5226"/>
                <a:gridCol w="4536504"/>
              </a:tblGrid>
              <a:tr h="145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태그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&lt;font&gt;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옵션</a:t>
                      </a:r>
                      <a:endParaRPr lang="en-US" altLang="ko-KR" sz="14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size –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크기 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( 1 ~ 7 )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color – 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색상</a:t>
                      </a:r>
                      <a:endParaRPr lang="en-US" altLang="ko-KR" sz="14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face -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글꼴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글꼴 설정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&lt;div&gt;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옵션</a:t>
                      </a:r>
                      <a:endParaRPr lang="en-US" altLang="ko-KR" sz="14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align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– </a:t>
                      </a:r>
                      <a:r>
                        <a:rPr lang="ko-KR" altLang="en-US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배치 위치</a:t>
                      </a:r>
                      <a:endParaRPr lang="en-US" altLang="ko-KR" sz="14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en-US" altLang="ko-KR" sz="14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center,left,right,top,bottom,middle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태그들을 그룹화 하는 태그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</a:t>
                      </a:r>
                      <a:r>
                        <a:rPr lang="en-US" altLang="ko-KR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img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속성</a:t>
                      </a:r>
                      <a:endParaRPr lang="en-US" altLang="ko-KR" sz="14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src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– 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파일 경로와 이름</a:t>
                      </a:r>
                      <a:endParaRPr lang="en-US" altLang="ko-KR" sz="14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alt – 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설명</a:t>
                      </a:r>
                      <a:endParaRPr lang="en-US" altLang="ko-KR" sz="14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border – 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테두리</a:t>
                      </a:r>
                      <a:endParaRPr lang="en-US" altLang="ko-KR" sz="14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width - 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가로길이</a:t>
                      </a:r>
                      <a:endParaRPr lang="en-US" altLang="ko-KR" sz="14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height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– </a:t>
                      </a:r>
                      <a:r>
                        <a:rPr lang="ko-KR" altLang="en-US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높이</a:t>
                      </a:r>
                      <a:endParaRPr lang="en-US" altLang="ko-KR" sz="14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align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– </a:t>
                      </a:r>
                      <a:r>
                        <a:rPr lang="ko-KR" altLang="en-US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배치 위치</a:t>
                      </a:r>
                      <a:endParaRPr lang="en-US" altLang="ko-KR" sz="14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en-US" altLang="ko-KR" sz="14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center,left,right,top,bottom,middle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이미지를 출력하는 태그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&lt;a&gt;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&lt;a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herf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="</a:t>
                      </a:r>
                      <a:r>
                        <a:rPr lang="ko-KR" altLang="en-US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경로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"&gt;</a:t>
                      </a:r>
                      <a:r>
                        <a:rPr lang="ko-KR" altLang="en-US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문서 또는 사진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&lt;/a&gt;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사진 또는 문서에 링크를 거는 태그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7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HTML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025102"/>
              </p:ext>
            </p:extLst>
          </p:nvPr>
        </p:nvGraphicFramePr>
        <p:xfrm>
          <a:off x="1115616" y="650319"/>
          <a:ext cx="7641730" cy="610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5226"/>
                <a:gridCol w="4536504"/>
              </a:tblGrid>
              <a:tr h="145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목적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&lt;table&gt;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속성</a:t>
                      </a:r>
                      <a:endParaRPr lang="en-US" altLang="ko-KR" sz="12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border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:</a:t>
                      </a:r>
                      <a:r>
                        <a:rPr lang="ko-KR" altLang="en-US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표의 테두리 두께</a:t>
                      </a:r>
                      <a:endParaRPr lang="en-US" altLang="ko-KR" sz="12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bordercolor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: </a:t>
                      </a:r>
                      <a:r>
                        <a:rPr lang="ko-KR" altLang="en-US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표의 테두리 색상</a:t>
                      </a:r>
                      <a:endParaRPr lang="en-US" altLang="ko-KR" sz="12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bgcolor</a:t>
                      </a:r>
                      <a:r>
                        <a:rPr lang="en-US" altLang="ko-KR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: </a:t>
                      </a:r>
                      <a:r>
                        <a:rPr lang="ko-KR" altLang="en-US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표 전체의 색상</a:t>
                      </a:r>
                      <a:endParaRPr lang="en-US" altLang="ko-KR" sz="12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cellspacing</a:t>
                      </a:r>
                      <a:r>
                        <a:rPr lang="en-US" altLang="ko-KR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:</a:t>
                      </a:r>
                      <a:r>
                        <a:rPr lang="ko-KR" altLang="en-US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셀 과 셀 사이의 간격</a:t>
                      </a:r>
                      <a:endParaRPr lang="en-US" altLang="ko-KR" sz="12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cellpadding</a:t>
                      </a:r>
                      <a:r>
                        <a:rPr lang="en-US" altLang="ko-KR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:</a:t>
                      </a:r>
                      <a:r>
                        <a:rPr lang="ko-KR" altLang="en-US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셀과 셀 내용 사이 간격</a:t>
                      </a:r>
                      <a:endParaRPr lang="en-US" altLang="ko-KR" sz="12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width : </a:t>
                      </a:r>
                      <a:r>
                        <a:rPr lang="ko-KR" altLang="en-US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표 전체의 가로 넓이</a:t>
                      </a:r>
                      <a:endParaRPr lang="en-US" altLang="ko-KR" sz="12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height : </a:t>
                      </a:r>
                      <a:r>
                        <a:rPr lang="ko-KR" altLang="en-US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표 전체의 세로 넓이</a:t>
                      </a:r>
                      <a:endParaRPr lang="en-US" altLang="ko-KR" sz="12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align :</a:t>
                      </a:r>
                      <a:r>
                        <a:rPr lang="ko-KR" altLang="en-US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표 전체의 왼쪽</a:t>
                      </a:r>
                      <a:r>
                        <a:rPr lang="en-US" altLang="ko-KR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,</a:t>
                      </a:r>
                      <a:r>
                        <a:rPr lang="ko-KR" altLang="en-US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가운데</a:t>
                      </a:r>
                      <a:r>
                        <a:rPr lang="en-US" altLang="ko-KR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,</a:t>
                      </a:r>
                      <a:r>
                        <a:rPr lang="ko-KR" altLang="en-US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오른쪽 정렬</a:t>
                      </a:r>
                      <a:endParaRPr lang="en-US" altLang="ko-KR" sz="12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en-US" altLang="ko-KR" sz="12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left,right,center</a:t>
                      </a:r>
                      <a:r>
                        <a:rPr lang="en-US" altLang="ko-KR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표 생성</a:t>
                      </a:r>
                      <a:endParaRPr lang="ko-KR" altLang="en-US" sz="12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</a:t>
                      </a:r>
                      <a:r>
                        <a:rPr lang="en-US" altLang="ko-KR" sz="12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tr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ko-KR" altLang="en-US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속성</a:t>
                      </a:r>
                      <a:endParaRPr lang="en-US" altLang="ko-KR" sz="12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align : </a:t>
                      </a:r>
                      <a:r>
                        <a:rPr lang="ko-KR" altLang="en-US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정렬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en-US" altLang="ko-KR" sz="12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left,center,right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valign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: </a:t>
                      </a:r>
                      <a:r>
                        <a:rPr lang="ko-KR" altLang="en-US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세로 정렬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en-US" altLang="ko-KR" sz="12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top,middle,bottom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bgcolor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: </a:t>
                      </a:r>
                      <a:r>
                        <a:rPr lang="ko-KR" altLang="en-US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행 색상</a:t>
                      </a:r>
                      <a:endParaRPr lang="en-US" altLang="ko-KR" sz="12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행</a:t>
                      </a:r>
                      <a:r>
                        <a:rPr lang="ko-KR" altLang="en-US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추가</a:t>
                      </a:r>
                      <a:endParaRPr lang="ko-KR" altLang="en-US" sz="12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</a:t>
                      </a:r>
                      <a:r>
                        <a:rPr lang="en-US" altLang="ko-KR" sz="12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th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ko-KR" altLang="en-US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속성</a:t>
                      </a:r>
                      <a:endParaRPr lang="en-US" altLang="ko-KR" sz="12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align : </a:t>
                      </a:r>
                      <a:r>
                        <a:rPr lang="ko-KR" altLang="en-US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정렬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en-US" altLang="ko-KR" sz="12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left,center,right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valign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: </a:t>
                      </a:r>
                      <a:r>
                        <a:rPr lang="ko-KR" altLang="en-US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세로 정렬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en-US" altLang="ko-KR" sz="12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top,middle,bottom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bgcolor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: </a:t>
                      </a:r>
                      <a:r>
                        <a:rPr lang="ko-KR" altLang="en-US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행 색상</a:t>
                      </a:r>
                      <a:endParaRPr lang="en-US" altLang="ko-KR" sz="12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bordercolor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: </a:t>
                      </a:r>
                      <a:r>
                        <a:rPr lang="ko-KR" altLang="en-US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셀 테두리 색상</a:t>
                      </a:r>
                      <a:endParaRPr lang="en-US" altLang="ko-KR" sz="12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background :</a:t>
                      </a:r>
                      <a:r>
                        <a:rPr lang="ko-KR" altLang="en-US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셀 바탕</a:t>
                      </a:r>
                      <a:endParaRPr lang="en-US" altLang="ko-KR" sz="12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rowspan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: </a:t>
                      </a:r>
                      <a:r>
                        <a:rPr lang="ko-KR" altLang="en-US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세로로 합치고자 하는 행의 수</a:t>
                      </a:r>
                      <a:endParaRPr lang="en-US" altLang="ko-KR" sz="12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colspan</a:t>
                      </a:r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: </a:t>
                      </a:r>
                      <a:r>
                        <a:rPr lang="ko-KR" altLang="en-US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가로로 합치고자 하는 열의 수</a:t>
                      </a:r>
                      <a:endParaRPr lang="en-US" altLang="ko-KR" sz="12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width :</a:t>
                      </a:r>
                      <a:r>
                        <a:rPr lang="ko-KR" altLang="en-US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열의 가로 길이</a:t>
                      </a:r>
                      <a:endParaRPr lang="en-US" altLang="ko-KR" sz="12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height : </a:t>
                      </a:r>
                      <a:r>
                        <a:rPr lang="ko-KR" altLang="en-US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열의 세로 길이</a:t>
                      </a:r>
                      <a:endParaRPr lang="en-US" altLang="ko-KR" sz="12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endParaRPr lang="en-US" altLang="ko-KR" sz="12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열 제목 추가</a:t>
                      </a:r>
                      <a:endParaRPr lang="ko-KR" altLang="en-US" sz="12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&lt;caption&gt;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표의 이름 설정</a:t>
                      </a:r>
                      <a:endParaRPr lang="ko-KR" altLang="en-US" sz="12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5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HTML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2397"/>
              </p:ext>
            </p:extLst>
          </p:nvPr>
        </p:nvGraphicFramePr>
        <p:xfrm>
          <a:off x="1115616" y="2059280"/>
          <a:ext cx="7641730" cy="316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5226"/>
                <a:gridCol w="4536504"/>
              </a:tblGrid>
              <a:tr h="145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태그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목적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&lt;td&gt;</a:t>
                      </a:r>
                    </a:p>
                    <a:p>
                      <a:pPr latinLnBrk="1"/>
                      <a:r>
                        <a:rPr lang="ko-KR" altLang="en-US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속성</a:t>
                      </a:r>
                      <a:endParaRPr lang="en-US" altLang="ko-KR" sz="1100" b="0" baseline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align : </a:t>
                      </a:r>
                      <a:r>
                        <a:rPr lang="ko-KR" altLang="en-US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정렬</a:t>
                      </a:r>
                      <a:r>
                        <a:rPr lang="en-US" altLang="ko-KR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(left,center,right)</a:t>
                      </a:r>
                    </a:p>
                    <a:p>
                      <a:pPr latinLnBrk="1"/>
                      <a:r>
                        <a:rPr lang="en-US" altLang="ko-KR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valign : </a:t>
                      </a:r>
                      <a:r>
                        <a:rPr lang="ko-KR" altLang="en-US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세로 정렬</a:t>
                      </a:r>
                      <a:r>
                        <a:rPr lang="en-US" altLang="ko-KR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(top,middle,bottom)</a:t>
                      </a:r>
                    </a:p>
                    <a:p>
                      <a:pPr latinLnBrk="1"/>
                      <a:r>
                        <a:rPr lang="en-US" altLang="ko-KR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bgcolor : </a:t>
                      </a:r>
                      <a:r>
                        <a:rPr lang="ko-KR" altLang="en-US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행 색상</a:t>
                      </a:r>
                      <a:endParaRPr lang="en-US" altLang="ko-KR" sz="1100" b="0" baseline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bordercolor : </a:t>
                      </a:r>
                      <a:r>
                        <a:rPr lang="ko-KR" altLang="en-US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셀 테두리 색상</a:t>
                      </a:r>
                      <a:endParaRPr lang="en-US" altLang="ko-KR" sz="1100" b="0" baseline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background :</a:t>
                      </a:r>
                      <a:r>
                        <a:rPr lang="ko-KR" altLang="en-US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셀 바탕</a:t>
                      </a:r>
                      <a:endParaRPr lang="en-US" altLang="ko-KR" sz="1100" b="0" baseline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rowspan : </a:t>
                      </a:r>
                      <a:r>
                        <a:rPr lang="ko-KR" altLang="en-US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세로로 합치고자 하는 행의 수</a:t>
                      </a:r>
                      <a:endParaRPr lang="en-US" altLang="ko-KR" sz="1100" b="0" baseline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colspan : </a:t>
                      </a:r>
                      <a:r>
                        <a:rPr lang="ko-KR" altLang="en-US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가로로 합치고자 하는 열의 수</a:t>
                      </a:r>
                      <a:endParaRPr lang="en-US" altLang="ko-KR" sz="1100" b="0" baseline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width :</a:t>
                      </a:r>
                      <a:r>
                        <a:rPr lang="ko-KR" altLang="en-US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열의 가로 길이</a:t>
                      </a:r>
                      <a:endParaRPr lang="en-US" altLang="ko-KR" sz="1100" b="0" baseline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height : </a:t>
                      </a:r>
                      <a:r>
                        <a:rPr lang="ko-KR" altLang="en-US" sz="1100" b="0" baseline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열의 세로 길이</a:t>
                      </a:r>
                      <a:endParaRPr lang="en-US" altLang="ko-KR" sz="11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열 추가</a:t>
                      </a:r>
                      <a:endParaRPr lang="ko-KR" altLang="en-US" sz="11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&lt;form&gt;</a:t>
                      </a:r>
                    </a:p>
                    <a:p>
                      <a:pPr latinLnBrk="1"/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속성</a:t>
                      </a:r>
                      <a:endParaRPr lang="en-US" altLang="ko-KR" sz="11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action :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전송 대상 페이지</a:t>
                      </a:r>
                      <a:endParaRPr lang="en-US" altLang="ko-KR" sz="11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name :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폼의 이름</a:t>
                      </a:r>
                      <a:endParaRPr lang="en-US" altLang="ko-KR" sz="1100" b="0" baseline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method : </a:t>
                      </a:r>
                      <a:r>
                        <a:rPr lang="ko-KR" altLang="en-US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폼의 전송 방식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en-US" altLang="ko-KR" sz="11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get,post</a:t>
                      </a:r>
                      <a:r>
                        <a:rPr lang="en-US" altLang="ko-KR" sz="11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온라인 서식에서 작성한 값을 서버프로그램으로 전송하는 역할 담당</a:t>
                      </a:r>
                      <a:endParaRPr lang="ko-KR" altLang="en-US" sz="11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0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5037</TotalTime>
  <Words>712</Words>
  <Application>Microsoft Office PowerPoint</Application>
  <PresentationFormat>화면 슬라이드 쇼(4:3)</PresentationFormat>
  <Paragraphs>200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Yoon 윤고딕 520_TT</vt:lpstr>
      <vt:lpstr>HY견고딕</vt:lpstr>
      <vt:lpstr>Arial</vt:lpstr>
      <vt:lpstr>맑은 고딕</vt:lpstr>
      <vt:lpstr>HY강B</vt:lpstr>
      <vt:lpstr>HY헤드라인M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285</cp:revision>
  <dcterms:created xsi:type="dcterms:W3CDTF">2013-09-05T09:43:46Z</dcterms:created>
  <dcterms:modified xsi:type="dcterms:W3CDTF">2020-08-18T14:00:58Z</dcterms:modified>
</cp:coreProperties>
</file>