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4"/>
  </p:notesMasterIdLst>
  <p:sldIdLst>
    <p:sldId id="304" r:id="rId2"/>
    <p:sldId id="278" r:id="rId3"/>
    <p:sldId id="279" r:id="rId4"/>
    <p:sldId id="267" r:id="rId5"/>
    <p:sldId id="455" r:id="rId6"/>
    <p:sldId id="456" r:id="rId7"/>
    <p:sldId id="457" r:id="rId8"/>
    <p:sldId id="458" r:id="rId9"/>
    <p:sldId id="459" r:id="rId10"/>
    <p:sldId id="460" r:id="rId11"/>
    <p:sldId id="461" r:id="rId12"/>
    <p:sldId id="462" r:id="rId13"/>
    <p:sldId id="463" r:id="rId14"/>
    <p:sldId id="464" r:id="rId15"/>
    <p:sldId id="465" r:id="rId16"/>
    <p:sldId id="466" r:id="rId17"/>
    <p:sldId id="467" r:id="rId18"/>
    <p:sldId id="468" r:id="rId19"/>
    <p:sldId id="470" r:id="rId20"/>
    <p:sldId id="471" r:id="rId21"/>
    <p:sldId id="472" r:id="rId22"/>
    <p:sldId id="473" r:id="rId23"/>
    <p:sldId id="475" r:id="rId24"/>
    <p:sldId id="474" r:id="rId25"/>
    <p:sldId id="476" r:id="rId26"/>
    <p:sldId id="478" r:id="rId27"/>
    <p:sldId id="479" r:id="rId28"/>
    <p:sldId id="480" r:id="rId29"/>
    <p:sldId id="481" r:id="rId30"/>
    <p:sldId id="482" r:id="rId31"/>
    <p:sldId id="483" r:id="rId32"/>
    <p:sldId id="318" r:id="rId33"/>
  </p:sldIdLst>
  <p:sldSz cx="9144000" cy="6858000" type="screen4x3"/>
  <p:notesSz cx="6858000" cy="9144000"/>
  <p:embeddedFontLst>
    <p:embeddedFont>
      <p:font typeface="HY헤드라인M" pitchFamily="18" charset="-127"/>
      <p:regular r:id="rId35"/>
    </p:embeddedFont>
    <p:embeddedFont>
      <p:font typeface="Yoon 윤고딕 520_TT" charset="-127"/>
      <p:regular r:id="rId36"/>
    </p:embeddedFont>
    <p:embeddedFont>
      <p:font typeface="Segoe UI Black" pitchFamily="34" charset="0"/>
      <p:bold r:id="rId37"/>
      <p:boldItalic r:id="rId38"/>
    </p:embeddedFont>
    <p:embeddedFont>
      <p:font typeface="HY견고딕" pitchFamily="18" charset="-127"/>
      <p:regular r:id="rId39"/>
    </p:embeddedFont>
    <p:embeddedFont>
      <p:font typeface="맑은 고딕" pitchFamily="50" charset="-127"/>
      <p:regular r:id="rId40"/>
      <p:bold r:id="rId41"/>
    </p:embeddedFont>
    <p:embeddedFont>
      <p:font typeface="HY강B" charset="-127"/>
      <p:regular r:id="rId4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F79D13B-162F-48CE-82A5-30DA183EA0A8}">
          <p14:sldIdLst>
            <p14:sldId id="304"/>
            <p14:sldId id="278"/>
            <p14:sldId id="279"/>
            <p14:sldId id="267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  <p14:sldId id="463"/>
            <p14:sldId id="464"/>
            <p14:sldId id="465"/>
            <p14:sldId id="466"/>
            <p14:sldId id="467"/>
            <p14:sldId id="468"/>
            <p14:sldId id="470"/>
          </p14:sldIdLst>
        </p14:section>
        <p14:section name="제목 없는 구역" id="{264D8A09-4F62-42DA-B88C-914D71545A66}">
          <p14:sldIdLst>
            <p14:sldId id="471"/>
            <p14:sldId id="472"/>
            <p14:sldId id="473"/>
            <p14:sldId id="475"/>
            <p14:sldId id="474"/>
            <p14:sldId id="476"/>
            <p14:sldId id="478"/>
            <p14:sldId id="479"/>
            <p14:sldId id="480"/>
            <p14:sldId id="481"/>
            <p14:sldId id="482"/>
            <p14:sldId id="483"/>
            <p14:sldId id="318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xmlns="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8" autoAdjust="0"/>
    <p:restoredTop sz="86404" autoAdjust="0"/>
  </p:normalViewPr>
  <p:slideViewPr>
    <p:cSldViewPr>
      <p:cViewPr varScale="1">
        <p:scale>
          <a:sx n="100" d="100"/>
          <a:sy n="100" d="100"/>
        </p:scale>
        <p:origin x="-194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2021-07-19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3213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CookieSet.jsp</a:t>
            </a:r>
            <a:endParaRPr lang="en-US" altLang="ko-KR" dirty="0" smtClean="0"/>
          </a:p>
          <a:p>
            <a:r>
              <a:rPr lang="en-US" altLang="ko-KR" dirty="0" err="1" smtClean="0"/>
              <a:t>CookieGet.jsp</a:t>
            </a:r>
            <a:endParaRPr lang="en-US" altLang="ko-KR" baseline="0" dirty="0" smtClean="0"/>
          </a:p>
          <a:p>
            <a:r>
              <a:rPr lang="en-US" altLang="ko-KR" dirty="0" err="1" smtClean="0"/>
              <a:t>CookieDel.jsp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순으로 작성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0587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CookieQuiz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프로젝트</a:t>
            </a:r>
            <a:r>
              <a:rPr lang="ko-KR" altLang="en-US" baseline="0" dirty="0" smtClean="0"/>
              <a:t> 풀이</a:t>
            </a:r>
            <a:endParaRPr lang="en-US" altLang="ko-KR" baseline="0" dirty="0" smtClean="0"/>
          </a:p>
          <a:p>
            <a:r>
              <a:rPr lang="en-US" altLang="ko-KR" baseline="0" dirty="0" smtClean="0"/>
              <a:t>Cookie Session get </a:t>
            </a:r>
            <a:r>
              <a:rPr lang="ko-KR" altLang="en-US" baseline="0" dirty="0" smtClean="0"/>
              <a:t>방식 순으로 설명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Get</a:t>
            </a:r>
            <a:r>
              <a:rPr lang="ko-KR" altLang="en-US" baseline="0" dirty="0" smtClean="0"/>
              <a:t>방식 </a:t>
            </a:r>
            <a:r>
              <a:rPr lang="ko-KR" altLang="en-US" baseline="0" dirty="0" err="1" smtClean="0"/>
              <a:t>일경우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한글깨짐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해걸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762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0038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Context</a:t>
            </a:r>
            <a:r>
              <a:rPr lang="ko-KR" altLang="en-US" sz="1200" b="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는 프로젝트 이름이다</a:t>
            </a:r>
            <a:r>
              <a:rPr lang="en-US" altLang="ko-KR" sz="1200" b="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9697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Context</a:t>
            </a:r>
            <a:r>
              <a:rPr lang="ko-KR" altLang="en-US" sz="1200" b="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는 프로젝트 이름이다</a:t>
            </a:r>
            <a:r>
              <a:rPr lang="en-US" altLang="ko-KR" sz="1200" b="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0169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Context</a:t>
            </a:r>
            <a:r>
              <a:rPr lang="ko-KR" altLang="en-US" sz="1200" b="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는 프로젝트 이름이다</a:t>
            </a:r>
            <a:r>
              <a:rPr lang="en-US" altLang="ko-KR" sz="1200" b="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0433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Sessioninit.jsp</a:t>
            </a:r>
            <a:r>
              <a:rPr lang="en-US" altLang="ko-KR" dirty="0" smtClean="0"/>
              <a:t> </a:t>
            </a:r>
          </a:p>
          <a:p>
            <a:r>
              <a:rPr lang="en-US" altLang="ko-KR" dirty="0" err="1" smtClean="0"/>
              <a:t>SessionGet.jsp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순으로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2323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Context</a:t>
            </a:r>
            <a:r>
              <a:rPr lang="ko-KR" altLang="en-US" sz="1200" b="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는 프로젝트 이름이다</a:t>
            </a:r>
            <a:r>
              <a:rPr lang="en-US" altLang="ko-KR" sz="1200" b="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1786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exceptionTest.jsp</a:t>
            </a:r>
            <a:r>
              <a:rPr lang="en-US" altLang="ko-KR" dirty="0" smtClean="0"/>
              <a:t> </a:t>
            </a:r>
          </a:p>
          <a:p>
            <a:r>
              <a:rPr lang="en-US" altLang="ko-KR" dirty="0" err="1" smtClean="0"/>
              <a:t>exceptionPage.jsp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순으로 작성</a:t>
            </a:r>
            <a:endParaRPr lang="en-US" altLang="ko-KR" dirty="0" smtClean="0"/>
          </a:p>
          <a:p>
            <a:r>
              <a:rPr lang="ko-KR" altLang="en-US" dirty="0" smtClean="0"/>
              <a:t>이미지 가져오기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5533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error404.jsp</a:t>
            </a:r>
          </a:p>
          <a:p>
            <a:r>
              <a:rPr lang="en-US" altLang="ko-KR" dirty="0" smtClean="0"/>
              <a:t>error500.jsp</a:t>
            </a:r>
          </a:p>
          <a:p>
            <a:r>
              <a:rPr lang="en-US" altLang="ko-KR" dirty="0" err="1" smtClean="0"/>
              <a:t>error.jsp</a:t>
            </a:r>
            <a:endParaRPr lang="en-US" altLang="ko-KR" dirty="0" smtClean="0"/>
          </a:p>
          <a:p>
            <a:r>
              <a:rPr lang="en-US" altLang="ko-KR" dirty="0" smtClean="0"/>
              <a:t>web.xml </a:t>
            </a:r>
            <a:r>
              <a:rPr lang="ko-KR" altLang="en-US" dirty="0" smtClean="0"/>
              <a:t>순으로 작성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527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Hellojsp.jsp</a:t>
            </a:r>
            <a:endParaRPr lang="en-US" altLang="ko-KR" dirty="0" smtClean="0"/>
          </a:p>
          <a:p>
            <a:r>
              <a:rPr lang="en-US" altLang="ko-KR" dirty="0" smtClean="0"/>
              <a:t>JSP</a:t>
            </a:r>
            <a:r>
              <a:rPr lang="ko-KR" altLang="en-US" dirty="0" smtClean="0"/>
              <a:t>주석은 화면에 보이지 않는다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1772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Context</a:t>
            </a:r>
            <a:r>
              <a:rPr lang="ko-KR" altLang="en-US" sz="1200" b="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는 프로젝트 이름이다</a:t>
            </a:r>
            <a:r>
              <a:rPr lang="en-US" altLang="ko-KR" sz="1200" b="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7192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forward_form.jsp</a:t>
            </a:r>
            <a:endParaRPr lang="en-US" altLang="ko-KR" dirty="0" smtClean="0"/>
          </a:p>
          <a:p>
            <a:r>
              <a:rPr lang="en-US" altLang="ko-KR" dirty="0" smtClean="0"/>
              <a:t>forward_form_result01.jsp</a:t>
            </a:r>
          </a:p>
          <a:p>
            <a:r>
              <a:rPr lang="en-US" altLang="ko-KR" dirty="0" smtClean="0"/>
              <a:t>forward_form_result02.jsp</a:t>
            </a:r>
          </a:p>
          <a:p>
            <a:r>
              <a:rPr lang="en-US" altLang="ko-KR" dirty="0" smtClean="0"/>
              <a:t>forward_form_result01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에서 </a:t>
            </a:r>
            <a:r>
              <a:rPr lang="en-US" altLang="ko-KR" baseline="0" dirty="0" err="1" smtClean="0"/>
              <a:t>url</a:t>
            </a:r>
            <a:r>
              <a:rPr lang="ko-KR" altLang="en-US" baseline="0" dirty="0" smtClean="0"/>
              <a:t>이 </a:t>
            </a:r>
            <a:r>
              <a:rPr lang="ko-KR" altLang="en-US" baseline="0" dirty="0" err="1" smtClean="0"/>
              <a:t>안바뀐다</a:t>
            </a:r>
            <a:endParaRPr lang="en-US" altLang="ko-KR" baseline="0" dirty="0" smtClean="0"/>
          </a:p>
          <a:p>
            <a:r>
              <a:rPr lang="en-US" altLang="ko-KR" baseline="0" dirty="0" smtClean="0"/>
              <a:t>Request</a:t>
            </a:r>
            <a:r>
              <a:rPr lang="ko-KR" altLang="en-US" baseline="0" dirty="0" smtClean="0"/>
              <a:t>가 </a:t>
            </a:r>
            <a:r>
              <a:rPr lang="ko-KR" altLang="en-US" baseline="0" dirty="0" err="1" smtClean="0"/>
              <a:t>안죽는다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5373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include_test.jsp</a:t>
            </a:r>
            <a:endParaRPr lang="en-US" altLang="ko-KR" dirty="0" smtClean="0"/>
          </a:p>
          <a:p>
            <a:r>
              <a:rPr lang="en-US" altLang="ko-KR" dirty="0" err="1" smtClean="0"/>
              <a:t>include_test_sample.jsp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2135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include_param.jsp</a:t>
            </a:r>
            <a:endParaRPr lang="en-US" altLang="ko-KR" dirty="0" smtClean="0"/>
          </a:p>
          <a:p>
            <a:r>
              <a:rPr lang="en-US" altLang="ko-KR" dirty="0" err="1" smtClean="0"/>
              <a:t>include_param_result.jsp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113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top.jsp</a:t>
            </a:r>
            <a:endParaRPr lang="en-US" altLang="ko-KR" dirty="0" smtClean="0"/>
          </a:p>
          <a:p>
            <a:r>
              <a:rPr lang="en-US" altLang="ko-KR" dirty="0" err="1" smtClean="0"/>
              <a:t>left.jsp</a:t>
            </a:r>
            <a:endParaRPr lang="en-US" altLang="ko-KR" dirty="0" smtClean="0"/>
          </a:p>
          <a:p>
            <a:r>
              <a:rPr lang="en-US" altLang="ko-KR" dirty="0" err="1" smtClean="0"/>
              <a:t>bottom.jsp</a:t>
            </a:r>
            <a:endParaRPr lang="en-US" altLang="ko-KR" dirty="0" smtClean="0"/>
          </a:p>
          <a:p>
            <a:r>
              <a:rPr lang="en-US" altLang="ko-KR" dirty="0" err="1" smtClean="0"/>
              <a:t>templet.jsp</a:t>
            </a:r>
            <a:endParaRPr lang="en-US" altLang="ko-KR" dirty="0" smtClean="0"/>
          </a:p>
          <a:p>
            <a:r>
              <a:rPr lang="en-US" altLang="ko-KR" dirty="0" err="1" smtClean="0"/>
              <a:t>newitem.jsp</a:t>
            </a:r>
            <a:endParaRPr lang="en-US" altLang="ko-KR" dirty="0" smtClean="0"/>
          </a:p>
          <a:p>
            <a:r>
              <a:rPr lang="en-US" altLang="ko-KR" dirty="0" err="1" smtClean="0"/>
              <a:t>bestitem.jsp</a:t>
            </a:r>
            <a:endParaRPr lang="en-US" altLang="ko-KR" dirty="0" smtClean="0"/>
          </a:p>
          <a:p>
            <a:r>
              <a:rPr lang="en-US" altLang="ko-KR" dirty="0" err="1" smtClean="0"/>
              <a:t>springitem.jsp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609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Scriptlet.jsp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Scriptlet2.jsp</a:t>
            </a:r>
            <a:endParaRPr lang="ko-KR" altLang="en-US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Scriptlet3.jsp</a:t>
            </a:r>
            <a:endParaRPr lang="ko-KR" altLang="en-US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Scriptlet4.jsp</a:t>
            </a:r>
            <a:endParaRPr lang="ko-KR" altLang="en-US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Scriptlet5.jsp</a:t>
            </a:r>
            <a:endParaRPr lang="ko-KR" altLang="en-US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Scriptlet6.jsp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 smtClean="0"/>
              <a:t>LoginJSP.jsp</a:t>
            </a:r>
            <a:endParaRPr lang="ko-KR" altLang="en-US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 smtClean="0"/>
              <a:t>LoginResultJSP.jsp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순으로 작성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300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Page_import.jsp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885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include.jsp</a:t>
            </a:r>
            <a:r>
              <a:rPr lang="en-US" altLang="ko-KR" dirty="0" smtClean="0"/>
              <a:t> </a:t>
            </a:r>
          </a:p>
          <a:p>
            <a:r>
              <a:rPr lang="en-US" altLang="ko-KR" dirty="0" err="1" smtClean="0"/>
              <a:t>includeOrder.jsp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051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Context</a:t>
            </a:r>
            <a:r>
              <a:rPr lang="ko-KR" altLang="en-US" sz="1200" b="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는 프로젝트 이름이다</a:t>
            </a:r>
            <a:r>
              <a:rPr lang="en-US" altLang="ko-KR" sz="1200" b="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703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Context</a:t>
            </a:r>
            <a:r>
              <a:rPr lang="ko-KR" altLang="en-US" sz="1200" b="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는 프로젝트 이름이다</a:t>
            </a:r>
            <a:r>
              <a:rPr lang="en-US" altLang="ko-KR" sz="1200" b="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026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Context</a:t>
            </a:r>
            <a:r>
              <a:rPr lang="ko-KR" altLang="en-US" sz="1200" b="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는 프로젝트 이름이다</a:t>
            </a:r>
            <a:r>
              <a:rPr lang="en-US" altLang="ko-KR" sz="1200" b="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95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Context</a:t>
            </a:r>
            <a:r>
              <a:rPr lang="ko-KR" altLang="en-US" sz="1200" b="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는 프로젝트 이름이다</a:t>
            </a:r>
            <a:r>
              <a:rPr lang="en-US" altLang="ko-KR" sz="1200" b="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673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2021-07-19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2021-07-19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2021-07-19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68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JSP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 </a:t>
            </a:r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5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갈매기형 수장 14"/>
          <p:cNvSpPr/>
          <p:nvPr/>
        </p:nvSpPr>
        <p:spPr>
          <a:xfrm>
            <a:off x="3758522" y="1677194"/>
            <a:ext cx="165406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3610871" y="1677194"/>
            <a:ext cx="165406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87824" y="1484784"/>
            <a:ext cx="3637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JSP </a:t>
            </a:r>
            <a:r>
              <a:rPr lang="ko-KR" altLang="en-US" sz="28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지시자</a:t>
            </a:r>
            <a:endParaRPr lang="en-US" altLang="ko-KR" sz="28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JSP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957986"/>
              </p:ext>
            </p:extLst>
          </p:nvPr>
        </p:nvGraphicFramePr>
        <p:xfrm>
          <a:off x="1043608" y="2290518"/>
          <a:ext cx="7641730" cy="2926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05226"/>
                <a:gridCol w="4536504"/>
              </a:tblGrid>
              <a:tr h="1457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내장 객체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Page</a:t>
                      </a:r>
                      <a:endParaRPr lang="ko-KR" altLang="en-US" sz="24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페이지 지시자</a:t>
                      </a:r>
                      <a:endParaRPr lang="en-US" altLang="ko-KR" sz="1800" b="0" dirty="0" smtClean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  <a:p>
                      <a:pPr latinLnBrk="1"/>
                      <a:r>
                        <a:rPr lang="ko-KR" altLang="en-US" sz="18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해당 페이지의 전체적인 속성 지정</a:t>
                      </a:r>
                      <a:endParaRPr lang="ko-KR" altLang="en-US" sz="18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Include</a:t>
                      </a:r>
                      <a:endParaRPr lang="ko-KR" altLang="en-US" sz="24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 err="1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인클루드</a:t>
                      </a:r>
                      <a:r>
                        <a:rPr lang="ko-KR" altLang="en-US" sz="18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지시자</a:t>
                      </a:r>
                      <a:endParaRPr lang="en-US" altLang="ko-KR" sz="1800" b="0" dirty="0" smtClean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  <a:p>
                      <a:pPr latinLnBrk="1"/>
                      <a:r>
                        <a:rPr lang="ko-KR" altLang="en-US" sz="18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별도의 페이지를 현재 페이지에 삽입</a:t>
                      </a:r>
                      <a:endParaRPr lang="en-US" altLang="ko-KR" sz="1800" b="0" dirty="0" smtClean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  <a:p>
                      <a:pPr latinLnBrk="1"/>
                      <a:r>
                        <a:rPr lang="ko-KR" altLang="en-US" sz="14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홈페이지에서 반복적으로 출력이 되는 내용의 페이지를 추가할 때 사용</a:t>
                      </a:r>
                      <a:endParaRPr lang="ko-KR" altLang="en-US" sz="14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0" dirty="0" err="1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Taglib</a:t>
                      </a:r>
                      <a:endParaRPr lang="ko-KR" altLang="en-US" sz="24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태그 라이브러리 지시자</a:t>
                      </a:r>
                      <a:endParaRPr lang="en-US" altLang="ko-K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태그</a:t>
                      </a:r>
                      <a:r>
                        <a:rPr lang="ko-KR" alt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라이브러리의 태그 사용</a:t>
                      </a:r>
                      <a:endParaRPr lang="en-US" altLang="ko-KR" sz="1800" b="0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JSTL </a:t>
                      </a:r>
                      <a:r>
                        <a:rPr lang="ko-KR" altLang="en-US" sz="14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수업때</a:t>
                      </a:r>
                      <a:r>
                        <a:rPr lang="ko-KR" altLang="en-US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다시 설명</a:t>
                      </a:r>
                      <a:endParaRPr lang="ko-KR" altLang="en-US" sz="14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410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91680" y="3329697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Page </a:t>
            </a:r>
            <a:r>
              <a:rPr lang="ko-KR" altLang="en-US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지시자 예제코드 작성</a:t>
            </a:r>
            <a:endParaRPr lang="en-US" altLang="ko-KR" sz="3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JSP</a:t>
            </a:r>
          </a:p>
        </p:txBody>
      </p:sp>
    </p:spTree>
    <p:extLst>
      <p:ext uri="{BB962C8B-B14F-4D97-AF65-F5344CB8AC3E}">
        <p14:creationId xmlns:p14="http://schemas.microsoft.com/office/powerpoint/2010/main" val="413658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76420" y="3348018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include </a:t>
            </a:r>
            <a:r>
              <a:rPr lang="ko-KR" altLang="en-US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지시자 예제코드 작성</a:t>
            </a:r>
            <a:endParaRPr lang="en-US" altLang="ko-KR" sz="3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JSP</a:t>
            </a:r>
          </a:p>
        </p:txBody>
      </p:sp>
    </p:spTree>
    <p:extLst>
      <p:ext uri="{BB962C8B-B14F-4D97-AF65-F5344CB8AC3E}">
        <p14:creationId xmlns:p14="http://schemas.microsoft.com/office/powerpoint/2010/main" val="338611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갈매기형 수장 14"/>
          <p:cNvSpPr/>
          <p:nvPr/>
        </p:nvSpPr>
        <p:spPr>
          <a:xfrm>
            <a:off x="3639531" y="1101130"/>
            <a:ext cx="165406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3491880" y="1101130"/>
            <a:ext cx="165406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87824" y="908720"/>
            <a:ext cx="3637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 request </a:t>
            </a:r>
            <a:r>
              <a:rPr lang="ko-KR" altLang="en-US" sz="28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객체</a:t>
            </a:r>
            <a:endParaRPr lang="en-US" altLang="ko-KR" sz="28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JSP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868801"/>
              </p:ext>
            </p:extLst>
          </p:nvPr>
        </p:nvGraphicFramePr>
        <p:xfrm>
          <a:off x="1007096" y="2242406"/>
          <a:ext cx="7885384" cy="4251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04235"/>
                <a:gridCol w="4681149"/>
              </a:tblGrid>
              <a:tr h="1457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메소드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err="1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getContextPath</a:t>
                      </a:r>
                      <a:r>
                        <a:rPr lang="en-US" altLang="ko-KR" sz="15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()</a:t>
                      </a:r>
                      <a:endParaRPr lang="ko-KR" altLang="en-US" sz="15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웹 어플리케이션의 </a:t>
                      </a:r>
                      <a:r>
                        <a:rPr lang="ko-KR" altLang="en-US" sz="1500" b="0" dirty="0" err="1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컨텍스트</a:t>
                      </a:r>
                      <a:r>
                        <a:rPr lang="ko-KR" altLang="en-US" sz="15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패스를 얻는다</a:t>
                      </a:r>
                      <a:endParaRPr lang="ko-KR" altLang="en-US" sz="15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err="1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getMethod</a:t>
                      </a:r>
                      <a:r>
                        <a:rPr lang="en-US" altLang="ko-KR" sz="15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()</a:t>
                      </a:r>
                      <a:endParaRPr lang="ko-KR" altLang="en-US" sz="15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Get</a:t>
                      </a:r>
                      <a:r>
                        <a:rPr lang="ko-KR" altLang="en-US" sz="15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방식과 </a:t>
                      </a:r>
                      <a:r>
                        <a:rPr lang="en-US" altLang="ko-KR" sz="15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post</a:t>
                      </a:r>
                      <a:r>
                        <a:rPr lang="ko-KR" altLang="en-US" sz="15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방식을 구분</a:t>
                      </a:r>
                      <a:endParaRPr lang="ko-KR" altLang="en-US" sz="15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err="1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getProtocol</a:t>
                      </a:r>
                      <a:r>
                        <a:rPr lang="en-US" altLang="ko-KR" sz="15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()</a:t>
                      </a:r>
                      <a:endParaRPr lang="ko-KR" altLang="en-US" sz="15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프로토콜을 얻는다</a:t>
                      </a:r>
                      <a:endParaRPr lang="ko-KR" altLang="en-US" sz="15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err="1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getSession</a:t>
                      </a:r>
                      <a:r>
                        <a:rPr lang="en-US" altLang="ko-KR" sz="15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()</a:t>
                      </a:r>
                      <a:endParaRPr lang="ko-KR" altLang="en-US" sz="15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세션 객체를 얻는다</a:t>
                      </a:r>
                      <a:endParaRPr lang="ko-KR" altLang="en-US" sz="15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err="1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getRequestURL</a:t>
                      </a:r>
                      <a:r>
                        <a:rPr lang="en-US" altLang="ko-KR" sz="15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()</a:t>
                      </a:r>
                      <a:endParaRPr lang="ko-KR" altLang="en-US" sz="15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요청 </a:t>
                      </a:r>
                      <a:r>
                        <a:rPr lang="en-US" altLang="ko-KR" sz="15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URL</a:t>
                      </a:r>
                      <a:r>
                        <a:rPr lang="ko-KR" altLang="en-US" sz="15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을 얻는다</a:t>
                      </a:r>
                      <a:endParaRPr lang="ko-KR" altLang="en-US" sz="15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err="1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getRequestURI</a:t>
                      </a:r>
                      <a:endParaRPr lang="ko-KR" altLang="en-US" sz="15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요청 </a:t>
                      </a:r>
                      <a:r>
                        <a:rPr lang="en-US" altLang="ko-KR" sz="15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URI</a:t>
                      </a:r>
                      <a:r>
                        <a:rPr lang="ko-KR" altLang="en-US" sz="15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를 얻는다</a:t>
                      </a:r>
                      <a:endParaRPr lang="ko-KR" altLang="en-US" sz="15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err="1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getQueryString</a:t>
                      </a:r>
                      <a:r>
                        <a:rPr lang="en-US" altLang="ko-KR" sz="15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()</a:t>
                      </a:r>
                      <a:endParaRPr lang="ko-KR" altLang="en-US" sz="15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쿼리 </a:t>
                      </a:r>
                      <a:r>
                        <a:rPr lang="ko-KR" altLang="en-US" sz="1500" b="0" dirty="0" err="1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스트링을</a:t>
                      </a:r>
                      <a:r>
                        <a:rPr lang="ko-KR" altLang="en-US" sz="15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얻는다</a:t>
                      </a:r>
                      <a:r>
                        <a:rPr lang="en-US" altLang="ko-KR" sz="15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.</a:t>
                      </a:r>
                      <a:endParaRPr lang="ko-KR" altLang="en-US" sz="15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err="1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getParameter</a:t>
                      </a:r>
                      <a:r>
                        <a:rPr lang="en-US" altLang="ko-KR" sz="15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(String name)</a:t>
                      </a:r>
                      <a:endParaRPr lang="ko-KR" altLang="en-US" sz="15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Name</a:t>
                      </a:r>
                      <a:r>
                        <a:rPr lang="ko-KR" altLang="en-US" sz="15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에 해당하는 </a:t>
                      </a:r>
                      <a:r>
                        <a:rPr lang="ko-KR" altLang="en-US" sz="1500" b="0" dirty="0" err="1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파라미터</a:t>
                      </a:r>
                      <a:r>
                        <a:rPr lang="ko-KR" altLang="en-US" sz="15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값을 구함</a:t>
                      </a:r>
                      <a:endParaRPr lang="ko-KR" altLang="en-US" sz="15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err="1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getParameterNames</a:t>
                      </a:r>
                      <a:r>
                        <a:rPr lang="en-US" altLang="ko-KR" sz="15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()</a:t>
                      </a:r>
                      <a:endParaRPr lang="ko-KR" altLang="en-US" sz="15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모든 </a:t>
                      </a:r>
                      <a:r>
                        <a:rPr lang="ko-KR" altLang="en-US" sz="1500" b="0" dirty="0" err="1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파라미터</a:t>
                      </a:r>
                      <a:r>
                        <a:rPr lang="ko-KR" altLang="en-US" sz="15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이름들을 구함</a:t>
                      </a:r>
                      <a:endParaRPr lang="ko-KR" altLang="en-US" sz="15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err="1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getparameterValues</a:t>
                      </a:r>
                      <a:r>
                        <a:rPr lang="en-US" altLang="ko-KR" sz="15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(String name)</a:t>
                      </a:r>
                      <a:endParaRPr lang="ko-KR" altLang="en-US" sz="15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Name</a:t>
                      </a:r>
                      <a:r>
                        <a:rPr lang="ko-KR" altLang="en-US" sz="15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에 해당하는 </a:t>
                      </a:r>
                      <a:r>
                        <a:rPr lang="ko-KR" altLang="en-US" sz="1500" b="0" dirty="0" err="1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파라미터값들을</a:t>
                      </a:r>
                      <a:r>
                        <a:rPr lang="ko-KR" altLang="en-US" sz="15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구함</a:t>
                      </a:r>
                      <a:endParaRPr lang="en-US" altLang="ko-KR" sz="1500" b="0" dirty="0" smtClean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  <a:p>
                      <a:pPr latinLnBrk="1"/>
                      <a:r>
                        <a:rPr lang="en-US" altLang="ko-KR" sz="15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(</a:t>
                      </a:r>
                      <a:r>
                        <a:rPr lang="ko-KR" altLang="en-US" sz="15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체크박스와 같은 다중 값에 사용</a:t>
                      </a:r>
                      <a:r>
                        <a:rPr lang="en-US" altLang="ko-KR" sz="15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)</a:t>
                      </a:r>
                      <a:endParaRPr lang="ko-KR" altLang="en-US" sz="15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007096" y="1624350"/>
            <a:ext cx="8136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웹브라우저를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통해 서버에 어떤 정보를 요청하는 객체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957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갈매기형 수장 14"/>
          <p:cNvSpPr/>
          <p:nvPr/>
        </p:nvSpPr>
        <p:spPr>
          <a:xfrm>
            <a:off x="3639531" y="2061004"/>
            <a:ext cx="165406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3491880" y="2061004"/>
            <a:ext cx="165406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87824" y="1868594"/>
            <a:ext cx="3637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   response </a:t>
            </a:r>
            <a:r>
              <a:rPr lang="ko-KR" altLang="en-US" sz="28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객체</a:t>
            </a:r>
            <a:endParaRPr lang="en-US" altLang="ko-KR" sz="28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JSP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663119"/>
              </p:ext>
            </p:extLst>
          </p:nvPr>
        </p:nvGraphicFramePr>
        <p:xfrm>
          <a:off x="1007096" y="3202280"/>
          <a:ext cx="7885384" cy="2026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04235"/>
                <a:gridCol w="4681149"/>
              </a:tblGrid>
              <a:tr h="1457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메소드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err="1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setHead</a:t>
                      </a:r>
                      <a:r>
                        <a:rPr lang="en-US" altLang="ko-KR" sz="15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(String</a:t>
                      </a:r>
                      <a:r>
                        <a:rPr lang="en-US" altLang="ko-KR" sz="15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</a:t>
                      </a:r>
                      <a:r>
                        <a:rPr lang="en-US" altLang="ko-KR" sz="1500" b="0" baseline="0" dirty="0" err="1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headerName,String</a:t>
                      </a:r>
                      <a:r>
                        <a:rPr lang="en-US" altLang="ko-KR" sz="15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</a:t>
                      </a:r>
                      <a:r>
                        <a:rPr lang="en-US" altLang="ko-KR" sz="1500" b="0" baseline="0" dirty="0" err="1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headerValue</a:t>
                      </a:r>
                      <a:r>
                        <a:rPr lang="en-US" altLang="ko-KR" sz="15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)</a:t>
                      </a:r>
                      <a:endParaRPr lang="ko-KR" altLang="en-US" sz="15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응답에 포함될 헤더정보 설정</a:t>
                      </a:r>
                      <a:endParaRPr lang="ko-KR" altLang="en-US" sz="15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err="1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setCharacterEncoding</a:t>
                      </a:r>
                      <a:r>
                        <a:rPr lang="en-US" altLang="ko-KR" sz="15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()</a:t>
                      </a:r>
                      <a:endParaRPr lang="ko-KR" altLang="en-US" sz="15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응답할 때 문자의 </a:t>
                      </a:r>
                      <a:r>
                        <a:rPr lang="ko-KR" altLang="en-US" sz="1500" b="0" dirty="0" err="1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인코딩</a:t>
                      </a:r>
                      <a:r>
                        <a:rPr lang="ko-KR" altLang="en-US" sz="15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형태를 구한다</a:t>
                      </a:r>
                      <a:r>
                        <a:rPr lang="en-US" altLang="ko-KR" sz="15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.</a:t>
                      </a:r>
                      <a:endParaRPr lang="ko-KR" altLang="en-US" sz="15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err="1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addCookie</a:t>
                      </a:r>
                      <a:r>
                        <a:rPr lang="en-US" altLang="ko-KR" sz="15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(Cookie cookie)</a:t>
                      </a:r>
                      <a:endParaRPr lang="ko-KR" altLang="en-US" sz="15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쿠키를 지정한다</a:t>
                      </a:r>
                      <a:r>
                        <a:rPr lang="en-US" altLang="ko-KR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5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err="1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sendRedirect</a:t>
                      </a:r>
                      <a:r>
                        <a:rPr lang="en-US" altLang="ko-KR" sz="15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(String </a:t>
                      </a:r>
                      <a:r>
                        <a:rPr lang="en-US" altLang="ko-KR" sz="1500" b="0" dirty="0" err="1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Url</a:t>
                      </a:r>
                      <a:r>
                        <a:rPr lang="en-US" altLang="ko-KR" sz="15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)</a:t>
                      </a:r>
                      <a:endParaRPr lang="ko-KR" altLang="en-US" sz="15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지정한 </a:t>
                      </a:r>
                      <a:r>
                        <a:rPr lang="en-US" altLang="ko-KR" sz="15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URL</a:t>
                      </a:r>
                      <a:r>
                        <a:rPr lang="ko-KR" altLang="en-US" sz="15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로 이동한다</a:t>
                      </a:r>
                      <a:r>
                        <a:rPr lang="en-US" altLang="ko-KR" sz="15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.</a:t>
                      </a:r>
                      <a:endParaRPr lang="ko-KR" altLang="en-US" sz="15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007096" y="2584224"/>
            <a:ext cx="8136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웹브라우저의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요청에 응답하여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HTML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코드로 보내준다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140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갈매기형 수장 14"/>
          <p:cNvSpPr/>
          <p:nvPr/>
        </p:nvSpPr>
        <p:spPr>
          <a:xfrm>
            <a:off x="3974546" y="2061004"/>
            <a:ext cx="165406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3826895" y="2061004"/>
            <a:ext cx="165406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87824" y="1868594"/>
            <a:ext cx="3637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 Cookie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JSP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07096" y="2584224"/>
            <a:ext cx="81369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웹 브라우저와 서버의 연결이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끊겼을 때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특정 정보를 지속적으로   유지하기 위해 클라이언트 측에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특정 정보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를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하드디스크에 저장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쿠키의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용랑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은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4kb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로 제한적이며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300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개까지 데이터 정보를 가질 수 있다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중요정보를 클라이언트에 저장 할 시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보안에 문제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가 발생할 수 있기 때문에 서버에서 정보를 관리하는 방법인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세션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으로 점차 넘어가는 추세이다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209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갈매기형 수장 14"/>
          <p:cNvSpPr/>
          <p:nvPr/>
        </p:nvSpPr>
        <p:spPr>
          <a:xfrm>
            <a:off x="3207483" y="1965226"/>
            <a:ext cx="165406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3059832" y="1965226"/>
            <a:ext cx="165406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87824" y="1772816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 Cookie </a:t>
            </a:r>
            <a:r>
              <a:rPr lang="ko-KR" altLang="en-US" sz="28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내장</a:t>
            </a:r>
            <a:r>
              <a:rPr lang="en-US" altLang="ko-KR" sz="28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8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메소드</a:t>
            </a:r>
            <a:endParaRPr lang="en-US" altLang="ko-KR" sz="28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JSP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651722"/>
              </p:ext>
            </p:extLst>
          </p:nvPr>
        </p:nvGraphicFramePr>
        <p:xfrm>
          <a:off x="1007096" y="2708920"/>
          <a:ext cx="7885384" cy="3703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04235"/>
                <a:gridCol w="4681149"/>
              </a:tblGrid>
              <a:tr h="1457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메소드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err="1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setMaxAge</a:t>
                      </a:r>
                      <a:r>
                        <a:rPr lang="en-US" altLang="ko-KR" sz="15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(</a:t>
                      </a:r>
                      <a:r>
                        <a:rPr lang="en-US" altLang="ko-KR" sz="1500" b="0" dirty="0" err="1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intseconds</a:t>
                      </a:r>
                      <a:r>
                        <a:rPr lang="en-US" altLang="ko-KR" sz="15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)</a:t>
                      </a:r>
                      <a:endParaRPr lang="ko-KR" altLang="en-US" sz="15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쿠키 만료기간을 설정</a:t>
                      </a:r>
                      <a:endParaRPr lang="ko-KR" altLang="en-US" sz="15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err="1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Setpath</a:t>
                      </a:r>
                      <a:r>
                        <a:rPr lang="en-US" altLang="ko-KR" sz="15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()</a:t>
                      </a:r>
                      <a:endParaRPr lang="ko-KR" altLang="en-US" sz="15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쿠키사용의 유효 </a:t>
                      </a:r>
                      <a:r>
                        <a:rPr lang="ko-KR" altLang="en-US" sz="1500" b="0" dirty="0" err="1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디렉토리를</a:t>
                      </a:r>
                      <a:r>
                        <a:rPr lang="ko-KR" altLang="en-US" sz="15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설정</a:t>
                      </a:r>
                      <a:endParaRPr lang="ko-KR" altLang="en-US" sz="15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err="1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setValue</a:t>
                      </a:r>
                      <a:r>
                        <a:rPr lang="en-US" altLang="ko-KR" sz="15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(String value)</a:t>
                      </a:r>
                      <a:endParaRPr lang="ko-KR" altLang="en-US" sz="15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쿠키의 값을 설정</a:t>
                      </a:r>
                      <a:endParaRPr lang="ko-KR" altLang="en-US" sz="15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err="1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setVertsion</a:t>
                      </a:r>
                      <a:r>
                        <a:rPr lang="en-US" altLang="ko-KR" sz="15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()</a:t>
                      </a:r>
                      <a:endParaRPr lang="ko-KR" altLang="en-US" sz="15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쿠키 버전을 설정</a:t>
                      </a:r>
                      <a:endParaRPr lang="ko-KR" altLang="en-US" sz="15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err="1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getMaxAge</a:t>
                      </a:r>
                      <a:r>
                        <a:rPr lang="en-US" altLang="ko-KR" sz="15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()</a:t>
                      </a:r>
                      <a:endParaRPr lang="ko-KR" altLang="en-US" sz="15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쿠키 만료기간 정보를 얻음</a:t>
                      </a:r>
                      <a:r>
                        <a:rPr lang="en-US" altLang="ko-KR" sz="15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.</a:t>
                      </a:r>
                      <a:endParaRPr lang="ko-KR" altLang="en-US" sz="15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err="1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getName</a:t>
                      </a:r>
                      <a:r>
                        <a:rPr lang="en-US" altLang="ko-KR" sz="15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()</a:t>
                      </a:r>
                      <a:endParaRPr lang="ko-KR" altLang="en-US" sz="15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쿠키 이름을 얻음</a:t>
                      </a:r>
                      <a:r>
                        <a:rPr lang="en-US" altLang="ko-KR" sz="15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.</a:t>
                      </a:r>
                      <a:endParaRPr lang="ko-KR" altLang="en-US" sz="15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err="1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Getpath</a:t>
                      </a:r>
                      <a:r>
                        <a:rPr lang="en-US" altLang="ko-KR" sz="15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()</a:t>
                      </a:r>
                      <a:endParaRPr lang="ko-KR" altLang="en-US" sz="15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쿠키사용의 유효 </a:t>
                      </a:r>
                      <a:r>
                        <a:rPr lang="ko-KR" altLang="en-US" sz="1500" b="0" dirty="0" err="1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디렉토리</a:t>
                      </a:r>
                      <a:r>
                        <a:rPr lang="ko-KR" altLang="en-US" sz="15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정보 얻음</a:t>
                      </a:r>
                      <a:r>
                        <a:rPr lang="en-US" altLang="ko-KR" sz="15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.</a:t>
                      </a:r>
                      <a:endParaRPr lang="ko-KR" altLang="en-US" sz="15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err="1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getValue</a:t>
                      </a:r>
                      <a:r>
                        <a:rPr lang="en-US" altLang="ko-KR" sz="15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()</a:t>
                      </a:r>
                      <a:endParaRPr lang="ko-KR" altLang="en-US" sz="15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쿠키의 값을 얻음</a:t>
                      </a:r>
                      <a:r>
                        <a:rPr lang="en-US" altLang="ko-KR" sz="15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.</a:t>
                      </a:r>
                      <a:endParaRPr lang="ko-KR" altLang="en-US" sz="15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err="1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getVersion</a:t>
                      </a:r>
                      <a:r>
                        <a:rPr lang="en-US" altLang="ko-KR" sz="15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()</a:t>
                      </a:r>
                      <a:endParaRPr lang="ko-KR" altLang="en-US" sz="15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쿠키 버전을 얻음</a:t>
                      </a:r>
                      <a:endParaRPr lang="ko-KR" altLang="en-US" sz="15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605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483768" y="3346874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360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쿠키 예제 코드 작성</a:t>
            </a:r>
            <a:endParaRPr lang="en-US" altLang="ko-KR" sz="3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JSP</a:t>
            </a:r>
          </a:p>
        </p:txBody>
      </p:sp>
    </p:spTree>
    <p:extLst>
      <p:ext uri="{BB962C8B-B14F-4D97-AF65-F5344CB8AC3E}">
        <p14:creationId xmlns:p14="http://schemas.microsoft.com/office/powerpoint/2010/main" val="177104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JSP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76420" y="2158117"/>
            <a:ext cx="70884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Score.jsp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페이지를 만들어 이름과 점수를 입력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한뒤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ScoreResult.jsp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페이지로 이동한다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ScoreResult.jsp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페이지를 만들어 잘못된 숫자                 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( 0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점미만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100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점 초과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들어오면 예외처리 한다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입력된 점수가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60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점 이상이면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pass.jsp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로 이동시켜        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‘xxx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님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xx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점으로 합격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하셧습니다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.’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출력한다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60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점 미만이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f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라면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notPass.jsp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로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이동시켜  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‘xxx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님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xx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점으로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불합격하셧습니다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.’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출력한다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다시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Score.jsp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로 이동하는 버튼을 만든 뒤 이동한다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55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JSP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51828" y="2369706"/>
            <a:ext cx="70884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로그인 창을 만들어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ID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와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Password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입력창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아이디 기억하기 체크박스 만들기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ID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와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Password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입력 후 로그인 성공 페이지로 이동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로그인 성공 페이지 이동 시 아이디 비밀번호 출력 후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돌아가기 버튼 만들기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돌아가기 버튼 클릭 시  저장된 아이디 쿠키 값이 있다면 미리 지정 한 뒤 저장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809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3168803"/>
            <a:ext cx="3167329" cy="404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JSP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갈매기형 수장 14"/>
          <p:cNvSpPr/>
          <p:nvPr/>
        </p:nvSpPr>
        <p:spPr>
          <a:xfrm>
            <a:off x="3974546" y="2864005"/>
            <a:ext cx="165406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3826895" y="2864005"/>
            <a:ext cx="165406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87824" y="2671595"/>
            <a:ext cx="3637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Session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JSP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07096" y="3387225"/>
            <a:ext cx="81369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쿠키와 동일하게 서버와의 관계에서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정보를 유지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하기 위한 수단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쿠키와 다르게 세션은 서버에 정보를 저장하여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보안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혹은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저장의  한계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에 대한 단점이 사라졌다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35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갈매기형 수장 14"/>
          <p:cNvSpPr/>
          <p:nvPr/>
        </p:nvSpPr>
        <p:spPr>
          <a:xfrm>
            <a:off x="3351499" y="1173138"/>
            <a:ext cx="165406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3203848" y="1173138"/>
            <a:ext cx="165406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87824" y="980728"/>
            <a:ext cx="3637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Session </a:t>
            </a:r>
            <a:r>
              <a:rPr lang="ko-KR" altLang="en-US" sz="28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흐름도</a:t>
            </a:r>
            <a:endParaRPr lang="en-US" altLang="ko-KR" sz="28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JSP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259632" y="1679322"/>
            <a:ext cx="1584176" cy="4990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</a:rPr>
              <a:t>Client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876256" y="1679322"/>
            <a:ext cx="1584176" cy="4990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chemeClr val="tx1"/>
                </a:solidFill>
              </a:rPr>
              <a:t>Server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2843808" y="2158117"/>
            <a:ext cx="40324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2843808" y="3356992"/>
            <a:ext cx="40324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2843808" y="5733256"/>
            <a:ext cx="40324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2843808" y="4509120"/>
            <a:ext cx="40324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987824" y="1772816"/>
            <a:ext cx="694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1.</a:t>
            </a:r>
            <a:r>
              <a:rPr lang="ko-KR" altLang="en-US" sz="1400" b="1" dirty="0" smtClean="0"/>
              <a:t>연결</a:t>
            </a:r>
            <a:endParaRPr lang="ko-KR" altLang="en-US" sz="1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987824" y="2987660"/>
            <a:ext cx="1399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2.</a:t>
            </a:r>
            <a:r>
              <a:rPr lang="ko-KR" altLang="en-US" sz="1400" b="1" dirty="0" smtClean="0"/>
              <a:t>페이지 요청</a:t>
            </a:r>
            <a:r>
              <a:rPr lang="en-US" altLang="ko-KR" sz="1400" b="1" dirty="0" smtClean="0"/>
              <a:t>1</a:t>
            </a:r>
            <a:endParaRPr lang="ko-KR" altLang="en-US" sz="1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987824" y="4202504"/>
            <a:ext cx="3799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3.</a:t>
            </a:r>
            <a:r>
              <a:rPr lang="ko-KR" altLang="en-US" sz="1400" b="1" dirty="0" smtClean="0"/>
              <a:t>페이지 요청</a:t>
            </a:r>
            <a:r>
              <a:rPr lang="en-US" altLang="ko-KR" sz="1400" b="1" dirty="0" smtClean="0"/>
              <a:t>1</a:t>
            </a:r>
            <a:r>
              <a:rPr lang="ko-KR" altLang="en-US" sz="1400" b="1" dirty="0" smtClean="0"/>
              <a:t>에 대한 응답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SessionID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추가</a:t>
            </a:r>
            <a:r>
              <a:rPr lang="en-US" altLang="ko-KR" sz="1400" b="1" dirty="0" smtClean="0"/>
              <a:t>)</a:t>
            </a:r>
            <a:endParaRPr lang="ko-KR" altLang="en-US" sz="1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2987824" y="5425479"/>
            <a:ext cx="22926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4.</a:t>
            </a:r>
            <a:r>
              <a:rPr lang="ko-KR" altLang="en-US" sz="1400" b="1" dirty="0" smtClean="0"/>
              <a:t>페이지요청</a:t>
            </a:r>
            <a:r>
              <a:rPr lang="en-US" altLang="ko-KR" sz="1400" b="1" dirty="0" smtClean="0"/>
              <a:t>2(</a:t>
            </a:r>
            <a:r>
              <a:rPr lang="en-US" altLang="ko-KR" sz="1400" b="1" dirty="0" err="1" smtClean="0"/>
              <a:t>SessionID</a:t>
            </a:r>
            <a:r>
              <a:rPr lang="en-US" altLang="ko-KR" sz="1400" b="1" dirty="0" smtClean="0"/>
              <a:t>)</a:t>
            </a:r>
            <a:endParaRPr lang="ko-KR" altLang="en-US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259632" y="4902259"/>
            <a:ext cx="1584175" cy="5232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쿠키 영역에 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Session ID </a:t>
            </a:r>
            <a:r>
              <a:rPr lang="ko-KR" altLang="en-US" sz="1400" dirty="0" smtClean="0"/>
              <a:t>저장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6876256" y="6023029"/>
            <a:ext cx="1584175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받은 </a:t>
            </a:r>
            <a:r>
              <a:rPr lang="en-US" altLang="ko-KR" sz="1200" dirty="0" err="1" smtClean="0"/>
              <a:t>SessionID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를 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활용해 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클라이언트 구분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0012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 animBg="1"/>
      <p:bldP spid="2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갈매기형 수장 14"/>
          <p:cNvSpPr/>
          <p:nvPr/>
        </p:nvSpPr>
        <p:spPr>
          <a:xfrm>
            <a:off x="3207483" y="1533178"/>
            <a:ext cx="165406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3059832" y="1533178"/>
            <a:ext cx="165406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87824" y="1340768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 Session </a:t>
            </a:r>
            <a:r>
              <a:rPr lang="ko-KR" altLang="en-US" sz="28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내장</a:t>
            </a:r>
            <a:r>
              <a:rPr lang="en-US" altLang="ko-KR" sz="28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8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메소드</a:t>
            </a:r>
            <a:endParaRPr lang="en-US" altLang="ko-KR" sz="28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JSP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541390"/>
              </p:ext>
            </p:extLst>
          </p:nvPr>
        </p:nvGraphicFramePr>
        <p:xfrm>
          <a:off x="1007096" y="2276872"/>
          <a:ext cx="7885384" cy="3703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52936"/>
                <a:gridCol w="4032448"/>
              </a:tblGrid>
              <a:tr h="1457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메소드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err="1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setAttribute</a:t>
                      </a:r>
                      <a:r>
                        <a:rPr lang="en-US" altLang="ko-KR" sz="15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(String</a:t>
                      </a:r>
                      <a:r>
                        <a:rPr lang="en-US" altLang="ko-KR" sz="15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</a:t>
                      </a:r>
                      <a:r>
                        <a:rPr lang="en-US" altLang="ko-KR" sz="1500" b="0" baseline="0" dirty="0" err="1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attrName</a:t>
                      </a:r>
                      <a:r>
                        <a:rPr lang="en-US" altLang="ko-KR" sz="15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, Object </a:t>
                      </a:r>
                      <a:r>
                        <a:rPr lang="en-US" altLang="ko-KR" sz="1500" b="0" baseline="0" dirty="0" err="1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attrValue</a:t>
                      </a:r>
                      <a:r>
                        <a:rPr lang="en-US" altLang="ko-KR" sz="15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)</a:t>
                      </a:r>
                      <a:endParaRPr lang="ko-KR" altLang="en-US" sz="15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세션에 데이터를 저장</a:t>
                      </a:r>
                      <a:endParaRPr lang="ko-KR" altLang="en-US" sz="15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err="1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getAttribute</a:t>
                      </a:r>
                      <a:r>
                        <a:rPr lang="en-US" altLang="ko-KR" sz="15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(String</a:t>
                      </a:r>
                      <a:r>
                        <a:rPr lang="en-US" altLang="ko-KR" sz="15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</a:t>
                      </a:r>
                      <a:r>
                        <a:rPr lang="en-US" altLang="ko-KR" sz="1500" b="0" baseline="0" dirty="0" err="1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attrName</a:t>
                      </a:r>
                      <a:r>
                        <a:rPr lang="en-US" altLang="ko-KR" sz="15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)</a:t>
                      </a:r>
                      <a:endParaRPr lang="ko-KR" altLang="en-US" sz="15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세션에서 데이터 가져옴</a:t>
                      </a:r>
                      <a:endParaRPr lang="ko-KR" altLang="en-US" sz="15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err="1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getAttributeNames</a:t>
                      </a:r>
                      <a:r>
                        <a:rPr lang="en-US" altLang="ko-KR" sz="15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()</a:t>
                      </a:r>
                      <a:endParaRPr lang="ko-KR" altLang="en-US" sz="15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세션에 저장된 모든 데이터의 이름값 얻음</a:t>
                      </a:r>
                      <a:endParaRPr lang="ko-KR" altLang="en-US" sz="15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err="1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getId</a:t>
                      </a:r>
                      <a:r>
                        <a:rPr lang="en-US" altLang="ko-KR" sz="15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()</a:t>
                      </a:r>
                      <a:endParaRPr lang="ko-KR" altLang="en-US" sz="15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자동 생성된 유니크 값 얻음</a:t>
                      </a:r>
                      <a:endParaRPr lang="ko-KR" altLang="en-US" sz="15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err="1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isNew</a:t>
                      </a:r>
                      <a:r>
                        <a:rPr lang="en-US" altLang="ko-KR" sz="15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()</a:t>
                      </a:r>
                      <a:endParaRPr lang="ko-KR" altLang="en-US" sz="15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최초 생성된 세션인지 구분</a:t>
                      </a:r>
                      <a:endParaRPr lang="ko-KR" altLang="en-US" sz="15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err="1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setMaxIncativeInterval</a:t>
                      </a:r>
                      <a:r>
                        <a:rPr lang="en-US" altLang="ko-KR" sz="15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(</a:t>
                      </a:r>
                      <a:r>
                        <a:rPr lang="en-US" altLang="ko-KR" sz="1500" b="0" dirty="0" err="1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int</a:t>
                      </a:r>
                      <a:r>
                        <a:rPr lang="en-US" altLang="ko-KR" sz="15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second)</a:t>
                      </a:r>
                      <a:endParaRPr lang="ko-KR" altLang="en-US" sz="15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세션의 유효기간 설정</a:t>
                      </a:r>
                      <a:endParaRPr lang="ko-KR" altLang="en-US" sz="15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err="1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getMaxInactiveInterval</a:t>
                      </a:r>
                      <a:endParaRPr lang="ko-KR" altLang="en-US" sz="15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세션의 유효시간을 얻는다</a:t>
                      </a:r>
                      <a:endParaRPr lang="ko-KR" altLang="en-US" sz="15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err="1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removeAttribute</a:t>
                      </a:r>
                      <a:r>
                        <a:rPr lang="en-US" altLang="ko-KR" sz="15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(String</a:t>
                      </a:r>
                      <a:r>
                        <a:rPr lang="en-US" altLang="ko-KR" sz="15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</a:t>
                      </a:r>
                      <a:r>
                        <a:rPr lang="en-US" altLang="ko-KR" sz="1500" b="0" baseline="0" dirty="0" err="1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attrName</a:t>
                      </a:r>
                      <a:r>
                        <a:rPr lang="en-US" altLang="ko-KR" sz="15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)</a:t>
                      </a:r>
                      <a:endParaRPr lang="ko-KR" altLang="en-US" sz="15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특정 세션 제거</a:t>
                      </a:r>
                      <a:endParaRPr lang="ko-KR" altLang="en-US" sz="15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Invalidate()</a:t>
                      </a:r>
                      <a:endParaRPr lang="ko-KR" altLang="en-US" sz="15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모든 세션 값 제거</a:t>
                      </a:r>
                      <a:endParaRPr lang="ko-KR" altLang="en-US" sz="15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996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03648" y="3346874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세션 만들기 예제 코드 작성</a:t>
            </a:r>
            <a:endParaRPr lang="en-US" altLang="ko-KR" sz="3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JSP</a:t>
            </a:r>
          </a:p>
        </p:txBody>
      </p:sp>
    </p:spTree>
    <p:extLst>
      <p:ext uri="{BB962C8B-B14F-4D97-AF65-F5344CB8AC3E}">
        <p14:creationId xmlns:p14="http://schemas.microsoft.com/office/powerpoint/2010/main" val="78195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갈매기형 수장 14"/>
          <p:cNvSpPr/>
          <p:nvPr/>
        </p:nvSpPr>
        <p:spPr>
          <a:xfrm>
            <a:off x="3974546" y="1496392"/>
            <a:ext cx="165406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3826895" y="1496392"/>
            <a:ext cx="165406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87824" y="1303982"/>
            <a:ext cx="3637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 예외처리</a:t>
            </a:r>
            <a:endParaRPr lang="en-US" altLang="ko-KR" sz="28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JSP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07096" y="2019612"/>
            <a:ext cx="81369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Java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에서 사용하는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try-catch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처럼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JSP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에서도 예외처리를      할 수 있다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예외처리는 프로그램의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정상적인 종료를 목표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로 하기 때문에        웹 프로그래밍에서도 예외가 발생했을 경우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예외페이지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를 만들어서 띄워준다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500 :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연산 혹은 코드예외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200 :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정상적인 페이지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404 :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페이지 를 못 찾는 값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6037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51720" y="3284984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예외처리 예제 코드 작성</a:t>
            </a:r>
            <a:endParaRPr lang="en-US" altLang="ko-KR" sz="3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JSP</a:t>
            </a:r>
          </a:p>
        </p:txBody>
      </p:sp>
    </p:spTree>
    <p:extLst>
      <p:ext uri="{BB962C8B-B14F-4D97-AF65-F5344CB8AC3E}">
        <p14:creationId xmlns:p14="http://schemas.microsoft.com/office/powerpoint/2010/main" val="3605146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07096" y="3365170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예외처리 예제 코드 작성</a:t>
            </a:r>
            <a:r>
              <a:rPr lang="en-US" altLang="ko-KR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(web.xml)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JSP</a:t>
            </a:r>
          </a:p>
        </p:txBody>
      </p:sp>
    </p:spTree>
    <p:extLst>
      <p:ext uri="{BB962C8B-B14F-4D97-AF65-F5344CB8AC3E}">
        <p14:creationId xmlns:p14="http://schemas.microsoft.com/office/powerpoint/2010/main" val="234284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갈매기형 수장 14"/>
          <p:cNvSpPr/>
          <p:nvPr/>
        </p:nvSpPr>
        <p:spPr>
          <a:xfrm>
            <a:off x="3974546" y="2039937"/>
            <a:ext cx="165406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3826895" y="2039937"/>
            <a:ext cx="165406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87824" y="1847527"/>
            <a:ext cx="3637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 액션 태그</a:t>
            </a:r>
            <a:endParaRPr lang="en-US" altLang="ko-KR" sz="28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JSP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27584" y="2563157"/>
            <a:ext cx="813690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JSP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페이지 내에서 어떠한 동작을 하도록 지시하는 태그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흐름제어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Forward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현재 페이지에서 다음 페이지로 이동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Include :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현재 페이지에서 다른 페이지를 추가한다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Param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:  Forward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와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Include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에 정보를 전달할 때 사용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862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75656" y="3365170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Forward </a:t>
            </a:r>
            <a:r>
              <a:rPr lang="ko-KR" altLang="en-US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태그 예제 코드 작성</a:t>
            </a:r>
            <a:endParaRPr lang="en-US" altLang="ko-KR" sz="3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JSP</a:t>
            </a:r>
          </a:p>
        </p:txBody>
      </p:sp>
    </p:spTree>
    <p:extLst>
      <p:ext uri="{BB962C8B-B14F-4D97-AF65-F5344CB8AC3E}">
        <p14:creationId xmlns:p14="http://schemas.microsoft.com/office/powerpoint/2010/main" val="100219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75656" y="3365170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include </a:t>
            </a:r>
            <a:r>
              <a:rPr lang="ko-KR" altLang="en-US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태그 예제 코드 작성</a:t>
            </a:r>
            <a:endParaRPr lang="en-US" altLang="ko-KR" sz="3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JSP</a:t>
            </a:r>
          </a:p>
        </p:txBody>
      </p:sp>
    </p:spTree>
    <p:extLst>
      <p:ext uri="{BB962C8B-B14F-4D97-AF65-F5344CB8AC3E}">
        <p14:creationId xmlns:p14="http://schemas.microsoft.com/office/powerpoint/2010/main" val="151835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00430" y="3000372"/>
            <a:ext cx="20696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JSP</a:t>
            </a: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75656" y="3365170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3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param</a:t>
            </a:r>
            <a:r>
              <a:rPr lang="en-US" altLang="ko-KR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태그 예제 코드 작성</a:t>
            </a:r>
            <a:endParaRPr lang="en-US" altLang="ko-KR" sz="3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JSP</a:t>
            </a:r>
          </a:p>
        </p:txBody>
      </p:sp>
    </p:spTree>
    <p:extLst>
      <p:ext uri="{BB962C8B-B14F-4D97-AF65-F5344CB8AC3E}">
        <p14:creationId xmlns:p14="http://schemas.microsoft.com/office/powerpoint/2010/main" val="411135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75656" y="3365170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3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탬플릿</a:t>
            </a:r>
            <a:r>
              <a:rPr lang="ko-KR" altLang="en-US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페이지 예제코드 작성</a:t>
            </a:r>
            <a:endParaRPr lang="en-US" altLang="ko-KR" sz="3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JSP</a:t>
            </a:r>
          </a:p>
        </p:txBody>
      </p:sp>
    </p:spTree>
    <p:extLst>
      <p:ext uri="{BB962C8B-B14F-4D97-AF65-F5344CB8AC3E}">
        <p14:creationId xmlns:p14="http://schemas.microsoft.com/office/powerpoint/2010/main" val="202228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갈매기형 수장 14"/>
          <p:cNvSpPr/>
          <p:nvPr/>
        </p:nvSpPr>
        <p:spPr>
          <a:xfrm>
            <a:off x="4046554" y="1317154"/>
            <a:ext cx="165406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3898903" y="1317154"/>
            <a:ext cx="165406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59832" y="1124744"/>
            <a:ext cx="3637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JSP </a:t>
            </a:r>
            <a:r>
              <a:rPr lang="ko-KR" altLang="en-US" sz="28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란</a:t>
            </a:r>
            <a:r>
              <a:rPr lang="en-US" altLang="ko-KR" sz="28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29978" y="5157192"/>
            <a:ext cx="81369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Servlet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에서는 자바 코드를 기반으로 문자열을 사용해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HTML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과 자바스크립트로 화면을 구현하여 불편한 점이 많았다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JSP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는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HTML,CSS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와 자바스크립트를 기반으로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JSP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요소들을 사용해 화면을 구현하여 복잡한 화면구성을 더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간단히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구성할 수 있다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JSP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855" y="1917370"/>
            <a:ext cx="158115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갈매기형 수장 14"/>
          <p:cNvSpPr/>
          <p:nvPr/>
        </p:nvSpPr>
        <p:spPr>
          <a:xfrm>
            <a:off x="3495515" y="2455636"/>
            <a:ext cx="165406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3347864" y="2455636"/>
            <a:ext cx="165406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87824" y="2263226"/>
            <a:ext cx="3637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JSP </a:t>
            </a:r>
            <a:r>
              <a:rPr lang="ko-KR" altLang="en-US" sz="28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구성 요소</a:t>
            </a:r>
            <a:endParaRPr lang="en-US" altLang="ko-KR" sz="28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5616" y="3329697"/>
            <a:ext cx="81369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HTML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태그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,CSS,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자바스크립트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JSP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기본 태그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JSP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액션 태그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개발자가 직접 만들거나 프레임워크에서 제공하는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Custom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태그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JSP</a:t>
            </a:r>
          </a:p>
        </p:txBody>
      </p:sp>
    </p:spTree>
    <p:extLst>
      <p:ext uri="{BB962C8B-B14F-4D97-AF65-F5344CB8AC3E}">
        <p14:creationId xmlns:p14="http://schemas.microsoft.com/office/powerpoint/2010/main" val="211583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갈매기형 수장 14"/>
          <p:cNvSpPr/>
          <p:nvPr/>
        </p:nvSpPr>
        <p:spPr>
          <a:xfrm>
            <a:off x="3495515" y="1677194"/>
            <a:ext cx="165406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3347864" y="1677194"/>
            <a:ext cx="165406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87824" y="1484784"/>
            <a:ext cx="3637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JSP </a:t>
            </a:r>
            <a:r>
              <a:rPr lang="ko-KR" altLang="en-US" sz="28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태그 종류</a:t>
            </a:r>
            <a:endParaRPr lang="en-US" altLang="ko-KR" sz="28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JSP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600325"/>
              </p:ext>
            </p:extLst>
          </p:nvPr>
        </p:nvGraphicFramePr>
        <p:xfrm>
          <a:off x="1043608" y="2290518"/>
          <a:ext cx="7641730" cy="3815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05226"/>
                <a:gridCol w="4536504"/>
              </a:tblGrid>
              <a:tr h="1457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태그 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목적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&lt;%@     %&gt;</a:t>
                      </a:r>
                      <a:endParaRPr lang="ko-KR" altLang="en-US" sz="14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페이지 속성</a:t>
                      </a:r>
                      <a:r>
                        <a:rPr lang="en-US" altLang="ko-KR" sz="18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(import)</a:t>
                      </a:r>
                      <a:endParaRPr lang="ko-KR" altLang="en-US" sz="18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&lt;%--   --%&gt;</a:t>
                      </a:r>
                      <a:endParaRPr lang="ko-KR" altLang="en-US" sz="14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주석</a:t>
                      </a:r>
                      <a:endParaRPr lang="en-US" altLang="ko-KR" sz="1800" b="0" dirty="0" smtClean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  <a:p>
                      <a:pPr latinLnBrk="1"/>
                      <a:r>
                        <a:rPr lang="en-US" altLang="ko-KR" sz="14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HTML</a:t>
                      </a:r>
                      <a:r>
                        <a:rPr lang="ko-KR" altLang="en-US" sz="14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주석 은 </a:t>
                      </a:r>
                      <a:r>
                        <a:rPr lang="ko-KR" altLang="en-US" sz="1400" b="0" dirty="0" err="1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소스보기하면</a:t>
                      </a:r>
                      <a:r>
                        <a:rPr lang="ko-KR" altLang="en-US" sz="14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보이지만</a:t>
                      </a:r>
                      <a:endParaRPr lang="en-US" altLang="ko-KR" sz="1400" b="0" dirty="0" smtClean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  <a:p>
                      <a:pPr latinLnBrk="1"/>
                      <a:r>
                        <a:rPr lang="en-US" altLang="ko-KR" sz="14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JSP </a:t>
                      </a:r>
                      <a:r>
                        <a:rPr lang="ko-KR" altLang="en-US" sz="14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주석은 보이지 않는다</a:t>
                      </a:r>
                      <a:r>
                        <a:rPr lang="en-US" altLang="ko-KR" sz="14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(</a:t>
                      </a:r>
                      <a:r>
                        <a:rPr lang="ko-KR" altLang="en-US" sz="14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서버 에서 사용</a:t>
                      </a:r>
                      <a:r>
                        <a:rPr lang="en-US" altLang="ko-KR" sz="14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)</a:t>
                      </a:r>
                      <a:endParaRPr lang="ko-KR" altLang="en-US" sz="14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&lt;%!</a:t>
                      </a:r>
                      <a:r>
                        <a:rPr lang="en-US" altLang="ko-KR" sz="14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     %&gt;</a:t>
                      </a:r>
                      <a:endParaRPr lang="ko-KR" altLang="en-US" sz="14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Declaration</a:t>
                      </a:r>
                    </a:p>
                    <a:p>
                      <a:pPr latinLnBrk="1"/>
                      <a:r>
                        <a:rPr lang="ko-KR" altLang="en-US" sz="14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변수</a:t>
                      </a:r>
                      <a:r>
                        <a:rPr lang="en-US" altLang="ko-KR" sz="14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,</a:t>
                      </a:r>
                      <a:r>
                        <a:rPr lang="ko-KR" altLang="en-US" sz="1400" b="0" dirty="0" err="1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메서드</a:t>
                      </a:r>
                      <a:r>
                        <a:rPr lang="ko-KR" altLang="en-US" sz="14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선언</a:t>
                      </a:r>
                      <a:r>
                        <a:rPr lang="en-US" altLang="ko-KR" sz="14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(</a:t>
                      </a:r>
                      <a:r>
                        <a:rPr lang="ko-KR" altLang="en-US" sz="14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전역</a:t>
                      </a:r>
                      <a:r>
                        <a:rPr lang="en-US" altLang="ko-KR" sz="14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)</a:t>
                      </a:r>
                      <a:endParaRPr lang="ko-KR" altLang="en-US" sz="14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&lt;%=     %&gt;</a:t>
                      </a:r>
                      <a:endParaRPr lang="ko-KR" altLang="en-US" sz="14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Expression</a:t>
                      </a:r>
                    </a:p>
                    <a:p>
                      <a:pPr latinLnBrk="1"/>
                      <a:r>
                        <a:rPr lang="ko-KR" altLang="en-US" sz="12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결과값 출력</a:t>
                      </a:r>
                      <a:endParaRPr lang="ko-KR" altLang="en-US" sz="16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&lt;%      %&gt;</a:t>
                      </a:r>
                      <a:endParaRPr lang="ko-KR" altLang="en-US" sz="14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Scriptlet</a:t>
                      </a:r>
                      <a:endParaRPr lang="en-US" altLang="ko-KR" sz="1400" b="0" dirty="0" smtClean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  <a:p>
                      <a:pPr latinLnBrk="1"/>
                      <a:r>
                        <a:rPr lang="en-US" altLang="ko-KR" sz="14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JAVA </a:t>
                      </a:r>
                      <a:r>
                        <a:rPr lang="ko-KR" altLang="en-US" sz="14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코드</a:t>
                      </a:r>
                      <a:r>
                        <a:rPr lang="en-US" altLang="ko-KR" sz="14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(</a:t>
                      </a:r>
                      <a:r>
                        <a:rPr lang="ko-KR" altLang="en-US" sz="14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가장 많이 사용</a:t>
                      </a:r>
                      <a:endParaRPr lang="ko-KR" altLang="en-US" sz="14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&lt;</a:t>
                      </a:r>
                      <a:r>
                        <a:rPr lang="en-US" altLang="ko-KR" sz="1400" b="0" dirty="0" err="1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jsp:action</a:t>
                      </a:r>
                      <a:r>
                        <a:rPr lang="en-US" altLang="ko-KR" sz="14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&gt;</a:t>
                      </a:r>
                      <a:endParaRPr lang="ko-KR" altLang="en-US" sz="14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액션태그</a:t>
                      </a:r>
                      <a:endParaRPr lang="en-US" altLang="ko-KR" sz="1800" b="0" dirty="0" smtClean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  <a:p>
                      <a:pPr latinLnBrk="1"/>
                      <a:r>
                        <a:rPr lang="ko-KR" altLang="en-US" sz="1400" b="0" dirty="0" err="1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자바빈</a:t>
                      </a:r>
                      <a:r>
                        <a:rPr lang="en-US" altLang="ko-KR" sz="14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(Class)</a:t>
                      </a:r>
                      <a:r>
                        <a:rPr lang="ko-KR" altLang="en-US" sz="14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연결</a:t>
                      </a:r>
                      <a:endParaRPr lang="ko-KR" altLang="en-US" sz="18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927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71800" y="3329697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JSP</a:t>
            </a:r>
            <a:r>
              <a:rPr lang="ko-KR" altLang="en-US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예제코드 작성</a:t>
            </a:r>
            <a:endParaRPr lang="en-US" altLang="ko-KR" sz="3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JSP</a:t>
            </a:r>
          </a:p>
        </p:txBody>
      </p:sp>
    </p:spTree>
    <p:extLst>
      <p:ext uri="{BB962C8B-B14F-4D97-AF65-F5344CB8AC3E}">
        <p14:creationId xmlns:p14="http://schemas.microsoft.com/office/powerpoint/2010/main" val="421685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갈매기형 수장 14"/>
          <p:cNvSpPr/>
          <p:nvPr/>
        </p:nvSpPr>
        <p:spPr>
          <a:xfrm>
            <a:off x="3495515" y="1677194"/>
            <a:ext cx="165406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3347864" y="1677194"/>
            <a:ext cx="165406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87824" y="1484784"/>
            <a:ext cx="3637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JSP </a:t>
            </a:r>
            <a:r>
              <a:rPr lang="ko-KR" altLang="en-US" sz="28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내부 객체</a:t>
            </a:r>
            <a:endParaRPr lang="en-US" altLang="ko-KR" sz="28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JSP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19933"/>
              </p:ext>
            </p:extLst>
          </p:nvPr>
        </p:nvGraphicFramePr>
        <p:xfrm>
          <a:off x="1043608" y="2290518"/>
          <a:ext cx="7641730" cy="4074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05226"/>
                <a:gridCol w="4536504"/>
              </a:tblGrid>
              <a:tr h="1457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내장 객체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Request</a:t>
                      </a:r>
                      <a:endParaRPr lang="ko-KR" altLang="en-US" sz="14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클라이언트 의 요청 정보를 저장</a:t>
                      </a:r>
                      <a:endParaRPr lang="ko-KR" altLang="en-US" sz="18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Response</a:t>
                      </a:r>
                      <a:endParaRPr lang="ko-KR" altLang="en-US" sz="14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응답 정보를 저장</a:t>
                      </a:r>
                      <a:endParaRPr lang="ko-KR" altLang="en-US" sz="14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Out</a:t>
                      </a:r>
                      <a:endParaRPr lang="ko-KR" altLang="en-US" sz="14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JSP</a:t>
                      </a:r>
                      <a:r>
                        <a:rPr lang="en-US" altLang="ko-K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페이지에서 결과를 출력</a:t>
                      </a:r>
                      <a:endParaRPr lang="ko-KR" altLang="en-US" sz="14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Session</a:t>
                      </a:r>
                      <a:endParaRPr lang="ko-KR" altLang="en-US" sz="14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세션 정보를 저장</a:t>
                      </a:r>
                      <a:endParaRPr lang="ko-KR" altLang="en-US" sz="16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Application</a:t>
                      </a:r>
                      <a:endParaRPr lang="ko-KR" altLang="en-US" sz="14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컨텍스트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정보를 저장</a:t>
                      </a:r>
                      <a:endParaRPr lang="ko-KR" altLang="en-US" sz="14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pageContext</a:t>
                      </a:r>
                      <a:endParaRPr lang="ko-KR" altLang="en-US" sz="14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JSP</a:t>
                      </a:r>
                      <a:r>
                        <a:rPr lang="en-US" altLang="ko-KR" sz="18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</a:t>
                      </a:r>
                      <a:r>
                        <a:rPr lang="ko-KR" altLang="en-US" sz="1800" b="0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페이지에 대한 정보를 저장</a:t>
                      </a:r>
                      <a:endParaRPr lang="ko-KR" altLang="en-US" sz="18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Page</a:t>
                      </a:r>
                      <a:endParaRPr lang="ko-KR" altLang="en-US" sz="14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JSP </a:t>
                      </a:r>
                      <a:r>
                        <a:rPr lang="ko-KR" altLang="en-US" sz="18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페이지의 </a:t>
                      </a:r>
                      <a:r>
                        <a:rPr lang="ko-KR" altLang="en-US" sz="1800" b="0" dirty="0" err="1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서블릿</a:t>
                      </a:r>
                      <a:r>
                        <a:rPr lang="ko-KR" altLang="en-US" sz="18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</a:t>
                      </a:r>
                      <a:r>
                        <a:rPr lang="ko-KR" altLang="en-US" sz="1800" b="0" dirty="0" err="1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인스턴스</a:t>
                      </a:r>
                      <a:r>
                        <a:rPr lang="ko-KR" altLang="en-US" sz="18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저장</a:t>
                      </a:r>
                      <a:endParaRPr lang="ko-KR" altLang="en-US" sz="18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Config</a:t>
                      </a:r>
                      <a:endParaRPr lang="ko-KR" altLang="en-US" sz="14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JSP </a:t>
                      </a:r>
                      <a:r>
                        <a:rPr lang="ko-KR" altLang="en-US" sz="18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페이지에 대한 설정정보 저장</a:t>
                      </a:r>
                      <a:endParaRPr lang="ko-KR" altLang="en-US" sz="18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Exception</a:t>
                      </a:r>
                      <a:endParaRPr lang="ko-KR" altLang="en-US" sz="14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예외 발생 시 예외를 처리</a:t>
                      </a:r>
                      <a:endParaRPr lang="ko-KR" altLang="en-US" sz="18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Cookie</a:t>
                      </a:r>
                      <a:endParaRPr lang="ko-KR" altLang="en-US" sz="14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쿠키 정보를 저장</a:t>
                      </a:r>
                      <a:endParaRPr lang="ko-KR" altLang="en-US" sz="1800" b="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628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91680" y="3329697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JSP </a:t>
            </a:r>
            <a:r>
              <a:rPr lang="ko-KR" altLang="en-US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내장객체 예제코드 작성</a:t>
            </a:r>
            <a:endParaRPr lang="en-US" altLang="ko-KR" sz="3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JSP</a:t>
            </a:r>
          </a:p>
        </p:txBody>
      </p:sp>
    </p:spTree>
    <p:extLst>
      <p:ext uri="{BB962C8B-B14F-4D97-AF65-F5344CB8AC3E}">
        <p14:creationId xmlns:p14="http://schemas.microsoft.com/office/powerpoint/2010/main" val="3218521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6747</TotalTime>
  <Words>1125</Words>
  <Application>Microsoft Office PowerPoint</Application>
  <PresentationFormat>화면 슬라이드 쇼(4:3)</PresentationFormat>
  <Paragraphs>414</Paragraphs>
  <Slides>32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1" baseType="lpstr">
      <vt:lpstr>굴림</vt:lpstr>
      <vt:lpstr>Arial</vt:lpstr>
      <vt:lpstr>HY헤드라인M</vt:lpstr>
      <vt:lpstr>Yoon 윤고딕 520_TT</vt:lpstr>
      <vt:lpstr>Segoe UI Black</vt:lpstr>
      <vt:lpstr>HY견고딕</vt:lpstr>
      <vt:lpstr>맑은 고딕</vt:lpstr>
      <vt:lpstr>HY강B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최정호</cp:lastModifiedBy>
  <cp:revision>357</cp:revision>
  <dcterms:created xsi:type="dcterms:W3CDTF">2013-09-05T09:43:46Z</dcterms:created>
  <dcterms:modified xsi:type="dcterms:W3CDTF">2021-07-19T14:51:17Z</dcterms:modified>
</cp:coreProperties>
</file>