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304" r:id="rId2"/>
    <p:sldId id="278" r:id="rId3"/>
    <p:sldId id="279" r:id="rId4"/>
    <p:sldId id="267" r:id="rId5"/>
    <p:sldId id="456" r:id="rId6"/>
    <p:sldId id="484" r:id="rId7"/>
    <p:sldId id="457" r:id="rId8"/>
    <p:sldId id="485" r:id="rId9"/>
    <p:sldId id="493" r:id="rId10"/>
    <p:sldId id="490" r:id="rId11"/>
    <p:sldId id="488" r:id="rId12"/>
    <p:sldId id="489" r:id="rId13"/>
    <p:sldId id="492" r:id="rId14"/>
    <p:sldId id="318" r:id="rId15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17"/>
    </p:embeddedFont>
    <p:embeddedFont>
      <p:font typeface="Segoe UI Black" panose="020B0A02040204020203" pitchFamily="34" charset="0"/>
      <p:bold r:id="rId18"/>
      <p:boldItalic r:id="rId19"/>
    </p:embeddedFont>
    <p:embeddedFont>
      <p:font typeface="HY헤드라인M" panose="02030600000101010101" pitchFamily="18" charset="-127"/>
      <p:regular r:id="rId20"/>
    </p:embeddedFont>
    <p:embeddedFont>
      <p:font typeface="HY강B" panose="020B0600000101010101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Yoon 윤고딕 520_TT" panose="020B0600000101010101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F79D13B-162F-48CE-82A5-30DA183EA0A8}">
          <p14:sldIdLst>
            <p14:sldId id="304"/>
            <p14:sldId id="278"/>
            <p14:sldId id="279"/>
            <p14:sldId id="267"/>
            <p14:sldId id="456"/>
            <p14:sldId id="484"/>
            <p14:sldId id="457"/>
            <p14:sldId id="485"/>
            <p14:sldId id="493"/>
            <p14:sldId id="490"/>
            <p14:sldId id="488"/>
            <p14:sldId id="489"/>
            <p14:sldId id="492"/>
          </p14:sldIdLst>
        </p14:section>
        <p14:section name="제목 없는 구역" id="{264D8A09-4F62-42DA-B88C-914D71545A66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6404" autoAdjust="0"/>
  </p:normalViewPr>
  <p:slideViewPr>
    <p:cSldViewPr>
      <p:cViewPr varScale="1">
        <p:scale>
          <a:sx n="100" d="100"/>
          <a:sy n="100" d="100"/>
        </p:scale>
        <p:origin x="18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2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JavaBeanDTO.Student</a:t>
            </a:r>
            <a:r>
              <a:rPr lang="en-US" altLang="ko-K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JavaBean01.jsp</a:t>
            </a:r>
            <a:r>
              <a:rPr lang="en-US" altLang="ko-KR" baseline="0" dirty="0" smtClean="0"/>
              <a:t> </a:t>
            </a:r>
            <a:r>
              <a:rPr lang="ko-KR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순으로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7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우클릭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Properties - Deployment Assembly  - Add - Java Build Path Entries -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WEB_INF -&gt; lib -&gt; ojdbc8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 해야 작동한다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JavaBeanDTO.Customer</a:t>
            </a:r>
            <a:endParaRPr lang="en-US" altLang="ko-KR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JavaBeanDAO.DAO</a:t>
            </a:r>
            <a:endParaRPr lang="en-US" altLang="ko-KR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JavaBean02.jsp</a:t>
            </a:r>
            <a:r>
              <a:rPr lang="en-US" altLang="ko-KR" baseline="0" dirty="0" smtClean="0"/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customerbean.jsp</a:t>
            </a:r>
            <a:r>
              <a:rPr lang="en-US" altLang="ko-K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순으로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86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2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El.jsp</a:t>
            </a:r>
            <a:endParaRPr lang="en-US" altLang="ko-KR" dirty="0" smtClean="0"/>
          </a:p>
          <a:p>
            <a:r>
              <a:rPr lang="en-US" altLang="ko-KR" dirty="0" smtClean="0"/>
              <a:t>---</a:t>
            </a:r>
          </a:p>
          <a:p>
            <a:r>
              <a:rPr lang="en-US" altLang="ko-KR" dirty="0" err="1" smtClean="0"/>
              <a:t>ELOperator.jsp</a:t>
            </a:r>
            <a:endParaRPr lang="en-US" altLang="ko-KR" dirty="0" smtClean="0"/>
          </a:p>
          <a:p>
            <a:r>
              <a:rPr lang="en-US" altLang="ko-KR" dirty="0" smtClean="0"/>
              <a:t>---</a:t>
            </a:r>
          </a:p>
          <a:p>
            <a:r>
              <a:rPr lang="en-US" altLang="ko-KR" dirty="0" smtClean="0"/>
              <a:t>MemberInfo.java</a:t>
            </a:r>
          </a:p>
          <a:p>
            <a:r>
              <a:rPr lang="en-US" altLang="ko-KR" dirty="0" err="1" smtClean="0"/>
              <a:t>elAction.jsp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9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톰켓</a:t>
            </a:r>
            <a:r>
              <a:rPr lang="ko-KR" altLang="en-US" dirty="0" smtClean="0"/>
              <a:t> 홈페이지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테그라이브러리</a:t>
            </a:r>
            <a:r>
              <a:rPr lang="ko-KR" altLang="en-US" dirty="0" smtClean="0"/>
              <a:t> 전체설치</a:t>
            </a:r>
            <a:endParaRPr lang="en-US" altLang="ko-KR" dirty="0" smtClean="0"/>
          </a:p>
          <a:p>
            <a:r>
              <a:rPr lang="en-US" altLang="ko-KR" dirty="0" smtClean="0"/>
              <a:t>jstlTutorial01.jsp</a:t>
            </a:r>
          </a:p>
          <a:p>
            <a:r>
              <a:rPr lang="en-US" altLang="ko-KR" dirty="0" smtClean="0"/>
              <a:t>jstlTutorial02.jsp</a:t>
            </a:r>
          </a:p>
          <a:p>
            <a:r>
              <a:rPr lang="en-US" altLang="ko-KR" dirty="0" smtClean="0"/>
              <a:t>jstlTutorial03.jsp</a:t>
            </a:r>
          </a:p>
          <a:p>
            <a:r>
              <a:rPr lang="en-US" altLang="ko-KR" dirty="0" smtClean="0"/>
              <a:t>jstlTutorial04.jsp</a:t>
            </a:r>
          </a:p>
          <a:p>
            <a:r>
              <a:rPr lang="en-US" altLang="ko-KR" dirty="0" smtClean="0"/>
              <a:t>jstlTutorial05.jsp</a:t>
            </a:r>
          </a:p>
          <a:p>
            <a:r>
              <a:rPr lang="en-US" altLang="ko-KR" dirty="0" smtClean="0"/>
              <a:t>jstlTutorial06.jsp</a:t>
            </a:r>
          </a:p>
          <a:p>
            <a:r>
              <a:rPr lang="en-US" altLang="ko-KR" dirty="0" smtClean="0"/>
              <a:t>jstlTutorial07.jsp</a:t>
            </a:r>
          </a:p>
          <a:p>
            <a:r>
              <a:rPr lang="en-US" altLang="ko-KR" dirty="0" err="1" smtClean="0"/>
              <a:t>url_result.jsp</a:t>
            </a:r>
            <a:endParaRPr lang="en-US" altLang="ko-KR" dirty="0" smtClean="0"/>
          </a:p>
          <a:p>
            <a:r>
              <a:rPr lang="en-US" altLang="ko-KR" dirty="0" smtClean="0"/>
              <a:t>jstlTutorial08.jsp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jstlTutorial09.jsp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6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JSP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sp>
        <p:nvSpPr>
          <p:cNvPr id="19" name="갈매기형 수장 18"/>
          <p:cNvSpPr/>
          <p:nvPr/>
        </p:nvSpPr>
        <p:spPr>
          <a:xfrm>
            <a:off x="2462378" y="1546389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314727" y="1546389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63688" y="1321604"/>
            <a:ext cx="644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EL (Expression Language)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6071" y="2564904"/>
            <a:ext cx="79779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액션 태그를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대신해서 값을 표현하는 언어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&lt;%= value&gt; -&gt; ${value}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산술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+,-,*,/,%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관계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==,!=,&gt;,&lt;,&gt;=,&lt;=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조건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a?b:c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논리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&amp;&amp;,||</a:t>
            </a:r>
          </a:p>
        </p:txBody>
      </p:sp>
    </p:spTree>
    <p:extLst>
      <p:ext uri="{BB962C8B-B14F-4D97-AF65-F5344CB8AC3E}">
        <p14:creationId xmlns:p14="http://schemas.microsoft.com/office/powerpoint/2010/main" val="417320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15816" y="3329697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EL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예제코드 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274348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sp>
        <p:nvSpPr>
          <p:cNvPr id="19" name="갈매기형 수장 18"/>
          <p:cNvSpPr/>
          <p:nvPr/>
        </p:nvSpPr>
        <p:spPr>
          <a:xfrm>
            <a:off x="2343387" y="898317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195736" y="898317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42544" y="673532"/>
            <a:ext cx="644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JSTL (JSP Standard Tag Library)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6519" y="1196752"/>
            <a:ext cx="797792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JSP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경우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태그와 같이 사용되어 코드의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가독성이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이러한 단점을 보완하고자 만들어진 태그라이브러리가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JSTL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출력 태그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c:out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value=＂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출력값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 default="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escapeXml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="true or false"&gt;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변수 설정 태그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c:set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c:set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var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=＂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변수명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 value="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설정값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 target="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객체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 property="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 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범위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“&gt;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변수 제거 태그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c:remove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c:remove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var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="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변수명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 scope="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범위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예외 처리 태그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c:catch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c:catch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var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="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변수명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"&gt;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제어문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(if)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태그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c:if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c:if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test="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조건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var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=＂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조건 처리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변수명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 scope="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범위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“&gt;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제어문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(switch)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태그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c:choose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c:choose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c:when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test="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조건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처리내용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&lt;/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c:when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c:otherwise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처리내용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&lt;/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c:otherwise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&lt;/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c:choose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반복문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(for)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태그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c:forEach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c:forEach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items="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객체명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 begin="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시작 인덱스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 end="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끝 인덱스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 step="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증감식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var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="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변수명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varStatus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="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상태변수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"&gt;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0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1760" y="3329697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JSTL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예제코드 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61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3168803"/>
            <a:ext cx="3167329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JSP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0430" y="3000372"/>
            <a:ext cx="2069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sp>
        <p:nvSpPr>
          <p:cNvPr id="19" name="갈매기형 수장 18"/>
          <p:cNvSpPr/>
          <p:nvPr/>
        </p:nvSpPr>
        <p:spPr>
          <a:xfrm>
            <a:off x="3260112" y="1394642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3112461" y="1394642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2664" y="1202232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Java Bean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이란</a:t>
            </a:r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1600" y="4221088"/>
            <a:ext cx="7977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데이터를 표현하고 관리하는 목적으로 만들어지는 자바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View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페이지와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로직페이지를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서로 분리하여 관리 하는 게 목적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데이터를 관리하기 위해 사용된다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하나의 테이블에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DTO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DAT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한 세트로 구성된다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DTO(Data Transfer Object)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DAT(Data Access Object)</a:t>
            </a:r>
          </a:p>
        </p:txBody>
      </p:sp>
      <p:pic>
        <p:nvPicPr>
          <p:cNvPr id="24" name="Picture 2" descr="C:\Users\OGN13\Desktop\picture137648431079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35" y="1693667"/>
            <a:ext cx="30956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207483" y="1317154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059832" y="1317154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1124744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Bean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액션 태그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126" y="2260902"/>
            <a:ext cx="84235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15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jsp:useBean</a:t>
            </a: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id=“</a:t>
            </a:r>
            <a:r>
              <a:rPr lang="en-US" altLang="ko-KR" sz="15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student”class</a:t>
            </a: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=“sec01_exam.Student”scope=“page”/&gt;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55776" y="2260902"/>
            <a:ext cx="1440160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20623" y="3305313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Bean 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참조변수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꺾인 연결선 6"/>
          <p:cNvCxnSpPr>
            <a:stCxn id="2" idx="2"/>
            <a:endCxn id="3" idx="0"/>
          </p:cNvCxnSpPr>
          <p:nvPr/>
        </p:nvCxnSpPr>
        <p:spPr>
          <a:xfrm rot="5400000">
            <a:off x="2627201" y="2656658"/>
            <a:ext cx="721246" cy="576064"/>
          </a:xfrm>
          <a:prstGeom prst="bentConnector3">
            <a:avLst/>
          </a:prstGeom>
          <a:ln w="38100">
            <a:solidFill>
              <a:srgbClr val="F22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065109" y="2260902"/>
            <a:ext cx="3074795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78961" y="3305313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클래스 경로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패키지명</a:t>
            </a:r>
            <a:r>
              <a:rPr lang="ko-KR" altLang="en-US" b="1" dirty="0" smtClean="0">
                <a:solidFill>
                  <a:srgbClr val="FF0000"/>
                </a:solidFill>
              </a:rPr>
              <a:t> 포함하여 기술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꺾인 연결선 20"/>
          <p:cNvCxnSpPr>
            <a:stCxn id="19" idx="2"/>
            <a:endCxn id="20" idx="0"/>
          </p:cNvCxnSpPr>
          <p:nvPr/>
        </p:nvCxnSpPr>
        <p:spPr>
          <a:xfrm rot="5400000">
            <a:off x="5085914" y="2788720"/>
            <a:ext cx="721246" cy="311941"/>
          </a:xfrm>
          <a:prstGeom prst="bentConnector3">
            <a:avLst/>
          </a:prstGeom>
          <a:ln w="38100">
            <a:solidFill>
              <a:srgbClr val="F22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191328" y="2265824"/>
            <a:ext cx="1629143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897138" y="33053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스코프</a:t>
            </a:r>
            <a:r>
              <a:rPr lang="ko-KR" altLang="en-US" b="1" dirty="0" smtClean="0">
                <a:solidFill>
                  <a:srgbClr val="FF0000"/>
                </a:solidFill>
              </a:rPr>
              <a:t> 범위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6" name="꺾인 연결선 25"/>
          <p:cNvCxnSpPr>
            <a:stCxn id="24" idx="2"/>
            <a:endCxn id="25" idx="0"/>
          </p:cNvCxnSpPr>
          <p:nvPr/>
        </p:nvCxnSpPr>
        <p:spPr>
          <a:xfrm rot="5400000">
            <a:off x="7448503" y="2747916"/>
            <a:ext cx="716324" cy="398471"/>
          </a:xfrm>
          <a:prstGeom prst="bentConnector3">
            <a:avLst/>
          </a:prstGeom>
          <a:ln w="38100">
            <a:solidFill>
              <a:srgbClr val="F22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523" y="4026559"/>
            <a:ext cx="488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JavaCode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: Student </a:t>
            </a:r>
            <a:r>
              <a:rPr lang="en-US" altLang="ko-K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student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new Student();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0435" y="4747805"/>
            <a:ext cx="813690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Scope</a:t>
            </a:r>
          </a:p>
          <a:p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Page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생성된 페이지 내에서만 사용가능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Request : request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요청을 받고 처리를 완료할 때까지 사용가능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Session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클라이언트당 하나씩 할당되는 영역 브라우저 종료 전까지 사용가능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Application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사이트 전체의 범위를 가지며 서버가 종료되기 전까지 유지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2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207483" y="1317154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059832" y="1317154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1124744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Bean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액션 태그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126" y="2260902"/>
            <a:ext cx="84235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15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jsp:setProperty</a:t>
            </a: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name=“</a:t>
            </a:r>
            <a:r>
              <a:rPr lang="en-US" altLang="ko-KR" sz="15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student”property</a:t>
            </a: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=“</a:t>
            </a:r>
            <a:r>
              <a:rPr lang="en-US" altLang="ko-KR" sz="15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name”value</a:t>
            </a: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=“</a:t>
            </a:r>
            <a:r>
              <a:rPr lang="ko-KR" altLang="en-US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홍길동</a:t>
            </a: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”/&gt;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69147" y="2260902"/>
            <a:ext cx="1823819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20623" y="3305313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Bean 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참조변수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꺾인 연결선 6"/>
          <p:cNvCxnSpPr>
            <a:stCxn id="2" idx="2"/>
            <a:endCxn id="3" idx="0"/>
          </p:cNvCxnSpPr>
          <p:nvPr/>
        </p:nvCxnSpPr>
        <p:spPr>
          <a:xfrm rot="5400000">
            <a:off x="2879802" y="2404058"/>
            <a:ext cx="721246" cy="1081265"/>
          </a:xfrm>
          <a:prstGeom prst="bentConnector3">
            <a:avLst/>
          </a:prstGeom>
          <a:ln w="38100">
            <a:solidFill>
              <a:srgbClr val="F22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720693" y="2260902"/>
            <a:ext cx="1869475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61091" y="3305313"/>
            <a:ext cx="22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속성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맴버변수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ko-KR" altLang="en-US" b="1" dirty="0" smtClean="0">
                <a:solidFill>
                  <a:srgbClr val="FF0000"/>
                </a:solidFill>
              </a:rPr>
              <a:t>필드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꺾인 연결선 20"/>
          <p:cNvCxnSpPr>
            <a:stCxn id="19" idx="2"/>
            <a:endCxn id="20" idx="0"/>
          </p:cNvCxnSpPr>
          <p:nvPr/>
        </p:nvCxnSpPr>
        <p:spPr>
          <a:xfrm rot="5400000">
            <a:off x="5112377" y="2762259"/>
            <a:ext cx="721246" cy="364863"/>
          </a:xfrm>
          <a:prstGeom prst="bentConnector3">
            <a:avLst/>
          </a:prstGeom>
          <a:ln w="38100">
            <a:solidFill>
              <a:srgbClr val="F22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35848" y="2265824"/>
            <a:ext cx="1629143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897138" y="330531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속성 값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6" name="꺾인 연결선 25"/>
          <p:cNvCxnSpPr>
            <a:stCxn id="24" idx="2"/>
            <a:endCxn id="25" idx="0"/>
          </p:cNvCxnSpPr>
          <p:nvPr/>
        </p:nvCxnSpPr>
        <p:spPr>
          <a:xfrm rot="5400000">
            <a:off x="7055347" y="2910240"/>
            <a:ext cx="716324" cy="73823"/>
          </a:xfrm>
          <a:prstGeom prst="bentConnector3">
            <a:avLst/>
          </a:prstGeom>
          <a:ln w="38100">
            <a:solidFill>
              <a:srgbClr val="F22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0207" y="3645024"/>
            <a:ext cx="415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JavaCode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: </a:t>
            </a:r>
            <a:r>
              <a:rPr lang="en-US" altLang="ko-K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student.setName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(“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홍길동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1834" y="4565158"/>
            <a:ext cx="84235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15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jsp:getProperty</a:t>
            </a: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name=“</a:t>
            </a:r>
            <a:r>
              <a:rPr lang="en-US" altLang="ko-KR" sz="15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student”property</a:t>
            </a: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=“name”/&gt;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93855" y="4565158"/>
            <a:ext cx="1823819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545331" y="5609569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Bean 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참조변수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0" name="꺾인 연결선 29"/>
          <p:cNvCxnSpPr>
            <a:stCxn id="28" idx="2"/>
            <a:endCxn id="29" idx="0"/>
          </p:cNvCxnSpPr>
          <p:nvPr/>
        </p:nvCxnSpPr>
        <p:spPr>
          <a:xfrm rot="5400000">
            <a:off x="2904510" y="4708314"/>
            <a:ext cx="721246" cy="1081265"/>
          </a:xfrm>
          <a:prstGeom prst="bentConnector3">
            <a:avLst/>
          </a:prstGeom>
          <a:ln w="38100">
            <a:solidFill>
              <a:srgbClr val="F22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745401" y="4565158"/>
            <a:ext cx="1869475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185799" y="5609569"/>
            <a:ext cx="22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속성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맴버변수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ko-KR" altLang="en-US" b="1" dirty="0" smtClean="0">
                <a:solidFill>
                  <a:srgbClr val="FF0000"/>
                </a:solidFill>
              </a:rPr>
              <a:t>필드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5" name="꺾인 연결선 34"/>
          <p:cNvCxnSpPr>
            <a:stCxn id="31" idx="2"/>
            <a:endCxn id="34" idx="0"/>
          </p:cNvCxnSpPr>
          <p:nvPr/>
        </p:nvCxnSpPr>
        <p:spPr>
          <a:xfrm rot="5400000">
            <a:off x="5137085" y="5066515"/>
            <a:ext cx="721246" cy="364863"/>
          </a:xfrm>
          <a:prstGeom prst="bentConnector3">
            <a:avLst/>
          </a:prstGeom>
          <a:ln w="38100">
            <a:solidFill>
              <a:srgbClr val="F22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74915" y="5949280"/>
            <a:ext cx="499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JavaCode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: String name = </a:t>
            </a:r>
            <a:r>
              <a:rPr lang="en-US" altLang="ko-K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student.getName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5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35696" y="3329697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Java Bean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예제코드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42168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35696" y="3329697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Java Bean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예제코드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85478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35696" y="3329697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JSP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동적 </a:t>
            </a:r>
            <a:r>
              <a:rPr lang="ko-KR" altLang="en-US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웹페이지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만들기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26295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8722</TotalTime>
  <Words>506</Words>
  <Application>Microsoft Office PowerPoint</Application>
  <PresentationFormat>화면 슬라이드 쇼(4:3)</PresentationFormat>
  <Paragraphs>149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Arial</vt:lpstr>
      <vt:lpstr>HY견고딕</vt:lpstr>
      <vt:lpstr>Segoe UI Black</vt:lpstr>
      <vt:lpstr>HY헤드라인M</vt:lpstr>
      <vt:lpstr>HY강B</vt:lpstr>
      <vt:lpstr>맑은 고딕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itbank</cp:lastModifiedBy>
  <cp:revision>384</cp:revision>
  <dcterms:created xsi:type="dcterms:W3CDTF">2013-09-05T09:43:46Z</dcterms:created>
  <dcterms:modified xsi:type="dcterms:W3CDTF">2022-05-27T23:53:36Z</dcterms:modified>
</cp:coreProperties>
</file>