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304" r:id="rId2"/>
    <p:sldId id="278" r:id="rId3"/>
    <p:sldId id="279" r:id="rId4"/>
    <p:sldId id="267" r:id="rId5"/>
    <p:sldId id="417" r:id="rId6"/>
    <p:sldId id="418" r:id="rId7"/>
    <p:sldId id="420" r:id="rId8"/>
    <p:sldId id="421" r:id="rId9"/>
    <p:sldId id="424" r:id="rId10"/>
    <p:sldId id="422" r:id="rId11"/>
    <p:sldId id="425" r:id="rId12"/>
    <p:sldId id="423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8" r:id="rId25"/>
    <p:sldId id="437" r:id="rId26"/>
    <p:sldId id="439" r:id="rId27"/>
    <p:sldId id="440" r:id="rId28"/>
    <p:sldId id="441" r:id="rId29"/>
    <p:sldId id="442" r:id="rId30"/>
    <p:sldId id="444" r:id="rId31"/>
    <p:sldId id="446" r:id="rId32"/>
    <p:sldId id="445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318" r:id="rId42"/>
  </p:sldIdLst>
  <p:sldSz cx="9144000" cy="6858000" type="screen4x3"/>
  <p:notesSz cx="6858000" cy="9144000"/>
  <p:embeddedFontLst>
    <p:embeddedFont>
      <p:font typeface="HY강B" charset="-127"/>
      <p:regular r:id="rId44"/>
    </p:embeddedFont>
    <p:embeddedFont>
      <p:font typeface="HY헤드라인M" pitchFamily="18" charset="-127"/>
      <p:regular r:id="rId45"/>
    </p:embeddedFont>
    <p:embeddedFont>
      <p:font typeface="Segoe UI Black" pitchFamily="34" charset="0"/>
      <p:bold r:id="rId46"/>
      <p:boldItalic r:id="rId47"/>
    </p:embeddedFont>
    <p:embeddedFont>
      <p:font typeface="Yoon 윤고딕 520_TT" charset="-127"/>
      <p:regular r:id="rId48"/>
    </p:embeddedFont>
    <p:embeddedFont>
      <p:font typeface="HY견고딕" pitchFamily="18" charset="-127"/>
      <p:regular r:id="rId49"/>
    </p:embeddedFont>
    <p:embeddedFont>
      <p:font typeface="맑은 고딕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F79D13B-162F-48CE-82A5-30DA183EA0A8}">
          <p14:sldIdLst>
            <p14:sldId id="304"/>
            <p14:sldId id="278"/>
            <p14:sldId id="279"/>
            <p14:sldId id="267"/>
            <p14:sldId id="417"/>
          </p14:sldIdLst>
        </p14:section>
        <p14:section name="제목 없는 구역" id="{264D8A09-4F62-42DA-B88C-914D71545A66}">
          <p14:sldIdLst>
            <p14:sldId id="418"/>
            <p14:sldId id="420"/>
            <p14:sldId id="421"/>
            <p14:sldId id="424"/>
            <p14:sldId id="422"/>
            <p14:sldId id="425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8"/>
            <p14:sldId id="437"/>
            <p14:sldId id="439"/>
            <p14:sldId id="440"/>
            <p14:sldId id="441"/>
            <p14:sldId id="442"/>
            <p14:sldId id="444"/>
            <p14:sldId id="446"/>
            <p14:sldId id="445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31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9123" autoAdjust="0"/>
  </p:normalViewPr>
  <p:slideViewPr>
    <p:cSldViewPr>
      <p:cViewPr varScale="1">
        <p:scale>
          <a:sx n="91" d="100"/>
          <a:sy n="91" d="100"/>
        </p:scale>
        <p:origin x="-22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집에서 </a:t>
            </a:r>
            <a:r>
              <a:rPr lang="ko-KR" altLang="en-US" dirty="0" err="1" smtClean="0"/>
              <a:t>할경우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소실 관련 설명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프로젝트 속성 </a:t>
            </a:r>
            <a:r>
              <a:rPr lang="en-US" altLang="ko-KR" baseline="0" dirty="0" smtClean="0"/>
              <a:t>java build path library -&gt; add library -&gt; </a:t>
            </a:r>
            <a:r>
              <a:rPr lang="en-US" altLang="ko-KR" baseline="0" dirty="0" err="1" smtClean="0"/>
              <a:t>serverRuntime</a:t>
            </a:r>
            <a:r>
              <a:rPr lang="en-US" altLang="ko-KR" baseline="0" dirty="0" smtClean="0"/>
              <a:t> -&gt; </a:t>
            </a:r>
            <a:r>
              <a:rPr lang="ko-KR" altLang="en-US" baseline="0" dirty="0" err="1" smtClean="0"/>
              <a:t>톰캣</a:t>
            </a:r>
            <a:r>
              <a:rPr lang="ko-KR" altLang="en-US" baseline="0" dirty="0" smtClean="0"/>
              <a:t> 연결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실행 시 </a:t>
            </a:r>
            <a:r>
              <a:rPr lang="en-US" altLang="ko-KR" baseline="0" dirty="0" err="1" smtClean="0"/>
              <a:t>doget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dopost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</a:t>
            </a:r>
            <a:endParaRPr lang="en-US" altLang="ko-KR" baseline="0" dirty="0" smtClean="0"/>
          </a:p>
          <a:p>
            <a:r>
              <a:rPr lang="en-US" altLang="ko-KR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매핑코드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@</a:t>
            </a:r>
            <a:r>
              <a:rPr lang="en-US" altLang="ko-KR" baseline="0" dirty="0" err="1" smtClean="0"/>
              <a:t>WebSevlet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Request -&gt; </a:t>
            </a:r>
            <a:r>
              <a:rPr lang="ko-KR" altLang="en-US" baseline="0" dirty="0" smtClean="0"/>
              <a:t>요청 정보</a:t>
            </a:r>
            <a:endParaRPr lang="en-US" altLang="ko-KR" baseline="0" dirty="0" smtClean="0"/>
          </a:p>
          <a:p>
            <a:r>
              <a:rPr lang="en-US" altLang="ko-KR" baseline="0" dirty="0" smtClean="0"/>
              <a:t>Response -&gt; </a:t>
            </a:r>
            <a:r>
              <a:rPr lang="ko-KR" altLang="en-US" baseline="0" dirty="0" smtClean="0"/>
              <a:t>응답 정보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9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join.jsp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먼저 작성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join.java </a:t>
            </a:r>
            <a:r>
              <a:rPr lang="ko-KR" altLang="en-US" baseline="0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71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6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Login2.jsp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작성 중 자바스크립트에서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만들 때 자동완성 툴인 </a:t>
            </a:r>
            <a:r>
              <a:rPr lang="en-US" altLang="ko-KR" dirty="0" smtClean="0"/>
              <a:t>Tern</a:t>
            </a:r>
            <a:r>
              <a:rPr lang="ko-KR" altLang="en-US" dirty="0" smtClean="0"/>
              <a:t>을 다운받는다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자바스크립트 자동완성 플러그인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검색 후 설치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en-US" altLang="ko-KR" baseline="0" dirty="0" smtClean="0"/>
              <a:t> submit 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button </a:t>
            </a:r>
            <a:r>
              <a:rPr lang="ko-KR" altLang="en-US" baseline="0" dirty="0" smtClean="0"/>
              <a:t>의 차이</a:t>
            </a:r>
            <a:endParaRPr lang="en-US" altLang="ko-KR" baseline="0" dirty="0" smtClean="0"/>
          </a:p>
          <a:p>
            <a:r>
              <a:rPr lang="en-US" altLang="ko-KR" baseline="0" dirty="0" smtClean="0"/>
              <a:t>Submit</a:t>
            </a:r>
            <a:r>
              <a:rPr lang="ko-KR" altLang="en-US" baseline="0" dirty="0" smtClean="0"/>
              <a:t>은 무조건 넘어가며 </a:t>
            </a:r>
            <a:r>
              <a:rPr lang="en-US" altLang="ko-KR" baseline="0" dirty="0" smtClean="0"/>
              <a:t>button</a:t>
            </a:r>
            <a:r>
              <a:rPr lang="ko-KR" altLang="en-US" baseline="0" dirty="0" smtClean="0"/>
              <a:t>은 지정해줘야 넘어간다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43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Join.jsp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먼저 작성</a:t>
            </a:r>
            <a:endParaRPr lang="en-US" altLang="ko-KR" baseline="0" dirty="0" smtClean="0"/>
          </a:p>
          <a:p>
            <a:r>
              <a:rPr lang="en-US" altLang="ko-KR" baseline="0" dirty="0" smtClean="0"/>
              <a:t>JoinServlet.java </a:t>
            </a:r>
            <a:r>
              <a:rPr lang="ko-KR" altLang="en-US" baseline="0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7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서블릿은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코드를 전부 써야 하므로 굉장히 불편하다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컨트롤 </a:t>
            </a:r>
            <a:r>
              <a:rPr lang="en-US" altLang="ko-KR" dirty="0" smtClean="0"/>
              <a:t>+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쉬프트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 O -&gt; </a:t>
            </a:r>
            <a:r>
              <a:rPr lang="ko-KR" altLang="en-US" baseline="0" dirty="0" err="1" smtClean="0"/>
              <a:t>임폴트</a:t>
            </a:r>
            <a:r>
              <a:rPr lang="ko-KR" altLang="en-US" baseline="0" dirty="0" smtClean="0"/>
              <a:t> 자동 찾기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7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예를 들어 </a:t>
            </a:r>
            <a:r>
              <a:rPr lang="ko-KR" altLang="en-US" dirty="0" err="1" smtClean="0"/>
              <a:t>네이버에서</a:t>
            </a:r>
            <a:r>
              <a:rPr lang="ko-KR" altLang="en-US" dirty="0" smtClean="0"/>
              <a:t> 검색 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정보가 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로그인 창에서는 정보가 추가로 뜨지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7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GetorPost.java</a:t>
            </a:r>
          </a:p>
          <a:p>
            <a:r>
              <a:rPr lang="en-US" altLang="ko-KR" dirty="0" smtClean="0"/>
              <a:t>GetorPost.html</a:t>
            </a:r>
          </a:p>
          <a:p>
            <a:r>
              <a:rPr lang="ko-KR" altLang="en-US" dirty="0" smtClean="0"/>
              <a:t>끝나고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jsp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파일로도 만들어 본다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0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Login.java</a:t>
            </a:r>
          </a:p>
          <a:p>
            <a:r>
              <a:rPr lang="en-US" altLang="ko-KR" dirty="0" err="1" smtClean="0"/>
              <a:t>Login.jsp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만들고 </a:t>
            </a:r>
            <a:r>
              <a:rPr lang="ko-KR" altLang="en-US" baseline="0" smtClean="0"/>
              <a:t>설명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CatChoice.jsp</a:t>
            </a:r>
            <a:endParaRPr lang="en-US" altLang="ko-KR" dirty="0" smtClean="0"/>
          </a:p>
          <a:p>
            <a:r>
              <a:rPr lang="en-US" altLang="ko-KR" dirty="0" smtClean="0"/>
              <a:t>CatChoice.java</a:t>
            </a:r>
          </a:p>
          <a:p>
            <a:r>
              <a:rPr lang="ko-KR" altLang="en-US" dirty="0" smtClean="0"/>
              <a:t>만들고 이미지 경로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1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doGet</a:t>
            </a:r>
            <a:r>
              <a:rPr lang="ko-KR" altLang="en-US" sz="1200" dirty="0" smtClean="0">
                <a:solidFill>
                  <a:schemeClr val="bg1"/>
                </a:solidFill>
              </a:rPr>
              <a:t>과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doPost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</a:rPr>
              <a:t>대신 </a:t>
            </a:r>
            <a:r>
              <a:rPr lang="en-US" altLang="ko-KR" sz="1200" dirty="0" smtClean="0">
                <a:solidFill>
                  <a:schemeClr val="bg1"/>
                </a:solidFill>
              </a:rPr>
              <a:t>Service</a:t>
            </a:r>
            <a:r>
              <a:rPr lang="ko-KR" altLang="en-US" sz="1200" dirty="0" smtClean="0">
                <a:solidFill>
                  <a:schemeClr val="bg1"/>
                </a:solidFill>
              </a:rPr>
              <a:t>는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3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Service</a:t>
            </a:r>
            <a:r>
              <a:rPr lang="ko-KR" altLang="en-US" sz="1200" dirty="0" smtClean="0">
                <a:solidFill>
                  <a:schemeClr val="bg1"/>
                </a:solidFill>
              </a:rPr>
              <a:t>는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doGet</a:t>
            </a:r>
            <a:r>
              <a:rPr lang="ko-KR" altLang="en-US" sz="1200" dirty="0" smtClean="0">
                <a:solidFill>
                  <a:schemeClr val="bg1"/>
                </a:solidFill>
              </a:rPr>
              <a:t>과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doPost</a:t>
            </a:r>
            <a:r>
              <a:rPr lang="ko-KR" altLang="en-US" sz="1200" dirty="0" smtClean="0">
                <a:solidFill>
                  <a:schemeClr val="bg1"/>
                </a:solidFill>
              </a:rPr>
              <a:t>가 없을 때 호출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en-US" altLang="ko-KR" sz="1200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188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LifeCycleServlet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Destroy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서버를 꺼야 호출 된다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Do get </a:t>
            </a:r>
            <a:r>
              <a:rPr lang="en-US" altLang="ko-KR" baseline="0" dirty="0" err="1" smtClean="0"/>
              <a:t>dopost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새로고침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할때마다</a:t>
            </a:r>
            <a:r>
              <a:rPr lang="ko-KR" altLang="en-US" baseline="0" dirty="0" smtClean="0"/>
              <a:t> 뜬다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PostConstruct,PreDestroy</a:t>
            </a:r>
            <a:r>
              <a:rPr lang="en-US" altLang="ko-K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79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JSP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7392432" cy="238158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76420" y="2852937"/>
            <a:ext cx="32675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556792"/>
            <a:ext cx="5811367" cy="426017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68048" y="5049752"/>
            <a:ext cx="4076160" cy="2514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2" y="986734"/>
            <a:ext cx="6847425" cy="5152516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43331" y="4653136"/>
            <a:ext cx="301585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7392432" cy="238158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40214" y="2636912"/>
            <a:ext cx="33174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39" y="1081024"/>
            <a:ext cx="7557025" cy="494026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79712" y="1258678"/>
            <a:ext cx="1080120" cy="226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85914"/>
            <a:ext cx="4896533" cy="469648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915816" y="2924945"/>
            <a:ext cx="144016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4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52" y="882386"/>
            <a:ext cx="4007357" cy="562919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12184" y="6177496"/>
            <a:ext cx="73903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5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06" y="772606"/>
            <a:ext cx="4030976" cy="564494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5424" y="6093296"/>
            <a:ext cx="73903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3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24" y="882386"/>
            <a:ext cx="4015230" cy="5637068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16054" y="6212928"/>
            <a:ext cx="739030" cy="196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47515" y="2272127"/>
            <a:ext cx="1955384" cy="196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84" y="1051663"/>
            <a:ext cx="5365229" cy="515564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3266" y="5807636"/>
            <a:ext cx="983649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1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3168803"/>
            <a:ext cx="3167329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Servlet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124744"/>
            <a:ext cx="5556187" cy="5361233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57917" y="3032384"/>
            <a:ext cx="1190215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1821" y="3343656"/>
            <a:ext cx="1190215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65555" y="6022990"/>
            <a:ext cx="983649" cy="2613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8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8539"/>
            <a:ext cx="4887007" cy="511563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304780" y="5793072"/>
            <a:ext cx="812933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79" y="1200356"/>
            <a:ext cx="4896533" cy="511563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06204" y="5949280"/>
            <a:ext cx="89422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653888"/>
            <a:ext cx="789325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/>
              <a:t>package Tutorial_Chap01;</a:t>
            </a:r>
          </a:p>
          <a:p>
            <a:endParaRPr lang="ko-KR" altLang="en-US" sz="900" b="1" dirty="0"/>
          </a:p>
          <a:p>
            <a:r>
              <a:rPr lang="ko-KR" altLang="en-US" sz="900" b="1" dirty="0"/>
              <a:t>import java.io.IOException;</a:t>
            </a:r>
          </a:p>
          <a:p>
            <a:r>
              <a:rPr lang="ko-KR" altLang="en-US" sz="900" b="1" dirty="0"/>
              <a:t>import javax.servlet.ServletException;</a:t>
            </a:r>
          </a:p>
          <a:p>
            <a:r>
              <a:rPr lang="ko-KR" altLang="en-US" sz="900" b="1" dirty="0"/>
              <a:t>import javax.servlet.annotation.WebServlet;</a:t>
            </a:r>
          </a:p>
          <a:p>
            <a:r>
              <a:rPr lang="ko-KR" altLang="en-US" sz="900" b="1" dirty="0"/>
              <a:t>import javax.servlet.http.HttpServlet;</a:t>
            </a:r>
          </a:p>
          <a:p>
            <a:r>
              <a:rPr lang="ko-KR" altLang="en-US" sz="900" b="1" dirty="0"/>
              <a:t>import javax.servlet.http.HttpServletRequest;</a:t>
            </a:r>
          </a:p>
          <a:p>
            <a:r>
              <a:rPr lang="ko-KR" altLang="en-US" sz="900" b="1" dirty="0"/>
              <a:t>import javax.servlet.http.HttpServletResponse;</a:t>
            </a:r>
          </a:p>
          <a:p>
            <a:endParaRPr lang="ko-KR" altLang="en-US" sz="900" b="1" dirty="0"/>
          </a:p>
          <a:p>
            <a:r>
              <a:rPr lang="ko-KR" altLang="en-US" sz="900" b="1" dirty="0"/>
              <a:t>/**</a:t>
            </a:r>
          </a:p>
          <a:p>
            <a:r>
              <a:rPr lang="ko-KR" altLang="en-US" sz="900" b="1" dirty="0"/>
              <a:t> * Servlet implementation class Hello</a:t>
            </a:r>
          </a:p>
          <a:p>
            <a:r>
              <a:rPr lang="ko-KR" altLang="en-US" sz="900" b="1" dirty="0"/>
              <a:t> */</a:t>
            </a:r>
          </a:p>
          <a:p>
            <a:r>
              <a:rPr lang="ko-KR" altLang="en-US" sz="900" b="1" dirty="0"/>
              <a:t>@WebServlet("/Hello")</a:t>
            </a:r>
          </a:p>
          <a:p>
            <a:r>
              <a:rPr lang="ko-KR" altLang="en-US" sz="900" b="1" dirty="0"/>
              <a:t>public class Hello extends HttpServlet {</a:t>
            </a:r>
          </a:p>
          <a:p>
            <a:r>
              <a:rPr lang="ko-KR" altLang="en-US" sz="900" b="1" dirty="0"/>
              <a:t>	private static final long serialVersionUID = 1L;</a:t>
            </a:r>
          </a:p>
          <a:p>
            <a:r>
              <a:rPr lang="ko-KR" altLang="en-US" sz="900" b="1" dirty="0"/>
              <a:t>       </a:t>
            </a:r>
          </a:p>
          <a:p>
            <a:r>
              <a:rPr lang="ko-KR" altLang="en-US" sz="900" b="1" dirty="0"/>
              <a:t>    /**</a:t>
            </a:r>
          </a:p>
          <a:p>
            <a:r>
              <a:rPr lang="ko-KR" altLang="en-US" sz="900" b="1" dirty="0"/>
              <a:t>     * @see HttpServlet#HttpServlet()</a:t>
            </a:r>
          </a:p>
          <a:p>
            <a:r>
              <a:rPr lang="ko-KR" altLang="en-US" sz="900" b="1" dirty="0"/>
              <a:t>     */</a:t>
            </a:r>
          </a:p>
          <a:p>
            <a:r>
              <a:rPr lang="ko-KR" altLang="en-US" sz="900" b="1" dirty="0"/>
              <a:t>    public Hello() {</a:t>
            </a:r>
          </a:p>
          <a:p>
            <a:r>
              <a:rPr lang="ko-KR" altLang="en-US" sz="900" b="1" dirty="0"/>
              <a:t>        super();</a:t>
            </a:r>
          </a:p>
          <a:p>
            <a:r>
              <a:rPr lang="ko-KR" altLang="en-US" sz="900" b="1" dirty="0"/>
              <a:t>        // TODO Auto-generated constructor stub</a:t>
            </a:r>
          </a:p>
          <a:p>
            <a:r>
              <a:rPr lang="ko-KR" altLang="en-US" sz="900" b="1" dirty="0"/>
              <a:t>    }</a:t>
            </a:r>
          </a:p>
          <a:p>
            <a:endParaRPr lang="ko-KR" altLang="en-US" sz="900" b="1" dirty="0"/>
          </a:p>
          <a:p>
            <a:r>
              <a:rPr lang="ko-KR" altLang="en-US" sz="900" b="1" dirty="0"/>
              <a:t>	/**</a:t>
            </a:r>
          </a:p>
          <a:p>
            <a:r>
              <a:rPr lang="ko-KR" altLang="en-US" sz="900" b="1" dirty="0"/>
              <a:t>	 * @see HttpServlet#doGet(HttpServletRequest request, HttpServletResponse response)</a:t>
            </a:r>
          </a:p>
          <a:p>
            <a:r>
              <a:rPr lang="ko-KR" altLang="en-US" sz="900" b="1" dirty="0"/>
              <a:t>	 */</a:t>
            </a:r>
          </a:p>
          <a:p>
            <a:r>
              <a:rPr lang="ko-KR" altLang="en-US" sz="900" b="1" dirty="0"/>
              <a:t>	protected void doGet(HttpServletRequest request, HttpServletResponse response) throws ServletException, IOException {</a:t>
            </a:r>
          </a:p>
          <a:p>
            <a:r>
              <a:rPr lang="ko-KR" altLang="en-US" sz="900" b="1" dirty="0"/>
              <a:t>		// TODO Auto-generated method stub</a:t>
            </a:r>
          </a:p>
          <a:p>
            <a:r>
              <a:rPr lang="ko-KR" altLang="en-US" sz="900" b="1" dirty="0"/>
              <a:t>		response.getWriter().append("Served at: ").append(request.getContextPath());</a:t>
            </a:r>
          </a:p>
          <a:p>
            <a:r>
              <a:rPr lang="ko-KR" altLang="en-US" sz="900" b="1" dirty="0"/>
              <a:t>	}</a:t>
            </a:r>
          </a:p>
          <a:p>
            <a:endParaRPr lang="ko-KR" altLang="en-US" sz="900" b="1" dirty="0"/>
          </a:p>
          <a:p>
            <a:r>
              <a:rPr lang="ko-KR" altLang="en-US" sz="900" b="1" dirty="0"/>
              <a:t>	/**</a:t>
            </a:r>
          </a:p>
          <a:p>
            <a:r>
              <a:rPr lang="ko-KR" altLang="en-US" sz="900" b="1" dirty="0"/>
              <a:t>	 * @see HttpServlet#doPost(HttpServletRequest request, HttpServletResponse response)</a:t>
            </a:r>
          </a:p>
          <a:p>
            <a:r>
              <a:rPr lang="ko-KR" altLang="en-US" sz="900" b="1" dirty="0"/>
              <a:t>	 */</a:t>
            </a:r>
          </a:p>
          <a:p>
            <a:r>
              <a:rPr lang="ko-KR" altLang="en-US" sz="900" b="1" dirty="0"/>
              <a:t>	protected void doPost(HttpServletRequest request, HttpServletResponse response) throws ServletException, IOException {</a:t>
            </a:r>
          </a:p>
          <a:p>
            <a:r>
              <a:rPr lang="ko-KR" altLang="en-US" sz="900" b="1" dirty="0"/>
              <a:t>		// TODO Auto-generated method stub</a:t>
            </a:r>
          </a:p>
          <a:p>
            <a:r>
              <a:rPr lang="ko-KR" altLang="en-US" sz="900" b="1" dirty="0"/>
              <a:t>		doGet(request, response);</a:t>
            </a:r>
          </a:p>
          <a:p>
            <a:r>
              <a:rPr lang="ko-KR" altLang="en-US" sz="900" b="1" dirty="0"/>
              <a:t>	}</a:t>
            </a:r>
          </a:p>
          <a:p>
            <a:endParaRPr lang="ko-KR" altLang="en-US" sz="900" b="1" dirty="0"/>
          </a:p>
          <a:p>
            <a:r>
              <a:rPr lang="ko-KR" altLang="en-US" sz="9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0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600" y="1510045"/>
            <a:ext cx="78932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@</a:t>
            </a:r>
            <a:r>
              <a:rPr lang="en-US" altLang="ko-KR" sz="1000" dirty="0" err="1"/>
              <a:t>WebServlet</a:t>
            </a:r>
            <a:r>
              <a:rPr lang="en-US" altLang="ko-KR" sz="1000" dirty="0"/>
              <a:t>("/Now")</a:t>
            </a:r>
          </a:p>
          <a:p>
            <a:r>
              <a:rPr lang="en-US" altLang="ko-KR" sz="1000" b="1" dirty="0"/>
              <a:t>public class </a:t>
            </a:r>
            <a:r>
              <a:rPr lang="en-US" altLang="ko-KR" sz="1000" b="1" dirty="0" err="1"/>
              <a:t>NowTime</a:t>
            </a:r>
            <a:r>
              <a:rPr lang="en-US" altLang="ko-KR" sz="1000" b="1" dirty="0"/>
              <a:t> extends </a:t>
            </a:r>
            <a:r>
              <a:rPr lang="en-US" altLang="ko-KR" sz="1000" b="1" dirty="0" err="1"/>
              <a:t>HttpServlet</a:t>
            </a:r>
            <a:r>
              <a:rPr lang="en-US" altLang="ko-KR" sz="1000" b="1" dirty="0"/>
              <a:t> {</a:t>
            </a:r>
          </a:p>
          <a:p>
            <a:r>
              <a:rPr lang="en-US" altLang="ko-KR" sz="1000" b="1" dirty="0"/>
              <a:t>private static final long </a:t>
            </a:r>
            <a:r>
              <a:rPr lang="en-US" altLang="ko-KR" sz="1000" b="1" i="1" dirty="0" err="1"/>
              <a:t>serialVersionUID</a:t>
            </a:r>
            <a:r>
              <a:rPr lang="en-US" altLang="ko-KR" sz="1000" b="1" i="1" dirty="0"/>
              <a:t> = 1L;</a:t>
            </a:r>
          </a:p>
          <a:p>
            <a:r>
              <a:rPr lang="en-US" altLang="ko-KR" sz="1000" dirty="0"/>
              <a:t>   </a:t>
            </a:r>
            <a:r>
              <a:rPr lang="en-US" altLang="ko-KR" sz="1000" b="1" dirty="0"/>
              <a:t>public </a:t>
            </a:r>
            <a:r>
              <a:rPr lang="en-US" altLang="ko-KR" sz="1000" b="1" dirty="0" err="1"/>
              <a:t>NowTime</a:t>
            </a:r>
            <a:r>
              <a:rPr lang="en-US" altLang="ko-KR" sz="1000" b="1" dirty="0"/>
              <a:t>()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b="1" dirty="0"/>
              <a:t>super();</a:t>
            </a:r>
          </a:p>
          <a:p>
            <a:r>
              <a:rPr lang="en-US" altLang="ko-KR" sz="1000" dirty="0"/>
              <a:t>        // </a:t>
            </a:r>
            <a:r>
              <a:rPr lang="en-US" altLang="ko-KR" sz="1000" b="1" dirty="0"/>
              <a:t>TODO Auto-generated constructor stub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/>
              <a:t>}</a:t>
            </a:r>
          </a:p>
          <a:p>
            <a:endParaRPr lang="ko-KR" altLang="en-US" sz="1000" dirty="0"/>
          </a:p>
          <a:p>
            <a:r>
              <a:rPr lang="en-US" altLang="ko-KR" sz="1000" b="1" dirty="0"/>
              <a:t>protected void </a:t>
            </a:r>
            <a:r>
              <a:rPr lang="en-US" altLang="ko-KR" sz="1000" b="1" dirty="0" err="1"/>
              <a:t>doGet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HttpServletRequest</a:t>
            </a:r>
            <a:r>
              <a:rPr lang="en-US" altLang="ko-KR" sz="1000" b="1" dirty="0"/>
              <a:t> request, </a:t>
            </a:r>
            <a:r>
              <a:rPr lang="en-US" altLang="ko-KR" sz="1000" b="1" dirty="0" err="1"/>
              <a:t>HttpServletResponse</a:t>
            </a:r>
            <a:r>
              <a:rPr lang="en-US" altLang="ko-KR" sz="1000" b="1" dirty="0"/>
              <a:t> response) throws </a:t>
            </a:r>
            <a:r>
              <a:rPr lang="en-US" altLang="ko-KR" sz="1000" b="1" dirty="0" err="1"/>
              <a:t>ServletException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IOException</a:t>
            </a:r>
            <a:r>
              <a:rPr lang="en-US" altLang="ko-KR" sz="1000" b="1" dirty="0"/>
              <a:t> {</a:t>
            </a:r>
          </a:p>
          <a:p>
            <a:pPr lvl="1"/>
            <a:r>
              <a:rPr lang="en-US" altLang="ko-KR" sz="1000" dirty="0" err="1" smtClean="0"/>
              <a:t>response.setCharacterEncoding</a:t>
            </a:r>
            <a:r>
              <a:rPr lang="en-US" altLang="ko-KR" sz="1000" dirty="0"/>
              <a:t>("utf-8");//</a:t>
            </a:r>
            <a:r>
              <a:rPr lang="ko-KR" altLang="en-US" sz="1000" dirty="0"/>
              <a:t>문자 </a:t>
            </a:r>
            <a:r>
              <a:rPr lang="ko-KR" altLang="en-US" sz="1000" dirty="0" err="1"/>
              <a:t>인코딩</a:t>
            </a:r>
            <a:endParaRPr lang="ko-KR" altLang="en-US" sz="1000" dirty="0"/>
          </a:p>
          <a:p>
            <a:pPr lvl="1"/>
            <a:r>
              <a:rPr lang="en-US" altLang="ko-KR" sz="1000" dirty="0" err="1"/>
              <a:t>response.setContentType</a:t>
            </a:r>
            <a:r>
              <a:rPr lang="en-US" altLang="ko-KR" sz="1000" dirty="0"/>
              <a:t>("text/html; charset=utf-8");//</a:t>
            </a:r>
            <a:r>
              <a:rPr lang="ko-KR" altLang="en-US" sz="1000" dirty="0"/>
              <a:t>응답할 내용 부분 설정</a:t>
            </a:r>
          </a:p>
          <a:p>
            <a:pPr lvl="1"/>
            <a:endParaRPr lang="ko-KR" altLang="en-US" sz="1000" dirty="0"/>
          </a:p>
          <a:p>
            <a:pPr lvl="1"/>
            <a:r>
              <a:rPr lang="en-US" altLang="ko-KR" sz="1000" dirty="0"/>
              <a:t>//</a:t>
            </a:r>
            <a:r>
              <a:rPr lang="ko-KR" altLang="en-US" sz="1000" dirty="0"/>
              <a:t>웹 화면으로 출력을 하게 해줄 출력 </a:t>
            </a:r>
            <a:r>
              <a:rPr lang="ko-KR" altLang="en-US" sz="1000" dirty="0" err="1"/>
              <a:t>스트림</a:t>
            </a:r>
            <a:r>
              <a:rPr lang="ko-KR" altLang="en-US" sz="1000" dirty="0"/>
              <a:t> 얻음</a:t>
            </a:r>
          </a:p>
          <a:p>
            <a:pPr lvl="1"/>
            <a:r>
              <a:rPr lang="en-US" altLang="ko-KR" sz="1000" dirty="0" err="1"/>
              <a:t>PrintWriter</a:t>
            </a:r>
            <a:r>
              <a:rPr lang="en-US" altLang="ko-KR" sz="1000" dirty="0"/>
              <a:t> out = </a:t>
            </a:r>
            <a:r>
              <a:rPr lang="en-US" altLang="ko-KR" sz="1000" dirty="0" err="1"/>
              <a:t>response.getWriter</a:t>
            </a:r>
            <a:r>
              <a:rPr lang="en-US" altLang="ko-KR" sz="1000" dirty="0"/>
              <a:t>();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("&lt;html&gt;");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("&lt;head&gt;");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("&lt;title&gt;</a:t>
            </a:r>
            <a:r>
              <a:rPr lang="ko-KR" altLang="en-US" sz="1000" dirty="0"/>
              <a:t>현재 시간 </a:t>
            </a:r>
            <a:r>
              <a:rPr lang="en-US" altLang="ko-KR" sz="1000" dirty="0"/>
              <a:t>&lt;/title</a:t>
            </a:r>
            <a:r>
              <a:rPr lang="en-US" altLang="ko-KR" sz="1000" dirty="0" smtClean="0"/>
              <a:t>&gt;");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 smtClean="0"/>
              <a:t>("&lt;/head&gt;");</a:t>
            </a:r>
            <a:endParaRPr lang="en-US" altLang="ko-KR" sz="1000" dirty="0"/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("&lt;body&gt;");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("&lt;h1&gt;</a:t>
            </a:r>
            <a:r>
              <a:rPr lang="ko-KR" altLang="en-US" sz="1000" dirty="0"/>
              <a:t>지금 시간은 </a:t>
            </a:r>
            <a:r>
              <a:rPr lang="en-US" altLang="ko-KR" sz="1000" dirty="0"/>
              <a:t>&lt;/h1&gt;");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</a:t>
            </a:r>
            <a:r>
              <a:rPr lang="en-US" altLang="ko-KR" sz="1000" b="1" dirty="0"/>
              <a:t>new Date());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("&lt;h1&gt;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 &lt;/h1&gt;");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("&lt;/body&gt;");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("&lt;/head&gt;");</a:t>
            </a:r>
          </a:p>
          <a:p>
            <a:pPr lvl="1"/>
            <a:r>
              <a:rPr lang="en-US" altLang="ko-KR" sz="1000" dirty="0" err="1"/>
              <a:t>out.println</a:t>
            </a:r>
            <a:r>
              <a:rPr lang="en-US" altLang="ko-KR" sz="1000" dirty="0"/>
              <a:t>("&lt;/html</a:t>
            </a:r>
            <a:r>
              <a:rPr lang="en-US" altLang="ko-KR" sz="1000" dirty="0" smtClean="0"/>
              <a:t>&gt;");</a:t>
            </a:r>
          </a:p>
          <a:p>
            <a:pPr lvl="1"/>
            <a:r>
              <a:rPr lang="en-US" altLang="ko-KR" sz="1000" dirty="0" err="1" smtClean="0"/>
              <a:t>out.close</a:t>
            </a:r>
            <a:r>
              <a:rPr lang="en-US" altLang="ko-KR" sz="1000" dirty="0" smtClean="0"/>
              <a:t>();</a:t>
            </a:r>
            <a:endParaRPr lang="en-US" altLang="ko-KR" sz="1000" dirty="0"/>
          </a:p>
          <a:p>
            <a:r>
              <a:rPr lang="en-US" altLang="ko-KR" sz="1000" dirty="0" smtClean="0"/>
              <a:t>	}</a:t>
            </a:r>
            <a:endParaRPr lang="en-US" altLang="ko-KR" sz="1000" dirty="0"/>
          </a:p>
          <a:p>
            <a:r>
              <a:rPr lang="en-US" altLang="ko-KR" sz="1000" b="1" dirty="0"/>
              <a:t>protected void </a:t>
            </a:r>
            <a:r>
              <a:rPr lang="en-US" altLang="ko-KR" sz="1000" b="1" dirty="0" err="1"/>
              <a:t>doPost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HttpServletRequest</a:t>
            </a:r>
            <a:r>
              <a:rPr lang="en-US" altLang="ko-KR" sz="1000" b="1" dirty="0"/>
              <a:t> request, </a:t>
            </a:r>
            <a:r>
              <a:rPr lang="en-US" altLang="ko-KR" sz="1000" b="1" dirty="0" err="1"/>
              <a:t>HttpServletResponse</a:t>
            </a:r>
            <a:r>
              <a:rPr lang="en-US" altLang="ko-KR" sz="1000" b="1" dirty="0"/>
              <a:t> response) throws </a:t>
            </a:r>
            <a:r>
              <a:rPr lang="en-US" altLang="ko-KR" sz="1000" b="1" dirty="0" err="1"/>
              <a:t>ServletException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IOException</a:t>
            </a:r>
            <a:r>
              <a:rPr lang="en-US" altLang="ko-KR" sz="1000" b="1" dirty="0"/>
              <a:t> {</a:t>
            </a:r>
          </a:p>
          <a:p>
            <a:r>
              <a:rPr lang="en-US" altLang="ko-KR" sz="1000" dirty="0" smtClean="0"/>
              <a:t>	}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4168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15616" y="2060848"/>
            <a:ext cx="1258878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Client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4694" y="2060848"/>
            <a:ext cx="1258878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(Tomcat)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73750" y="2060848"/>
            <a:ext cx="1274714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DB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83768" y="256490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684616" y="250318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483768" y="3212976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684616" y="3201920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2606" y="2185119"/>
            <a:ext cx="7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2833191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5616" y="4295416"/>
            <a:ext cx="81099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Client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 요청이 들어오면 서버에서 받아서 처리한다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여기서 중요한 것은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요청처리객체 및 응답처리객체인 </a:t>
            </a:r>
            <a:endParaRPr lang="en-US" altLang="ko-KR" sz="2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request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sz="2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response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Tomcat</a:t>
            </a:r>
            <a:r>
              <a:rPr lang="ko-KR" altLang="en-US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서버가 직접 생성해 준다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WAS(</a:t>
            </a:r>
            <a:r>
              <a:rPr lang="en-US" altLang="ko-KR" sz="2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Wap</a:t>
            </a:r>
            <a:r>
              <a:rPr lang="en-US" altLang="ko-KR" sz="2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Application Server)</a:t>
            </a:r>
            <a:endParaRPr lang="ko-KR" altLang="en-US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93772" y="2060848"/>
            <a:ext cx="1274714" cy="172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컨테이너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72000" y="2505088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4572000" y="3203824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02583" y="2636912"/>
            <a:ext cx="79779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Doget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값으로 정보가 전송되어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보안에 약함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경로 뒤 물음표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(?)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 함께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붙여 전송함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각각의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파라미터를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구분함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Dopost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heade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이용해 정보가 전송되어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보안에 강함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8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15616" y="3284984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DoGetorDoPost</a:t>
            </a:r>
            <a:r>
              <a:rPr lang="en-US" altLang="ko-KR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활용 예제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0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752" y="3212976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로그인 활용 예제 코드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68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752" y="3212976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이미지 활용 코드 예제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0430" y="3000372"/>
            <a:ext cx="2069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2298" y="1384431"/>
            <a:ext cx="1207454" cy="3785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1386343"/>
            <a:ext cx="1224136" cy="3783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(Tomcat)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8224" y="1412776"/>
            <a:ext cx="1190240" cy="375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83768" y="301669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44008" y="295497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483768" y="366476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4008" y="3653713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2606" y="2636912"/>
            <a:ext cx="7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3284984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82988" y="5266143"/>
            <a:ext cx="7702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풀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(Thread pool)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기존에 요청이 들어올 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필요할 때 마다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 때문에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속도 저하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심하다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수를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시켜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올리는게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목적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6096" y="1412776"/>
            <a:ext cx="1224136" cy="375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804248" y="2956881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804248" y="365561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98442" y="242088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60923" y="2050976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26" idx="1"/>
          </p:cNvCxnSpPr>
          <p:nvPr/>
        </p:nvCxnSpPr>
        <p:spPr>
          <a:xfrm flipV="1">
            <a:off x="4372924" y="2235932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03637" y="2987080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66118" y="261716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 flipV="1">
            <a:off x="4378119" y="2802124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14685" y="3563144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577166" y="3193232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flipV="1">
            <a:off x="4389167" y="3378188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19872" y="413920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82353" y="3769296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4394354" y="3954252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419872" y="4715272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82353" y="4345360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37" idx="1"/>
          </p:cNvCxnSpPr>
          <p:nvPr/>
        </p:nvCxnSpPr>
        <p:spPr>
          <a:xfrm flipV="1">
            <a:off x="4394354" y="4530316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2298" y="1384431"/>
            <a:ext cx="1207454" cy="3785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75856" y="1386343"/>
            <a:ext cx="1224136" cy="37837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WAS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(Tomcat)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  <a:p>
            <a:pPr algn="ctr"/>
            <a:endParaRPr lang="en-US" altLang="ko-KR" sz="3200" dirty="0" smtClean="0">
              <a:solidFill>
                <a:schemeClr val="tx1"/>
              </a:solidFill>
            </a:endParaRPr>
          </a:p>
          <a:p>
            <a:pPr algn="ctr"/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8224" y="1412776"/>
            <a:ext cx="1190240" cy="375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DB</a:t>
            </a: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endParaRPr lang="en-US" altLang="ko-KR" sz="4000" dirty="0" smtClean="0">
              <a:solidFill>
                <a:schemeClr val="tx1"/>
              </a:solidFill>
            </a:endParaRPr>
          </a:p>
          <a:p>
            <a:pPr algn="ctr"/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83768" y="301669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644008" y="295497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2483768" y="3664769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4008" y="3653713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2606" y="2636912"/>
            <a:ext cx="791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339752" y="3284984"/>
            <a:ext cx="914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response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82988" y="5266143"/>
            <a:ext cx="7702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풀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(Thread pool)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기존에 요청이 들어올 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필요할 때 마다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 때문에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속도 저하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심하다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수를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시켜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올리는게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목적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36096" y="1412776"/>
            <a:ext cx="1224136" cy="375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Servlet</a:t>
            </a: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804248" y="2956881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6804248" y="3655617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98442" y="242088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560923" y="2050976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26" idx="1"/>
          </p:cNvCxnSpPr>
          <p:nvPr/>
        </p:nvCxnSpPr>
        <p:spPr>
          <a:xfrm flipV="1">
            <a:off x="4372924" y="2235932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403637" y="2987080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66118" y="261716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endCxn id="28" idx="1"/>
          </p:cNvCxnSpPr>
          <p:nvPr/>
        </p:nvCxnSpPr>
        <p:spPr>
          <a:xfrm flipV="1">
            <a:off x="4378119" y="2802124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414685" y="3563144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577166" y="3193232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endCxn id="31" idx="1"/>
          </p:cNvCxnSpPr>
          <p:nvPr/>
        </p:nvCxnSpPr>
        <p:spPr>
          <a:xfrm flipV="1">
            <a:off x="4389167" y="3378188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419872" y="4139208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582353" y="3769296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endCxn id="34" idx="1"/>
          </p:cNvCxnSpPr>
          <p:nvPr/>
        </p:nvCxnSpPr>
        <p:spPr>
          <a:xfrm flipV="1">
            <a:off x="4394354" y="3954252"/>
            <a:ext cx="1187999" cy="3699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419872" y="4715272"/>
            <a:ext cx="974482" cy="369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endCxn id="28" idx="1"/>
          </p:cNvCxnSpPr>
          <p:nvPr/>
        </p:nvCxnSpPr>
        <p:spPr>
          <a:xfrm flipV="1">
            <a:off x="4394354" y="2802124"/>
            <a:ext cx="1171764" cy="20981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84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15816" y="1230290"/>
            <a:ext cx="5671950" cy="37856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Servlet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82988" y="5266143"/>
            <a:ext cx="77027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풀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(Thread pool)</a:t>
            </a: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기존에 요청이 들어올 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쓰레드를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필요할 때 마다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만들기 때문에 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및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속도 저하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심하다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그래서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쓰레드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수를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시켜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재사용성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올리는게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목적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203848" y="2780928"/>
            <a:ext cx="1872208" cy="91796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FirstServlet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863588" y="2924944"/>
            <a:ext cx="18362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23976" y="24928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홈페이지 요청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086843" y="2231286"/>
            <a:ext cx="210621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FirstServlet</a:t>
            </a:r>
            <a:r>
              <a:rPr lang="ko-KR" altLang="en-US" sz="1400" dirty="0" smtClean="0"/>
              <a:t>이 메모리에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존재하는지 체크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5751791" y="1969676"/>
            <a:ext cx="2465290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FirstServlet</a:t>
            </a:r>
            <a:r>
              <a:rPr lang="ko-KR" altLang="en-US" sz="1400" dirty="0" smtClean="0">
                <a:solidFill>
                  <a:schemeClr val="bg1"/>
                </a:solidFill>
              </a:rPr>
              <a:t>을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메모리에 로드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7194" y="2689175"/>
            <a:ext cx="1154483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Init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  <a:r>
              <a:rPr lang="ko-KR" altLang="en-US" sz="1400" dirty="0" smtClean="0">
                <a:solidFill>
                  <a:schemeClr val="bg1"/>
                </a:solidFill>
              </a:rPr>
              <a:t>를 호출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1073" y="3409255"/>
            <a:ext cx="2546723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</a:rPr>
              <a:t>doGet</a:t>
            </a:r>
            <a:r>
              <a:rPr lang="en-US" altLang="ko-KR" sz="1400" dirty="0" smtClean="0">
                <a:solidFill>
                  <a:schemeClr val="bg1"/>
                </a:solidFill>
              </a:rPr>
              <a:t>() </a:t>
            </a:r>
            <a:r>
              <a:rPr lang="ko-KR" altLang="en-US" sz="1400" dirty="0" smtClean="0">
                <a:solidFill>
                  <a:schemeClr val="bg1"/>
                </a:solidFill>
              </a:rPr>
              <a:t>또는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doPost</a:t>
            </a:r>
            <a:r>
              <a:rPr lang="en-US" altLang="ko-KR" sz="1400" dirty="0" smtClean="0">
                <a:solidFill>
                  <a:schemeClr val="bg1"/>
                </a:solidFill>
              </a:rPr>
              <a:t>()</a:t>
            </a:r>
            <a:r>
              <a:rPr lang="ko-KR" altLang="en-US" sz="1400" dirty="0" smtClean="0">
                <a:solidFill>
                  <a:schemeClr val="bg1"/>
                </a:solidFill>
              </a:rPr>
              <a:t>를 호출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33028" y="4097566"/>
            <a:ext cx="902811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결과응답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직선 화살표 연결선 49"/>
          <p:cNvCxnSpPr>
            <a:stCxn id="41" idx="6"/>
            <a:endCxn id="46" idx="1"/>
          </p:cNvCxnSpPr>
          <p:nvPr/>
        </p:nvCxnSpPr>
        <p:spPr>
          <a:xfrm flipV="1">
            <a:off x="5076056" y="2123565"/>
            <a:ext cx="675735" cy="1116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6"/>
            <a:endCxn id="48" idx="1"/>
          </p:cNvCxnSpPr>
          <p:nvPr/>
        </p:nvCxnSpPr>
        <p:spPr>
          <a:xfrm>
            <a:off x="5076056" y="3239909"/>
            <a:ext cx="635017" cy="32323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2"/>
            <a:endCxn id="47" idx="0"/>
          </p:cNvCxnSpPr>
          <p:nvPr/>
        </p:nvCxnSpPr>
        <p:spPr>
          <a:xfrm>
            <a:off x="6984436" y="2277453"/>
            <a:ext cx="0" cy="411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2"/>
            <a:endCxn id="48" idx="0"/>
          </p:cNvCxnSpPr>
          <p:nvPr/>
        </p:nvCxnSpPr>
        <p:spPr>
          <a:xfrm flipH="1">
            <a:off x="6984435" y="2996952"/>
            <a:ext cx="1" cy="412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2"/>
            <a:endCxn id="49" idx="0"/>
          </p:cNvCxnSpPr>
          <p:nvPr/>
        </p:nvCxnSpPr>
        <p:spPr>
          <a:xfrm flipH="1">
            <a:off x="6984434" y="3717032"/>
            <a:ext cx="1" cy="380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9" idx="1"/>
          </p:cNvCxnSpPr>
          <p:nvPr/>
        </p:nvCxnSpPr>
        <p:spPr>
          <a:xfrm flipH="1">
            <a:off x="809238" y="4251455"/>
            <a:ext cx="5723790" cy="31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086843" y="4356253"/>
            <a:ext cx="1847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39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42096" y="917999"/>
            <a:ext cx="54072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Servlet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생명주기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(Life Cycle)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54305" y="1844824"/>
            <a:ext cx="3382849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Servlet </a:t>
            </a:r>
            <a:r>
              <a:rPr lang="ko-KR" altLang="en-US" sz="3200" dirty="0" smtClean="0">
                <a:solidFill>
                  <a:schemeClr val="bg1"/>
                </a:solidFill>
              </a:rPr>
              <a:t>객체 생성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0898" y="3079321"/>
            <a:ext cx="1989647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Init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  <a:r>
              <a:rPr lang="ko-KR" altLang="en-US" sz="3200" dirty="0" smtClean="0">
                <a:solidFill>
                  <a:schemeClr val="bg1"/>
                </a:solidFill>
              </a:rPr>
              <a:t> 호출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32624" y="4556982"/>
            <a:ext cx="6226192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s</a:t>
            </a:r>
            <a:r>
              <a:rPr lang="en-US" altLang="ko-KR" sz="3200" dirty="0" smtClean="0">
                <a:solidFill>
                  <a:schemeClr val="bg1"/>
                </a:solidFill>
              </a:rPr>
              <a:t>ervice(),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doGet</a:t>
            </a:r>
            <a:r>
              <a:rPr lang="en-US" altLang="ko-KR" sz="3200" dirty="0" smtClean="0">
                <a:solidFill>
                  <a:schemeClr val="bg1"/>
                </a:solidFill>
              </a:rPr>
              <a:t>(),</a:t>
            </a:r>
            <a:r>
              <a:rPr lang="en-US" altLang="ko-KR" sz="3200" dirty="0" err="1" smtClean="0">
                <a:solidFill>
                  <a:schemeClr val="bg1"/>
                </a:solidFill>
              </a:rPr>
              <a:t>doPost</a:t>
            </a:r>
            <a:r>
              <a:rPr lang="en-US" altLang="ko-KR" sz="3200" dirty="0" smtClean="0">
                <a:solidFill>
                  <a:schemeClr val="bg1"/>
                </a:solidFill>
              </a:rPr>
              <a:t>()</a:t>
            </a:r>
            <a:r>
              <a:rPr lang="ko-KR" altLang="en-US" sz="3200" dirty="0" smtClean="0">
                <a:solidFill>
                  <a:schemeClr val="bg1"/>
                </a:solidFill>
              </a:rPr>
              <a:t>를 호출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9478" y="5924921"/>
            <a:ext cx="2772490" cy="58477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d</a:t>
            </a:r>
            <a:r>
              <a:rPr lang="en-US" altLang="ko-KR" sz="3200" dirty="0" smtClean="0">
                <a:solidFill>
                  <a:schemeClr val="bg1"/>
                </a:solidFill>
              </a:rPr>
              <a:t>estroy() </a:t>
            </a:r>
            <a:r>
              <a:rPr lang="ko-KR" altLang="en-US" sz="3200" dirty="0" smtClean="0">
                <a:solidFill>
                  <a:schemeClr val="bg1"/>
                </a:solidFill>
              </a:rPr>
              <a:t>호출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  <a:endCxn id="47" idx="0"/>
          </p:cNvCxnSpPr>
          <p:nvPr/>
        </p:nvCxnSpPr>
        <p:spPr>
          <a:xfrm flipH="1">
            <a:off x="4745722" y="2429599"/>
            <a:ext cx="8" cy="649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7" idx="2"/>
            <a:endCxn id="48" idx="0"/>
          </p:cNvCxnSpPr>
          <p:nvPr/>
        </p:nvCxnSpPr>
        <p:spPr>
          <a:xfrm flipH="1">
            <a:off x="4745720" y="3664096"/>
            <a:ext cx="2" cy="892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2"/>
            <a:endCxn id="49" idx="0"/>
          </p:cNvCxnSpPr>
          <p:nvPr/>
        </p:nvCxnSpPr>
        <p:spPr>
          <a:xfrm>
            <a:off x="4745720" y="5141757"/>
            <a:ext cx="3" cy="783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825042" y="4081510"/>
            <a:ext cx="7922921" cy="358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4059" y="2462039"/>
            <a:ext cx="1850571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선처리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PostConstruct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78206" y="5894142"/>
            <a:ext cx="1542281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후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@</a:t>
            </a:r>
            <a:r>
              <a:rPr lang="en-US" altLang="ko-KR" dirty="0" err="1" smtClean="0"/>
              <a:t>PreDestroy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1"/>
          </p:cNvCxnSpPr>
          <p:nvPr/>
        </p:nvCxnSpPr>
        <p:spPr>
          <a:xfrm flipH="1" flipV="1">
            <a:off x="4745720" y="2785204"/>
            <a:ext cx="177833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42" idx="1"/>
            <a:endCxn id="49" idx="2"/>
          </p:cNvCxnSpPr>
          <p:nvPr/>
        </p:nvCxnSpPr>
        <p:spPr>
          <a:xfrm rot="10800000" flipV="1">
            <a:off x="4745724" y="6217308"/>
            <a:ext cx="1932483" cy="292388"/>
          </a:xfrm>
          <a:prstGeom prst="bentConnector4">
            <a:avLst>
              <a:gd name="adj1" fmla="val 14133"/>
              <a:gd name="adj2" fmla="val 1887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1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910570"/>
            <a:ext cx="5354749" cy="560624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11760" y="4365104"/>
            <a:ext cx="5760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48088" y="4362359"/>
            <a:ext cx="697037" cy="463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858691" y="4611815"/>
            <a:ext cx="697037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12904" y="4833728"/>
            <a:ext cx="697037" cy="19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8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19672" y="3212976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Servlet </a:t>
            </a:r>
            <a:r>
              <a:rPr lang="en-US" altLang="ko-KR" sz="3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LifeCycle</a:t>
            </a:r>
            <a:r>
              <a:rPr lang="en-US" altLang="ko-KR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예제코드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1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3212976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회원가입 예제코드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01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6212" y="1495900"/>
            <a:ext cx="797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GuGuDan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출력 페이지 만들기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02" y="2318410"/>
            <a:ext cx="4018267" cy="22426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4314645"/>
            <a:ext cx="4536504" cy="20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2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78464" y="167512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30813" y="167512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1482713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JavaScript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5042" y="5373216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 사용되는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는 기본적으로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유효성 검사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하는데 주로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16" y="219834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3212976"/>
            <a:ext cx="7977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3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자바 스크립트 예제 작성</a:t>
            </a:r>
            <a:endParaRPr lang="en-US" altLang="ko-KR" sz="3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7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3478464" y="167512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3330813" y="167512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59832" y="1482713"/>
            <a:ext cx="363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Servlet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이란</a:t>
            </a:r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4501569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JSP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표준이 나오기 전에 만들어진 표준으로 자바 를 이용해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웹어플리케이션을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개발할 수 있도록 하는 게 목적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53" y="208403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7071" y="3365170"/>
            <a:ext cx="7977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Login2.jsp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에서 보낸 값 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Servlet </a:t>
            </a: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파일 만들어 웹에 출력하기</a:t>
            </a:r>
            <a:endParaRPr lang="en-US" altLang="ko-KR" sz="32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99992" y="2708920"/>
            <a:ext cx="4032448" cy="2808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09" y="2204864"/>
            <a:ext cx="568413" cy="7993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07392" y="447218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26524" y="1788785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699792" y="3004195"/>
            <a:ext cx="1656184" cy="496813"/>
            <a:chOff x="2699792" y="3004195"/>
            <a:chExt cx="1656184" cy="496813"/>
          </a:xfrm>
        </p:grpSpPr>
        <p:sp>
          <p:nvSpPr>
            <p:cNvPr id="25" name="오른쪽 화살표 24"/>
            <p:cNvSpPr/>
            <p:nvPr/>
          </p:nvSpPr>
          <p:spPr>
            <a:xfrm>
              <a:off x="2699792" y="3365170"/>
              <a:ext cx="1656184" cy="1358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5886" y="3004195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request</a:t>
              </a:r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99792" y="4204165"/>
            <a:ext cx="1656184" cy="637349"/>
            <a:chOff x="2699792" y="4204165"/>
            <a:chExt cx="1656184" cy="637349"/>
          </a:xfrm>
        </p:grpSpPr>
        <p:sp>
          <p:nvSpPr>
            <p:cNvPr id="40" name="왼쪽 화살표 39"/>
            <p:cNvSpPr/>
            <p:nvPr/>
          </p:nvSpPr>
          <p:spPr>
            <a:xfrm>
              <a:off x="2699792" y="4204165"/>
              <a:ext cx="1656184" cy="1609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22402" y="4472182"/>
              <a:ext cx="1117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response</a:t>
              </a:r>
              <a:endParaRPr lang="ko-KR" altLang="en-US" dirty="0"/>
            </a:p>
          </p:txBody>
        </p:sp>
      </p:grpSp>
      <p:sp>
        <p:nvSpPr>
          <p:cNvPr id="42" name="갈매기형 수장 41"/>
          <p:cNvSpPr/>
          <p:nvPr/>
        </p:nvSpPr>
        <p:spPr>
          <a:xfrm>
            <a:off x="2941801" y="124514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2794150" y="1245146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8608" y="1052736"/>
            <a:ext cx="471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페이지 처리과정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39" y="3159816"/>
            <a:ext cx="1837888" cy="1312367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4882413" y="3258683"/>
            <a:ext cx="3314411" cy="1944471"/>
            <a:chOff x="4882413" y="3258683"/>
            <a:chExt cx="3314411" cy="1944471"/>
          </a:xfrm>
        </p:grpSpPr>
        <p:grpSp>
          <p:nvGrpSpPr>
            <p:cNvPr id="28" name="그룹 27"/>
            <p:cNvGrpSpPr/>
            <p:nvPr/>
          </p:nvGrpSpPr>
          <p:grpSpPr>
            <a:xfrm>
              <a:off x="4882413" y="3258683"/>
              <a:ext cx="3314411" cy="1944471"/>
              <a:chOff x="4882413" y="3258683"/>
              <a:chExt cx="3314411" cy="1944471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5898856" y="3258683"/>
                <a:ext cx="1152128" cy="5089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Controller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(servlet)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4882413" y="4675513"/>
                <a:ext cx="1152128" cy="5089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View</a:t>
                </a:r>
              </a:p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(JSP)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044696" y="4694178"/>
                <a:ext cx="1152128" cy="5089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Model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34" idx="2"/>
                <a:endCxn id="36" idx="0"/>
              </p:cNvCxnSpPr>
              <p:nvPr/>
            </p:nvCxnSpPr>
            <p:spPr>
              <a:xfrm>
                <a:off x="6474920" y="3767659"/>
                <a:ext cx="1145840" cy="9265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 flipH="1" flipV="1">
                <a:off x="6800422" y="3767659"/>
                <a:ext cx="1083946" cy="8854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/>
            <p:cNvCxnSpPr/>
            <p:nvPr/>
          </p:nvCxnSpPr>
          <p:spPr>
            <a:xfrm flipH="1">
              <a:off x="5436096" y="3767659"/>
              <a:ext cx="944436" cy="8854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7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2941801" y="164273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3" name="갈매기형 수장 42"/>
          <p:cNvSpPr/>
          <p:nvPr/>
        </p:nvSpPr>
        <p:spPr>
          <a:xfrm>
            <a:off x="2794150" y="1642733"/>
            <a:ext cx="165406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18608" y="1450323"/>
            <a:ext cx="4717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JSP </a:t>
            </a:r>
            <a:r>
              <a:rPr lang="ko-KR" altLang="en-US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페이지 처리과정</a:t>
            </a:r>
            <a:endParaRPr lang="en-US" altLang="ko-KR" sz="28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63479" y="2630806"/>
            <a:ext cx="2086137" cy="6825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Servlet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35753" y="2630806"/>
            <a:ext cx="2086137" cy="6825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SetvletConfig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49616" y="3970603"/>
            <a:ext cx="2086137" cy="6825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</a:rPr>
              <a:t>GenericServlet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49958" y="5266747"/>
            <a:ext cx="2086137" cy="6825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>
                <a:solidFill>
                  <a:schemeClr val="tx1"/>
                </a:solidFill>
              </a:rPr>
              <a:t>HttpServlet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7" idx="0"/>
            <a:endCxn id="46" idx="2"/>
          </p:cNvCxnSpPr>
          <p:nvPr/>
        </p:nvCxnSpPr>
        <p:spPr>
          <a:xfrm flipH="1" flipV="1">
            <a:off x="4892685" y="4653136"/>
            <a:ext cx="342" cy="613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6" idx="0"/>
            <a:endCxn id="2" idx="2"/>
          </p:cNvCxnSpPr>
          <p:nvPr/>
        </p:nvCxnSpPr>
        <p:spPr>
          <a:xfrm flipH="1" flipV="1">
            <a:off x="2806548" y="3313339"/>
            <a:ext cx="2086137" cy="657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6" idx="0"/>
            <a:endCxn id="33" idx="2"/>
          </p:cNvCxnSpPr>
          <p:nvPr/>
        </p:nvCxnSpPr>
        <p:spPr>
          <a:xfrm flipV="1">
            <a:off x="4892685" y="3313339"/>
            <a:ext cx="2086137" cy="6572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59153" y="2217676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431427" y="2201519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57853" y="41272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78773" y="542334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5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67" y="878962"/>
            <a:ext cx="7223931" cy="54466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188230" y="4984826"/>
            <a:ext cx="2501604" cy="176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82386"/>
            <a:ext cx="4858428" cy="5534797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40438" y="6034091"/>
            <a:ext cx="887746" cy="238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20888"/>
            <a:ext cx="7392432" cy="2381582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Servlet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840214" y="2636912"/>
            <a:ext cx="33174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824</Words>
  <Application>Microsoft Office PowerPoint</Application>
  <PresentationFormat>화면 슬라이드 쇼(4:3)</PresentationFormat>
  <Paragraphs>422</Paragraphs>
  <Slides>41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굴림</vt:lpstr>
      <vt:lpstr>Arial</vt:lpstr>
      <vt:lpstr>HY강B</vt:lpstr>
      <vt:lpstr>HY헤드라인M</vt:lpstr>
      <vt:lpstr>Segoe UI Black</vt:lpstr>
      <vt:lpstr>Yoon 윤고딕 520_TT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323</cp:revision>
  <dcterms:created xsi:type="dcterms:W3CDTF">2013-09-05T09:43:46Z</dcterms:created>
  <dcterms:modified xsi:type="dcterms:W3CDTF">2021-07-08T14:15:14Z</dcterms:modified>
</cp:coreProperties>
</file>