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9"/>
  </p:notesMasterIdLst>
  <p:handoutMasterIdLst>
    <p:handoutMasterId r:id="rId10"/>
  </p:handoutMasterIdLst>
  <p:sldIdLst>
    <p:sldId id="3133" r:id="rId2"/>
    <p:sldId id="3134" r:id="rId3"/>
    <p:sldId id="3135" r:id="rId4"/>
    <p:sldId id="3124" r:id="rId5"/>
    <p:sldId id="3126" r:id="rId6"/>
    <p:sldId id="3125" r:id="rId7"/>
    <p:sldId id="3140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E1"/>
    <a:srgbClr val="FFFFFF"/>
    <a:srgbClr val="00B369"/>
    <a:srgbClr val="A78357"/>
    <a:srgbClr val="28C7D4"/>
    <a:srgbClr val="F94D4D"/>
    <a:srgbClr val="FEFEFE"/>
    <a:srgbClr val="8F1A12"/>
    <a:srgbClr val="F84E4B"/>
    <a:srgbClr val="26C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9" autoAdjust="0"/>
    <p:restoredTop sz="92986" autoAdjust="0"/>
  </p:normalViewPr>
  <p:slideViewPr>
    <p:cSldViewPr>
      <p:cViewPr>
        <p:scale>
          <a:sx n="75" d="100"/>
          <a:sy n="75" d="100"/>
        </p:scale>
        <p:origin x="1116" y="82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0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8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8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18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7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643766"/>
            <a:ext cx="12858750" cy="1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516714" y="187358"/>
            <a:ext cx="303705" cy="303705"/>
            <a:chOff x="624979" y="908720"/>
            <a:chExt cx="288032" cy="28803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0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75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5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</p:sldLayoutIdLst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等腰三角形 44"/>
          <p:cNvSpPr/>
          <p:nvPr/>
        </p:nvSpPr>
        <p:spPr>
          <a:xfrm flipV="1">
            <a:off x="148508" y="3096937"/>
            <a:ext cx="1160570" cy="1921658"/>
          </a:xfrm>
          <a:prstGeom prst="triangle">
            <a:avLst/>
          </a:pr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5" rIns="96430" bIns="48215"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等腰三角形 43"/>
          <p:cNvSpPr/>
          <p:nvPr/>
        </p:nvSpPr>
        <p:spPr>
          <a:xfrm>
            <a:off x="3424382" y="799334"/>
            <a:ext cx="1160570" cy="1921658"/>
          </a:xfrm>
          <a:prstGeom prst="triangle">
            <a:avLst/>
          </a:pr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5" rIns="96430" bIns="48215"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0A8F4A-CF33-4596-B6AB-B86E26FEC3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717" r="-1519" b="37857"/>
          <a:stretch/>
        </p:blipFill>
        <p:spPr>
          <a:xfrm>
            <a:off x="-1" y="1081604"/>
            <a:ext cx="13054111" cy="3705868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071566" y="5876676"/>
            <a:ext cx="4590057" cy="2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初二</a:t>
            </a:r>
            <a:r>
              <a:rPr lang="en-US" altLang="zh-CN" sz="900" noProof="1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</a:t>
            </a:r>
            <a:r>
              <a:rPr lang="zh-CN" altLang="en-US" sz="900" noProof="1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班 纪钧宝 祁海钊 常朗 叶家豪 谢修豪 黄义东 欧阳乐</a:t>
            </a:r>
            <a:endParaRPr lang="da-DK" altLang="id-ID" sz="900" dirty="0">
              <a:solidFill>
                <a:srgbClr val="1A8CE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1263238" y="4797633"/>
            <a:ext cx="10332270" cy="1175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998" kern="2000" dirty="0">
                <a:solidFill>
                  <a:srgbClr val="1A8CE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Arial" panose="020B0604020202020204" pitchFamily="34" charset="0"/>
              </a:rPr>
              <a:t>某十字路口交通管理混乱问题</a:t>
            </a:r>
          </a:p>
        </p:txBody>
      </p:sp>
      <p:sp>
        <p:nvSpPr>
          <p:cNvPr id="47" name="平行四边形 46"/>
          <p:cNvSpPr/>
          <p:nvPr/>
        </p:nvSpPr>
        <p:spPr>
          <a:xfrm>
            <a:off x="674508" y="809495"/>
            <a:ext cx="3384444" cy="4198939"/>
          </a:xfrm>
          <a:prstGeom prst="parallelogram">
            <a:avLst>
              <a:gd name="adj" fmla="val 48207"/>
            </a:avLst>
          </a:pr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5" rIns="96430" bIns="48215"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52857"/>
      </p:ext>
    </p:extLst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5A5D2A56-024D-4620-B13F-4F1DD643DBF4}"/>
              </a:ext>
            </a:extLst>
          </p:cNvPr>
          <p:cNvSpPr/>
          <p:nvPr/>
        </p:nvSpPr>
        <p:spPr>
          <a:xfrm rot="10800000">
            <a:off x="5637284" y="1096043"/>
            <a:ext cx="7244049" cy="518457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2195A0-E372-4755-9FA1-B023E0B7ABE3}"/>
              </a:ext>
            </a:extLst>
          </p:cNvPr>
          <p:cNvSpPr txBox="1"/>
          <p:nvPr/>
        </p:nvSpPr>
        <p:spPr>
          <a:xfrm>
            <a:off x="7869535" y="1354167"/>
            <a:ext cx="4845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随着城市人口的增加，交通问题在东莞的许多地方成为了焦点问题。有许多十字路口交通拥堵、秩序混乱问题十分严重。在这个路口，每天早上汽车就已在路口旁排起了长队。原本只需要几分钟的路程需要几十分钟才能完成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2511D58D-DC29-4989-AF89-25C961BF0B41}"/>
              </a:ext>
            </a:extLst>
          </p:cNvPr>
          <p:cNvSpPr/>
          <p:nvPr/>
        </p:nvSpPr>
        <p:spPr>
          <a:xfrm>
            <a:off x="-649995" y="1096045"/>
            <a:ext cx="6287282" cy="5184576"/>
          </a:xfrm>
          <a:prstGeom prst="homePlat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51745"/>
      </p:ext>
    </p:extLst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flipH="1">
            <a:off x="6069335" y="0"/>
            <a:ext cx="6800758" cy="7232650"/>
          </a:xfrm>
          <a:prstGeom prst="homePlat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甚至有时候汽车在路口中央停止无法开动，一个红绿灯需要等好几次，道路上的汽车进退两难。不仅是汽车，即使是行人也因为庞大的车流量而无法安心又快速地过马路。由于汽车量过大，导致有时还会发生交通事故。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55" y="643501"/>
            <a:ext cx="6068980" cy="5945657"/>
          </a:xfrm>
          <a:custGeom>
            <a:avLst/>
            <a:gdLst>
              <a:gd name="connsiteX0" fmla="*/ 0 w 2972991"/>
              <a:gd name="connsiteY0" fmla="*/ 0 h 5945983"/>
              <a:gd name="connsiteX1" fmla="*/ 2972991 w 2972991"/>
              <a:gd name="connsiteY1" fmla="*/ 2972992 h 5945983"/>
              <a:gd name="connsiteX2" fmla="*/ 0 w 2972991"/>
              <a:gd name="connsiteY2" fmla="*/ 5945983 h 59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991" h="5945983">
                <a:moveTo>
                  <a:pt x="0" y="0"/>
                </a:moveTo>
                <a:lnTo>
                  <a:pt x="2972991" y="2972992"/>
                </a:lnTo>
                <a:lnTo>
                  <a:pt x="0" y="5945983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9756082"/>
      </p:ext>
    </p:extLst>
  </p:cSld>
  <p:clrMapOvr>
    <a:masterClrMapping/>
  </p:clrMapOvr>
  <p:transition spd="slow" advClick="0" advTm="3000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7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9546" y="1039636"/>
            <a:ext cx="2906170" cy="5895925"/>
          </a:xfrm>
          <a:prstGeom prst="rect">
            <a:avLst/>
          </a:prstGeom>
        </p:spPr>
      </p:pic>
      <p:sp>
        <p:nvSpPr>
          <p:cNvPr id="29" name="TextBox 39"/>
          <p:cNvSpPr txBox="1"/>
          <p:nvPr/>
        </p:nvSpPr>
        <p:spPr>
          <a:xfrm>
            <a:off x="7077447" y="1290844"/>
            <a:ext cx="4772196" cy="13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/>
              <a:t>首先，红绿灯的时间大致是合理的，但是当汽车的使用率上升时，在高峰期时会导致严重的交通堵塞。由于车流量变大，有关部门不得不延长红灯时间。比如国贸，我今天就路过一次，红灯的时间明显延长，导致堵塞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39"/>
          <p:cNvSpPr txBox="1"/>
          <p:nvPr/>
        </p:nvSpPr>
        <p:spPr>
          <a:xfrm>
            <a:off x="7081613" y="2824237"/>
            <a:ext cx="460434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其次使道路容量不足和设计不妥。明显的例子就是校门口的那条路。宽度短就需要掉头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77446" y="4192389"/>
            <a:ext cx="4604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最后还有一个寮步和东城都不管的一个形同虚设的红绿灯。我在这儿呆了七年，每次早上都堵得一塌糊涂。中学错峰放学，有很大一部分是因为害怕交通堵塞</a:t>
            </a:r>
            <a:endParaRPr lang="zh-CN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466FA0-F066-44A2-B74E-F844E3AA9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r="40843"/>
          <a:stretch/>
        </p:blipFill>
        <p:spPr bwMode="auto">
          <a:xfrm>
            <a:off x="3621063" y="1528093"/>
            <a:ext cx="2592287" cy="470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234103"/>
      </p:ext>
    </p:extLst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5529" y="936608"/>
            <a:ext cx="6235556" cy="3474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71117" y="5742568"/>
            <a:ext cx="121582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528" y="5804796"/>
            <a:ext cx="12429523" cy="250837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noProof="1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初二</a:t>
            </a:r>
            <a:r>
              <a:rPr lang="en-US" altLang="zh-CN" sz="800" noProof="1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</a:t>
            </a:r>
            <a:r>
              <a:rPr lang="zh-CN" altLang="en-US" sz="800" noProof="1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班 纪钧宝 祁海钊 常朗 叶家豪 谢修豪 黄义东 欧阳乐</a:t>
            </a:r>
            <a:endParaRPr lang="da-DK" altLang="id-ID" sz="800" dirty="0">
              <a:solidFill>
                <a:srgbClr val="1A8CE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470" y="1058002"/>
            <a:ext cx="6067905" cy="279832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</a:rPr>
              <a:t>路口交汇处堵塞可以说是司空见惯了，我们没办法根除只能改善。目前唯一现实的做法是派交警前去指挥交通。但是这有很大的局限性，比如说国贸附近的路口那么大个十字路，那么大个车道，那么多车，你得派很多人我们可以从司机下手，进行教育。但同样很难。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17408" y="936608"/>
            <a:ext cx="5779872" cy="35307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9455" y="1058002"/>
            <a:ext cx="5779872" cy="3042755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据我多年观察和经验，路口红绿灯堵车多半是前面的车道堵车一直塞到路口，导致四个方向的车都无法通过，有些人甚至看到这种情况还会上去添堵。所以目前最好的改善方法是保障红绿灯后的道路畅通，这样可以有效改善这一问题，并且严格限制红绿灯前的变道，违规扣他个</a:t>
            </a:r>
            <a:r>
              <a:rPr lang="en-US" altLang="zh-CN" sz="2400" b="1" dirty="0">
                <a:solidFill>
                  <a:schemeClr val="bg1"/>
                </a:solidFill>
              </a:rPr>
              <a:t>12</a:t>
            </a:r>
            <a:r>
              <a:rPr lang="zh-CN" altLang="zh-CN" sz="2400" b="1" dirty="0">
                <a:solidFill>
                  <a:schemeClr val="bg1"/>
                </a:solidFill>
              </a:rPr>
              <a:t>分。综上或许能解决大部分路口堵塞问题。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98426"/>
      </p:ext>
    </p:extLst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4679" y="-13393"/>
            <a:ext cx="12817424" cy="7246044"/>
          </a:xfrm>
          <a:custGeom>
            <a:avLst/>
            <a:gdLst>
              <a:gd name="connsiteX0" fmla="*/ 0 w 8801100"/>
              <a:gd name="connsiteY0" fmla="*/ 0 h 5153025"/>
              <a:gd name="connsiteX1" fmla="*/ 5153025 w 8801100"/>
              <a:gd name="connsiteY1" fmla="*/ 5153025 h 5153025"/>
              <a:gd name="connsiteX2" fmla="*/ 8801100 w 8801100"/>
              <a:gd name="connsiteY2" fmla="*/ 5153025 h 5153025"/>
              <a:gd name="connsiteX3" fmla="*/ 3667125 w 8801100"/>
              <a:gd name="connsiteY3" fmla="*/ 19050 h 5153025"/>
              <a:gd name="connsiteX4" fmla="*/ 0 w 8801100"/>
              <a:gd name="connsiteY4" fmla="*/ 0 h 5153025"/>
              <a:gd name="connsiteX0" fmla="*/ 0 w 8801100"/>
              <a:gd name="connsiteY0" fmla="*/ 0 h 5153025"/>
              <a:gd name="connsiteX1" fmla="*/ 5153025 w 8801100"/>
              <a:gd name="connsiteY1" fmla="*/ 5153025 h 5153025"/>
              <a:gd name="connsiteX2" fmla="*/ 8801100 w 8801100"/>
              <a:gd name="connsiteY2" fmla="*/ 5153025 h 5153025"/>
              <a:gd name="connsiteX3" fmla="*/ 3629025 w 8801100"/>
              <a:gd name="connsiteY3" fmla="*/ 0 h 5153025"/>
              <a:gd name="connsiteX4" fmla="*/ 0 w 8801100"/>
              <a:gd name="connsiteY4" fmla="*/ 0 h 51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5153025">
                <a:moveTo>
                  <a:pt x="0" y="0"/>
                </a:moveTo>
                <a:lnTo>
                  <a:pt x="5153025" y="5153025"/>
                </a:lnTo>
                <a:lnTo>
                  <a:pt x="8801100" y="5153025"/>
                </a:lnTo>
                <a:lnTo>
                  <a:pt x="3629025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66131D-1D61-4A02-9F87-107DC2E94E5F}"/>
              </a:ext>
            </a:extLst>
          </p:cNvPr>
          <p:cNvSpPr txBox="1"/>
          <p:nvPr/>
        </p:nvSpPr>
        <p:spPr>
          <a:xfrm>
            <a:off x="39593" y="1672109"/>
            <a:ext cx="21602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驾驶车辆者养成在马路上先思后行的习惯， 提前确定要变道的道路，不再变道使得后面车辆因停让变道车辆而减速，放缓行驶速度，造成交通拥堵。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2A2E4A-4816-41E0-990E-DBC127109DB3}"/>
              </a:ext>
            </a:extLst>
          </p:cNvPr>
          <p:cNvSpPr txBox="1"/>
          <p:nvPr/>
        </p:nvSpPr>
        <p:spPr>
          <a:xfrm>
            <a:off x="39593" y="4862099"/>
            <a:ext cx="476279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车辆行驶时注意前后车之间的间隔，以免发生事故，避免导致车祸，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驾驶者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本人受伤，道路封锁使得行驶车辆造成变道影响，从而放缓形式速度，造成交通拥堵。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2CBFD5-D85C-4850-B42D-B7BB1B347023}"/>
              </a:ext>
            </a:extLst>
          </p:cNvPr>
          <p:cNvSpPr txBox="1"/>
          <p:nvPr/>
        </p:nvSpPr>
        <p:spPr>
          <a:xfrm>
            <a:off x="9552996" y="808013"/>
            <a:ext cx="32920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没有红绿灯的情况下，若左右两端出现斑马线以示意行人通过，车主与路人应自主形成红绿灯意识，车主礼让停车，路人迅速过路，若出现年迈的老奶奶，年幼的小孩子，路人也应主动帮忙让他们顺利穿过马路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73125"/>
      </p:ext>
    </p:extLst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等腰三角形 44"/>
          <p:cNvSpPr/>
          <p:nvPr/>
        </p:nvSpPr>
        <p:spPr>
          <a:xfrm flipV="1">
            <a:off x="148508" y="3096937"/>
            <a:ext cx="1160570" cy="1921658"/>
          </a:xfrm>
          <a:prstGeom prst="triangle">
            <a:avLst/>
          </a:pr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5" rIns="96430" bIns="48215"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等腰三角形 43"/>
          <p:cNvSpPr/>
          <p:nvPr/>
        </p:nvSpPr>
        <p:spPr>
          <a:xfrm>
            <a:off x="3424382" y="799334"/>
            <a:ext cx="1160570" cy="1921658"/>
          </a:xfrm>
          <a:prstGeom prst="triangle">
            <a:avLst/>
          </a:pr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5" rIns="96430" bIns="48215"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0A8F4A-CF33-4596-B6AB-B86E26FEC3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717" r="-1519" b="37857"/>
          <a:stretch/>
        </p:blipFill>
        <p:spPr>
          <a:xfrm>
            <a:off x="-1" y="1081604"/>
            <a:ext cx="13054111" cy="3705868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071566" y="5876676"/>
            <a:ext cx="4590057" cy="2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初二</a:t>
            </a:r>
            <a:r>
              <a:rPr lang="en-US" altLang="zh-CN" sz="900" noProof="1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</a:t>
            </a:r>
            <a:r>
              <a:rPr lang="zh-CN" altLang="en-US" sz="900" noProof="1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班 纪钧宝 祁海钊 常朗 叶家豪 谢修豪 黄义东 欧阳乐</a:t>
            </a:r>
            <a:endParaRPr lang="da-DK" altLang="id-ID" sz="900" dirty="0">
              <a:solidFill>
                <a:srgbClr val="1A8CE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1263238" y="4797633"/>
            <a:ext cx="10332270" cy="1175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998" kern="2000" dirty="0">
                <a:solidFill>
                  <a:srgbClr val="1A8CE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Arial" panose="020B0604020202020204" pitchFamily="34" charset="0"/>
              </a:rPr>
              <a:t>感谢聆听</a:t>
            </a:r>
          </a:p>
        </p:txBody>
      </p:sp>
      <p:sp>
        <p:nvSpPr>
          <p:cNvPr id="47" name="平行四边形 46"/>
          <p:cNvSpPr/>
          <p:nvPr/>
        </p:nvSpPr>
        <p:spPr>
          <a:xfrm>
            <a:off x="674508" y="809495"/>
            <a:ext cx="3384444" cy="4198939"/>
          </a:xfrm>
          <a:prstGeom prst="parallelogram">
            <a:avLst>
              <a:gd name="adj" fmla="val 48207"/>
            </a:avLst>
          </a:pr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5" rIns="96430" bIns="48215"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13061"/>
      </p:ext>
    </p:extLst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D3B5147-410E-4E97-BD70-9DC3ACF0B48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95"/>
</p:tagLst>
</file>

<file path=ppt/theme/theme1.xml><?xml version="1.0" encoding="utf-8"?>
<a:theme xmlns:a="http://schemas.openxmlformats.org/drawingml/2006/main" name="下载更多PPT模板，请登陆蘑菇创意www.imogu.cn ">
  <a:themeElements>
    <a:clrScheme name="自定义 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595A"/>
      </a:accent1>
      <a:accent2>
        <a:srgbClr val="FC8388"/>
      </a:accent2>
      <a:accent3>
        <a:srgbClr val="2B595A"/>
      </a:accent3>
      <a:accent4>
        <a:srgbClr val="FC8388"/>
      </a:accent4>
      <a:accent5>
        <a:srgbClr val="2B595A"/>
      </a:accent5>
      <a:accent6>
        <a:srgbClr val="FC8388"/>
      </a:accent6>
      <a:hlink>
        <a:srgbClr val="2B595A"/>
      </a:hlink>
      <a:folHlink>
        <a:srgbClr val="FC838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623</Words>
  <Application>Microsoft Office PowerPoint</Application>
  <PresentationFormat>自定义</PresentationFormat>
  <Paragraphs>22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方正正准黑简体</vt:lpstr>
      <vt:lpstr>Arial</vt:lpstr>
      <vt:lpstr>Calibri</vt:lpstr>
      <vt:lpstr>Calibri Light</vt:lpstr>
      <vt:lpstr>下载更多PPT模板，请登陆蘑菇创意www.imogu.cn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195</dc:title>
  <dc:creator/>
  <cp:lastModifiedBy/>
  <cp:revision>1</cp:revision>
  <dcterms:created xsi:type="dcterms:W3CDTF">2016-10-17T14:00:15Z</dcterms:created>
  <dcterms:modified xsi:type="dcterms:W3CDTF">2021-09-22T02:43:14Z</dcterms:modified>
</cp:coreProperties>
</file>