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elle Brough"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1"/>
  </p:normalViewPr>
  <p:slideViewPr>
    <p:cSldViewPr snapToGrid="0" snapToObjects="1">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11-23T02:44:40.690" idx="1">
    <p:pos x="528" y="1150"/>
    <p:text>repetitive. Find a way to condense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ad0331a348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ad0331a348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ad0331a348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a:t>An Analysis of the Impact of Diabetes on Overall Health</a:t>
            </a:r>
            <a:endParaRPr/>
          </a:p>
        </p:txBody>
      </p:sp>
      <p:sp>
        <p:nvSpPr>
          <p:cNvPr id="89" name="Google Shape;89;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a:t>By: Jedediah Brough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22"/>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 name="Google Shape;153;p22"/>
          <p:cNvSpPr txBox="1">
            <a:spLocks noGrp="1"/>
          </p:cNvSpPr>
          <p:nvPr>
            <p:ph type="title"/>
          </p:nvPr>
        </p:nvSpPr>
        <p:spPr>
          <a:xfrm>
            <a:off x="838200" y="331325"/>
            <a:ext cx="10515600" cy="1306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BMI</a:t>
            </a:r>
            <a:endParaRPr sz="4800"/>
          </a:p>
        </p:txBody>
      </p:sp>
      <p:sp>
        <p:nvSpPr>
          <p:cNvPr id="154" name="Google Shape;154;p22"/>
          <p:cNvSpPr txBox="1">
            <a:spLocks noGrp="1"/>
          </p:cNvSpPr>
          <p:nvPr>
            <p:ph type="body" idx="1"/>
          </p:nvPr>
        </p:nvSpPr>
        <p:spPr>
          <a:xfrm>
            <a:off x="838200" y="1825625"/>
            <a:ext cx="4152774" cy="4303464"/>
          </a:xfrm>
          <a:prstGeom prst="rect">
            <a:avLst/>
          </a:prstGeom>
          <a:noFill/>
          <a:ln>
            <a:noFill/>
          </a:ln>
        </p:spPr>
        <p:txBody>
          <a:bodyPr spcFirstLastPara="1" wrap="square" lIns="91425" tIns="45700" rIns="91425" bIns="45700" anchor="t" anchorCtr="0">
            <a:noAutofit/>
          </a:bodyPr>
          <a:lstStyle/>
          <a:p>
            <a:pPr marL="228600" lvl="0" indent="-101600" algn="l" rtl="0">
              <a:lnSpc>
                <a:spcPct val="90000"/>
              </a:lnSpc>
              <a:spcBef>
                <a:spcPts val="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en-US" sz="2000"/>
              <a:t>Central Tendency: The values cluster around 30-40</a:t>
            </a:r>
            <a:endParaRPr/>
          </a:p>
          <a:p>
            <a:pPr marL="228600" lvl="0" indent="-228600" algn="l" rtl="0">
              <a:lnSpc>
                <a:spcPct val="90000"/>
              </a:lnSpc>
              <a:spcBef>
                <a:spcPts val="1000"/>
              </a:spcBef>
              <a:spcAft>
                <a:spcPts val="0"/>
              </a:spcAft>
              <a:buClr>
                <a:schemeClr val="dk1"/>
              </a:buClr>
              <a:buSzPts val="2000"/>
              <a:buChar char="•"/>
            </a:pPr>
            <a:r>
              <a:rPr lang="en-US" sz="2000"/>
              <a:t>Modes: There is only one cluster</a:t>
            </a:r>
            <a:endParaRPr/>
          </a:p>
          <a:p>
            <a:pPr marL="228600" lvl="0" indent="-228600" algn="l" rtl="0">
              <a:lnSpc>
                <a:spcPct val="90000"/>
              </a:lnSpc>
              <a:spcBef>
                <a:spcPts val="1000"/>
              </a:spcBef>
              <a:spcAft>
                <a:spcPts val="0"/>
              </a:spcAft>
              <a:buClr>
                <a:schemeClr val="dk1"/>
              </a:buClr>
              <a:buSzPts val="2000"/>
              <a:buChar char="•"/>
            </a:pPr>
            <a:r>
              <a:rPr lang="en-US" sz="2000"/>
              <a:t>Spread: The data ranges from 0 to 70</a:t>
            </a:r>
            <a:endParaRPr/>
          </a:p>
          <a:p>
            <a:pPr marL="228600" lvl="0" indent="-228600" algn="l" rtl="0">
              <a:lnSpc>
                <a:spcPct val="90000"/>
              </a:lnSpc>
              <a:spcBef>
                <a:spcPts val="1000"/>
              </a:spcBef>
              <a:spcAft>
                <a:spcPts val="0"/>
              </a:spcAft>
              <a:buClr>
                <a:schemeClr val="dk1"/>
              </a:buClr>
              <a:buSzPts val="2000"/>
              <a:buChar char="•"/>
            </a:pPr>
            <a:r>
              <a:rPr lang="en-US" sz="2000"/>
              <a:t>Tails: The data seems to drop of relatively quickly</a:t>
            </a:r>
            <a:endParaRPr/>
          </a:p>
          <a:p>
            <a:pPr marL="228600" lvl="0" indent="-228600" algn="l" rtl="0">
              <a:lnSpc>
                <a:spcPct val="90000"/>
              </a:lnSpc>
              <a:spcBef>
                <a:spcPts val="1000"/>
              </a:spcBef>
              <a:spcAft>
                <a:spcPts val="0"/>
              </a:spcAft>
              <a:buClr>
                <a:schemeClr val="dk1"/>
              </a:buClr>
              <a:buSzPts val="2000"/>
              <a:buChar char="•"/>
            </a:pPr>
            <a:r>
              <a:rPr lang="en-US" sz="2000"/>
              <a:t>Outliers: There is a gap between 15 and 0. The data at 0 could be an outlier. A BMI of 0 is not possible so it is most likely an outlier</a:t>
            </a:r>
            <a:endParaRPr/>
          </a:p>
        </p:txBody>
      </p:sp>
      <p:pic>
        <p:nvPicPr>
          <p:cNvPr id="155" name="Google Shape;155;p22"/>
          <p:cNvPicPr preferRelativeResize="0"/>
          <p:nvPr/>
        </p:nvPicPr>
        <p:blipFill rotWithShape="1">
          <a:blip r:embed="rId3">
            <a:alphaModFix/>
          </a:blip>
          <a:srcRect r="3" b="3208"/>
          <a:stretch/>
        </p:blipFill>
        <p:spPr>
          <a:xfrm>
            <a:off x="5183500" y="1904282"/>
            <a:ext cx="6170299" cy="42248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9"/>
        <p:cNvGrpSpPr/>
        <p:nvPr/>
      </p:nvGrpSpPr>
      <p:grpSpPr>
        <a:xfrm>
          <a:off x="0" y="0"/>
          <a:ext cx="0" cy="0"/>
          <a:chOff x="0" y="0"/>
          <a:chExt cx="0" cy="0"/>
        </a:xfrm>
      </p:grpSpPr>
      <p:sp>
        <p:nvSpPr>
          <p:cNvPr id="160" name="Google Shape;160;p23"/>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1" name="Google Shape;161;p23"/>
          <p:cNvSpPr txBox="1">
            <a:spLocks noGrp="1"/>
          </p:cNvSpPr>
          <p:nvPr>
            <p:ph type="title"/>
          </p:nvPr>
        </p:nvSpPr>
        <p:spPr>
          <a:xfrm>
            <a:off x="838200" y="365125"/>
            <a:ext cx="10515600" cy="130644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Diabetes Pedigree Function</a:t>
            </a:r>
            <a:endParaRPr sz="4800"/>
          </a:p>
        </p:txBody>
      </p:sp>
      <p:sp>
        <p:nvSpPr>
          <p:cNvPr id="162" name="Google Shape;162;p23"/>
          <p:cNvSpPr txBox="1">
            <a:spLocks noGrp="1"/>
          </p:cNvSpPr>
          <p:nvPr>
            <p:ph type="body" idx="1"/>
          </p:nvPr>
        </p:nvSpPr>
        <p:spPr>
          <a:xfrm>
            <a:off x="838200" y="1825625"/>
            <a:ext cx="4152774" cy="4303464"/>
          </a:xfrm>
          <a:prstGeom prst="rect">
            <a:avLst/>
          </a:prstGeom>
          <a:noFill/>
          <a:ln>
            <a:noFill/>
          </a:ln>
        </p:spPr>
        <p:txBody>
          <a:bodyPr spcFirstLastPara="1" wrap="square" lIns="91425" tIns="45700" rIns="91425" bIns="45700" anchor="t" anchorCtr="0">
            <a:noAutofit/>
          </a:bodyPr>
          <a:lstStyle/>
          <a:p>
            <a:pPr marL="228600" lvl="0" indent="-101600" algn="l" rtl="0">
              <a:lnSpc>
                <a:spcPct val="90000"/>
              </a:lnSpc>
              <a:spcBef>
                <a:spcPts val="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en-US" sz="2000"/>
              <a:t>Central Tendency: The values cluster around 0</a:t>
            </a:r>
            <a:endParaRPr/>
          </a:p>
          <a:p>
            <a:pPr marL="228600" lvl="0" indent="-228600" algn="l" rtl="0">
              <a:lnSpc>
                <a:spcPct val="90000"/>
              </a:lnSpc>
              <a:spcBef>
                <a:spcPts val="1000"/>
              </a:spcBef>
              <a:spcAft>
                <a:spcPts val="0"/>
              </a:spcAft>
              <a:buClr>
                <a:schemeClr val="dk1"/>
              </a:buClr>
              <a:buSzPts val="2000"/>
              <a:buChar char="•"/>
            </a:pPr>
            <a:r>
              <a:rPr lang="en-US" sz="2000"/>
              <a:t>Modes: There is only one cluster</a:t>
            </a:r>
            <a:endParaRPr/>
          </a:p>
          <a:p>
            <a:pPr marL="228600" lvl="0" indent="-228600" algn="l" rtl="0">
              <a:lnSpc>
                <a:spcPct val="90000"/>
              </a:lnSpc>
              <a:spcBef>
                <a:spcPts val="1000"/>
              </a:spcBef>
              <a:spcAft>
                <a:spcPts val="0"/>
              </a:spcAft>
              <a:buClr>
                <a:schemeClr val="dk1"/>
              </a:buClr>
              <a:buSzPts val="2000"/>
              <a:buChar char="•"/>
            </a:pPr>
            <a:r>
              <a:rPr lang="en-US" sz="2000"/>
              <a:t>Spread: The data ranges from 0 to 2.5</a:t>
            </a:r>
            <a:endParaRPr/>
          </a:p>
          <a:p>
            <a:pPr marL="228600" lvl="0" indent="-228600" algn="l" rtl="0">
              <a:lnSpc>
                <a:spcPct val="90000"/>
              </a:lnSpc>
              <a:spcBef>
                <a:spcPts val="1000"/>
              </a:spcBef>
              <a:spcAft>
                <a:spcPts val="0"/>
              </a:spcAft>
              <a:buClr>
                <a:schemeClr val="dk1"/>
              </a:buClr>
              <a:buSzPts val="2000"/>
              <a:buChar char="•"/>
            </a:pPr>
            <a:r>
              <a:rPr lang="en-US" sz="2000"/>
              <a:t>Tails: The data seems to drop of relatively quickly</a:t>
            </a:r>
            <a:endParaRPr/>
          </a:p>
          <a:p>
            <a:pPr marL="228600" lvl="0" indent="-228600" algn="l" rtl="0">
              <a:lnSpc>
                <a:spcPct val="90000"/>
              </a:lnSpc>
              <a:spcBef>
                <a:spcPts val="1000"/>
              </a:spcBef>
              <a:spcAft>
                <a:spcPts val="0"/>
              </a:spcAft>
              <a:buClr>
                <a:schemeClr val="dk1"/>
              </a:buClr>
              <a:buSzPts val="2000"/>
              <a:buChar char="•"/>
            </a:pPr>
            <a:r>
              <a:rPr lang="en-US" sz="2000"/>
              <a:t>Outliers: It doesn't look like there are any outliers</a:t>
            </a:r>
            <a:endParaRPr/>
          </a:p>
        </p:txBody>
      </p:sp>
      <p:pic>
        <p:nvPicPr>
          <p:cNvPr id="163" name="Google Shape;163;p23"/>
          <p:cNvPicPr preferRelativeResize="0"/>
          <p:nvPr/>
        </p:nvPicPr>
        <p:blipFill rotWithShape="1">
          <a:blip r:embed="rId3">
            <a:alphaModFix/>
          </a:blip>
          <a:srcRect r="3" b="3454"/>
          <a:stretch/>
        </p:blipFill>
        <p:spPr>
          <a:xfrm>
            <a:off x="5183500" y="1904275"/>
            <a:ext cx="6170300" cy="4303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7"/>
        <p:cNvGrpSpPr/>
        <p:nvPr/>
      </p:nvGrpSpPr>
      <p:grpSpPr>
        <a:xfrm>
          <a:off x="0" y="0"/>
          <a:ext cx="0" cy="0"/>
          <a:chOff x="0" y="0"/>
          <a:chExt cx="0" cy="0"/>
        </a:xfrm>
      </p:grpSpPr>
      <p:sp>
        <p:nvSpPr>
          <p:cNvPr id="168" name="Google Shape;168;p24"/>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 name="Google Shape;169;p24"/>
          <p:cNvSpPr txBox="1">
            <a:spLocks noGrp="1"/>
          </p:cNvSpPr>
          <p:nvPr>
            <p:ph type="title"/>
          </p:nvPr>
        </p:nvSpPr>
        <p:spPr>
          <a:xfrm>
            <a:off x="838200" y="365125"/>
            <a:ext cx="10515600" cy="130644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Age</a:t>
            </a:r>
            <a:endParaRPr sz="4800"/>
          </a:p>
        </p:txBody>
      </p:sp>
      <p:sp>
        <p:nvSpPr>
          <p:cNvPr id="170" name="Google Shape;170;p24"/>
          <p:cNvSpPr txBox="1">
            <a:spLocks noGrp="1"/>
          </p:cNvSpPr>
          <p:nvPr>
            <p:ph type="body" idx="1"/>
          </p:nvPr>
        </p:nvSpPr>
        <p:spPr>
          <a:xfrm>
            <a:off x="838200" y="1825625"/>
            <a:ext cx="4152774" cy="4303464"/>
          </a:xfrm>
          <a:prstGeom prst="rect">
            <a:avLst/>
          </a:prstGeom>
          <a:noFill/>
          <a:ln>
            <a:noFill/>
          </a:ln>
        </p:spPr>
        <p:txBody>
          <a:bodyPr spcFirstLastPara="1" wrap="square" lIns="91425" tIns="45700" rIns="91425" bIns="45700" anchor="t" anchorCtr="0">
            <a:noAutofit/>
          </a:bodyPr>
          <a:lstStyle/>
          <a:p>
            <a:pPr marL="228600" lvl="0" indent="-101600" algn="l" rtl="0">
              <a:lnSpc>
                <a:spcPct val="90000"/>
              </a:lnSpc>
              <a:spcBef>
                <a:spcPts val="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en-US" sz="2000"/>
              <a:t>Central Tendency: The values cluster around 0</a:t>
            </a:r>
            <a:endParaRPr/>
          </a:p>
          <a:p>
            <a:pPr marL="228600" lvl="0" indent="-228600" algn="l" rtl="0">
              <a:lnSpc>
                <a:spcPct val="90000"/>
              </a:lnSpc>
              <a:spcBef>
                <a:spcPts val="1000"/>
              </a:spcBef>
              <a:spcAft>
                <a:spcPts val="0"/>
              </a:spcAft>
              <a:buClr>
                <a:schemeClr val="dk1"/>
              </a:buClr>
              <a:buSzPts val="2000"/>
              <a:buChar char="•"/>
            </a:pPr>
            <a:r>
              <a:rPr lang="en-US" sz="2000"/>
              <a:t>Modes: There is only one cluster</a:t>
            </a:r>
            <a:endParaRPr/>
          </a:p>
          <a:p>
            <a:pPr marL="228600" lvl="0" indent="-228600" algn="l" rtl="0">
              <a:lnSpc>
                <a:spcPct val="90000"/>
              </a:lnSpc>
              <a:spcBef>
                <a:spcPts val="1000"/>
              </a:spcBef>
              <a:spcAft>
                <a:spcPts val="0"/>
              </a:spcAft>
              <a:buClr>
                <a:schemeClr val="dk1"/>
              </a:buClr>
              <a:buSzPts val="2000"/>
              <a:buChar char="•"/>
            </a:pPr>
            <a:r>
              <a:rPr lang="en-US" sz="2000"/>
              <a:t>Spread: The data ranges from 0 to 80</a:t>
            </a:r>
            <a:endParaRPr/>
          </a:p>
          <a:p>
            <a:pPr marL="228600" lvl="0" indent="-228600" algn="l" rtl="0">
              <a:lnSpc>
                <a:spcPct val="90000"/>
              </a:lnSpc>
              <a:spcBef>
                <a:spcPts val="1000"/>
              </a:spcBef>
              <a:spcAft>
                <a:spcPts val="0"/>
              </a:spcAft>
              <a:buClr>
                <a:schemeClr val="dk1"/>
              </a:buClr>
              <a:buSzPts val="2000"/>
              <a:buChar char="•"/>
            </a:pPr>
            <a:r>
              <a:rPr lang="en-US" sz="2000"/>
              <a:t>Tails: The data seems to drop of relatively quickly</a:t>
            </a:r>
            <a:endParaRPr/>
          </a:p>
          <a:p>
            <a:pPr marL="228600" lvl="0" indent="-228600" algn="l" rtl="0">
              <a:lnSpc>
                <a:spcPct val="90000"/>
              </a:lnSpc>
              <a:spcBef>
                <a:spcPts val="1000"/>
              </a:spcBef>
              <a:spcAft>
                <a:spcPts val="0"/>
              </a:spcAft>
              <a:buClr>
                <a:schemeClr val="dk1"/>
              </a:buClr>
              <a:buSzPts val="2000"/>
              <a:buChar char="•"/>
            </a:pPr>
            <a:r>
              <a:rPr lang="en-US" sz="2000"/>
              <a:t>Outliers: It doesn't look like there are any outliers</a:t>
            </a:r>
            <a:endParaRPr/>
          </a:p>
        </p:txBody>
      </p:sp>
      <p:pic>
        <p:nvPicPr>
          <p:cNvPr id="171" name="Google Shape;171;p24"/>
          <p:cNvPicPr preferRelativeResize="0"/>
          <p:nvPr/>
        </p:nvPicPr>
        <p:blipFill rotWithShape="1">
          <a:blip r:embed="rId3">
            <a:alphaModFix/>
          </a:blip>
          <a:srcRect t="2529" b="1661"/>
          <a:stretch/>
        </p:blipFill>
        <p:spPr>
          <a:xfrm>
            <a:off x="5183500" y="1904282"/>
            <a:ext cx="6170299" cy="42248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5"/>
          <p:cNvSpPr txBox="1">
            <a:spLocks noGrp="1"/>
          </p:cNvSpPr>
          <p:nvPr>
            <p:ph type="title"/>
          </p:nvPr>
        </p:nvSpPr>
        <p:spPr>
          <a:xfrm>
            <a:off x="838200" y="573427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400"/>
              <a:buFont typeface="Calibri"/>
              <a:buNone/>
            </a:pPr>
            <a:r>
              <a:rPr lang="en-US" sz="2000">
                <a:latin typeface="Calibri"/>
                <a:ea typeface="Calibri"/>
                <a:cs typeface="Calibri"/>
                <a:sym typeface="Calibri"/>
              </a:rPr>
              <a:t>The dark blue </a:t>
            </a:r>
            <a:r>
              <a:rPr lang="en-US" sz="2000"/>
              <a:t>represents</a:t>
            </a:r>
            <a:r>
              <a:rPr lang="en-US" sz="2000">
                <a:latin typeface="Calibri"/>
                <a:ea typeface="Calibri"/>
                <a:cs typeface="Calibri"/>
                <a:sym typeface="Calibri"/>
              </a:rPr>
              <a:t> pregnancies </a:t>
            </a:r>
            <a:r>
              <a:rPr lang="en-US" sz="2000"/>
              <a:t>for</a:t>
            </a:r>
            <a:r>
              <a:rPr lang="en-US" sz="2000">
                <a:latin typeface="Calibri"/>
                <a:ea typeface="Calibri"/>
                <a:cs typeface="Calibri"/>
                <a:sym typeface="Calibri"/>
              </a:rPr>
              <a:t> individuals diagnosed with diabetes and the light blue </a:t>
            </a:r>
            <a:r>
              <a:rPr lang="en-US" sz="2000"/>
              <a:t>represents</a:t>
            </a:r>
            <a:r>
              <a:rPr lang="en-US" sz="2000">
                <a:latin typeface="Calibri"/>
                <a:ea typeface="Calibri"/>
                <a:cs typeface="Calibri"/>
                <a:sym typeface="Calibri"/>
              </a:rPr>
              <a:t> pregnan</a:t>
            </a:r>
            <a:r>
              <a:rPr lang="en-US" sz="2000"/>
              <a:t>cies for</a:t>
            </a:r>
            <a:r>
              <a:rPr lang="en-US" sz="2000">
                <a:latin typeface="Calibri"/>
                <a:ea typeface="Calibri"/>
                <a:cs typeface="Calibri"/>
                <a:sym typeface="Calibri"/>
              </a:rPr>
              <a:t> individuals who have not been diagnosed with diabetes. </a:t>
            </a:r>
            <a:endParaRPr sz="2000"/>
          </a:p>
        </p:txBody>
      </p:sp>
      <p:pic>
        <p:nvPicPr>
          <p:cNvPr id="177" name="Google Shape;177;p25"/>
          <p:cNvPicPr preferRelativeResize="0">
            <a:picLocks noGrp="1"/>
          </p:cNvPicPr>
          <p:nvPr>
            <p:ph type="body" idx="1"/>
          </p:nvPr>
        </p:nvPicPr>
        <p:blipFill rotWithShape="1">
          <a:blip r:embed="rId3">
            <a:alphaModFix/>
          </a:blip>
          <a:srcRect/>
          <a:stretch/>
        </p:blipFill>
        <p:spPr>
          <a:xfrm>
            <a:off x="1918641" y="1602300"/>
            <a:ext cx="8354700" cy="4351200"/>
          </a:xfrm>
          <a:prstGeom prst="rect">
            <a:avLst/>
          </a:prstGeom>
          <a:noFill/>
          <a:ln>
            <a:noFill/>
          </a:ln>
        </p:spPr>
      </p:pic>
      <p:sp>
        <p:nvSpPr>
          <p:cNvPr id="178" name="Google Shape;178;p25"/>
          <p:cNvSpPr txBox="1"/>
          <p:nvPr/>
        </p:nvSpPr>
        <p:spPr>
          <a:xfrm>
            <a:off x="838200" y="183625"/>
            <a:ext cx="10515600" cy="1083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PMF Comparison Using Diabetes Diagnosis as a Filter</a:t>
            </a:r>
            <a:endParaRPr sz="44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sp>
        <p:nvSpPr>
          <p:cNvPr id="184" name="Google Shape;184;p26"/>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5" name="Google Shape;185;p26"/>
          <p:cNvSpPr txBox="1">
            <a:spLocks noGrp="1"/>
          </p:cNvSpPr>
          <p:nvPr>
            <p:ph type="title"/>
          </p:nvPr>
        </p:nvSpPr>
        <p:spPr>
          <a:xfrm>
            <a:off x="838200" y="365125"/>
            <a:ext cx="10515600" cy="130644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CDF for Blood Pressure in Diabetic Individuals</a:t>
            </a:r>
            <a:br>
              <a:rPr lang="en-US" sz="4000"/>
            </a:br>
            <a:endParaRPr sz="4000"/>
          </a:p>
        </p:txBody>
      </p:sp>
      <p:sp>
        <p:nvSpPr>
          <p:cNvPr id="186" name="Google Shape;186;p26"/>
          <p:cNvSpPr txBox="1">
            <a:spLocks noGrp="1"/>
          </p:cNvSpPr>
          <p:nvPr>
            <p:ph type="body" idx="1"/>
          </p:nvPr>
        </p:nvSpPr>
        <p:spPr>
          <a:xfrm>
            <a:off x="838200" y="1825625"/>
            <a:ext cx="4152774" cy="430346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The CDF shows that around 20% of the diabetes cases happened in women with a blood pressure of around 60.</a:t>
            </a:r>
            <a:endParaRPr/>
          </a:p>
        </p:txBody>
      </p:sp>
      <p:pic>
        <p:nvPicPr>
          <p:cNvPr id="187" name="Google Shape;187;p26"/>
          <p:cNvPicPr preferRelativeResize="0"/>
          <p:nvPr/>
        </p:nvPicPr>
        <p:blipFill rotWithShape="1">
          <a:blip r:embed="rId3">
            <a:alphaModFix/>
          </a:blip>
          <a:srcRect r="1" b="2784"/>
          <a:stretch/>
        </p:blipFill>
        <p:spPr>
          <a:xfrm>
            <a:off x="5183500" y="1904282"/>
            <a:ext cx="6170299" cy="42248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
        <p:cNvGrpSpPr/>
        <p:nvPr/>
      </p:nvGrpSpPr>
      <p:grpSpPr>
        <a:xfrm>
          <a:off x="0" y="0"/>
          <a:ext cx="0" cy="0"/>
          <a:chOff x="0" y="0"/>
          <a:chExt cx="0" cy="0"/>
        </a:xfrm>
      </p:grpSpPr>
      <p:sp>
        <p:nvSpPr>
          <p:cNvPr id="192" name="Google Shape;192;p27"/>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 name="Google Shape;193;p27"/>
          <p:cNvSpPr txBox="1">
            <a:spLocks noGrp="1"/>
          </p:cNvSpPr>
          <p:nvPr>
            <p:ph type="title"/>
          </p:nvPr>
        </p:nvSpPr>
        <p:spPr>
          <a:xfrm>
            <a:off x="838200" y="365125"/>
            <a:ext cx="10515600" cy="130644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700"/>
              <a:buFont typeface="Calibri"/>
              <a:buNone/>
            </a:pPr>
            <a:r>
              <a:rPr lang="en-US"/>
              <a:t>Comparison of Data to a Standard Analytical Distribution</a:t>
            </a:r>
            <a:endParaRPr/>
          </a:p>
        </p:txBody>
      </p:sp>
      <p:sp>
        <p:nvSpPr>
          <p:cNvPr id="194" name="Google Shape;194;p27"/>
          <p:cNvSpPr txBox="1">
            <a:spLocks noGrp="1"/>
          </p:cNvSpPr>
          <p:nvPr>
            <p:ph type="body" idx="1"/>
          </p:nvPr>
        </p:nvSpPr>
        <p:spPr>
          <a:xfrm>
            <a:off x="838200" y="2095900"/>
            <a:ext cx="4152900" cy="4303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This is a standard normal distribution</a:t>
            </a:r>
            <a:endParaRPr/>
          </a:p>
          <a:p>
            <a:pPr marL="228600" lvl="0" indent="-228600" algn="l" rtl="0">
              <a:lnSpc>
                <a:spcPct val="90000"/>
              </a:lnSpc>
              <a:spcBef>
                <a:spcPts val="1000"/>
              </a:spcBef>
              <a:spcAft>
                <a:spcPts val="0"/>
              </a:spcAft>
              <a:buClr>
                <a:schemeClr val="dk1"/>
              </a:buClr>
              <a:buSzPts val="2000"/>
              <a:buChar char="•"/>
            </a:pPr>
            <a:r>
              <a:rPr lang="en-US" sz="2000"/>
              <a:t>The Blue line is the CDF and the orange line is the PDF</a:t>
            </a:r>
            <a:endParaRPr/>
          </a:p>
          <a:p>
            <a:pPr marL="228600" lvl="0" indent="-228600" algn="l" rtl="0">
              <a:lnSpc>
                <a:spcPct val="90000"/>
              </a:lnSpc>
              <a:spcBef>
                <a:spcPts val="1000"/>
              </a:spcBef>
              <a:spcAft>
                <a:spcPts val="0"/>
              </a:spcAft>
              <a:buClr>
                <a:schemeClr val="dk1"/>
              </a:buClr>
              <a:buSzPts val="2000"/>
              <a:buChar char="•"/>
            </a:pPr>
            <a:r>
              <a:rPr lang="en-US" sz="2000"/>
              <a:t>This applies to the dataset because many of the variables follow a normal distribution.</a:t>
            </a:r>
            <a:endParaRPr/>
          </a:p>
          <a:p>
            <a:pPr marL="228600" lvl="0" indent="-228600" algn="l" rtl="0">
              <a:lnSpc>
                <a:spcPct val="90000"/>
              </a:lnSpc>
              <a:spcBef>
                <a:spcPts val="1000"/>
              </a:spcBef>
              <a:spcAft>
                <a:spcPts val="0"/>
              </a:spcAft>
              <a:buClr>
                <a:schemeClr val="dk1"/>
              </a:buClr>
              <a:buSzPts val="2000"/>
              <a:buChar char="•"/>
            </a:pPr>
            <a:r>
              <a:rPr lang="en-US" sz="2000"/>
              <a:t>The CDF of this standard normal and the CDF of Blood pressure from the last slide are almost identical. </a:t>
            </a:r>
            <a:endParaRPr/>
          </a:p>
        </p:txBody>
      </p:sp>
      <p:pic>
        <p:nvPicPr>
          <p:cNvPr id="195" name="Google Shape;195;p27"/>
          <p:cNvPicPr preferRelativeResize="0"/>
          <p:nvPr/>
        </p:nvPicPr>
        <p:blipFill rotWithShape="1">
          <a:blip r:embed="rId3">
            <a:alphaModFix/>
          </a:blip>
          <a:srcRect l="2634" r="3" b="3"/>
          <a:stretch/>
        </p:blipFill>
        <p:spPr>
          <a:xfrm>
            <a:off x="5183500" y="1904282"/>
            <a:ext cx="6170299" cy="42248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635500" y="2551650"/>
            <a:ext cx="10546800" cy="1754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alibri"/>
              <a:buNone/>
            </a:pPr>
            <a:endParaRPr sz="3200"/>
          </a:p>
          <a:p>
            <a:pPr marL="0" lvl="0" indent="0" algn="l" rtl="0">
              <a:lnSpc>
                <a:spcPct val="90000"/>
              </a:lnSpc>
              <a:spcBef>
                <a:spcPts val="0"/>
              </a:spcBef>
              <a:spcAft>
                <a:spcPts val="0"/>
              </a:spcAft>
              <a:buClr>
                <a:schemeClr val="dk1"/>
              </a:buClr>
              <a:buSzPts val="3200"/>
              <a:buFont typeface="Calibri"/>
              <a:buNone/>
            </a:pPr>
            <a:r>
              <a:rPr lang="en-US" sz="6000"/>
              <a:t>Scatter Plots Comparing Variables</a:t>
            </a:r>
            <a:endParaRPr sz="6000"/>
          </a:p>
          <a:p>
            <a:pPr marL="0" lvl="0" indent="0" algn="ctr" rtl="0">
              <a:lnSpc>
                <a:spcPct val="90000"/>
              </a:lnSpc>
              <a:spcBef>
                <a:spcPts val="0"/>
              </a:spcBef>
              <a:spcAft>
                <a:spcPts val="0"/>
              </a:spcAft>
              <a:buClr>
                <a:schemeClr val="dk1"/>
              </a:buClr>
              <a:buSzPts val="3200"/>
              <a:buFont typeface="Calibri"/>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4"/>
        <p:cNvGrpSpPr/>
        <p:nvPr/>
      </p:nvGrpSpPr>
      <p:grpSpPr>
        <a:xfrm>
          <a:off x="0" y="0"/>
          <a:ext cx="0" cy="0"/>
          <a:chOff x="0" y="0"/>
          <a:chExt cx="0" cy="0"/>
        </a:xfrm>
      </p:grpSpPr>
      <p:sp>
        <p:nvSpPr>
          <p:cNvPr id="205" name="Google Shape;205;p29"/>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6" name="Google Shape;206;p29"/>
          <p:cNvSpPr txBox="1">
            <a:spLocks noGrp="1"/>
          </p:cNvSpPr>
          <p:nvPr>
            <p:ph type="title"/>
          </p:nvPr>
        </p:nvSpPr>
        <p:spPr>
          <a:xfrm>
            <a:off x="838200" y="365125"/>
            <a:ext cx="10515600" cy="130644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Skin Thickness vs. BMI</a:t>
            </a:r>
            <a:endParaRPr sz="4800"/>
          </a:p>
        </p:txBody>
      </p:sp>
      <p:sp>
        <p:nvSpPr>
          <p:cNvPr id="207" name="Google Shape;207;p29"/>
          <p:cNvSpPr txBox="1">
            <a:spLocks noGrp="1"/>
          </p:cNvSpPr>
          <p:nvPr>
            <p:ph type="body" idx="1"/>
          </p:nvPr>
        </p:nvSpPr>
        <p:spPr>
          <a:xfrm>
            <a:off x="838200" y="1825625"/>
            <a:ext cx="4152774" cy="430346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Covariance is 27.32664000000001 </a:t>
            </a:r>
            <a:endParaRPr/>
          </a:p>
          <a:p>
            <a:pPr marL="228600" lvl="0" indent="-228600" algn="l" rtl="0">
              <a:lnSpc>
                <a:spcPct val="90000"/>
              </a:lnSpc>
              <a:spcBef>
                <a:spcPts val="1000"/>
              </a:spcBef>
              <a:spcAft>
                <a:spcPts val="0"/>
              </a:spcAft>
              <a:buClr>
                <a:schemeClr val="dk1"/>
              </a:buClr>
              <a:buSzPts val="2000"/>
              <a:buChar char="•"/>
            </a:pPr>
            <a:r>
              <a:rPr lang="en-US" sz="2000"/>
              <a:t>Pearson’s correlation is 0.46563175676821433</a:t>
            </a:r>
            <a:endParaRPr/>
          </a:p>
        </p:txBody>
      </p:sp>
      <p:pic>
        <p:nvPicPr>
          <p:cNvPr id="208" name="Google Shape;208;p29"/>
          <p:cNvPicPr preferRelativeResize="0"/>
          <p:nvPr/>
        </p:nvPicPr>
        <p:blipFill rotWithShape="1">
          <a:blip r:embed="rId3">
            <a:alphaModFix/>
          </a:blip>
          <a:srcRect r="2" b="171"/>
          <a:stretch/>
        </p:blipFill>
        <p:spPr>
          <a:xfrm>
            <a:off x="5183500" y="1904282"/>
            <a:ext cx="6170299" cy="422480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30"/>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4" name="Google Shape;214;p30"/>
          <p:cNvSpPr txBox="1">
            <a:spLocks noGrp="1"/>
          </p:cNvSpPr>
          <p:nvPr>
            <p:ph type="title"/>
          </p:nvPr>
        </p:nvSpPr>
        <p:spPr>
          <a:xfrm>
            <a:off x="838200" y="365125"/>
            <a:ext cx="10515600" cy="130644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BMI vs. Blood Pressure</a:t>
            </a:r>
            <a:endParaRPr sz="4800"/>
          </a:p>
        </p:txBody>
      </p:sp>
      <p:sp>
        <p:nvSpPr>
          <p:cNvPr id="215" name="Google Shape;215;p30"/>
          <p:cNvSpPr txBox="1">
            <a:spLocks noGrp="1"/>
          </p:cNvSpPr>
          <p:nvPr>
            <p:ph type="body" idx="1"/>
          </p:nvPr>
        </p:nvSpPr>
        <p:spPr>
          <a:xfrm>
            <a:off x="838200" y="1825625"/>
            <a:ext cx="4152774" cy="430346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Covariance is 13.250088888888888 </a:t>
            </a:r>
            <a:endParaRPr/>
          </a:p>
          <a:p>
            <a:pPr marL="228600" lvl="0" indent="-228600" algn="l" rtl="0">
              <a:lnSpc>
                <a:spcPct val="90000"/>
              </a:lnSpc>
              <a:spcBef>
                <a:spcPts val="1000"/>
              </a:spcBef>
              <a:spcAft>
                <a:spcPts val="0"/>
              </a:spcAft>
              <a:buClr>
                <a:schemeClr val="dk1"/>
              </a:buClr>
              <a:buSzPts val="2000"/>
              <a:buChar char="•"/>
            </a:pPr>
            <a:r>
              <a:rPr lang="en-US" sz="2000"/>
              <a:t>Pearsons correlation is 0.19437478953285856</a:t>
            </a:r>
            <a:endParaRPr/>
          </a:p>
        </p:txBody>
      </p:sp>
      <p:pic>
        <p:nvPicPr>
          <p:cNvPr id="216" name="Google Shape;216;p30"/>
          <p:cNvPicPr preferRelativeResize="0"/>
          <p:nvPr/>
        </p:nvPicPr>
        <p:blipFill rotWithShape="1">
          <a:blip r:embed="rId3">
            <a:alphaModFix/>
          </a:blip>
          <a:srcRect l="1633" r="-1" b="-1"/>
          <a:stretch/>
        </p:blipFill>
        <p:spPr>
          <a:xfrm>
            <a:off x="5183500" y="1904282"/>
            <a:ext cx="6170299" cy="42248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0"/>
        <p:cNvGrpSpPr/>
        <p:nvPr/>
      </p:nvGrpSpPr>
      <p:grpSpPr>
        <a:xfrm>
          <a:off x="0" y="0"/>
          <a:ext cx="0" cy="0"/>
          <a:chOff x="0" y="0"/>
          <a:chExt cx="0" cy="0"/>
        </a:xfrm>
      </p:grpSpPr>
      <p:sp>
        <p:nvSpPr>
          <p:cNvPr id="221" name="Google Shape;221;p31"/>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2" name="Google Shape;222;p31"/>
          <p:cNvSpPr txBox="1">
            <a:spLocks noGrp="1"/>
          </p:cNvSpPr>
          <p:nvPr>
            <p:ph type="title"/>
          </p:nvPr>
        </p:nvSpPr>
        <p:spPr>
          <a:xfrm>
            <a:off x="838200" y="365125"/>
            <a:ext cx="10515600" cy="130644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Difference in Means Permutation Test </a:t>
            </a:r>
            <a:endParaRPr/>
          </a:p>
          <a:p>
            <a:pPr marL="0" lvl="0" indent="0" algn="l" rtl="0">
              <a:lnSpc>
                <a:spcPct val="90000"/>
              </a:lnSpc>
              <a:spcBef>
                <a:spcPts val="0"/>
              </a:spcBef>
              <a:spcAft>
                <a:spcPts val="0"/>
              </a:spcAft>
              <a:buClr>
                <a:schemeClr val="dk1"/>
              </a:buClr>
              <a:buSzPts val="4000"/>
              <a:buFont typeface="Calibri"/>
              <a:buNone/>
            </a:pPr>
            <a:endParaRPr sz="4000"/>
          </a:p>
        </p:txBody>
      </p:sp>
      <p:sp>
        <p:nvSpPr>
          <p:cNvPr id="223" name="Google Shape;223;p31"/>
          <p:cNvSpPr txBox="1">
            <a:spLocks noGrp="1"/>
          </p:cNvSpPr>
          <p:nvPr>
            <p:ph type="body" idx="1"/>
          </p:nvPr>
        </p:nvSpPr>
        <p:spPr>
          <a:xfrm>
            <a:off x="838200" y="1904275"/>
            <a:ext cx="4152900" cy="37434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Comparing BMI results between diabetic and nondiabetic women. </a:t>
            </a:r>
            <a:endParaRPr sz="2000"/>
          </a:p>
          <a:p>
            <a:pPr marL="228600" lvl="0" indent="-228600" algn="l" rtl="0">
              <a:lnSpc>
                <a:spcPct val="90000"/>
              </a:lnSpc>
              <a:spcBef>
                <a:spcPts val="0"/>
              </a:spcBef>
              <a:spcAft>
                <a:spcPts val="0"/>
              </a:spcAft>
              <a:buClr>
                <a:schemeClr val="dk1"/>
              </a:buClr>
              <a:buSzPts val="2000"/>
              <a:buChar char="•"/>
            </a:pPr>
            <a:r>
              <a:rPr lang="en-US" sz="2000"/>
              <a:t>The p-value is less than 0.001 meaning that we wouldn't expect to see a result if BMI was the same among diagnosed and undiagnosed individuals. The effect is statistically significant meaning that the populations have different means.</a:t>
            </a:r>
            <a:endParaRPr sz="2000"/>
          </a:p>
          <a:p>
            <a:pPr marL="0" lvl="0" indent="0" algn="l" rtl="0">
              <a:lnSpc>
                <a:spcPct val="90000"/>
              </a:lnSpc>
              <a:spcBef>
                <a:spcPts val="0"/>
              </a:spcBef>
              <a:spcAft>
                <a:spcPts val="0"/>
              </a:spcAft>
              <a:buNone/>
            </a:pPr>
            <a:endParaRPr sz="2000"/>
          </a:p>
        </p:txBody>
      </p:sp>
      <p:pic>
        <p:nvPicPr>
          <p:cNvPr id="224" name="Google Shape;224;p31"/>
          <p:cNvPicPr preferRelativeResize="0"/>
          <p:nvPr/>
        </p:nvPicPr>
        <p:blipFill rotWithShape="1">
          <a:blip r:embed="rId3">
            <a:alphaModFix/>
          </a:blip>
          <a:srcRect/>
          <a:stretch/>
        </p:blipFill>
        <p:spPr>
          <a:xfrm>
            <a:off x="5183500" y="1904275"/>
            <a:ext cx="6170300" cy="4443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Calibri"/>
              <a:buNone/>
            </a:pPr>
            <a:r>
              <a:rPr lang="en-US"/>
              <a:t>Dataset Summary</a:t>
            </a:r>
            <a:endParaRPr/>
          </a:p>
        </p:txBody>
      </p:sp>
      <p:sp>
        <p:nvSpPr>
          <p:cNvPr id="95" name="Google Shape;95;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For this project, I used a dataset that looked at health factors in women among the Pima Indian tribe. The dataset has 768 observations with 9 variables to work with. The data is limited because of the specific way that it was collected. Applying findings from this dataset to other populations might be seen as extrapolation.</a:t>
            </a:r>
            <a:endParaRPr/>
          </a:p>
          <a:p>
            <a:pPr marL="228600" lvl="0" indent="-228600" algn="l" rtl="0">
              <a:lnSpc>
                <a:spcPct val="90000"/>
              </a:lnSpc>
              <a:spcBef>
                <a:spcPts val="1000"/>
              </a:spcBef>
              <a:spcAft>
                <a:spcPts val="0"/>
              </a:spcAft>
              <a:buClr>
                <a:schemeClr val="dk1"/>
              </a:buClr>
              <a:buSzPts val="2000"/>
              <a:buChar char="•"/>
            </a:pPr>
            <a:r>
              <a:rPr lang="en-US" sz="2000"/>
              <a:t>I will look at how the variables affect each other, specifically those that are easier to control with lifestyle changes. Pedigree can’t be changed, but changes in diet and activity level can have an effect on BMI, blood pressure, and others. I will determine how lowering BMI might have an effect on blood pressure or glucose. I will be able to filter the data by diabetes outcome to see how those interactions change based on the diagnosis of the individual.</a:t>
            </a:r>
            <a:endParaRPr sz="2000"/>
          </a:p>
          <a:p>
            <a:pPr marL="228600" lvl="0" indent="-228600" algn="l" rtl="0">
              <a:lnSpc>
                <a:spcPct val="90000"/>
              </a:lnSpc>
              <a:spcBef>
                <a:spcPts val="1000"/>
              </a:spcBef>
              <a:spcAft>
                <a:spcPts val="0"/>
              </a:spcAft>
              <a:buSzPts val="2000"/>
              <a:buChar char="•"/>
            </a:pPr>
            <a:r>
              <a:rPr lang="en-US" sz="2000"/>
              <a:t>Dataset was downloaded from Kaggle.com.</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32"/>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 name="Google Shape;230;p32"/>
          <p:cNvSpPr txBox="1">
            <a:spLocks noGrp="1"/>
          </p:cNvSpPr>
          <p:nvPr>
            <p:ph type="title"/>
          </p:nvPr>
        </p:nvSpPr>
        <p:spPr>
          <a:xfrm>
            <a:off x="1001684" y="170412"/>
            <a:ext cx="10178934" cy="132873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900"/>
              <a:buFont typeface="Calibri"/>
              <a:buNone/>
            </a:pPr>
            <a:r>
              <a:rPr lang="en-US"/>
              <a:t>Regression Analysis of BMI vs. Blood Pressure for Diagnosed Women</a:t>
            </a:r>
            <a:endParaRPr/>
          </a:p>
        </p:txBody>
      </p:sp>
      <p:pic>
        <p:nvPicPr>
          <p:cNvPr id="231" name="Google Shape;231;p32"/>
          <p:cNvPicPr preferRelativeResize="0">
            <a:picLocks noGrp="1"/>
          </p:cNvPicPr>
          <p:nvPr>
            <p:ph type="body" idx="1"/>
          </p:nvPr>
        </p:nvPicPr>
        <p:blipFill rotWithShape="1">
          <a:blip r:embed="rId3">
            <a:alphaModFix/>
          </a:blip>
          <a:srcRect b="2259"/>
          <a:stretch/>
        </p:blipFill>
        <p:spPr>
          <a:xfrm>
            <a:off x="6287781" y="2410448"/>
            <a:ext cx="5803323" cy="3890357"/>
          </a:xfrm>
          <a:prstGeom prst="rect">
            <a:avLst/>
          </a:prstGeom>
          <a:noFill/>
          <a:ln>
            <a:noFill/>
          </a:ln>
        </p:spPr>
      </p:pic>
      <p:pic>
        <p:nvPicPr>
          <p:cNvPr id="232" name="Google Shape;232;p32"/>
          <p:cNvPicPr preferRelativeResize="0"/>
          <p:nvPr/>
        </p:nvPicPr>
        <p:blipFill rotWithShape="1">
          <a:blip r:embed="rId4">
            <a:alphaModFix/>
          </a:blip>
          <a:srcRect r="3" b="470"/>
          <a:stretch/>
        </p:blipFill>
        <p:spPr>
          <a:xfrm>
            <a:off x="341998" y="2410447"/>
            <a:ext cx="5803323" cy="38903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33"/>
          <p:cNvSpPr/>
          <p:nvPr/>
        </p:nvSpPr>
        <p:spPr>
          <a:xfrm>
            <a:off x="1524" y="0"/>
            <a:ext cx="12188952"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38" name="Google Shape;238;p33"/>
          <p:cNvPicPr preferRelativeResize="0">
            <a:picLocks noGrp="1"/>
          </p:cNvPicPr>
          <p:nvPr>
            <p:ph type="body" idx="1"/>
          </p:nvPr>
        </p:nvPicPr>
        <p:blipFill rotWithShape="1">
          <a:blip r:embed="rId3">
            <a:alphaModFix/>
          </a:blip>
          <a:srcRect t="985" r="1" b="1"/>
          <a:stretch/>
        </p:blipFill>
        <p:spPr>
          <a:xfrm>
            <a:off x="196850" y="173518"/>
            <a:ext cx="11798300" cy="65127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In Summary</a:t>
            </a:r>
            <a:endParaRPr/>
          </a:p>
        </p:txBody>
      </p:sp>
      <p:sp>
        <p:nvSpPr>
          <p:cNvPr id="245" name="Google Shape;245;p3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a:t>With a p-value of 0.072, we can conclude that the slope of the regression is statistically significant and unlikely to have occurred by chance. This allows us to conclude that BMI and blood pressure for diagnosed women are correlated.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Calibri"/>
              <a:buNone/>
            </a:pPr>
            <a:r>
              <a:rPr lang="en-US"/>
              <a:t>Explanation of Dataset Variables</a:t>
            </a:r>
            <a:endParaRPr/>
          </a:p>
        </p:txBody>
      </p:sp>
      <p:sp>
        <p:nvSpPr>
          <p:cNvPr id="101" name="Google Shape;10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The variables include:</a:t>
            </a:r>
            <a:endParaRPr sz="2000"/>
          </a:p>
          <a:p>
            <a:pPr marL="685800" lvl="1" indent="-241300" algn="l" rtl="0">
              <a:lnSpc>
                <a:spcPct val="90000"/>
              </a:lnSpc>
              <a:spcBef>
                <a:spcPts val="500"/>
              </a:spcBef>
              <a:spcAft>
                <a:spcPts val="0"/>
              </a:spcAft>
              <a:buClr>
                <a:schemeClr val="dk1"/>
              </a:buClr>
              <a:buSzPts val="2000"/>
              <a:buChar char="•"/>
            </a:pPr>
            <a:r>
              <a:rPr lang="en-US" sz="2000"/>
              <a:t>Pregnancies – The number of pregnancies that an individual has had at the time that the data was collected.</a:t>
            </a:r>
            <a:endParaRPr sz="2000"/>
          </a:p>
          <a:p>
            <a:pPr marL="685800" lvl="1" indent="-241300" algn="l" rtl="0">
              <a:lnSpc>
                <a:spcPct val="90000"/>
              </a:lnSpc>
              <a:spcBef>
                <a:spcPts val="500"/>
              </a:spcBef>
              <a:spcAft>
                <a:spcPts val="0"/>
              </a:spcAft>
              <a:buClr>
                <a:schemeClr val="dk1"/>
              </a:buClr>
              <a:buSzPts val="2000"/>
              <a:buChar char="•"/>
            </a:pPr>
            <a:r>
              <a:rPr lang="en-US" sz="2000"/>
              <a:t>Glucose – Glucose concentration 2 hours after an oral glucose test</a:t>
            </a:r>
            <a:endParaRPr sz="2000"/>
          </a:p>
          <a:p>
            <a:pPr marL="685800" lvl="1" indent="-241300" algn="l" rtl="0">
              <a:lnSpc>
                <a:spcPct val="90000"/>
              </a:lnSpc>
              <a:spcBef>
                <a:spcPts val="500"/>
              </a:spcBef>
              <a:spcAft>
                <a:spcPts val="0"/>
              </a:spcAft>
              <a:buClr>
                <a:schemeClr val="dk1"/>
              </a:buClr>
              <a:buSzPts val="2000"/>
              <a:buChar char="•"/>
            </a:pPr>
            <a:r>
              <a:rPr lang="en-US" sz="2000"/>
              <a:t>Blood Pressure – Diastolic blood pressure of individual</a:t>
            </a:r>
            <a:endParaRPr sz="2000"/>
          </a:p>
          <a:p>
            <a:pPr marL="685800" lvl="1" indent="-241300" algn="l" rtl="0">
              <a:lnSpc>
                <a:spcPct val="90000"/>
              </a:lnSpc>
              <a:spcBef>
                <a:spcPts val="500"/>
              </a:spcBef>
              <a:spcAft>
                <a:spcPts val="0"/>
              </a:spcAft>
              <a:buClr>
                <a:schemeClr val="dk1"/>
              </a:buClr>
              <a:buSzPts val="2000"/>
              <a:buChar char="•"/>
            </a:pPr>
            <a:r>
              <a:rPr lang="en-US" sz="2000"/>
              <a:t>Skin Thickness – Result of a triceps skinfold thickness test </a:t>
            </a:r>
            <a:endParaRPr sz="2000"/>
          </a:p>
          <a:p>
            <a:pPr marL="685800" lvl="1" indent="-241300" algn="l" rtl="0">
              <a:lnSpc>
                <a:spcPct val="90000"/>
              </a:lnSpc>
              <a:spcBef>
                <a:spcPts val="500"/>
              </a:spcBef>
              <a:spcAft>
                <a:spcPts val="0"/>
              </a:spcAft>
              <a:buClr>
                <a:schemeClr val="dk1"/>
              </a:buClr>
              <a:buSzPts val="2000"/>
              <a:buChar char="•"/>
            </a:pPr>
            <a:r>
              <a:rPr lang="en-US" sz="2000"/>
              <a:t>Insulin – Insulin levels after a glucose test</a:t>
            </a:r>
            <a:endParaRPr sz="2000"/>
          </a:p>
          <a:p>
            <a:pPr marL="685800" lvl="1" indent="-241300" algn="l" rtl="0">
              <a:lnSpc>
                <a:spcPct val="90000"/>
              </a:lnSpc>
              <a:spcBef>
                <a:spcPts val="500"/>
              </a:spcBef>
              <a:spcAft>
                <a:spcPts val="0"/>
              </a:spcAft>
              <a:buClr>
                <a:schemeClr val="dk1"/>
              </a:buClr>
              <a:buSzPts val="2000"/>
              <a:buChar char="•"/>
            </a:pPr>
            <a:r>
              <a:rPr lang="en-US" sz="2000"/>
              <a:t>BMI – Body mass index result of each individual</a:t>
            </a:r>
            <a:endParaRPr sz="2000"/>
          </a:p>
          <a:p>
            <a:pPr marL="685800" lvl="1" indent="-241300" algn="l" rtl="0">
              <a:lnSpc>
                <a:spcPct val="90000"/>
              </a:lnSpc>
              <a:spcBef>
                <a:spcPts val="500"/>
              </a:spcBef>
              <a:spcAft>
                <a:spcPts val="0"/>
              </a:spcAft>
              <a:buClr>
                <a:schemeClr val="dk1"/>
              </a:buClr>
              <a:buSzPts val="2000"/>
              <a:buChar char="•"/>
            </a:pPr>
            <a:r>
              <a:rPr lang="en-US" sz="2000"/>
              <a:t>Diabetes Pedigree Function – Score based on family history with diabetes</a:t>
            </a:r>
            <a:endParaRPr sz="2000"/>
          </a:p>
          <a:p>
            <a:pPr marL="685800" lvl="1" indent="-241300" algn="l" rtl="0">
              <a:lnSpc>
                <a:spcPct val="90000"/>
              </a:lnSpc>
              <a:spcBef>
                <a:spcPts val="500"/>
              </a:spcBef>
              <a:spcAft>
                <a:spcPts val="0"/>
              </a:spcAft>
              <a:buClr>
                <a:schemeClr val="dk1"/>
              </a:buClr>
              <a:buSzPts val="2000"/>
              <a:buChar char="•"/>
            </a:pPr>
            <a:r>
              <a:rPr lang="en-US" sz="2000"/>
              <a:t>Age- Age (years)</a:t>
            </a:r>
            <a:endParaRPr sz="2000"/>
          </a:p>
          <a:p>
            <a:pPr marL="685800" lvl="1" indent="-241300" algn="l" rtl="0">
              <a:lnSpc>
                <a:spcPct val="90000"/>
              </a:lnSpc>
              <a:spcBef>
                <a:spcPts val="500"/>
              </a:spcBef>
              <a:spcAft>
                <a:spcPts val="0"/>
              </a:spcAft>
              <a:buClr>
                <a:schemeClr val="dk1"/>
              </a:buClr>
              <a:buSzPts val="2000"/>
              <a:buChar char="•"/>
            </a:pPr>
            <a:r>
              <a:rPr lang="en-US" sz="2000"/>
              <a:t>Outcome – Diabetes diagnosis. 1 for positive diagnosis and 0 for negative</a:t>
            </a:r>
            <a:endParaRPr sz="2000"/>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6"/>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16"/>
          <p:cNvSpPr txBox="1">
            <a:spLocks noGrp="1"/>
          </p:cNvSpPr>
          <p:nvPr>
            <p:ph type="title"/>
          </p:nvPr>
        </p:nvSpPr>
        <p:spPr>
          <a:xfrm>
            <a:off x="838200" y="1726638"/>
            <a:ext cx="10515600" cy="2852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Variable Histograms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17"/>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 name="Google Shape;113;p17"/>
          <p:cNvSpPr txBox="1">
            <a:spLocks noGrp="1"/>
          </p:cNvSpPr>
          <p:nvPr>
            <p:ph type="title"/>
          </p:nvPr>
        </p:nvSpPr>
        <p:spPr>
          <a:xfrm>
            <a:off x="838200" y="365125"/>
            <a:ext cx="10515600" cy="130644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Pregnancies</a:t>
            </a:r>
            <a:endParaRPr sz="2800"/>
          </a:p>
        </p:txBody>
      </p:sp>
      <p:sp>
        <p:nvSpPr>
          <p:cNvPr id="114" name="Google Shape;114;p17"/>
          <p:cNvSpPr txBox="1">
            <a:spLocks noGrp="1"/>
          </p:cNvSpPr>
          <p:nvPr>
            <p:ph type="body" idx="1"/>
          </p:nvPr>
        </p:nvSpPr>
        <p:spPr>
          <a:xfrm>
            <a:off x="838200" y="1825625"/>
            <a:ext cx="4152774" cy="4303464"/>
          </a:xfrm>
          <a:prstGeom prst="rect">
            <a:avLst/>
          </a:prstGeom>
          <a:noFill/>
          <a:ln>
            <a:noFill/>
          </a:ln>
        </p:spPr>
        <p:txBody>
          <a:bodyPr spcFirstLastPara="1" wrap="square" lIns="91425" tIns="45700" rIns="91425" bIns="45700" anchor="t" anchorCtr="0">
            <a:noAutofit/>
          </a:bodyPr>
          <a:lstStyle/>
          <a:p>
            <a:pPr marL="228600" lvl="0" indent="-101600" algn="l" rtl="0">
              <a:lnSpc>
                <a:spcPct val="90000"/>
              </a:lnSpc>
              <a:spcBef>
                <a:spcPts val="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en-US" sz="2000"/>
              <a:t>Central Tendency: The values look like they cluster around the 0-2 range</a:t>
            </a:r>
            <a:endParaRPr/>
          </a:p>
          <a:p>
            <a:pPr marL="228600" lvl="0" indent="-228600" algn="l" rtl="0">
              <a:lnSpc>
                <a:spcPct val="90000"/>
              </a:lnSpc>
              <a:spcBef>
                <a:spcPts val="1000"/>
              </a:spcBef>
              <a:spcAft>
                <a:spcPts val="0"/>
              </a:spcAft>
              <a:buClr>
                <a:schemeClr val="dk1"/>
              </a:buClr>
              <a:buSzPts val="2000"/>
              <a:buChar char="•"/>
            </a:pPr>
            <a:r>
              <a:rPr lang="en-US" sz="2000"/>
              <a:t>Modes: There seems to be only one cluster</a:t>
            </a:r>
            <a:endParaRPr/>
          </a:p>
          <a:p>
            <a:pPr marL="228600" lvl="0" indent="-228600" algn="l" rtl="0">
              <a:lnSpc>
                <a:spcPct val="90000"/>
              </a:lnSpc>
              <a:spcBef>
                <a:spcPts val="1000"/>
              </a:spcBef>
              <a:spcAft>
                <a:spcPts val="0"/>
              </a:spcAft>
              <a:buClr>
                <a:schemeClr val="dk1"/>
              </a:buClr>
              <a:buSzPts val="2000"/>
              <a:buChar char="•"/>
            </a:pPr>
            <a:r>
              <a:rPr lang="en-US" sz="2000"/>
              <a:t>Spread: The data ranges all the way from 0 to 17</a:t>
            </a:r>
            <a:endParaRPr/>
          </a:p>
          <a:p>
            <a:pPr marL="228600" lvl="0" indent="-228600" algn="l" rtl="0">
              <a:lnSpc>
                <a:spcPct val="90000"/>
              </a:lnSpc>
              <a:spcBef>
                <a:spcPts val="1000"/>
              </a:spcBef>
              <a:spcAft>
                <a:spcPts val="0"/>
              </a:spcAft>
              <a:buClr>
                <a:schemeClr val="dk1"/>
              </a:buClr>
              <a:buSzPts val="2000"/>
              <a:buChar char="•"/>
            </a:pPr>
            <a:r>
              <a:rPr lang="en-US" sz="2000"/>
              <a:t>Tails: The data does not drop off very quickly</a:t>
            </a:r>
            <a:endParaRPr/>
          </a:p>
          <a:p>
            <a:pPr marL="228600" lvl="0" indent="-228600" algn="l" rtl="0">
              <a:lnSpc>
                <a:spcPct val="90000"/>
              </a:lnSpc>
              <a:spcBef>
                <a:spcPts val="1000"/>
              </a:spcBef>
              <a:spcAft>
                <a:spcPts val="0"/>
              </a:spcAft>
              <a:buClr>
                <a:schemeClr val="dk1"/>
              </a:buClr>
              <a:buSzPts val="2000"/>
              <a:buChar char="•"/>
            </a:pPr>
            <a:r>
              <a:rPr lang="en-US" sz="2000"/>
              <a:t>Outliers: There is an extreme value at 17. Study shows that more than 15 pregnancies is unlikely</a:t>
            </a:r>
            <a:endParaRPr/>
          </a:p>
        </p:txBody>
      </p:sp>
      <p:pic>
        <p:nvPicPr>
          <p:cNvPr id="115" name="Google Shape;115;p17"/>
          <p:cNvPicPr preferRelativeResize="0"/>
          <p:nvPr/>
        </p:nvPicPr>
        <p:blipFill rotWithShape="1">
          <a:blip r:embed="rId3">
            <a:alphaModFix/>
          </a:blip>
          <a:srcRect r="2" b="2962"/>
          <a:stretch/>
        </p:blipFill>
        <p:spPr>
          <a:xfrm>
            <a:off x="5183500" y="1904275"/>
            <a:ext cx="6170300" cy="4303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18"/>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18"/>
          <p:cNvSpPr txBox="1">
            <a:spLocks noGrp="1"/>
          </p:cNvSpPr>
          <p:nvPr>
            <p:ph type="title"/>
          </p:nvPr>
        </p:nvSpPr>
        <p:spPr>
          <a:xfrm>
            <a:off x="838200" y="365125"/>
            <a:ext cx="10515600" cy="130644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Glucose</a:t>
            </a:r>
            <a:endParaRPr/>
          </a:p>
        </p:txBody>
      </p:sp>
      <p:sp>
        <p:nvSpPr>
          <p:cNvPr id="122" name="Google Shape;122;p18"/>
          <p:cNvSpPr txBox="1">
            <a:spLocks noGrp="1"/>
          </p:cNvSpPr>
          <p:nvPr>
            <p:ph type="body" idx="1"/>
          </p:nvPr>
        </p:nvSpPr>
        <p:spPr>
          <a:xfrm>
            <a:off x="838200" y="1825625"/>
            <a:ext cx="4152774" cy="4303464"/>
          </a:xfrm>
          <a:prstGeom prst="rect">
            <a:avLst/>
          </a:prstGeom>
          <a:noFill/>
          <a:ln>
            <a:noFill/>
          </a:ln>
        </p:spPr>
        <p:txBody>
          <a:bodyPr spcFirstLastPara="1" wrap="square" lIns="91425" tIns="45700" rIns="91425" bIns="45700" anchor="t" anchorCtr="0">
            <a:noAutofit/>
          </a:bodyPr>
          <a:lstStyle/>
          <a:p>
            <a:pPr marL="228600" lvl="0" indent="-101600" algn="l" rtl="0">
              <a:lnSpc>
                <a:spcPct val="90000"/>
              </a:lnSpc>
              <a:spcBef>
                <a:spcPts val="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en-US" sz="2000"/>
              <a:t>Central Tendency: The values cluster around the 100-125 range</a:t>
            </a:r>
            <a:endParaRPr/>
          </a:p>
          <a:p>
            <a:pPr marL="228600" lvl="0" indent="-228600" algn="l" rtl="0">
              <a:lnSpc>
                <a:spcPct val="90000"/>
              </a:lnSpc>
              <a:spcBef>
                <a:spcPts val="1000"/>
              </a:spcBef>
              <a:spcAft>
                <a:spcPts val="0"/>
              </a:spcAft>
              <a:buClr>
                <a:schemeClr val="dk1"/>
              </a:buClr>
              <a:buSzPts val="2000"/>
              <a:buChar char="•"/>
            </a:pPr>
            <a:r>
              <a:rPr lang="en-US" sz="2000"/>
              <a:t>Modes: There is only one cluster</a:t>
            </a:r>
            <a:endParaRPr/>
          </a:p>
          <a:p>
            <a:pPr marL="228600" lvl="0" indent="-228600" algn="l" rtl="0">
              <a:lnSpc>
                <a:spcPct val="90000"/>
              </a:lnSpc>
              <a:spcBef>
                <a:spcPts val="1000"/>
              </a:spcBef>
              <a:spcAft>
                <a:spcPts val="0"/>
              </a:spcAft>
              <a:buClr>
                <a:schemeClr val="dk1"/>
              </a:buClr>
              <a:buSzPts val="2000"/>
              <a:buChar char="•"/>
            </a:pPr>
            <a:r>
              <a:rPr lang="en-US" sz="2000"/>
              <a:t>Spread: The data ranges from 0 to 200</a:t>
            </a:r>
            <a:endParaRPr/>
          </a:p>
          <a:p>
            <a:pPr marL="228600" lvl="0" indent="-228600" algn="l" rtl="0">
              <a:lnSpc>
                <a:spcPct val="90000"/>
              </a:lnSpc>
              <a:spcBef>
                <a:spcPts val="1000"/>
              </a:spcBef>
              <a:spcAft>
                <a:spcPts val="0"/>
              </a:spcAft>
              <a:buClr>
                <a:schemeClr val="dk1"/>
              </a:buClr>
              <a:buSzPts val="2000"/>
              <a:buChar char="•"/>
            </a:pPr>
            <a:r>
              <a:rPr lang="en-US" sz="2000"/>
              <a:t>Tails: The data seems to drop of relatively quickly</a:t>
            </a:r>
            <a:endParaRPr/>
          </a:p>
          <a:p>
            <a:pPr marL="228600" lvl="0" indent="-228600" algn="l" rtl="0">
              <a:lnSpc>
                <a:spcPct val="90000"/>
              </a:lnSpc>
              <a:spcBef>
                <a:spcPts val="1000"/>
              </a:spcBef>
              <a:spcAft>
                <a:spcPts val="0"/>
              </a:spcAft>
              <a:buClr>
                <a:schemeClr val="dk1"/>
              </a:buClr>
              <a:buSzPts val="2000"/>
              <a:buChar char="•"/>
            </a:pPr>
            <a:r>
              <a:rPr lang="en-US" sz="2000"/>
              <a:t>Outliers: There is a gap between 50 and 0. The data at 0 could be an outlier. A glucose level of 0 seems unlikely</a:t>
            </a:r>
            <a:endParaRPr/>
          </a:p>
        </p:txBody>
      </p:sp>
      <p:pic>
        <p:nvPicPr>
          <p:cNvPr id="123" name="Google Shape;123;p18"/>
          <p:cNvPicPr preferRelativeResize="0"/>
          <p:nvPr/>
        </p:nvPicPr>
        <p:blipFill rotWithShape="1">
          <a:blip r:embed="rId3">
            <a:alphaModFix/>
          </a:blip>
          <a:srcRect t="2716" b="1474"/>
          <a:stretch/>
        </p:blipFill>
        <p:spPr>
          <a:xfrm>
            <a:off x="5183500" y="1904282"/>
            <a:ext cx="6170299" cy="42248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19"/>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 name="Google Shape;129;p19"/>
          <p:cNvSpPr txBox="1">
            <a:spLocks noGrp="1"/>
          </p:cNvSpPr>
          <p:nvPr>
            <p:ph type="title"/>
          </p:nvPr>
        </p:nvSpPr>
        <p:spPr>
          <a:xfrm>
            <a:off x="838200" y="365125"/>
            <a:ext cx="10515600" cy="130644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Blood Pressure</a:t>
            </a:r>
            <a:endParaRPr sz="4800"/>
          </a:p>
        </p:txBody>
      </p:sp>
      <p:sp>
        <p:nvSpPr>
          <p:cNvPr id="130" name="Google Shape;130;p19"/>
          <p:cNvSpPr txBox="1">
            <a:spLocks noGrp="1"/>
          </p:cNvSpPr>
          <p:nvPr>
            <p:ph type="body" idx="1"/>
          </p:nvPr>
        </p:nvSpPr>
        <p:spPr>
          <a:xfrm>
            <a:off x="838200" y="1825625"/>
            <a:ext cx="4152774" cy="4303464"/>
          </a:xfrm>
          <a:prstGeom prst="rect">
            <a:avLst/>
          </a:prstGeom>
          <a:noFill/>
          <a:ln>
            <a:noFill/>
          </a:ln>
        </p:spPr>
        <p:txBody>
          <a:bodyPr spcFirstLastPara="1" wrap="square" lIns="91425" tIns="45700" rIns="91425" bIns="45700" anchor="t" anchorCtr="0">
            <a:noAutofit/>
          </a:bodyPr>
          <a:lstStyle/>
          <a:p>
            <a:pPr marL="228600" lvl="0" indent="-101600" algn="l" rtl="0">
              <a:lnSpc>
                <a:spcPct val="90000"/>
              </a:lnSpc>
              <a:spcBef>
                <a:spcPts val="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en-US" sz="2000"/>
              <a:t>Central Tendency: The values cluster around 70</a:t>
            </a:r>
            <a:endParaRPr/>
          </a:p>
          <a:p>
            <a:pPr marL="228600" lvl="0" indent="-228600" algn="l" rtl="0">
              <a:lnSpc>
                <a:spcPct val="90000"/>
              </a:lnSpc>
              <a:spcBef>
                <a:spcPts val="1000"/>
              </a:spcBef>
              <a:spcAft>
                <a:spcPts val="0"/>
              </a:spcAft>
              <a:buClr>
                <a:schemeClr val="dk1"/>
              </a:buClr>
              <a:buSzPts val="2000"/>
              <a:buChar char="•"/>
            </a:pPr>
            <a:r>
              <a:rPr lang="en-US" sz="2000"/>
              <a:t>Modes: There is only one cluster</a:t>
            </a:r>
            <a:endParaRPr/>
          </a:p>
          <a:p>
            <a:pPr marL="228600" lvl="0" indent="-228600" algn="l" rtl="0">
              <a:lnSpc>
                <a:spcPct val="90000"/>
              </a:lnSpc>
              <a:spcBef>
                <a:spcPts val="1000"/>
              </a:spcBef>
              <a:spcAft>
                <a:spcPts val="0"/>
              </a:spcAft>
              <a:buClr>
                <a:schemeClr val="dk1"/>
              </a:buClr>
              <a:buSzPts val="2000"/>
              <a:buChar char="•"/>
            </a:pPr>
            <a:r>
              <a:rPr lang="en-US" sz="2000"/>
              <a:t>Spread: The data ranges from 0 to 120</a:t>
            </a:r>
            <a:endParaRPr/>
          </a:p>
          <a:p>
            <a:pPr marL="228600" lvl="0" indent="-228600" algn="l" rtl="0">
              <a:lnSpc>
                <a:spcPct val="90000"/>
              </a:lnSpc>
              <a:spcBef>
                <a:spcPts val="1000"/>
              </a:spcBef>
              <a:spcAft>
                <a:spcPts val="0"/>
              </a:spcAft>
              <a:buClr>
                <a:schemeClr val="dk1"/>
              </a:buClr>
              <a:buSzPts val="2000"/>
              <a:buChar char="•"/>
            </a:pPr>
            <a:r>
              <a:rPr lang="en-US" sz="2000"/>
              <a:t>Tails: The data seems to drop of relatively quickly</a:t>
            </a:r>
            <a:endParaRPr/>
          </a:p>
          <a:p>
            <a:pPr marL="228600" lvl="0" indent="-228600" algn="l" rtl="0">
              <a:lnSpc>
                <a:spcPct val="90000"/>
              </a:lnSpc>
              <a:spcBef>
                <a:spcPts val="1000"/>
              </a:spcBef>
              <a:spcAft>
                <a:spcPts val="0"/>
              </a:spcAft>
              <a:buClr>
                <a:schemeClr val="dk1"/>
              </a:buClr>
              <a:buSzPts val="2000"/>
              <a:buChar char="•"/>
            </a:pPr>
            <a:r>
              <a:rPr lang="en-US" sz="2000"/>
              <a:t>Outliers: There is a gap between 40 and 0. The data at 0 could be an outlier. Blood pressure of 0 would indicate death, so it is unlikely.</a:t>
            </a:r>
            <a:endParaRPr/>
          </a:p>
        </p:txBody>
      </p:sp>
      <p:pic>
        <p:nvPicPr>
          <p:cNvPr id="131" name="Google Shape;131;p19"/>
          <p:cNvPicPr preferRelativeResize="0"/>
          <p:nvPr/>
        </p:nvPicPr>
        <p:blipFill rotWithShape="1">
          <a:blip r:embed="rId3">
            <a:alphaModFix/>
          </a:blip>
          <a:srcRect t="1761" b="2431"/>
          <a:stretch/>
        </p:blipFill>
        <p:spPr>
          <a:xfrm>
            <a:off x="5183500" y="1904282"/>
            <a:ext cx="6170299" cy="42248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
        <p:cNvGrpSpPr/>
        <p:nvPr/>
      </p:nvGrpSpPr>
      <p:grpSpPr>
        <a:xfrm>
          <a:off x="0" y="0"/>
          <a:ext cx="0" cy="0"/>
          <a:chOff x="0" y="0"/>
          <a:chExt cx="0" cy="0"/>
        </a:xfrm>
      </p:grpSpPr>
      <p:sp>
        <p:nvSpPr>
          <p:cNvPr id="136" name="Google Shape;136;p20"/>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 name="Google Shape;137;p20"/>
          <p:cNvSpPr txBox="1">
            <a:spLocks noGrp="1"/>
          </p:cNvSpPr>
          <p:nvPr>
            <p:ph type="title"/>
          </p:nvPr>
        </p:nvSpPr>
        <p:spPr>
          <a:xfrm>
            <a:off x="838200" y="365125"/>
            <a:ext cx="10515600" cy="130644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Skin Thickness</a:t>
            </a:r>
            <a:endParaRPr sz="4800"/>
          </a:p>
        </p:txBody>
      </p:sp>
      <p:sp>
        <p:nvSpPr>
          <p:cNvPr id="138" name="Google Shape;138;p20"/>
          <p:cNvSpPr txBox="1">
            <a:spLocks noGrp="1"/>
          </p:cNvSpPr>
          <p:nvPr>
            <p:ph type="body" idx="1"/>
          </p:nvPr>
        </p:nvSpPr>
        <p:spPr>
          <a:xfrm>
            <a:off x="838200" y="1825625"/>
            <a:ext cx="4152774" cy="4303464"/>
          </a:xfrm>
          <a:prstGeom prst="rect">
            <a:avLst/>
          </a:prstGeom>
          <a:noFill/>
          <a:ln>
            <a:noFill/>
          </a:ln>
        </p:spPr>
        <p:txBody>
          <a:bodyPr spcFirstLastPara="1" wrap="square" lIns="91425" tIns="45700" rIns="91425" bIns="45700" anchor="t" anchorCtr="0">
            <a:noAutofit/>
          </a:bodyPr>
          <a:lstStyle/>
          <a:p>
            <a:pPr marL="228600" lvl="0" indent="-101600" algn="l" rtl="0">
              <a:lnSpc>
                <a:spcPct val="90000"/>
              </a:lnSpc>
              <a:spcBef>
                <a:spcPts val="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en-US" sz="2000"/>
              <a:t>Central Tendency: The values cluster around 30</a:t>
            </a:r>
            <a:endParaRPr/>
          </a:p>
          <a:p>
            <a:pPr marL="228600" lvl="0" indent="-228600" algn="l" rtl="0">
              <a:lnSpc>
                <a:spcPct val="90000"/>
              </a:lnSpc>
              <a:spcBef>
                <a:spcPts val="1000"/>
              </a:spcBef>
              <a:spcAft>
                <a:spcPts val="0"/>
              </a:spcAft>
              <a:buClr>
                <a:schemeClr val="dk1"/>
              </a:buClr>
              <a:buSzPts val="2000"/>
              <a:buChar char="•"/>
            </a:pPr>
            <a:r>
              <a:rPr lang="en-US" sz="2000"/>
              <a:t>Modes: There is only one cluster</a:t>
            </a:r>
            <a:endParaRPr/>
          </a:p>
          <a:p>
            <a:pPr marL="228600" lvl="0" indent="-228600" algn="l" rtl="0">
              <a:lnSpc>
                <a:spcPct val="90000"/>
              </a:lnSpc>
              <a:spcBef>
                <a:spcPts val="1000"/>
              </a:spcBef>
              <a:spcAft>
                <a:spcPts val="0"/>
              </a:spcAft>
              <a:buClr>
                <a:schemeClr val="dk1"/>
              </a:buClr>
              <a:buSzPts val="2000"/>
              <a:buChar char="•"/>
            </a:pPr>
            <a:r>
              <a:rPr lang="en-US" sz="2000"/>
              <a:t>Spread: The data ranges from 0 to 90</a:t>
            </a:r>
            <a:endParaRPr/>
          </a:p>
          <a:p>
            <a:pPr marL="228600" lvl="0" indent="-228600" algn="l" rtl="0">
              <a:lnSpc>
                <a:spcPct val="90000"/>
              </a:lnSpc>
              <a:spcBef>
                <a:spcPts val="1000"/>
              </a:spcBef>
              <a:spcAft>
                <a:spcPts val="0"/>
              </a:spcAft>
              <a:buClr>
                <a:schemeClr val="dk1"/>
              </a:buClr>
              <a:buSzPts val="2000"/>
              <a:buChar char="•"/>
            </a:pPr>
            <a:r>
              <a:rPr lang="en-US" sz="2000"/>
              <a:t>Tails: The data does not drop off very quickly</a:t>
            </a:r>
            <a:endParaRPr/>
          </a:p>
          <a:p>
            <a:pPr marL="228600" lvl="0" indent="-228600" algn="l" rtl="0">
              <a:lnSpc>
                <a:spcPct val="90000"/>
              </a:lnSpc>
              <a:spcBef>
                <a:spcPts val="1000"/>
              </a:spcBef>
              <a:spcAft>
                <a:spcPts val="0"/>
              </a:spcAft>
              <a:buClr>
                <a:schemeClr val="dk1"/>
              </a:buClr>
              <a:buSzPts val="2000"/>
              <a:buChar char="•"/>
            </a:pPr>
            <a:r>
              <a:rPr lang="en-US" sz="2000"/>
              <a:t>Outliers: There is a gap between 60 and 90. The data at 90 could be an outlier</a:t>
            </a:r>
            <a:endParaRPr/>
          </a:p>
        </p:txBody>
      </p:sp>
      <p:pic>
        <p:nvPicPr>
          <p:cNvPr id="139" name="Google Shape;139;p20"/>
          <p:cNvPicPr preferRelativeResize="0"/>
          <p:nvPr/>
        </p:nvPicPr>
        <p:blipFill rotWithShape="1">
          <a:blip r:embed="rId3">
            <a:alphaModFix/>
          </a:blip>
          <a:srcRect t="1959" b="2233"/>
          <a:stretch/>
        </p:blipFill>
        <p:spPr>
          <a:xfrm>
            <a:off x="5183500" y="1904282"/>
            <a:ext cx="6170299" cy="42248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sp>
        <p:nvSpPr>
          <p:cNvPr id="144" name="Google Shape;144;p21"/>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 name="Google Shape;145;p21"/>
          <p:cNvSpPr txBox="1">
            <a:spLocks noGrp="1"/>
          </p:cNvSpPr>
          <p:nvPr>
            <p:ph type="title"/>
          </p:nvPr>
        </p:nvSpPr>
        <p:spPr>
          <a:xfrm>
            <a:off x="838200" y="365125"/>
            <a:ext cx="10515600" cy="130644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a:t>Insulin</a:t>
            </a:r>
            <a:endParaRPr sz="4800"/>
          </a:p>
        </p:txBody>
      </p:sp>
      <p:sp>
        <p:nvSpPr>
          <p:cNvPr id="146" name="Google Shape;146;p21"/>
          <p:cNvSpPr txBox="1">
            <a:spLocks noGrp="1"/>
          </p:cNvSpPr>
          <p:nvPr>
            <p:ph type="body" idx="1"/>
          </p:nvPr>
        </p:nvSpPr>
        <p:spPr>
          <a:xfrm>
            <a:off x="838200" y="1825625"/>
            <a:ext cx="4152774" cy="4303464"/>
          </a:xfrm>
          <a:prstGeom prst="rect">
            <a:avLst/>
          </a:prstGeom>
          <a:noFill/>
          <a:ln>
            <a:noFill/>
          </a:ln>
        </p:spPr>
        <p:txBody>
          <a:bodyPr spcFirstLastPara="1" wrap="square" lIns="91425" tIns="45700" rIns="91425" bIns="45700" anchor="t" anchorCtr="0">
            <a:noAutofit/>
          </a:bodyPr>
          <a:lstStyle/>
          <a:p>
            <a:pPr marL="228600" lvl="0" indent="-101600" algn="l" rtl="0">
              <a:lnSpc>
                <a:spcPct val="90000"/>
              </a:lnSpc>
              <a:spcBef>
                <a:spcPts val="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en-US" sz="2000"/>
              <a:t>Central Tendency: The values cluster around 0</a:t>
            </a:r>
            <a:endParaRPr/>
          </a:p>
          <a:p>
            <a:pPr marL="228600" lvl="0" indent="-228600" algn="l" rtl="0">
              <a:lnSpc>
                <a:spcPct val="90000"/>
              </a:lnSpc>
              <a:spcBef>
                <a:spcPts val="1000"/>
              </a:spcBef>
              <a:spcAft>
                <a:spcPts val="0"/>
              </a:spcAft>
              <a:buClr>
                <a:schemeClr val="dk1"/>
              </a:buClr>
              <a:buSzPts val="2000"/>
              <a:buChar char="•"/>
            </a:pPr>
            <a:r>
              <a:rPr lang="en-US" sz="2000"/>
              <a:t>Modes: There is only one cluster</a:t>
            </a:r>
            <a:endParaRPr/>
          </a:p>
          <a:p>
            <a:pPr marL="228600" lvl="0" indent="-228600" algn="l" rtl="0">
              <a:lnSpc>
                <a:spcPct val="90000"/>
              </a:lnSpc>
              <a:spcBef>
                <a:spcPts val="1000"/>
              </a:spcBef>
              <a:spcAft>
                <a:spcPts val="0"/>
              </a:spcAft>
              <a:buClr>
                <a:schemeClr val="dk1"/>
              </a:buClr>
              <a:buSzPts val="2000"/>
              <a:buChar char="•"/>
            </a:pPr>
            <a:r>
              <a:rPr lang="en-US" sz="2000"/>
              <a:t>Spread: The data ranges from 0 to 800</a:t>
            </a:r>
            <a:endParaRPr/>
          </a:p>
          <a:p>
            <a:pPr marL="228600" lvl="0" indent="-228600" algn="l" rtl="0">
              <a:lnSpc>
                <a:spcPct val="90000"/>
              </a:lnSpc>
              <a:spcBef>
                <a:spcPts val="1000"/>
              </a:spcBef>
              <a:spcAft>
                <a:spcPts val="0"/>
              </a:spcAft>
              <a:buClr>
                <a:schemeClr val="dk1"/>
              </a:buClr>
              <a:buSzPts val="2000"/>
              <a:buChar char="•"/>
            </a:pPr>
            <a:r>
              <a:rPr lang="en-US" sz="2000"/>
              <a:t>Tails: The data seems to drop of relatively quickly</a:t>
            </a:r>
            <a:endParaRPr/>
          </a:p>
          <a:p>
            <a:pPr marL="228600" lvl="0" indent="-228600" algn="l" rtl="0">
              <a:lnSpc>
                <a:spcPct val="90000"/>
              </a:lnSpc>
              <a:spcBef>
                <a:spcPts val="1000"/>
              </a:spcBef>
              <a:spcAft>
                <a:spcPts val="0"/>
              </a:spcAft>
              <a:buClr>
                <a:schemeClr val="dk1"/>
              </a:buClr>
              <a:buSzPts val="2000"/>
              <a:buChar char="•"/>
            </a:pPr>
            <a:r>
              <a:rPr lang="en-US" sz="2000"/>
              <a:t>Outliers: It doesn't look like there are any outliers</a:t>
            </a:r>
            <a:endParaRPr/>
          </a:p>
        </p:txBody>
      </p:sp>
      <p:pic>
        <p:nvPicPr>
          <p:cNvPr id="147" name="Google Shape;147;p21"/>
          <p:cNvPicPr preferRelativeResize="0"/>
          <p:nvPr/>
        </p:nvPicPr>
        <p:blipFill rotWithShape="1">
          <a:blip r:embed="rId3">
            <a:alphaModFix/>
          </a:blip>
          <a:srcRect t="686" b="3506"/>
          <a:stretch/>
        </p:blipFill>
        <p:spPr>
          <a:xfrm>
            <a:off x="5183500" y="1904275"/>
            <a:ext cx="6170300" cy="42248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999</Words>
  <Application>Microsoft Macintosh PowerPoint</Application>
  <PresentationFormat>Widescreen</PresentationFormat>
  <Paragraphs>99</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An Analysis of the Impact of Diabetes on Overall Health</vt:lpstr>
      <vt:lpstr>Dataset Summary</vt:lpstr>
      <vt:lpstr>Explanation of Dataset Variables</vt:lpstr>
      <vt:lpstr>Variable Histograms</vt:lpstr>
      <vt:lpstr>Pregnancies</vt:lpstr>
      <vt:lpstr>Glucose</vt:lpstr>
      <vt:lpstr>Blood Pressure</vt:lpstr>
      <vt:lpstr>Skin Thickness</vt:lpstr>
      <vt:lpstr>Insulin</vt:lpstr>
      <vt:lpstr>BMI</vt:lpstr>
      <vt:lpstr>Diabetes Pedigree Function</vt:lpstr>
      <vt:lpstr>Age</vt:lpstr>
      <vt:lpstr>The dark blue represents pregnancies for individuals diagnosed with diabetes and the light blue represents pregnancies for individuals who have not been diagnosed with diabetes. </vt:lpstr>
      <vt:lpstr>CDF for Blood Pressure in Diabetic Individuals </vt:lpstr>
      <vt:lpstr>Comparison of Data to a Standard Analytical Distribution</vt:lpstr>
      <vt:lpstr> Scatter Plots Comparing Variables </vt:lpstr>
      <vt:lpstr>Skin Thickness vs. BMI</vt:lpstr>
      <vt:lpstr>BMI vs. Blood Pressure</vt:lpstr>
      <vt:lpstr>Difference in Means Permutation Test  </vt:lpstr>
      <vt:lpstr>Regression Analysis of BMI vs. Blood Pressure for Diagnosed Women</vt:lpstr>
      <vt:lpstr>PowerPoint Presentation</vt:lpstr>
      <vt:lpstr>In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the Impact of Diabetes on Overall Health</dc:title>
  <cp:lastModifiedBy>Microsoft Office User</cp:lastModifiedBy>
  <cp:revision>1</cp:revision>
  <dcterms:modified xsi:type="dcterms:W3CDTF">2020-11-23T03:43:31Z</dcterms:modified>
</cp:coreProperties>
</file>