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8df99ccc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8df99ccc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i will talk about my project’s workflow. </a:t>
            </a:r>
            <a:r>
              <a:rPr b="1" lang="en" sz="1500">
                <a:solidFill>
                  <a:srgbClr val="292929"/>
                </a:solidFill>
                <a:highlight>
                  <a:srgbClr val="FFFFFF"/>
                </a:highlight>
              </a:rPr>
              <a:t>The workflow of Django is how components interact with each other and make Django a powerful Web Development Framework.</a:t>
            </a:r>
            <a:r>
              <a:rPr lang="en" sz="1500"/>
              <a:t> I will cover all but django’s caching framework as </a:t>
            </a:r>
            <a:r>
              <a:rPr lang="en" sz="1500">
                <a:solidFill>
                  <a:srgbClr val="292929"/>
                </a:solidFill>
                <a:highlight>
                  <a:srgbClr val="FFFFFF"/>
                </a:highlight>
                <a:latin typeface="Georgia"/>
                <a:ea typeface="Georgia"/>
                <a:cs typeface="Georgia"/>
                <a:sym typeface="Georgia"/>
              </a:rPr>
              <a:t>Django comes with a robust cache system that lets you store the dynamic pages so that they don’t have to be calculated after these sophisticated process each time. I will go from Web Browser downward until we get to Database. So the order I will go in is URL Dispatcher, </a:t>
            </a:r>
            <a:r>
              <a:rPr lang="en" sz="1500">
                <a:solidFill>
                  <a:srgbClr val="292929"/>
                </a:solidFill>
                <a:highlight>
                  <a:srgbClr val="FFFFFF"/>
                </a:highlight>
                <a:latin typeface="Georgia"/>
                <a:ea typeface="Georgia"/>
                <a:cs typeface="Georgia"/>
                <a:sym typeface="Georgia"/>
              </a:rPr>
              <a:t>Templates</a:t>
            </a:r>
            <a:r>
              <a:rPr lang="en" sz="1500">
                <a:solidFill>
                  <a:srgbClr val="292929"/>
                </a:solidFill>
                <a:highlight>
                  <a:srgbClr val="FFFFFF"/>
                </a:highlight>
                <a:latin typeface="Georgia"/>
                <a:ea typeface="Georgia"/>
                <a:cs typeface="Georgia"/>
                <a:sym typeface="Georgia"/>
              </a:rPr>
              <a:t>, Views, and then Models. I will not go over Web Browser or Database as we have already gone over the database design and I will show the web </a:t>
            </a:r>
            <a:r>
              <a:rPr lang="en" sz="1500">
                <a:solidFill>
                  <a:srgbClr val="292929"/>
                </a:solidFill>
                <a:highlight>
                  <a:srgbClr val="FFFFFF"/>
                </a:highlight>
                <a:latin typeface="Georgia"/>
                <a:ea typeface="Georgia"/>
                <a:cs typeface="Georgia"/>
                <a:sym typeface="Georgia"/>
              </a:rPr>
              <a:t>browser</a:t>
            </a:r>
            <a:r>
              <a:rPr lang="en" sz="1500">
                <a:solidFill>
                  <a:srgbClr val="292929"/>
                </a:solidFill>
                <a:highlight>
                  <a:srgbClr val="FFFFFF"/>
                </a:highlight>
                <a:latin typeface="Georgia"/>
                <a:ea typeface="Georgia"/>
                <a:cs typeface="Georgia"/>
                <a:sym typeface="Georgia"/>
              </a:rPr>
              <a:t> in a demo later in this presentation. Before I move on, I used two namespace packages. One being pswa-django which is responsible for alot of the backend work and two being mainForm that does alot of the front end work.</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df99ccc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df99ccc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will start with url dispatcher.This is a provided by django and</a:t>
            </a:r>
            <a:r>
              <a:rPr lang="en" sz="1500"/>
              <a:t> gets user requests by URL locator and responds back to it. django.urls module is used by it to manage the URL’s requests. The urls.py is responsible for mapping between URL path expressions to some specified view. Urls.py is found under the pswa_django namespace package. </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8df99ccc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8df99ccc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Next is Templates. Django already provides template system which helps to distinguish between python and html contents. Dynamic HTML pages are generated by using template system. The templates are found under the mainForm namespace package. The templates and admin are inside of the main namespace and are used to separate different uses. For example admin templates are used for the admin page and any other templates are used in the base site.</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8df99ccc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8df99ccc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Now onto Views. </a:t>
            </a:r>
            <a:r>
              <a:rPr lang="en" sz="1600">
                <a:solidFill>
                  <a:srgbClr val="292929"/>
                </a:solidFill>
                <a:highlight>
                  <a:srgbClr val="FFFFFF"/>
                </a:highlight>
                <a:latin typeface="Georgia"/>
                <a:ea typeface="Georgia"/>
                <a:cs typeface="Georgia"/>
                <a:sym typeface="Georgia"/>
              </a:rPr>
              <a:t>A view is a part of a web application, which is a Python function responsible for accepting a web requests and returning corresponding web response to it. It is a part of our application where main logic of our application is written there, remember that you have to </a:t>
            </a:r>
            <a:r>
              <a:rPr b="1" lang="en" sz="1600">
                <a:solidFill>
                  <a:srgbClr val="292929"/>
                </a:solidFill>
                <a:highlight>
                  <a:srgbClr val="FFFFFF"/>
                </a:highlight>
                <a:latin typeface="Georgia"/>
                <a:ea typeface="Georgia"/>
                <a:cs typeface="Georgia"/>
                <a:sym typeface="Georgia"/>
              </a:rPr>
              <a:t>link view to URL to see it as web page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8df99ccc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8df99ccc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Lastly we have models. </a:t>
            </a:r>
            <a:r>
              <a:rPr lang="en" sz="1600">
                <a:solidFill>
                  <a:srgbClr val="292929"/>
                </a:solidFill>
                <a:highlight>
                  <a:srgbClr val="FFFFFF"/>
                </a:highlight>
                <a:latin typeface="Georgia"/>
                <a:ea typeface="Georgia"/>
                <a:cs typeface="Georgia"/>
                <a:sym typeface="Georgia"/>
              </a:rPr>
              <a:t>Django model is a class which contains certain fields and methods and every attribute of class is field of database table. Models are described in respective applications as </a:t>
            </a:r>
            <a:r>
              <a:rPr b="1" lang="en" sz="1600">
                <a:solidFill>
                  <a:srgbClr val="292929"/>
                </a:solidFill>
                <a:highlight>
                  <a:srgbClr val="FFFFFF"/>
                </a:highlight>
                <a:latin typeface="Georgia"/>
                <a:ea typeface="Georgia"/>
                <a:cs typeface="Georgia"/>
                <a:sym typeface="Georgia"/>
              </a:rPr>
              <a:t>app_name/models.py or for organization I made a folder for models under the mainForm namespace </a:t>
            </a:r>
            <a:r>
              <a:rPr lang="en" sz="1600">
                <a:solidFill>
                  <a:srgbClr val="292929"/>
                </a:solidFill>
                <a:highlight>
                  <a:srgbClr val="FFFFFF"/>
                </a:highlight>
                <a:latin typeface="Georgia"/>
                <a:ea typeface="Georgia"/>
                <a:cs typeface="Georgia"/>
                <a:sym typeface="Georgia"/>
              </a:rPr>
              <a:t>where </a:t>
            </a:r>
            <a:r>
              <a:rPr b="1" lang="en" sz="1600">
                <a:solidFill>
                  <a:srgbClr val="292929"/>
                </a:solidFill>
                <a:highlight>
                  <a:srgbClr val="FFFFFF"/>
                </a:highlight>
                <a:latin typeface="Georgia"/>
                <a:ea typeface="Georgia"/>
                <a:cs typeface="Georgia"/>
                <a:sym typeface="Georgia"/>
              </a:rPr>
              <a:t>each model class is mapped to single table of your database</a:t>
            </a:r>
            <a:r>
              <a:rPr lang="en" sz="1600">
                <a:solidFill>
                  <a:srgbClr val="292929"/>
                </a:solidFill>
                <a:highlight>
                  <a:srgbClr val="FFFFFF"/>
                </a:highlight>
                <a:latin typeface="Georgia"/>
                <a:ea typeface="Georgia"/>
                <a:cs typeface="Georgia"/>
                <a:sym typeface="Georgia"/>
              </a:rPr>
              <a:t> . Whatever field that is created in the model it will added to the database automatically , thereby reducing extra line of codes for creating table in database.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8df99ccc5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8df99ccc5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testing, I did the usual unit tests for models as models are the main components that are used. I did little integration testing as I ran out of time in the project. The reason I had such little time to do integration testing was because I </a:t>
            </a:r>
            <a:r>
              <a:rPr lang="en" sz="1500"/>
              <a:t>mainly</a:t>
            </a:r>
            <a:r>
              <a:rPr lang="en" sz="1500"/>
              <a:t> focused on manual testing. The type of manual testing I used was Black Box testing and Usability testing. Black Box testing focuses on the project’s specification and if the software did what it was claimed to do. For usability testing, mainly checking if the software was easy to use, behaved as one would expect, and navigation was simple</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8df99ccc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8df99ccc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8df99ccc5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8df99ccc5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Removed the limitation for scheduling presentation on certain dates because if there wasn’t enough time during our weekly monday meetings they would just be moved to the next week.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Added ability to upload advertisement images near the end of the project so I didn’t end up having enough time to add the email to front office functionality. All the website would do for that is store the file so it is easily accessible.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Scrapped the user registration and decided to focus on the admin functionality as they would be the main users for the website.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8df99ccc5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8df99ccc5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admin user has full functionality.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8df99ccc5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8df99ccc5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22b438e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22b438e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Initial requrements then modified requirements and if I </a:t>
            </a:r>
            <a:r>
              <a:rPr lang="en" sz="1500"/>
              <a:t>achieved</a:t>
            </a:r>
            <a:r>
              <a:rPr lang="en" sz="1500"/>
              <a:t> them. </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8df99ccc5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8df99ccc5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focus on the admin user functionality so User Registration for students was on the back burner. With that, there was no student users made from registration so unless they were registered as an admin they are unable to add/modify anything.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8446a3d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8446a3d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Onto some </a:t>
            </a:r>
            <a:r>
              <a:rPr lang="en" sz="1500"/>
              <a:t>analytics</a:t>
            </a:r>
            <a:r>
              <a:rPr lang="en" sz="1500"/>
              <a:t> of my project, starting with analyzing how many lines of code were in different namespaces. The two namespaces that I used were mainForm, which was mainly for the front end work, and pswa_django, which dealt with the backend of the project. T</a:t>
            </a:r>
            <a:r>
              <a:rPr lang="en" sz="1500"/>
              <a:t>he exact numbers are listed on the page for both. </a:t>
            </a:r>
            <a:r>
              <a:rPr lang="en" sz="1500"/>
              <a:t>Mainform ended up having 809 lines of code which makes sense as a main part of any website is what the user sees. Mainform also held the bulk of the </a:t>
            </a:r>
            <a:r>
              <a:rPr lang="en" sz="1500"/>
              <a:t>functionality and aesthetics of the website</a:t>
            </a:r>
            <a:r>
              <a:rPr lang="en" sz="1500"/>
              <a:t>. Pswa_django had 37 lines of code as </a:t>
            </a:r>
            <a:r>
              <a:rPr lang="en" sz="1500"/>
              <a:t>a lot</a:t>
            </a:r>
            <a:r>
              <a:rPr lang="en" sz="1500"/>
              <a:t> ofthe backend work like connecting to the database and handling the website side of things were done for me by Django at the start.</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8df99cc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8df99cc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total, I wrote 846 </a:t>
            </a:r>
            <a:r>
              <a:rPr lang="en" sz="1500"/>
              <a:t>lines</a:t>
            </a:r>
            <a:r>
              <a:rPr lang="en" sz="1500"/>
              <a:t> of code for this project. This number alone doesn’t say a whole lot as it only takes into account, well, how much code I wrote. Now what will be </a:t>
            </a:r>
            <a:r>
              <a:rPr lang="en" sz="1500"/>
              <a:t>interesting</a:t>
            </a:r>
            <a:r>
              <a:rPr lang="en" sz="1500"/>
              <a:t> to see is how </a:t>
            </a:r>
            <a:r>
              <a:rPr lang="en" sz="1500"/>
              <a:t>much</a:t>
            </a:r>
            <a:r>
              <a:rPr lang="en" sz="1500"/>
              <a:t> time I spent on the project.</a:t>
            </a:r>
            <a:endParaRPr sz="15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8446a3d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8446a3d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Conveniently, I kept track of how long I spend on </a:t>
            </a:r>
            <a:r>
              <a:rPr lang="en" sz="1500"/>
              <a:t>the project</a:t>
            </a:r>
            <a:r>
              <a:rPr lang="en" sz="1500"/>
              <a:t> </a:t>
            </a:r>
            <a:r>
              <a:rPr lang="en" sz="1500"/>
              <a:t>since</a:t>
            </a:r>
            <a:r>
              <a:rPr lang="en" sz="1500"/>
              <a:t> its start and made a little pie chart to help visualize the numbers. I decided to the time up into different categories </a:t>
            </a:r>
            <a:r>
              <a:rPr lang="en" sz="1500"/>
              <a:t>which</a:t>
            </a:r>
            <a:r>
              <a:rPr lang="en" sz="1500"/>
              <a:t> were researching (how much time I spend online looking at wiki’s and </a:t>
            </a:r>
            <a:r>
              <a:rPr lang="en" sz="1500"/>
              <a:t>things</a:t>
            </a:r>
            <a:r>
              <a:rPr lang="en" sz="1500"/>
              <a:t> of that sort), </a:t>
            </a:r>
            <a:r>
              <a:rPr lang="en" sz="1500"/>
              <a:t>designing (how long it took for me to figure out how to set up the database, how I wanted the website be designed, and of course how I wanted to organize the project), developing (actually making the website satisfy the project requirements and behave as intended), and finally testing (which was unit testing, usability testing, and integration testing. Looking at the neat pie chart on the slide, I ended up spending most of my time designing and developing the program. Interestingly enough, I pretty much spent the same amount of time designing as I did developing. I spent the least amount of time testing which was also interesting to look at. Lastly, research was in the middle and I will say I though I spent alot more time looking things up online as I started out knowing a little about Python and nothing about Django.</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8df99cc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8df99cc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total, I spent around 4 days 14 hours and 40 minutes on this project. That converts to 6,640 Minutes and around 110.67 hours. I spent around 4 and a half days </a:t>
            </a:r>
            <a:r>
              <a:rPr lang="en" sz="1500"/>
              <a:t>sitting</a:t>
            </a:r>
            <a:r>
              <a:rPr lang="en" sz="1500"/>
              <a:t> at my computer coding for this project. </a:t>
            </a:r>
            <a:r>
              <a:rPr lang="en" sz="1500"/>
              <a:t>Don’t worry, I didn't do all this in one sitting. In all seriousness, it can</a:t>
            </a:r>
            <a:r>
              <a:rPr lang="en" sz="1500"/>
              <a:t> hard to imagine how long this </a:t>
            </a:r>
            <a:r>
              <a:rPr lang="en" sz="1500"/>
              <a:t>truly</a:t>
            </a:r>
            <a:r>
              <a:rPr lang="en" sz="1500"/>
              <a:t> is if you have not </a:t>
            </a:r>
            <a:r>
              <a:rPr lang="en" sz="1500"/>
              <a:t>experienced</a:t>
            </a:r>
            <a:r>
              <a:rPr lang="en" sz="1500"/>
              <a:t> working on a massive project like this, but I had to manage this while taking 3 other classes and I </a:t>
            </a:r>
            <a:r>
              <a:rPr lang="en" sz="1500"/>
              <a:t>definitely</a:t>
            </a:r>
            <a:r>
              <a:rPr lang="en" sz="1500"/>
              <a:t> had less freetime this semester due to this project. Now that I have shown how many lines of code I wrote and how long I spent on this project, I will now go over how many lines of code I </a:t>
            </a:r>
            <a:r>
              <a:rPr lang="en" sz="1500"/>
              <a:t>wrote</a:t>
            </a:r>
            <a:r>
              <a:rPr lang="en" sz="1500"/>
              <a:t> per hour </a:t>
            </a:r>
            <a:r>
              <a:rPr lang="en" sz="1500"/>
              <a:t>on average.</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8446a3d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8446a3d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Restating </a:t>
            </a:r>
            <a:r>
              <a:rPr lang="en" sz="1500"/>
              <a:t>previous</a:t>
            </a:r>
            <a:r>
              <a:rPr lang="en" sz="1500"/>
              <a:t> information, I wrote 846 lines of code and that took me around 110.67 hours. Both of these </a:t>
            </a:r>
            <a:r>
              <a:rPr lang="en" sz="1500"/>
              <a:t>numbers</a:t>
            </a:r>
            <a:r>
              <a:rPr lang="en" sz="1500"/>
              <a:t> alone might not mean much, but together they bring insight. Doing a simple calculation, I </a:t>
            </a:r>
            <a:r>
              <a:rPr lang="en" sz="1500"/>
              <a:t>arrived</a:t>
            </a:r>
            <a:r>
              <a:rPr lang="en" sz="1500"/>
              <a:t> at 7.65 lines of code per hour. This is taking into account ever single line of code I types and all the time put into research, </a:t>
            </a:r>
            <a:r>
              <a:rPr lang="en" sz="1500"/>
              <a:t>design</a:t>
            </a:r>
            <a:r>
              <a:rPr lang="en" sz="1500"/>
              <a:t>, </a:t>
            </a:r>
            <a:r>
              <a:rPr lang="en" sz="1500"/>
              <a:t>development,</a:t>
            </a:r>
            <a:r>
              <a:rPr lang="en" sz="1500"/>
              <a:t> and testing. </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8df99ccc5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8df99ccc5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Initial requrements then modified requirements and if I achieved them. </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8df99ccc5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8df99ccc5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822b438e9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822b438e9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Before I decided my project and throughout this whole semester, we were using a excel spreadsheet to organize all the teams information. It did the job, but would work better if designed specifically for this class. This is where I came up with the idea to create an application that would store and organize all the teams information and have a easier way to input data. For usability, I would make it easy to use and have it behave as one would expect.</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df99ccc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df99ccc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df99ccc5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df99ccc5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822b438e9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822b438e9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8df99ccc5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8df99ccc5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8df99ccc5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8df99ccc5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 chose to use django as my development </a:t>
            </a:r>
            <a:r>
              <a:rPr lang="en" sz="1500"/>
              <a:t>framework</a:t>
            </a:r>
            <a:r>
              <a:rPr lang="en" sz="1500"/>
              <a:t> which utilizes python and postgresql for the database tool because that was what Mr. Nielsen recommended and I decided to go with it. Django </a:t>
            </a:r>
            <a:r>
              <a:rPr lang="en" sz="1500">
                <a:solidFill>
                  <a:srgbClr val="202124"/>
                </a:solidFill>
                <a:highlight>
                  <a:srgbClr val="FFFFFF"/>
                </a:highlight>
                <a:latin typeface="Roboto"/>
                <a:ea typeface="Roboto"/>
                <a:cs typeface="Roboto"/>
                <a:sym typeface="Roboto"/>
              </a:rPr>
              <a:t>high-level Python web framework that enables rapid development of secure and maintainable websites. So</a:t>
            </a:r>
            <a:r>
              <a:rPr lang="en" sz="1500"/>
              <a:t> </a:t>
            </a:r>
            <a:r>
              <a:rPr lang="en" sz="1500">
                <a:solidFill>
                  <a:srgbClr val="4D5156"/>
                </a:solidFill>
                <a:highlight>
                  <a:srgbClr val="FFFFFF"/>
                </a:highlight>
                <a:latin typeface="Roboto"/>
                <a:ea typeface="Roboto"/>
                <a:cs typeface="Roboto"/>
                <a:sym typeface="Roboto"/>
              </a:rPr>
              <a:t>it takes care of much of the hassle of Web development, so i can focus on the application and its functionality and not have to worry as much about the web aspect. Using Postgresql allowed django to use </a:t>
            </a:r>
            <a:r>
              <a:rPr lang="en" sz="1500">
                <a:solidFill>
                  <a:srgbClr val="4D5156"/>
                </a:solidFill>
                <a:highlight>
                  <a:srgbClr val="FFFFFF"/>
                </a:highlight>
                <a:latin typeface="Roboto"/>
                <a:ea typeface="Roboto"/>
                <a:cs typeface="Roboto"/>
                <a:sym typeface="Roboto"/>
              </a:rPr>
              <a:t>data types</a:t>
            </a:r>
            <a:r>
              <a:rPr lang="en" sz="1500">
                <a:solidFill>
                  <a:srgbClr val="4D5156"/>
                </a:solidFill>
                <a:highlight>
                  <a:srgbClr val="FFFFFF"/>
                </a:highlight>
                <a:latin typeface="Roboto"/>
                <a:ea typeface="Roboto"/>
                <a:cs typeface="Roboto"/>
                <a:sym typeface="Roboto"/>
              </a:rPr>
              <a:t> that only work specifically on Postgres, it has </a:t>
            </a:r>
            <a:r>
              <a:rPr lang="en" sz="1500">
                <a:solidFill>
                  <a:srgbClr val="4D5156"/>
                </a:solidFill>
                <a:highlight>
                  <a:srgbClr val="FFFFFF"/>
                </a:highlight>
                <a:latin typeface="Roboto"/>
                <a:ea typeface="Roboto"/>
                <a:cs typeface="Roboto"/>
                <a:sym typeface="Roboto"/>
              </a:rPr>
              <a:t>a lot</a:t>
            </a:r>
            <a:r>
              <a:rPr lang="en" sz="1500">
                <a:solidFill>
                  <a:srgbClr val="4D5156"/>
                </a:solidFill>
                <a:highlight>
                  <a:srgbClr val="FFFFFF"/>
                </a:highlight>
                <a:latin typeface="Roboto"/>
                <a:ea typeface="Roboto"/>
                <a:cs typeface="Roboto"/>
                <a:sym typeface="Roboto"/>
              </a:rPr>
              <a:t> of supported features when used with django, and </a:t>
            </a:r>
            <a:r>
              <a:rPr lang="en" sz="1500">
                <a:solidFill>
                  <a:srgbClr val="4D5156"/>
                </a:solidFill>
                <a:highlight>
                  <a:srgbClr val="FFFFFF"/>
                </a:highlight>
                <a:latin typeface="Roboto"/>
                <a:ea typeface="Roboto"/>
                <a:cs typeface="Roboto"/>
                <a:sym typeface="Roboto"/>
              </a:rPr>
              <a:t>allowed</a:t>
            </a:r>
            <a:r>
              <a:rPr lang="en" sz="1500">
                <a:solidFill>
                  <a:srgbClr val="4D5156"/>
                </a:solidFill>
                <a:highlight>
                  <a:srgbClr val="FFFFFF"/>
                </a:highlight>
                <a:latin typeface="Roboto"/>
                <a:ea typeface="Roboto"/>
                <a:cs typeface="Roboto"/>
                <a:sym typeface="Roboto"/>
              </a:rPr>
              <a:t> me to use raw database operations if needed. I chose to use pycharm as my </a:t>
            </a:r>
            <a:r>
              <a:rPr b="1" lang="en" sz="1500">
                <a:solidFill>
                  <a:srgbClr val="202124"/>
                </a:solidFill>
                <a:highlight>
                  <a:srgbClr val="FFFFFF"/>
                </a:highlight>
                <a:latin typeface="Roboto"/>
                <a:ea typeface="Roboto"/>
                <a:cs typeface="Roboto"/>
                <a:sym typeface="Roboto"/>
              </a:rPr>
              <a:t>integrated development environment</a:t>
            </a:r>
            <a:r>
              <a:rPr lang="en" sz="1500">
                <a:solidFill>
                  <a:srgbClr val="202124"/>
                </a:solidFill>
                <a:highlight>
                  <a:srgbClr val="FFFFFF"/>
                </a:highlight>
                <a:latin typeface="Roboto"/>
                <a:ea typeface="Roboto"/>
                <a:cs typeface="Roboto"/>
                <a:sym typeface="Roboto"/>
              </a:rPr>
              <a:t> (</a:t>
            </a:r>
            <a:r>
              <a:rPr b="1" lang="en" sz="1500">
                <a:solidFill>
                  <a:srgbClr val="202124"/>
                </a:solidFill>
                <a:highlight>
                  <a:srgbClr val="FFFFFF"/>
                </a:highlight>
                <a:latin typeface="Roboto"/>
                <a:ea typeface="Roboto"/>
                <a:cs typeface="Roboto"/>
                <a:sym typeface="Roboto"/>
              </a:rPr>
              <a:t>IDE</a:t>
            </a:r>
            <a:r>
              <a:rPr lang="en" sz="1500">
                <a:solidFill>
                  <a:srgbClr val="202124"/>
                </a:solidFill>
                <a:highlight>
                  <a:srgbClr val="FFFFFF"/>
                </a:highlight>
                <a:latin typeface="Roboto"/>
                <a:ea typeface="Roboto"/>
                <a:cs typeface="Roboto"/>
                <a:sym typeface="Roboto"/>
              </a:rPr>
              <a:t>) as it made it easy to set up and work with django.</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8df99ccc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8df99ccc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database design I went with had 4 tables. An advisor table that holds all the advisors along with an unique identifier and their full name. A student table would hold all the students with similar data held for advisors. A team </a:t>
            </a:r>
            <a:r>
              <a:rPr lang="en" sz="1500"/>
              <a:t>information</a:t>
            </a:r>
            <a:r>
              <a:rPr lang="en" sz="1500"/>
              <a:t> table that holds a unique team identifies, the teams advisor, the students that are a part of the </a:t>
            </a:r>
            <a:r>
              <a:rPr lang="en" sz="1500"/>
              <a:t>team</a:t>
            </a:r>
            <a:r>
              <a:rPr lang="en" sz="1500"/>
              <a:t>, the teams project topic, their project advertisement stored as a image file, and a repository link that would would provide a link to where all their project information would be held. For the relationships between the tables, a Team information object can have one </a:t>
            </a:r>
            <a:r>
              <a:rPr lang="en" sz="1500"/>
              <a:t>presentation</a:t>
            </a:r>
            <a:r>
              <a:rPr lang="en" sz="1500"/>
              <a:t> log, one of more students on a team, and one or no advisors.</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127.0.0.1:800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csoffice@cs.ksu.edu" TargetMode="External"/><Relationship Id="rId4" Type="http://schemas.openxmlformats.org/officeDocument/2006/relationships/image" Target="../media/image1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csoffice@cs.ksu.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537150" y="1578400"/>
            <a:ext cx="5306700" cy="15789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4800">
                <a:solidFill>
                  <a:srgbClr val="FFFFFF"/>
                </a:solidFill>
                <a:latin typeface="Montserrat"/>
                <a:ea typeface="Montserrat"/>
                <a:cs typeface="Montserrat"/>
                <a:sym typeface="Montserrat"/>
              </a:rPr>
              <a:t>Project Scheduler Web App: Final</a:t>
            </a:r>
            <a:endParaRPr sz="4000">
              <a:solidFill>
                <a:srgbClr val="FFFFFF"/>
              </a:solidFill>
              <a:latin typeface="Montserrat"/>
              <a:ea typeface="Montserrat"/>
              <a:cs typeface="Montserrat"/>
              <a:sym typeface="Montserrat"/>
            </a:endParaRPr>
          </a:p>
        </p:txBody>
      </p:sp>
      <p:sp>
        <p:nvSpPr>
          <p:cNvPr id="135" name="Google Shape;135;p13"/>
          <p:cNvSpPr txBox="1"/>
          <p:nvPr/>
        </p:nvSpPr>
        <p:spPr>
          <a:xfrm>
            <a:off x="5061750" y="3569700"/>
            <a:ext cx="3470700" cy="506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FFFFF"/>
                </a:solidFill>
                <a:latin typeface="Lato"/>
                <a:ea typeface="Lato"/>
                <a:cs typeface="Lato"/>
                <a:sym typeface="Lato"/>
              </a:rPr>
              <a:t>By: Jason Byrne</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5031325" y="152400"/>
            <a:ext cx="3960274" cy="4745836"/>
          </a:xfrm>
          <a:prstGeom prst="rect">
            <a:avLst/>
          </a:prstGeom>
          <a:noFill/>
          <a:ln>
            <a:noFill/>
          </a:ln>
        </p:spPr>
      </p:pic>
      <p:sp>
        <p:nvSpPr>
          <p:cNvPr id="202" name="Google Shape;202;p22"/>
          <p:cNvSpPr txBox="1"/>
          <p:nvPr>
            <p:ph type="title"/>
          </p:nvPr>
        </p:nvSpPr>
        <p:spPr>
          <a:xfrm>
            <a:off x="0" y="1600050"/>
            <a:ext cx="49851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Workflow</a:t>
            </a:r>
            <a:endParaRPr sz="4500"/>
          </a:p>
        </p:txBody>
      </p:sp>
      <p:pic>
        <p:nvPicPr>
          <p:cNvPr id="203" name="Google Shape;203;p22"/>
          <p:cNvPicPr preferRelativeResize="0"/>
          <p:nvPr/>
        </p:nvPicPr>
        <p:blipFill>
          <a:blip r:embed="rId4">
            <a:alphaModFix/>
          </a:blip>
          <a:stretch>
            <a:fillRect/>
          </a:stretch>
        </p:blipFill>
        <p:spPr>
          <a:xfrm>
            <a:off x="2934550" y="3322775"/>
            <a:ext cx="2096776" cy="1575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3"/>
          <p:cNvPicPr preferRelativeResize="0"/>
          <p:nvPr/>
        </p:nvPicPr>
        <p:blipFill>
          <a:blip r:embed="rId3">
            <a:alphaModFix/>
          </a:blip>
          <a:stretch>
            <a:fillRect/>
          </a:stretch>
        </p:blipFill>
        <p:spPr>
          <a:xfrm>
            <a:off x="5031325" y="152400"/>
            <a:ext cx="3960274" cy="4745836"/>
          </a:xfrm>
          <a:prstGeom prst="rect">
            <a:avLst/>
          </a:prstGeom>
          <a:noFill/>
          <a:ln>
            <a:noFill/>
          </a:ln>
        </p:spPr>
      </p:pic>
      <p:pic>
        <p:nvPicPr>
          <p:cNvPr id="209" name="Google Shape;209;p23"/>
          <p:cNvPicPr preferRelativeResize="0"/>
          <p:nvPr/>
        </p:nvPicPr>
        <p:blipFill>
          <a:blip r:embed="rId4">
            <a:alphaModFix/>
          </a:blip>
          <a:stretch>
            <a:fillRect/>
          </a:stretch>
        </p:blipFill>
        <p:spPr>
          <a:xfrm>
            <a:off x="2934550" y="3322775"/>
            <a:ext cx="2096776" cy="1575476"/>
          </a:xfrm>
          <a:prstGeom prst="rect">
            <a:avLst/>
          </a:prstGeom>
          <a:noFill/>
          <a:ln>
            <a:noFill/>
          </a:ln>
        </p:spPr>
      </p:pic>
      <p:pic>
        <p:nvPicPr>
          <p:cNvPr id="210" name="Google Shape;210;p23"/>
          <p:cNvPicPr preferRelativeResize="0"/>
          <p:nvPr/>
        </p:nvPicPr>
        <p:blipFill>
          <a:blip r:embed="rId5">
            <a:alphaModFix/>
          </a:blip>
          <a:stretch>
            <a:fillRect/>
          </a:stretch>
        </p:blipFill>
        <p:spPr>
          <a:xfrm>
            <a:off x="1345475" y="766875"/>
            <a:ext cx="2825148" cy="22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4"/>
          <p:cNvPicPr preferRelativeResize="0"/>
          <p:nvPr/>
        </p:nvPicPr>
        <p:blipFill>
          <a:blip r:embed="rId3">
            <a:alphaModFix/>
          </a:blip>
          <a:stretch>
            <a:fillRect/>
          </a:stretch>
        </p:blipFill>
        <p:spPr>
          <a:xfrm>
            <a:off x="5031325" y="152400"/>
            <a:ext cx="3960274" cy="4745856"/>
          </a:xfrm>
          <a:prstGeom prst="rect">
            <a:avLst/>
          </a:prstGeom>
          <a:noFill/>
          <a:ln>
            <a:noFill/>
          </a:ln>
        </p:spPr>
      </p:pic>
      <p:pic>
        <p:nvPicPr>
          <p:cNvPr id="216" name="Google Shape;216;p24"/>
          <p:cNvPicPr preferRelativeResize="0"/>
          <p:nvPr/>
        </p:nvPicPr>
        <p:blipFill>
          <a:blip r:embed="rId4">
            <a:alphaModFix/>
          </a:blip>
          <a:stretch>
            <a:fillRect/>
          </a:stretch>
        </p:blipFill>
        <p:spPr>
          <a:xfrm>
            <a:off x="1214150" y="191125"/>
            <a:ext cx="2759674" cy="3020723"/>
          </a:xfrm>
          <a:prstGeom prst="rect">
            <a:avLst/>
          </a:prstGeom>
          <a:noFill/>
          <a:ln>
            <a:noFill/>
          </a:ln>
        </p:spPr>
      </p:pic>
      <p:pic>
        <p:nvPicPr>
          <p:cNvPr id="217" name="Google Shape;217;p24"/>
          <p:cNvPicPr preferRelativeResize="0"/>
          <p:nvPr/>
        </p:nvPicPr>
        <p:blipFill>
          <a:blip r:embed="rId5">
            <a:alphaModFix/>
          </a:blip>
          <a:stretch>
            <a:fillRect/>
          </a:stretch>
        </p:blipFill>
        <p:spPr>
          <a:xfrm>
            <a:off x="2934550" y="3322775"/>
            <a:ext cx="2096776" cy="1575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5031325" y="152400"/>
            <a:ext cx="3960274" cy="4745856"/>
          </a:xfrm>
          <a:prstGeom prst="rect">
            <a:avLst/>
          </a:prstGeom>
          <a:noFill/>
          <a:ln>
            <a:noFill/>
          </a:ln>
        </p:spPr>
      </p:pic>
      <p:pic>
        <p:nvPicPr>
          <p:cNvPr id="223" name="Google Shape;223;p25"/>
          <p:cNvPicPr preferRelativeResize="0"/>
          <p:nvPr/>
        </p:nvPicPr>
        <p:blipFill>
          <a:blip r:embed="rId4">
            <a:alphaModFix/>
          </a:blip>
          <a:stretch>
            <a:fillRect/>
          </a:stretch>
        </p:blipFill>
        <p:spPr>
          <a:xfrm>
            <a:off x="1598275" y="340150"/>
            <a:ext cx="2578473" cy="2725825"/>
          </a:xfrm>
          <a:prstGeom prst="rect">
            <a:avLst/>
          </a:prstGeom>
          <a:noFill/>
          <a:ln>
            <a:noFill/>
          </a:ln>
        </p:spPr>
      </p:pic>
      <p:pic>
        <p:nvPicPr>
          <p:cNvPr id="224" name="Google Shape;224;p25"/>
          <p:cNvPicPr preferRelativeResize="0"/>
          <p:nvPr/>
        </p:nvPicPr>
        <p:blipFill>
          <a:blip r:embed="rId5">
            <a:alphaModFix/>
          </a:blip>
          <a:stretch>
            <a:fillRect/>
          </a:stretch>
        </p:blipFill>
        <p:spPr>
          <a:xfrm>
            <a:off x="2934550" y="3322775"/>
            <a:ext cx="2096776" cy="1575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6"/>
          <p:cNvPicPr preferRelativeResize="0"/>
          <p:nvPr/>
        </p:nvPicPr>
        <p:blipFill>
          <a:blip r:embed="rId3">
            <a:alphaModFix/>
          </a:blip>
          <a:stretch>
            <a:fillRect/>
          </a:stretch>
        </p:blipFill>
        <p:spPr>
          <a:xfrm>
            <a:off x="5031325" y="152400"/>
            <a:ext cx="3960274" cy="4745856"/>
          </a:xfrm>
          <a:prstGeom prst="rect">
            <a:avLst/>
          </a:prstGeom>
          <a:noFill/>
          <a:ln>
            <a:noFill/>
          </a:ln>
        </p:spPr>
      </p:pic>
      <p:pic>
        <p:nvPicPr>
          <p:cNvPr id="230" name="Google Shape;230;p26"/>
          <p:cNvPicPr preferRelativeResize="0"/>
          <p:nvPr/>
        </p:nvPicPr>
        <p:blipFill>
          <a:blip r:embed="rId4">
            <a:alphaModFix/>
          </a:blip>
          <a:stretch>
            <a:fillRect/>
          </a:stretch>
        </p:blipFill>
        <p:spPr>
          <a:xfrm>
            <a:off x="1343425" y="352625"/>
            <a:ext cx="2683624" cy="2834473"/>
          </a:xfrm>
          <a:prstGeom prst="rect">
            <a:avLst/>
          </a:prstGeom>
          <a:noFill/>
          <a:ln>
            <a:noFill/>
          </a:ln>
        </p:spPr>
      </p:pic>
      <p:pic>
        <p:nvPicPr>
          <p:cNvPr id="231" name="Google Shape;231;p26"/>
          <p:cNvPicPr preferRelativeResize="0"/>
          <p:nvPr/>
        </p:nvPicPr>
        <p:blipFill>
          <a:blip r:embed="rId5">
            <a:alphaModFix/>
          </a:blip>
          <a:stretch>
            <a:fillRect/>
          </a:stretch>
        </p:blipFill>
        <p:spPr>
          <a:xfrm>
            <a:off x="2934550" y="3322775"/>
            <a:ext cx="2096776" cy="1575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Testing</a:t>
            </a:r>
            <a:endParaRPr sz="4000"/>
          </a:p>
        </p:txBody>
      </p:sp>
      <p:sp>
        <p:nvSpPr>
          <p:cNvPr id="237" name="Google Shape;237;p2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lnSpc>
                <a:spcPct val="95000"/>
              </a:lnSpc>
              <a:spcBef>
                <a:spcPts val="1000"/>
              </a:spcBef>
              <a:spcAft>
                <a:spcPts val="0"/>
              </a:spcAft>
              <a:buNone/>
            </a:pPr>
            <a:r>
              <a:rPr lang="en" sz="2500"/>
              <a:t>Designed Unit Tests around </a:t>
            </a:r>
            <a:r>
              <a:rPr lang="en" sz="2500"/>
              <a:t>models</a:t>
            </a:r>
            <a:endParaRPr sz="2500"/>
          </a:p>
          <a:p>
            <a:pPr indent="0" lvl="0" marL="0" rtl="0" algn="l">
              <a:lnSpc>
                <a:spcPct val="95000"/>
              </a:lnSpc>
              <a:spcBef>
                <a:spcPts val="1200"/>
              </a:spcBef>
              <a:spcAft>
                <a:spcPts val="0"/>
              </a:spcAft>
              <a:buNone/>
            </a:pPr>
            <a:r>
              <a:rPr lang="en" sz="2500"/>
              <a:t>Minimal Integration Testing</a:t>
            </a:r>
            <a:endParaRPr sz="2500"/>
          </a:p>
          <a:p>
            <a:pPr indent="0" lvl="0" marL="0" rtl="0" algn="l">
              <a:lnSpc>
                <a:spcPct val="95000"/>
              </a:lnSpc>
              <a:spcBef>
                <a:spcPts val="1000"/>
              </a:spcBef>
              <a:spcAft>
                <a:spcPts val="0"/>
              </a:spcAft>
              <a:buNone/>
            </a:pPr>
            <a:r>
              <a:rPr lang="en" sz="2500"/>
              <a:t>Usability Testing</a:t>
            </a:r>
            <a:endParaRPr sz="2500"/>
          </a:p>
          <a:p>
            <a:pPr indent="-387350" lvl="0" marL="457200" rtl="0" algn="l">
              <a:lnSpc>
                <a:spcPct val="95000"/>
              </a:lnSpc>
              <a:spcBef>
                <a:spcPts val="1200"/>
              </a:spcBef>
              <a:spcAft>
                <a:spcPts val="0"/>
              </a:spcAft>
              <a:buSzPts val="2500"/>
              <a:buChar char="●"/>
            </a:pPr>
            <a:r>
              <a:rPr lang="en" sz="2500"/>
              <a:t>Easy to Use</a:t>
            </a:r>
            <a:endParaRPr sz="2500"/>
          </a:p>
          <a:p>
            <a:pPr indent="-387350" lvl="0" marL="457200" rtl="0" algn="l">
              <a:lnSpc>
                <a:spcPct val="95000"/>
              </a:lnSpc>
              <a:spcBef>
                <a:spcPts val="0"/>
              </a:spcBef>
              <a:spcAft>
                <a:spcPts val="0"/>
              </a:spcAft>
              <a:buSzPts val="2500"/>
              <a:buChar char="●"/>
            </a:pPr>
            <a:r>
              <a:rPr lang="en" sz="2500"/>
              <a:t>Behaves as Expected</a:t>
            </a:r>
            <a:endParaRPr sz="2500"/>
          </a:p>
          <a:p>
            <a:pPr indent="-387350" lvl="0" marL="457200" rtl="0" algn="l">
              <a:lnSpc>
                <a:spcPct val="95000"/>
              </a:lnSpc>
              <a:spcBef>
                <a:spcPts val="0"/>
              </a:spcBef>
              <a:spcAft>
                <a:spcPts val="0"/>
              </a:spcAft>
              <a:buSzPts val="2500"/>
              <a:buChar char="●"/>
            </a:pPr>
            <a:r>
              <a:rPr lang="en" sz="2500"/>
              <a:t>Simple Navigation</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Website Demo</a:t>
            </a:r>
            <a:endParaRPr sz="4000"/>
          </a:p>
        </p:txBody>
      </p:sp>
      <p:sp>
        <p:nvSpPr>
          <p:cNvPr id="243" name="Google Shape;243;p28"/>
          <p:cNvSpPr txBox="1"/>
          <p:nvPr>
            <p:ph idx="1" type="body"/>
          </p:nvPr>
        </p:nvSpPr>
        <p:spPr>
          <a:xfrm>
            <a:off x="1297500" y="1221125"/>
            <a:ext cx="7038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solidFill>
                  <a:schemeClr val="hlink"/>
                </a:solidFill>
                <a:hlinkClick r:id="rId3"/>
              </a:rPr>
              <a:t>Website Link</a:t>
            </a:r>
            <a:endParaRPr sz="30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62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Initial Requirements Evaluation</a:t>
            </a:r>
            <a:endParaRPr sz="3400"/>
          </a:p>
        </p:txBody>
      </p:sp>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Be able to schedule first, second, and final presentation</a:t>
            </a:r>
            <a:endParaRPr sz="1600"/>
          </a:p>
          <a:p>
            <a:pPr indent="0" lvl="0" marL="0" rtl="0" algn="l">
              <a:spcBef>
                <a:spcPts val="1200"/>
              </a:spcBef>
              <a:spcAft>
                <a:spcPts val="0"/>
              </a:spcAft>
              <a:buNone/>
            </a:pPr>
            <a:r>
              <a:rPr lang="en" sz="1600"/>
              <a:t>Have limitation for number of students that can present each date. ex 5</a:t>
            </a:r>
            <a:endParaRPr sz="1600"/>
          </a:p>
          <a:p>
            <a:pPr indent="0" lvl="0" marL="0" rtl="0" algn="l">
              <a:spcBef>
                <a:spcPts val="1200"/>
              </a:spcBef>
              <a:spcAft>
                <a:spcPts val="0"/>
              </a:spcAft>
              <a:buNone/>
            </a:pPr>
            <a:r>
              <a:rPr lang="en" sz="1600"/>
              <a:t>Have a way to provide link to github repository</a:t>
            </a:r>
            <a:endParaRPr sz="1600"/>
          </a:p>
          <a:p>
            <a:pPr indent="0" lvl="0" marL="0" rtl="0" algn="l">
              <a:spcBef>
                <a:spcPts val="1200"/>
              </a:spcBef>
              <a:spcAft>
                <a:spcPts val="0"/>
              </a:spcAft>
              <a:buNone/>
            </a:pPr>
            <a:r>
              <a:rPr lang="en" sz="1600"/>
              <a:t>Way to upload advertisements for final presentation</a:t>
            </a:r>
            <a:endParaRPr sz="1600"/>
          </a:p>
          <a:p>
            <a:pPr indent="-330200" lvl="0" marL="457200" rtl="0" algn="l">
              <a:spcBef>
                <a:spcPts val="1200"/>
              </a:spcBef>
              <a:spcAft>
                <a:spcPts val="0"/>
              </a:spcAft>
              <a:buSzPts val="1600"/>
              <a:buChar char="-"/>
            </a:pPr>
            <a:r>
              <a:rPr lang="en" sz="1600"/>
              <a:t>Presentations are emailed to front office also ~</a:t>
            </a:r>
            <a:r>
              <a:rPr lang="en" sz="1600" u="sng">
                <a:solidFill>
                  <a:schemeClr val="hlink"/>
                </a:solidFill>
                <a:hlinkClick r:id="rId3"/>
              </a:rPr>
              <a:t>csoffice@cs.ksu.edu</a:t>
            </a:r>
            <a:endParaRPr sz="1600"/>
          </a:p>
          <a:p>
            <a:pPr indent="0" lvl="0" marL="0" rtl="0" algn="l">
              <a:spcBef>
                <a:spcPts val="1200"/>
              </a:spcBef>
              <a:spcAft>
                <a:spcPts val="1200"/>
              </a:spcAft>
              <a:buNone/>
            </a:pPr>
            <a:r>
              <a:rPr lang="en" sz="1600"/>
              <a:t>Possible user registration for authentication and start with shadow password</a:t>
            </a:r>
            <a:endParaRPr sz="1600"/>
          </a:p>
        </p:txBody>
      </p:sp>
      <p:pic>
        <p:nvPicPr>
          <p:cNvPr id="250" name="Google Shape;250;p29"/>
          <p:cNvPicPr preferRelativeResize="0"/>
          <p:nvPr/>
        </p:nvPicPr>
        <p:blipFill>
          <a:blip r:embed="rId4">
            <a:alphaModFix/>
          </a:blip>
          <a:stretch>
            <a:fillRect/>
          </a:stretch>
        </p:blipFill>
        <p:spPr>
          <a:xfrm>
            <a:off x="916674" y="1608450"/>
            <a:ext cx="380825" cy="366875"/>
          </a:xfrm>
          <a:prstGeom prst="rect">
            <a:avLst/>
          </a:prstGeom>
          <a:noFill/>
          <a:ln>
            <a:noFill/>
          </a:ln>
        </p:spPr>
      </p:pic>
      <p:pic>
        <p:nvPicPr>
          <p:cNvPr id="251" name="Google Shape;251;p29"/>
          <p:cNvPicPr preferRelativeResize="0"/>
          <p:nvPr/>
        </p:nvPicPr>
        <p:blipFill>
          <a:blip r:embed="rId4">
            <a:alphaModFix/>
          </a:blip>
          <a:stretch>
            <a:fillRect/>
          </a:stretch>
        </p:blipFill>
        <p:spPr>
          <a:xfrm>
            <a:off x="916674" y="2388313"/>
            <a:ext cx="380825" cy="366875"/>
          </a:xfrm>
          <a:prstGeom prst="rect">
            <a:avLst/>
          </a:prstGeom>
          <a:noFill/>
          <a:ln>
            <a:noFill/>
          </a:ln>
        </p:spPr>
      </p:pic>
      <p:pic>
        <p:nvPicPr>
          <p:cNvPr id="252" name="Google Shape;252;p29"/>
          <p:cNvPicPr preferRelativeResize="0"/>
          <p:nvPr/>
        </p:nvPicPr>
        <p:blipFill>
          <a:blip r:embed="rId4">
            <a:alphaModFix/>
          </a:blip>
          <a:stretch>
            <a:fillRect/>
          </a:stretch>
        </p:blipFill>
        <p:spPr>
          <a:xfrm>
            <a:off x="916674" y="2894575"/>
            <a:ext cx="380825" cy="366875"/>
          </a:xfrm>
          <a:prstGeom prst="rect">
            <a:avLst/>
          </a:prstGeom>
          <a:noFill/>
          <a:ln>
            <a:noFill/>
          </a:ln>
        </p:spPr>
      </p:pic>
      <p:pic>
        <p:nvPicPr>
          <p:cNvPr id="253" name="Google Shape;253;p29"/>
          <p:cNvPicPr preferRelativeResize="0"/>
          <p:nvPr/>
        </p:nvPicPr>
        <p:blipFill>
          <a:blip r:embed="rId5">
            <a:alphaModFix/>
          </a:blip>
          <a:stretch>
            <a:fillRect/>
          </a:stretch>
        </p:blipFill>
        <p:spPr>
          <a:xfrm>
            <a:off x="916675" y="3343075"/>
            <a:ext cx="380825" cy="434912"/>
          </a:xfrm>
          <a:prstGeom prst="rect">
            <a:avLst/>
          </a:prstGeom>
          <a:noFill/>
          <a:ln>
            <a:noFill/>
          </a:ln>
        </p:spPr>
      </p:pic>
      <p:pic>
        <p:nvPicPr>
          <p:cNvPr id="254" name="Google Shape;254;p29"/>
          <p:cNvPicPr preferRelativeResize="0"/>
          <p:nvPr/>
        </p:nvPicPr>
        <p:blipFill>
          <a:blip r:embed="rId5">
            <a:alphaModFix/>
          </a:blip>
          <a:stretch>
            <a:fillRect/>
          </a:stretch>
        </p:blipFill>
        <p:spPr>
          <a:xfrm>
            <a:off x="916675" y="3825425"/>
            <a:ext cx="380825" cy="434912"/>
          </a:xfrm>
          <a:prstGeom prst="rect">
            <a:avLst/>
          </a:prstGeom>
          <a:noFill/>
          <a:ln>
            <a:noFill/>
          </a:ln>
        </p:spPr>
      </p:pic>
      <p:pic>
        <p:nvPicPr>
          <p:cNvPr id="255" name="Google Shape;255;p29"/>
          <p:cNvPicPr preferRelativeResize="0"/>
          <p:nvPr/>
        </p:nvPicPr>
        <p:blipFill>
          <a:blip r:embed="rId5">
            <a:alphaModFix/>
          </a:blip>
          <a:stretch>
            <a:fillRect/>
          </a:stretch>
        </p:blipFill>
        <p:spPr>
          <a:xfrm>
            <a:off x="916675" y="1975325"/>
            <a:ext cx="380825" cy="4349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520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Modified Requirements Evaluation</a:t>
            </a:r>
            <a:endParaRPr sz="3000"/>
          </a:p>
        </p:txBody>
      </p:sp>
      <p:sp>
        <p:nvSpPr>
          <p:cNvPr id="261" name="Google Shape;261;p30"/>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91"/>
              <a:t>Initially Implement for Admin Use</a:t>
            </a:r>
            <a:endParaRPr sz="1891"/>
          </a:p>
          <a:p>
            <a:pPr indent="0" lvl="0" marL="0" rtl="0" algn="l">
              <a:spcBef>
                <a:spcPts val="1200"/>
              </a:spcBef>
              <a:spcAft>
                <a:spcPts val="0"/>
              </a:spcAft>
              <a:buNone/>
            </a:pPr>
            <a:r>
              <a:rPr lang="en" sz="1891"/>
              <a:t>Quality of Life Improvements: </a:t>
            </a:r>
            <a:endParaRPr sz="1891"/>
          </a:p>
          <a:p>
            <a:pPr indent="-348735" lvl="0" marL="457200" rtl="0" algn="l">
              <a:spcBef>
                <a:spcPts val="1200"/>
              </a:spcBef>
              <a:spcAft>
                <a:spcPts val="0"/>
              </a:spcAft>
              <a:buSzPts val="1892"/>
              <a:buChar char="●"/>
            </a:pPr>
            <a:r>
              <a:rPr lang="en" sz="1891"/>
              <a:t>Dropdown List of Advisors</a:t>
            </a:r>
            <a:endParaRPr sz="1891"/>
          </a:p>
          <a:p>
            <a:pPr indent="-348735" lvl="0" marL="457200" rtl="0" algn="l">
              <a:spcBef>
                <a:spcPts val="1000"/>
              </a:spcBef>
              <a:spcAft>
                <a:spcPts val="0"/>
              </a:spcAft>
              <a:buSzPts val="1892"/>
              <a:buChar char="●"/>
            </a:pPr>
            <a:r>
              <a:rPr lang="en" sz="1891"/>
              <a:t>Date Picker for Presentations,</a:t>
            </a:r>
            <a:endParaRPr sz="1891"/>
          </a:p>
          <a:p>
            <a:pPr indent="-348735" lvl="0" marL="457200" rtl="0" algn="l">
              <a:spcBef>
                <a:spcPts val="1000"/>
              </a:spcBef>
              <a:spcAft>
                <a:spcPts val="0"/>
              </a:spcAft>
              <a:buSzPts val="1892"/>
              <a:buChar char="●"/>
            </a:pPr>
            <a:r>
              <a:rPr lang="en" sz="1891"/>
              <a:t>Able to Mark Presentations as Complete,</a:t>
            </a:r>
            <a:endParaRPr sz="1891"/>
          </a:p>
          <a:p>
            <a:pPr indent="-348735" lvl="0" marL="457200" rtl="0" algn="l">
              <a:spcBef>
                <a:spcPts val="1000"/>
              </a:spcBef>
              <a:spcAft>
                <a:spcPts val="0"/>
              </a:spcAft>
              <a:buSzPts val="1892"/>
              <a:buChar char="●"/>
            </a:pPr>
            <a:r>
              <a:rPr lang="en" sz="1891"/>
              <a:t>Easy to Add/Remove Students to/from Teams</a:t>
            </a:r>
            <a:endParaRPr sz="1891"/>
          </a:p>
          <a:p>
            <a:pPr indent="0" lvl="0" marL="0" rtl="0" algn="l">
              <a:spcBef>
                <a:spcPts val="1000"/>
              </a:spcBef>
              <a:spcAft>
                <a:spcPts val="1200"/>
              </a:spcAft>
              <a:buNone/>
            </a:pPr>
            <a:r>
              <a:t/>
            </a:r>
            <a:endParaRPr/>
          </a:p>
        </p:txBody>
      </p:sp>
      <p:pic>
        <p:nvPicPr>
          <p:cNvPr id="262" name="Google Shape;262;p30"/>
          <p:cNvPicPr preferRelativeResize="0"/>
          <p:nvPr/>
        </p:nvPicPr>
        <p:blipFill>
          <a:blip r:embed="rId3">
            <a:alphaModFix/>
          </a:blip>
          <a:stretch>
            <a:fillRect/>
          </a:stretch>
        </p:blipFill>
        <p:spPr>
          <a:xfrm>
            <a:off x="916674" y="1608450"/>
            <a:ext cx="380825" cy="366875"/>
          </a:xfrm>
          <a:prstGeom prst="rect">
            <a:avLst/>
          </a:prstGeom>
          <a:noFill/>
          <a:ln>
            <a:noFill/>
          </a:ln>
        </p:spPr>
      </p:pic>
      <p:pic>
        <p:nvPicPr>
          <p:cNvPr id="263" name="Google Shape;263;p30"/>
          <p:cNvPicPr preferRelativeResize="0"/>
          <p:nvPr/>
        </p:nvPicPr>
        <p:blipFill>
          <a:blip r:embed="rId3">
            <a:alphaModFix/>
          </a:blip>
          <a:stretch>
            <a:fillRect/>
          </a:stretch>
        </p:blipFill>
        <p:spPr>
          <a:xfrm>
            <a:off x="916674" y="2070700"/>
            <a:ext cx="380825" cy="36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546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500"/>
              <a:t>Initial Stretch Goals Evaluation</a:t>
            </a:r>
            <a:endParaRPr sz="3500"/>
          </a:p>
        </p:txBody>
      </p:sp>
      <p:sp>
        <p:nvSpPr>
          <p:cNvPr id="269" name="Google Shape;26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Drag and drop ability to make it easier to create teams</a:t>
            </a:r>
            <a:endParaRPr sz="1600"/>
          </a:p>
          <a:p>
            <a:pPr indent="0" lvl="0" marL="0" marR="0" rtl="0" algn="l">
              <a:lnSpc>
                <a:spcPct val="115000"/>
              </a:lnSpc>
              <a:spcBef>
                <a:spcPts val="1200"/>
              </a:spcBef>
              <a:spcAft>
                <a:spcPts val="0"/>
              </a:spcAft>
              <a:buNone/>
            </a:pPr>
            <a:r>
              <a:rPr lang="en" sz="1600"/>
              <a:t>Drop down list of all possible advisors </a:t>
            </a:r>
            <a:endParaRPr sz="1600"/>
          </a:p>
          <a:p>
            <a:pPr indent="0" lvl="0" marL="0" marR="0" rtl="0" algn="l">
              <a:lnSpc>
                <a:spcPct val="115000"/>
              </a:lnSpc>
              <a:spcBef>
                <a:spcPts val="1200"/>
              </a:spcBef>
              <a:spcAft>
                <a:spcPts val="0"/>
              </a:spcAft>
              <a:buNone/>
            </a:pPr>
            <a:r>
              <a:rPr lang="en" sz="1600"/>
              <a:t>Prompting tool to get students going</a:t>
            </a:r>
            <a:endParaRPr sz="1600"/>
          </a:p>
          <a:p>
            <a:pPr indent="-330200" lvl="0" marL="457200" marR="0" rtl="0" algn="l">
              <a:lnSpc>
                <a:spcPct val="115000"/>
              </a:lnSpc>
              <a:spcBef>
                <a:spcPts val="1200"/>
              </a:spcBef>
              <a:spcAft>
                <a:spcPts val="0"/>
              </a:spcAft>
              <a:buSzPts val="1600"/>
              <a:buChar char="-"/>
            </a:pPr>
            <a:r>
              <a:rPr lang="en" sz="1600"/>
              <a:t>Auto send email if not done in certain timeframe</a:t>
            </a:r>
            <a:endParaRPr sz="1600"/>
          </a:p>
          <a:p>
            <a:pPr indent="0" lvl="0" marL="0" marR="0" rtl="0" algn="l">
              <a:lnSpc>
                <a:spcPct val="115000"/>
              </a:lnSpc>
              <a:spcBef>
                <a:spcPts val="1200"/>
              </a:spcBef>
              <a:spcAft>
                <a:spcPts val="1200"/>
              </a:spcAft>
              <a:buNone/>
            </a:pPr>
            <a:r>
              <a:rPr lang="en" sz="1600"/>
              <a:t>Mobile access to web app</a:t>
            </a:r>
            <a:endParaRPr sz="1600"/>
          </a:p>
        </p:txBody>
      </p:sp>
      <p:pic>
        <p:nvPicPr>
          <p:cNvPr id="270" name="Google Shape;270;p31"/>
          <p:cNvPicPr preferRelativeResize="0"/>
          <p:nvPr/>
        </p:nvPicPr>
        <p:blipFill>
          <a:blip r:embed="rId3">
            <a:alphaModFix/>
          </a:blip>
          <a:stretch>
            <a:fillRect/>
          </a:stretch>
        </p:blipFill>
        <p:spPr>
          <a:xfrm>
            <a:off x="916674" y="2073875"/>
            <a:ext cx="380825" cy="366875"/>
          </a:xfrm>
          <a:prstGeom prst="rect">
            <a:avLst/>
          </a:prstGeom>
          <a:noFill/>
          <a:ln>
            <a:noFill/>
          </a:ln>
        </p:spPr>
      </p:pic>
      <p:pic>
        <p:nvPicPr>
          <p:cNvPr id="271" name="Google Shape;271;p31"/>
          <p:cNvPicPr preferRelativeResize="0"/>
          <p:nvPr/>
        </p:nvPicPr>
        <p:blipFill>
          <a:blip r:embed="rId4">
            <a:alphaModFix/>
          </a:blip>
          <a:stretch>
            <a:fillRect/>
          </a:stretch>
        </p:blipFill>
        <p:spPr>
          <a:xfrm>
            <a:off x="916675" y="1567550"/>
            <a:ext cx="380825" cy="434912"/>
          </a:xfrm>
          <a:prstGeom prst="rect">
            <a:avLst/>
          </a:prstGeom>
          <a:noFill/>
          <a:ln>
            <a:noFill/>
          </a:ln>
        </p:spPr>
      </p:pic>
      <p:pic>
        <p:nvPicPr>
          <p:cNvPr id="272" name="Google Shape;272;p31"/>
          <p:cNvPicPr preferRelativeResize="0"/>
          <p:nvPr/>
        </p:nvPicPr>
        <p:blipFill>
          <a:blip r:embed="rId4">
            <a:alphaModFix/>
          </a:blip>
          <a:stretch>
            <a:fillRect/>
          </a:stretch>
        </p:blipFill>
        <p:spPr>
          <a:xfrm>
            <a:off x="916675" y="2454313"/>
            <a:ext cx="380825" cy="434912"/>
          </a:xfrm>
          <a:prstGeom prst="rect">
            <a:avLst/>
          </a:prstGeom>
          <a:noFill/>
          <a:ln>
            <a:noFill/>
          </a:ln>
        </p:spPr>
      </p:pic>
      <p:pic>
        <p:nvPicPr>
          <p:cNvPr id="273" name="Google Shape;273;p31"/>
          <p:cNvPicPr preferRelativeResize="0"/>
          <p:nvPr/>
        </p:nvPicPr>
        <p:blipFill>
          <a:blip r:embed="rId4">
            <a:alphaModFix/>
          </a:blip>
          <a:stretch>
            <a:fillRect/>
          </a:stretch>
        </p:blipFill>
        <p:spPr>
          <a:xfrm>
            <a:off x="916675" y="2902800"/>
            <a:ext cx="380825" cy="434912"/>
          </a:xfrm>
          <a:prstGeom prst="rect">
            <a:avLst/>
          </a:prstGeom>
          <a:noFill/>
          <a:ln>
            <a:noFill/>
          </a:ln>
        </p:spPr>
      </p:pic>
      <p:pic>
        <p:nvPicPr>
          <p:cNvPr id="274" name="Google Shape;274;p31"/>
          <p:cNvPicPr preferRelativeResize="0"/>
          <p:nvPr/>
        </p:nvPicPr>
        <p:blipFill>
          <a:blip r:embed="rId4">
            <a:alphaModFix/>
          </a:blip>
          <a:stretch>
            <a:fillRect/>
          </a:stretch>
        </p:blipFill>
        <p:spPr>
          <a:xfrm>
            <a:off x="916675" y="3337725"/>
            <a:ext cx="380825" cy="434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Overview</a:t>
            </a:r>
            <a:endParaRPr sz="4000"/>
          </a:p>
        </p:txBody>
      </p:sp>
      <p:sp>
        <p:nvSpPr>
          <p:cNvPr id="141" name="Google Shape;141;p14"/>
          <p:cNvSpPr txBox="1"/>
          <p:nvPr>
            <p:ph idx="1" type="body"/>
          </p:nvPr>
        </p:nvSpPr>
        <p:spPr>
          <a:xfrm>
            <a:off x="1119350" y="1221125"/>
            <a:ext cx="4110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Motivation </a:t>
            </a:r>
            <a:r>
              <a:rPr lang="en" sz="2200"/>
              <a:t>Behind</a:t>
            </a:r>
            <a:r>
              <a:rPr lang="en" sz="2200"/>
              <a:t> Project</a:t>
            </a:r>
            <a:endParaRPr sz="2200"/>
          </a:p>
          <a:p>
            <a:pPr indent="0" lvl="0" marL="0" rtl="0" algn="l">
              <a:spcBef>
                <a:spcPts val="1200"/>
              </a:spcBef>
              <a:spcAft>
                <a:spcPts val="0"/>
              </a:spcAft>
              <a:buNone/>
            </a:pPr>
            <a:r>
              <a:rPr lang="en" sz="2200"/>
              <a:t>Initial</a:t>
            </a:r>
            <a:r>
              <a:rPr lang="en" sz="2200"/>
              <a:t> Requirements and </a:t>
            </a:r>
            <a:r>
              <a:rPr lang="en" sz="2200"/>
              <a:t>Stretch</a:t>
            </a:r>
            <a:r>
              <a:rPr lang="en" sz="2200"/>
              <a:t> Goals</a:t>
            </a:r>
            <a:endParaRPr sz="2200"/>
          </a:p>
          <a:p>
            <a:pPr indent="0" lvl="0" marL="0" rtl="0" algn="l">
              <a:spcBef>
                <a:spcPts val="1200"/>
              </a:spcBef>
              <a:spcAft>
                <a:spcPts val="0"/>
              </a:spcAft>
              <a:buNone/>
            </a:pPr>
            <a:r>
              <a:rPr lang="en" sz="2200"/>
              <a:t>Modified Requirements and </a:t>
            </a:r>
            <a:r>
              <a:rPr lang="en" sz="2200"/>
              <a:t>Stretch Goals</a:t>
            </a:r>
            <a:endParaRPr sz="2200"/>
          </a:p>
          <a:p>
            <a:pPr indent="0" lvl="0" marL="0" rtl="0" algn="l">
              <a:spcBef>
                <a:spcPts val="1200"/>
              </a:spcBef>
              <a:spcAft>
                <a:spcPts val="0"/>
              </a:spcAft>
              <a:buNone/>
            </a:pPr>
            <a:r>
              <a:rPr lang="en" sz="2200"/>
              <a:t>Tools Used</a:t>
            </a:r>
            <a:endParaRPr sz="2200"/>
          </a:p>
          <a:p>
            <a:pPr indent="0" lvl="0" marL="0" rtl="0" algn="l">
              <a:spcBef>
                <a:spcPts val="1200"/>
              </a:spcBef>
              <a:spcAft>
                <a:spcPts val="1200"/>
              </a:spcAft>
              <a:buNone/>
            </a:pPr>
            <a:r>
              <a:rPr lang="en" sz="2200"/>
              <a:t>Database Design</a:t>
            </a:r>
            <a:endParaRPr sz="2200"/>
          </a:p>
        </p:txBody>
      </p:sp>
      <p:sp>
        <p:nvSpPr>
          <p:cNvPr id="142" name="Google Shape;142;p14"/>
          <p:cNvSpPr txBox="1"/>
          <p:nvPr>
            <p:ph idx="1" type="body"/>
          </p:nvPr>
        </p:nvSpPr>
        <p:spPr>
          <a:xfrm>
            <a:off x="4773050" y="1221125"/>
            <a:ext cx="44265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Workf</a:t>
            </a:r>
            <a:r>
              <a:rPr lang="en" sz="2200"/>
              <a:t>low</a:t>
            </a:r>
            <a:endParaRPr sz="2200"/>
          </a:p>
          <a:p>
            <a:pPr indent="0" lvl="0" marL="0" rtl="0" algn="l">
              <a:spcBef>
                <a:spcPts val="1200"/>
              </a:spcBef>
              <a:spcAft>
                <a:spcPts val="0"/>
              </a:spcAft>
              <a:buNone/>
            </a:pPr>
            <a:r>
              <a:rPr lang="en" sz="2200"/>
              <a:t>Testing</a:t>
            </a:r>
            <a:endParaRPr sz="2200"/>
          </a:p>
          <a:p>
            <a:pPr indent="0" lvl="0" marL="0" rtl="0" algn="l">
              <a:spcBef>
                <a:spcPts val="1200"/>
              </a:spcBef>
              <a:spcAft>
                <a:spcPts val="0"/>
              </a:spcAft>
              <a:buNone/>
            </a:pPr>
            <a:r>
              <a:rPr lang="en" sz="2200"/>
              <a:t>Demo of Website</a:t>
            </a:r>
            <a:endParaRPr sz="2200"/>
          </a:p>
          <a:p>
            <a:pPr indent="0" lvl="0" marL="0" rtl="0" algn="l">
              <a:spcBef>
                <a:spcPts val="1200"/>
              </a:spcBef>
              <a:spcAft>
                <a:spcPts val="0"/>
              </a:spcAft>
              <a:buNone/>
            </a:pPr>
            <a:r>
              <a:rPr lang="en" sz="2200"/>
              <a:t>Evaluation of </a:t>
            </a:r>
            <a:r>
              <a:rPr lang="en" sz="2200"/>
              <a:t>Requirements and Stretch Goals</a:t>
            </a:r>
            <a:endParaRPr sz="2200"/>
          </a:p>
          <a:p>
            <a:pPr indent="0" lvl="0" marL="0" rtl="0" algn="l">
              <a:spcBef>
                <a:spcPts val="1200"/>
              </a:spcBef>
              <a:spcAft>
                <a:spcPts val="0"/>
              </a:spcAft>
              <a:buNone/>
            </a:pPr>
            <a:r>
              <a:rPr lang="en" sz="2200"/>
              <a:t>Project Analytics</a:t>
            </a:r>
            <a:endParaRPr sz="2200"/>
          </a:p>
          <a:p>
            <a:pPr indent="0" lvl="0" marL="0" rtl="0" algn="l">
              <a:spcBef>
                <a:spcPts val="1200"/>
              </a:spcBef>
              <a:spcAft>
                <a:spcPts val="1200"/>
              </a:spcAft>
              <a:buNone/>
            </a:pPr>
            <a:r>
              <a:rPr lang="en" sz="2200"/>
              <a:t>Review</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297500" y="512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Modified Stretch Goals Evaluation</a:t>
            </a:r>
            <a:endParaRPr sz="3100"/>
          </a:p>
        </p:txBody>
      </p:sp>
      <p:sp>
        <p:nvSpPr>
          <p:cNvPr id="280" name="Google Shape;280;p32"/>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800"/>
              <a:t>User Registration for Students</a:t>
            </a:r>
            <a:endParaRPr sz="1800"/>
          </a:p>
          <a:p>
            <a:pPr indent="0" lvl="0" marL="0" rtl="0" algn="l">
              <a:spcBef>
                <a:spcPts val="1200"/>
              </a:spcBef>
              <a:spcAft>
                <a:spcPts val="0"/>
              </a:spcAft>
              <a:buNone/>
            </a:pPr>
            <a:r>
              <a:rPr lang="en" sz="1800"/>
              <a:t>Students can Request/Make Changes for Their Team’s Information</a:t>
            </a:r>
            <a:endParaRPr sz="1800"/>
          </a:p>
          <a:p>
            <a:pPr indent="0" lvl="0" marL="0" rtl="0" algn="l">
              <a:spcBef>
                <a:spcPts val="1200"/>
              </a:spcBef>
              <a:spcAft>
                <a:spcPts val="1200"/>
              </a:spcAft>
              <a:buNone/>
            </a:pPr>
            <a:r>
              <a:t/>
            </a:r>
            <a:endParaRPr/>
          </a:p>
        </p:txBody>
      </p:sp>
      <p:pic>
        <p:nvPicPr>
          <p:cNvPr id="281" name="Google Shape;281;p32"/>
          <p:cNvPicPr preferRelativeResize="0"/>
          <p:nvPr/>
        </p:nvPicPr>
        <p:blipFill>
          <a:blip r:embed="rId3">
            <a:alphaModFix/>
          </a:blip>
          <a:stretch>
            <a:fillRect/>
          </a:stretch>
        </p:blipFill>
        <p:spPr>
          <a:xfrm>
            <a:off x="916675" y="1567550"/>
            <a:ext cx="380825" cy="434912"/>
          </a:xfrm>
          <a:prstGeom prst="rect">
            <a:avLst/>
          </a:prstGeom>
          <a:noFill/>
          <a:ln>
            <a:noFill/>
          </a:ln>
        </p:spPr>
      </p:pic>
      <p:pic>
        <p:nvPicPr>
          <p:cNvPr id="282" name="Google Shape;282;p32"/>
          <p:cNvPicPr preferRelativeResize="0"/>
          <p:nvPr/>
        </p:nvPicPr>
        <p:blipFill>
          <a:blip r:embed="rId3">
            <a:alphaModFix/>
          </a:blip>
          <a:stretch>
            <a:fillRect/>
          </a:stretch>
        </p:blipFill>
        <p:spPr>
          <a:xfrm>
            <a:off x="916675" y="2074125"/>
            <a:ext cx="380825" cy="434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Lines of Code Analytics</a:t>
            </a:r>
            <a:endParaRPr sz="4500"/>
          </a:p>
        </p:txBody>
      </p:sp>
      <p:sp>
        <p:nvSpPr>
          <p:cNvPr id="288" name="Google Shape;288;p33"/>
          <p:cNvSpPr txBox="1"/>
          <p:nvPr>
            <p:ph idx="1" type="body"/>
          </p:nvPr>
        </p:nvSpPr>
        <p:spPr>
          <a:xfrm>
            <a:off x="1185100" y="1470825"/>
            <a:ext cx="38535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620"/>
              <a:t>Application/Frontend </a:t>
            </a:r>
            <a:r>
              <a:rPr b="1" lang="en" sz="1620"/>
              <a:t>(mainForm)</a:t>
            </a:r>
            <a:r>
              <a:rPr b="1" lang="en" sz="1620"/>
              <a:t>: 809</a:t>
            </a:r>
            <a:endParaRPr b="1" sz="1620"/>
          </a:p>
          <a:p>
            <a:pPr indent="0" lvl="0" marL="0" rtl="0" algn="l">
              <a:lnSpc>
                <a:spcPct val="95000"/>
              </a:lnSpc>
              <a:spcBef>
                <a:spcPts val="1200"/>
              </a:spcBef>
              <a:spcAft>
                <a:spcPts val="0"/>
              </a:spcAft>
              <a:buSzPts val="770"/>
              <a:buNone/>
            </a:pPr>
            <a:r>
              <a:rPr lang="en" sz="1620"/>
              <a:t>Models: 84</a:t>
            </a:r>
            <a:endParaRPr sz="1620"/>
          </a:p>
          <a:p>
            <a:pPr indent="0" lvl="0" marL="0" rtl="0" algn="l">
              <a:lnSpc>
                <a:spcPct val="95000"/>
              </a:lnSpc>
              <a:spcBef>
                <a:spcPts val="1200"/>
              </a:spcBef>
              <a:spcAft>
                <a:spcPts val="0"/>
              </a:spcAft>
              <a:buSzPts val="770"/>
              <a:buNone/>
            </a:pPr>
            <a:r>
              <a:rPr lang="en" sz="1620"/>
              <a:t>Templates: 247</a:t>
            </a:r>
            <a:endParaRPr sz="1620"/>
          </a:p>
          <a:p>
            <a:pPr indent="0" lvl="0" marL="0" rtl="0" algn="l">
              <a:lnSpc>
                <a:spcPct val="95000"/>
              </a:lnSpc>
              <a:spcBef>
                <a:spcPts val="1200"/>
              </a:spcBef>
              <a:spcAft>
                <a:spcPts val="0"/>
              </a:spcAft>
              <a:buSzPts val="770"/>
              <a:buNone/>
            </a:pPr>
            <a:r>
              <a:rPr lang="en" sz="1620"/>
              <a:t>Tests: 80</a:t>
            </a:r>
            <a:endParaRPr sz="1620"/>
          </a:p>
          <a:p>
            <a:pPr indent="0" lvl="0" marL="0" rtl="0" algn="l">
              <a:lnSpc>
                <a:spcPct val="95000"/>
              </a:lnSpc>
              <a:spcBef>
                <a:spcPts val="1200"/>
              </a:spcBef>
              <a:spcAft>
                <a:spcPts val="0"/>
              </a:spcAft>
              <a:buSzPts val="770"/>
              <a:buNone/>
            </a:pPr>
            <a:r>
              <a:rPr lang="en" sz="1620"/>
              <a:t>A</a:t>
            </a:r>
            <a:r>
              <a:rPr lang="en" sz="1620"/>
              <a:t>dmin: 373</a:t>
            </a:r>
            <a:endParaRPr sz="1620"/>
          </a:p>
          <a:p>
            <a:pPr indent="0" lvl="0" marL="0" rtl="0" algn="l">
              <a:lnSpc>
                <a:spcPct val="95000"/>
              </a:lnSpc>
              <a:spcBef>
                <a:spcPts val="1200"/>
              </a:spcBef>
              <a:spcAft>
                <a:spcPts val="0"/>
              </a:spcAft>
              <a:buSzPts val="770"/>
              <a:buNone/>
            </a:pPr>
            <a:r>
              <a:rPr lang="en" sz="1620"/>
              <a:t>Apps.py: 3</a:t>
            </a:r>
            <a:endParaRPr sz="1620"/>
          </a:p>
          <a:p>
            <a:pPr indent="0" lvl="0" marL="0" rtl="0" algn="l">
              <a:lnSpc>
                <a:spcPct val="95000"/>
              </a:lnSpc>
              <a:spcBef>
                <a:spcPts val="1200"/>
              </a:spcBef>
              <a:spcAft>
                <a:spcPts val="0"/>
              </a:spcAft>
              <a:buSzPts val="770"/>
              <a:buNone/>
            </a:pPr>
            <a:r>
              <a:rPr lang="en" sz="1620"/>
              <a:t>Urls.py: 5</a:t>
            </a:r>
            <a:endParaRPr sz="1620"/>
          </a:p>
          <a:p>
            <a:pPr indent="0" lvl="0" marL="0" rtl="0" algn="l">
              <a:lnSpc>
                <a:spcPct val="95000"/>
              </a:lnSpc>
              <a:spcBef>
                <a:spcPts val="1200"/>
              </a:spcBef>
              <a:spcAft>
                <a:spcPts val="1200"/>
              </a:spcAft>
              <a:buSzPts val="770"/>
              <a:buNone/>
            </a:pPr>
            <a:r>
              <a:rPr lang="en" sz="1620"/>
              <a:t>Views.py: 17</a:t>
            </a:r>
            <a:endParaRPr sz="1620"/>
          </a:p>
        </p:txBody>
      </p:sp>
      <p:sp>
        <p:nvSpPr>
          <p:cNvPr id="289" name="Google Shape;289;p33"/>
          <p:cNvSpPr txBox="1"/>
          <p:nvPr>
            <p:ph idx="1" type="body"/>
          </p:nvPr>
        </p:nvSpPr>
        <p:spPr>
          <a:xfrm>
            <a:off x="5513400" y="1470825"/>
            <a:ext cx="2823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a:t>
            </a:r>
            <a:r>
              <a:rPr b="1" lang="en" sz="1600"/>
              <a:t>Backend (</a:t>
            </a:r>
            <a:r>
              <a:rPr b="1" lang="en" sz="1600"/>
              <a:t>pswa_django)</a:t>
            </a:r>
            <a:r>
              <a:rPr b="1" lang="en" sz="1600"/>
              <a:t>: 37</a:t>
            </a:r>
            <a:endParaRPr b="1" sz="1600"/>
          </a:p>
          <a:p>
            <a:pPr indent="0" lvl="0" marL="0" rtl="0" algn="l">
              <a:spcBef>
                <a:spcPts val="1200"/>
              </a:spcBef>
              <a:spcAft>
                <a:spcPts val="0"/>
              </a:spcAft>
              <a:buNone/>
            </a:pPr>
            <a:r>
              <a:rPr lang="en" sz="1600"/>
              <a:t>Settings: 23</a:t>
            </a:r>
            <a:endParaRPr sz="1600"/>
          </a:p>
          <a:p>
            <a:pPr indent="0" lvl="0" marL="0" rtl="0" algn="l">
              <a:spcBef>
                <a:spcPts val="1200"/>
              </a:spcBef>
              <a:spcAft>
                <a:spcPts val="0"/>
              </a:spcAft>
              <a:buNone/>
            </a:pPr>
            <a:r>
              <a:rPr lang="en" sz="1600"/>
              <a:t>Urls: 10</a:t>
            </a:r>
            <a:endParaRPr sz="1600"/>
          </a:p>
          <a:p>
            <a:pPr indent="0" lvl="0" marL="0" rtl="0" algn="l">
              <a:spcBef>
                <a:spcPts val="1200"/>
              </a:spcBef>
              <a:spcAft>
                <a:spcPts val="1200"/>
              </a:spcAft>
              <a:buNone/>
            </a:pPr>
            <a:r>
              <a:rPr lang="en" sz="1600"/>
              <a:t>WSGI: 4</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63675" y="1053125"/>
            <a:ext cx="5513400" cy="30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500"/>
              <a:t>Total Lines of Code:</a:t>
            </a:r>
            <a:endParaRPr sz="6500"/>
          </a:p>
          <a:p>
            <a:pPr indent="0" lvl="0" marL="0" rtl="0" algn="l">
              <a:spcBef>
                <a:spcPts val="0"/>
              </a:spcBef>
              <a:spcAft>
                <a:spcPts val="0"/>
              </a:spcAft>
              <a:buSzPts val="990"/>
              <a:buNone/>
            </a:pPr>
            <a:r>
              <a:rPr b="1" lang="en" sz="6500"/>
              <a:t>846</a:t>
            </a:r>
            <a:endParaRPr sz="6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Time Tracker Analytics</a:t>
            </a:r>
            <a:endParaRPr sz="4000"/>
          </a:p>
        </p:txBody>
      </p:sp>
      <p:sp>
        <p:nvSpPr>
          <p:cNvPr id="300" name="Google Shape;300;p35"/>
          <p:cNvSpPr txBox="1"/>
          <p:nvPr>
            <p:ph idx="1" type="body"/>
          </p:nvPr>
        </p:nvSpPr>
        <p:spPr>
          <a:xfrm>
            <a:off x="157800" y="1560150"/>
            <a:ext cx="4002300" cy="320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Time Totals:</a:t>
            </a:r>
            <a:endParaRPr sz="1600"/>
          </a:p>
          <a:p>
            <a:pPr indent="457200" lvl="0" marL="0" rtl="0" algn="l">
              <a:spcBef>
                <a:spcPts val="1200"/>
              </a:spcBef>
              <a:spcAft>
                <a:spcPts val="0"/>
              </a:spcAft>
              <a:buNone/>
            </a:pPr>
            <a:r>
              <a:rPr lang="en" sz="1600"/>
              <a:t>Researching: 23 h 20 m</a:t>
            </a:r>
            <a:endParaRPr sz="1600"/>
          </a:p>
          <a:p>
            <a:pPr indent="457200" lvl="0" marL="0" rtl="0" algn="l">
              <a:spcBef>
                <a:spcPts val="1200"/>
              </a:spcBef>
              <a:spcAft>
                <a:spcPts val="0"/>
              </a:spcAft>
              <a:buNone/>
            </a:pPr>
            <a:r>
              <a:rPr lang="en" sz="1600"/>
              <a:t>Designing: 1d 16h 50m</a:t>
            </a:r>
            <a:endParaRPr sz="1600"/>
          </a:p>
          <a:p>
            <a:pPr indent="457200" lvl="0" marL="0" rtl="0" algn="l">
              <a:spcBef>
                <a:spcPts val="1200"/>
              </a:spcBef>
              <a:spcAft>
                <a:spcPts val="0"/>
              </a:spcAft>
              <a:buNone/>
            </a:pPr>
            <a:r>
              <a:rPr lang="en" sz="1600"/>
              <a:t>Developing: 1d 16h 55m </a:t>
            </a:r>
            <a:endParaRPr sz="1600"/>
          </a:p>
          <a:p>
            <a:pPr indent="457200" lvl="0" marL="0" rtl="0" algn="l">
              <a:spcBef>
                <a:spcPts val="1200"/>
              </a:spcBef>
              <a:spcAft>
                <a:spcPts val="0"/>
              </a:spcAft>
              <a:buNone/>
            </a:pPr>
            <a:r>
              <a:rPr lang="en" sz="1600"/>
              <a:t>Testing: 5h 35m</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Overall Total: </a:t>
            </a:r>
            <a:r>
              <a:rPr lang="en" sz="1600"/>
              <a:t>4 days 14 hours 40 minutes</a:t>
            </a:r>
            <a:endParaRPr sz="1600"/>
          </a:p>
          <a:p>
            <a:pPr indent="0" lvl="0" marL="0" rtl="0" algn="l">
              <a:spcBef>
                <a:spcPts val="1200"/>
              </a:spcBef>
              <a:spcAft>
                <a:spcPts val="1200"/>
              </a:spcAft>
              <a:buNone/>
            </a:pPr>
            <a:r>
              <a:rPr b="1" lang="en" sz="1600"/>
              <a:t>6640 Minutes</a:t>
            </a:r>
            <a:endParaRPr b="1" sz="1600"/>
          </a:p>
        </p:txBody>
      </p:sp>
      <p:pic>
        <p:nvPicPr>
          <p:cNvPr id="301" name="Google Shape;301;p35" title="Points scored"/>
          <p:cNvPicPr preferRelativeResize="0"/>
          <p:nvPr/>
        </p:nvPicPr>
        <p:blipFill>
          <a:blip r:embed="rId3">
            <a:alphaModFix/>
          </a:blip>
          <a:stretch>
            <a:fillRect/>
          </a:stretch>
        </p:blipFill>
        <p:spPr>
          <a:xfrm>
            <a:off x="3115725" y="1174375"/>
            <a:ext cx="5664999" cy="3502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436625" y="2491025"/>
            <a:ext cx="7664700" cy="17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400"/>
              <a:t>6640 Minutes</a:t>
            </a:r>
            <a:endParaRPr sz="5400"/>
          </a:p>
          <a:p>
            <a:pPr indent="0" lvl="0" marL="0" rtl="0" algn="l">
              <a:spcBef>
                <a:spcPts val="0"/>
              </a:spcBef>
              <a:spcAft>
                <a:spcPts val="0"/>
              </a:spcAft>
              <a:buSzPts val="990"/>
              <a:buNone/>
            </a:pPr>
            <a:r>
              <a:rPr b="1" lang="en" sz="5400"/>
              <a:t>~ 110.67 Hours</a:t>
            </a:r>
            <a:endParaRPr b="1" sz="5400"/>
          </a:p>
          <a:p>
            <a:pPr indent="0" lvl="0" marL="0" rtl="0" algn="l">
              <a:spcBef>
                <a:spcPts val="0"/>
              </a:spcBef>
              <a:spcAft>
                <a:spcPts val="0"/>
              </a:spcAft>
              <a:buSzPts val="990"/>
              <a:buNone/>
            </a:pPr>
            <a:r>
              <a:t/>
            </a:r>
            <a:endParaRPr sz="6500"/>
          </a:p>
        </p:txBody>
      </p:sp>
      <p:sp>
        <p:nvSpPr>
          <p:cNvPr id="307" name="Google Shape;307;p36"/>
          <p:cNvSpPr txBox="1"/>
          <p:nvPr/>
        </p:nvSpPr>
        <p:spPr>
          <a:xfrm>
            <a:off x="192400" y="540225"/>
            <a:ext cx="5994600" cy="149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500">
                <a:solidFill>
                  <a:schemeClr val="lt1"/>
                </a:solidFill>
                <a:latin typeface="Lato"/>
                <a:ea typeface="Lato"/>
                <a:cs typeface="Lato"/>
                <a:sym typeface="Lato"/>
              </a:rPr>
              <a:t>Total Time Spent:</a:t>
            </a:r>
            <a:endParaRPr sz="35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3500">
                <a:solidFill>
                  <a:schemeClr val="lt1"/>
                </a:solidFill>
                <a:latin typeface="Lato"/>
                <a:ea typeface="Lato"/>
                <a:cs typeface="Lato"/>
                <a:sym typeface="Lato"/>
              </a:rPr>
              <a:t>4 days 14 hours 40 minutes</a:t>
            </a:r>
            <a:endParaRPr sz="3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46650" y="837650"/>
            <a:ext cx="5754600" cy="178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544">
                <a:latin typeface="Lato"/>
                <a:ea typeface="Lato"/>
                <a:cs typeface="Lato"/>
                <a:sym typeface="Lato"/>
              </a:rPr>
              <a:t>846</a:t>
            </a:r>
            <a:r>
              <a:rPr lang="en" sz="3544">
                <a:latin typeface="Lato"/>
                <a:ea typeface="Lato"/>
                <a:cs typeface="Lato"/>
                <a:sym typeface="Lato"/>
              </a:rPr>
              <a:t> Lines of Code</a:t>
            </a:r>
            <a:endParaRPr sz="3544">
              <a:latin typeface="Lato"/>
              <a:ea typeface="Lato"/>
              <a:cs typeface="Lato"/>
              <a:sym typeface="Lato"/>
            </a:endParaRPr>
          </a:p>
          <a:p>
            <a:pPr indent="0" lvl="0" marL="0" rtl="0" algn="l">
              <a:lnSpc>
                <a:spcPct val="115000"/>
              </a:lnSpc>
              <a:spcBef>
                <a:spcPts val="1200"/>
              </a:spcBef>
              <a:spcAft>
                <a:spcPts val="1200"/>
              </a:spcAft>
              <a:buNone/>
            </a:pPr>
            <a:r>
              <a:rPr lang="en" sz="3544">
                <a:latin typeface="Lato"/>
                <a:ea typeface="Lato"/>
                <a:cs typeface="Lato"/>
                <a:sym typeface="Lato"/>
              </a:rPr>
              <a:t>~ 110.67 Hours Spent</a:t>
            </a:r>
            <a:endParaRPr sz="3544">
              <a:latin typeface="Lato"/>
              <a:ea typeface="Lato"/>
              <a:cs typeface="Lato"/>
              <a:sym typeface="Lato"/>
            </a:endParaRPr>
          </a:p>
        </p:txBody>
      </p:sp>
      <p:sp>
        <p:nvSpPr>
          <p:cNvPr id="313" name="Google Shape;313;p37"/>
          <p:cNvSpPr txBox="1"/>
          <p:nvPr>
            <p:ph idx="1" type="body"/>
          </p:nvPr>
        </p:nvSpPr>
        <p:spPr>
          <a:xfrm>
            <a:off x="284250" y="2960250"/>
            <a:ext cx="7003800" cy="17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44"/>
              <a:t>846</a:t>
            </a:r>
            <a:r>
              <a:rPr lang="en" sz="4044"/>
              <a:t>/110.67 = 7.6443</a:t>
            </a:r>
            <a:endParaRPr sz="4044"/>
          </a:p>
          <a:p>
            <a:pPr indent="0" lvl="0" marL="0" rtl="0" algn="l">
              <a:spcBef>
                <a:spcPts val="1200"/>
              </a:spcBef>
              <a:spcAft>
                <a:spcPts val="1200"/>
              </a:spcAft>
              <a:buNone/>
            </a:pPr>
            <a:r>
              <a:rPr b="1" lang="en" sz="4044"/>
              <a:t>~ 7.65 Lines of Code per Hour</a:t>
            </a:r>
            <a:endParaRPr b="1" sz="4044"/>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Review</a:t>
            </a:r>
            <a:endParaRPr sz="4000"/>
          </a:p>
        </p:txBody>
      </p:sp>
      <p:sp>
        <p:nvSpPr>
          <p:cNvPr id="319" name="Google Shape;319;p38"/>
          <p:cNvSpPr txBox="1"/>
          <p:nvPr>
            <p:ph idx="1" type="body"/>
          </p:nvPr>
        </p:nvSpPr>
        <p:spPr>
          <a:xfrm>
            <a:off x="1119350" y="1221125"/>
            <a:ext cx="4110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Motivation Behind Project</a:t>
            </a:r>
            <a:endParaRPr sz="2200"/>
          </a:p>
          <a:p>
            <a:pPr indent="0" lvl="0" marL="0" rtl="0" algn="l">
              <a:spcBef>
                <a:spcPts val="1200"/>
              </a:spcBef>
              <a:spcAft>
                <a:spcPts val="0"/>
              </a:spcAft>
              <a:buNone/>
            </a:pPr>
            <a:r>
              <a:rPr lang="en" sz="2200"/>
              <a:t>Initial Requirements and Stretch Goals</a:t>
            </a:r>
            <a:endParaRPr sz="2200"/>
          </a:p>
          <a:p>
            <a:pPr indent="0" lvl="0" marL="0" rtl="0" algn="l">
              <a:spcBef>
                <a:spcPts val="1200"/>
              </a:spcBef>
              <a:spcAft>
                <a:spcPts val="0"/>
              </a:spcAft>
              <a:buNone/>
            </a:pPr>
            <a:r>
              <a:rPr lang="en" sz="2200"/>
              <a:t>Modified Requirements and Stretch Goals</a:t>
            </a:r>
            <a:endParaRPr sz="2200"/>
          </a:p>
          <a:p>
            <a:pPr indent="0" lvl="0" marL="0" rtl="0" algn="l">
              <a:spcBef>
                <a:spcPts val="1200"/>
              </a:spcBef>
              <a:spcAft>
                <a:spcPts val="0"/>
              </a:spcAft>
              <a:buNone/>
            </a:pPr>
            <a:r>
              <a:rPr lang="en" sz="2200"/>
              <a:t>Tools Used</a:t>
            </a:r>
            <a:endParaRPr sz="2200"/>
          </a:p>
          <a:p>
            <a:pPr indent="0" lvl="0" marL="0" rtl="0" algn="l">
              <a:spcBef>
                <a:spcPts val="1200"/>
              </a:spcBef>
              <a:spcAft>
                <a:spcPts val="1200"/>
              </a:spcAft>
              <a:buNone/>
            </a:pPr>
            <a:r>
              <a:rPr lang="en" sz="2200"/>
              <a:t>Database Design</a:t>
            </a:r>
            <a:endParaRPr sz="2200"/>
          </a:p>
        </p:txBody>
      </p:sp>
      <p:sp>
        <p:nvSpPr>
          <p:cNvPr id="320" name="Google Shape;320;p38"/>
          <p:cNvSpPr txBox="1"/>
          <p:nvPr>
            <p:ph idx="1" type="body"/>
          </p:nvPr>
        </p:nvSpPr>
        <p:spPr>
          <a:xfrm>
            <a:off x="4773050" y="1221125"/>
            <a:ext cx="44265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Workflow</a:t>
            </a:r>
            <a:endParaRPr sz="2200"/>
          </a:p>
          <a:p>
            <a:pPr indent="0" lvl="0" marL="0" rtl="0" algn="l">
              <a:spcBef>
                <a:spcPts val="1200"/>
              </a:spcBef>
              <a:spcAft>
                <a:spcPts val="0"/>
              </a:spcAft>
              <a:buNone/>
            </a:pPr>
            <a:r>
              <a:rPr lang="en" sz="2200"/>
              <a:t>Testing</a:t>
            </a:r>
            <a:endParaRPr sz="2200"/>
          </a:p>
          <a:p>
            <a:pPr indent="0" lvl="0" marL="0" rtl="0" algn="l">
              <a:spcBef>
                <a:spcPts val="1200"/>
              </a:spcBef>
              <a:spcAft>
                <a:spcPts val="0"/>
              </a:spcAft>
              <a:buNone/>
            </a:pPr>
            <a:r>
              <a:rPr lang="en" sz="2200"/>
              <a:t>Demo of Website</a:t>
            </a:r>
            <a:endParaRPr sz="2200"/>
          </a:p>
          <a:p>
            <a:pPr indent="0" lvl="0" marL="0" rtl="0" algn="l">
              <a:spcBef>
                <a:spcPts val="1200"/>
              </a:spcBef>
              <a:spcAft>
                <a:spcPts val="0"/>
              </a:spcAft>
              <a:buNone/>
            </a:pPr>
            <a:r>
              <a:rPr lang="en" sz="2200"/>
              <a:t>Evaluation of Requirements and Stretch Goals</a:t>
            </a:r>
            <a:endParaRPr sz="2200"/>
          </a:p>
          <a:p>
            <a:pPr indent="0" lvl="0" marL="0" rtl="0" algn="l">
              <a:spcBef>
                <a:spcPts val="1200"/>
              </a:spcBef>
              <a:spcAft>
                <a:spcPts val="1200"/>
              </a:spcAft>
              <a:buNone/>
            </a:pPr>
            <a:r>
              <a:rPr lang="en" sz="2200"/>
              <a:t>Project Analytics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700"/>
              <a:t>Questions?</a:t>
            </a:r>
            <a:endParaRPr sz="5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Motivation Behind Project</a:t>
            </a:r>
            <a:endParaRPr sz="4000"/>
          </a:p>
        </p:txBody>
      </p:sp>
      <p:sp>
        <p:nvSpPr>
          <p:cNvPr id="148" name="Google Shape;148;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0"/>
              <a:t>D</a:t>
            </a:r>
            <a:r>
              <a:rPr lang="en" sz="1800"/>
              <a:t>ata is Currently Organized Using a Spreadsheet</a:t>
            </a:r>
            <a:endParaRPr sz="1800"/>
          </a:p>
          <a:p>
            <a:pPr indent="0" lvl="0" marL="0" rtl="0" algn="l">
              <a:lnSpc>
                <a:spcPct val="95000"/>
              </a:lnSpc>
              <a:spcBef>
                <a:spcPts val="1200"/>
              </a:spcBef>
              <a:spcAft>
                <a:spcPts val="0"/>
              </a:spcAft>
              <a:buNone/>
            </a:pPr>
            <a:r>
              <a:rPr lang="en" sz="1800"/>
              <a:t>Pros and Cons for </a:t>
            </a:r>
            <a:r>
              <a:rPr lang="en" sz="1800"/>
              <a:t>Spreadsheet Application:</a:t>
            </a:r>
            <a:endParaRPr sz="1800"/>
          </a:p>
          <a:p>
            <a:pPr indent="-342900" lvl="0" marL="457200" rtl="0" algn="l">
              <a:lnSpc>
                <a:spcPct val="95000"/>
              </a:lnSpc>
              <a:spcBef>
                <a:spcPts val="1200"/>
              </a:spcBef>
              <a:spcAft>
                <a:spcPts val="0"/>
              </a:spcAft>
              <a:buSzPts val="1800"/>
              <a:buChar char="●"/>
            </a:pPr>
            <a:r>
              <a:rPr lang="en" sz="1800"/>
              <a:t>Pro:  Does the job</a:t>
            </a:r>
            <a:endParaRPr sz="1800"/>
          </a:p>
          <a:p>
            <a:pPr indent="-342900" lvl="0" marL="457200" rtl="0" algn="l">
              <a:lnSpc>
                <a:spcPct val="95000"/>
              </a:lnSpc>
              <a:spcBef>
                <a:spcPts val="1000"/>
              </a:spcBef>
              <a:spcAft>
                <a:spcPts val="0"/>
              </a:spcAft>
              <a:buSzPts val="1800"/>
              <a:buChar char="●"/>
            </a:pPr>
            <a:r>
              <a:rPr lang="en" sz="1800"/>
              <a:t>Con: Usability and </a:t>
            </a:r>
            <a:r>
              <a:rPr lang="en" sz="1800"/>
              <a:t>Capabilities</a:t>
            </a:r>
            <a:r>
              <a:rPr lang="en" sz="1800"/>
              <a:t> are Limited</a:t>
            </a:r>
            <a:endParaRPr sz="1800"/>
          </a:p>
          <a:p>
            <a:pPr indent="0" lvl="0" marL="0" rtl="0" algn="l">
              <a:lnSpc>
                <a:spcPct val="95000"/>
              </a:lnSpc>
              <a:spcBef>
                <a:spcPts val="1000"/>
              </a:spcBef>
              <a:spcAft>
                <a:spcPts val="0"/>
              </a:spcAft>
              <a:buNone/>
            </a:pPr>
            <a:r>
              <a:rPr lang="en" sz="1800"/>
              <a:t>Project Idea:</a:t>
            </a:r>
            <a:endParaRPr sz="1800"/>
          </a:p>
          <a:p>
            <a:pPr indent="-342900" lvl="0" marL="457200" rtl="0" algn="l">
              <a:lnSpc>
                <a:spcPct val="95000"/>
              </a:lnSpc>
              <a:spcBef>
                <a:spcPts val="1200"/>
              </a:spcBef>
              <a:spcAft>
                <a:spcPts val="0"/>
              </a:spcAft>
              <a:buSzPts val="1800"/>
              <a:buChar char="●"/>
            </a:pPr>
            <a:r>
              <a:rPr lang="en" sz="1800"/>
              <a:t>Application for Organizing Project Information and Presentation Timeline</a:t>
            </a:r>
            <a:endParaRPr sz="1800"/>
          </a:p>
          <a:p>
            <a:pPr indent="-342900" lvl="0" marL="457200" rtl="0" algn="l">
              <a:lnSpc>
                <a:spcPct val="95000"/>
              </a:lnSpc>
              <a:spcBef>
                <a:spcPts val="0"/>
              </a:spcBef>
              <a:spcAft>
                <a:spcPts val="0"/>
              </a:spcAft>
              <a:buSzPts val="1800"/>
              <a:buChar char="●"/>
            </a:pPr>
            <a:r>
              <a:rPr lang="en" sz="1800"/>
              <a:t>Easy to Use with Simple Design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Initial </a:t>
            </a:r>
            <a:r>
              <a:rPr lang="en" sz="4000"/>
              <a:t>Requirements</a:t>
            </a:r>
            <a:endParaRPr sz="40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Be able to schedule first, second, and final presentation</a:t>
            </a:r>
            <a:endParaRPr sz="1600"/>
          </a:p>
          <a:p>
            <a:pPr indent="0" lvl="0" marL="0" rtl="0" algn="l">
              <a:spcBef>
                <a:spcPts val="1200"/>
              </a:spcBef>
              <a:spcAft>
                <a:spcPts val="0"/>
              </a:spcAft>
              <a:buNone/>
            </a:pPr>
            <a:r>
              <a:rPr lang="en" sz="1600"/>
              <a:t>Have limitation for number of students that can present each date. ex 5</a:t>
            </a:r>
            <a:endParaRPr sz="1600"/>
          </a:p>
          <a:p>
            <a:pPr indent="0" lvl="0" marL="0" rtl="0" algn="l">
              <a:spcBef>
                <a:spcPts val="1200"/>
              </a:spcBef>
              <a:spcAft>
                <a:spcPts val="0"/>
              </a:spcAft>
              <a:buNone/>
            </a:pPr>
            <a:r>
              <a:rPr lang="en" sz="1600"/>
              <a:t>Have a way to provide link to github repository</a:t>
            </a:r>
            <a:endParaRPr sz="1600"/>
          </a:p>
          <a:p>
            <a:pPr indent="0" lvl="0" marL="0" rtl="0" algn="l">
              <a:spcBef>
                <a:spcPts val="1200"/>
              </a:spcBef>
              <a:spcAft>
                <a:spcPts val="0"/>
              </a:spcAft>
              <a:buNone/>
            </a:pPr>
            <a:r>
              <a:rPr lang="en" sz="1600"/>
              <a:t>Way to upload advertisements for final presentation</a:t>
            </a:r>
            <a:endParaRPr sz="1600"/>
          </a:p>
          <a:p>
            <a:pPr indent="-330200" lvl="0" marL="457200" rtl="0" algn="l">
              <a:spcBef>
                <a:spcPts val="1200"/>
              </a:spcBef>
              <a:spcAft>
                <a:spcPts val="0"/>
              </a:spcAft>
              <a:buSzPts val="1600"/>
              <a:buChar char="-"/>
            </a:pPr>
            <a:r>
              <a:rPr lang="en" sz="1600"/>
              <a:t>Presentations are emailed to front office also ~</a:t>
            </a:r>
            <a:r>
              <a:rPr lang="en" sz="1600" u="sng">
                <a:solidFill>
                  <a:schemeClr val="hlink"/>
                </a:solidFill>
                <a:hlinkClick r:id="rId3"/>
              </a:rPr>
              <a:t>csoffice@cs.ksu.edu</a:t>
            </a:r>
            <a:endParaRPr sz="1600"/>
          </a:p>
          <a:p>
            <a:pPr indent="0" lvl="0" marL="0" rtl="0" algn="l">
              <a:spcBef>
                <a:spcPts val="1200"/>
              </a:spcBef>
              <a:spcAft>
                <a:spcPts val="1200"/>
              </a:spcAft>
              <a:buNone/>
            </a:pPr>
            <a:r>
              <a:rPr lang="en" sz="1600"/>
              <a:t>Possible user registration for authentication and start with shadow password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Modified</a:t>
            </a:r>
            <a:r>
              <a:rPr lang="en" sz="4000"/>
              <a:t> Requirements</a:t>
            </a:r>
            <a:endParaRPr sz="4000"/>
          </a:p>
        </p:txBody>
      </p:sp>
      <p:sp>
        <p:nvSpPr>
          <p:cNvPr id="160" name="Google Shape;160;p17"/>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91"/>
              <a:t>Initially Implement for Admin Use</a:t>
            </a:r>
            <a:endParaRPr sz="1891"/>
          </a:p>
          <a:p>
            <a:pPr indent="0" lvl="0" marL="0" rtl="0" algn="l">
              <a:spcBef>
                <a:spcPts val="1200"/>
              </a:spcBef>
              <a:spcAft>
                <a:spcPts val="0"/>
              </a:spcAft>
              <a:buNone/>
            </a:pPr>
            <a:r>
              <a:rPr lang="en" sz="1891"/>
              <a:t>Quality of Life Improvements: </a:t>
            </a:r>
            <a:endParaRPr sz="1891"/>
          </a:p>
          <a:p>
            <a:pPr indent="-348735" lvl="0" marL="457200" rtl="0" algn="l">
              <a:spcBef>
                <a:spcPts val="1200"/>
              </a:spcBef>
              <a:spcAft>
                <a:spcPts val="0"/>
              </a:spcAft>
              <a:buSzPts val="1892"/>
              <a:buChar char="●"/>
            </a:pPr>
            <a:r>
              <a:rPr lang="en" sz="1891"/>
              <a:t>Dropdown List of Advisors</a:t>
            </a:r>
            <a:endParaRPr sz="1891"/>
          </a:p>
          <a:p>
            <a:pPr indent="-348735" lvl="0" marL="457200" rtl="0" algn="l">
              <a:spcBef>
                <a:spcPts val="1000"/>
              </a:spcBef>
              <a:spcAft>
                <a:spcPts val="0"/>
              </a:spcAft>
              <a:buSzPts val="1892"/>
              <a:buChar char="●"/>
            </a:pPr>
            <a:r>
              <a:rPr lang="en" sz="1891"/>
              <a:t>Date Picker for Presentations,</a:t>
            </a:r>
            <a:endParaRPr sz="1891"/>
          </a:p>
          <a:p>
            <a:pPr indent="-348735" lvl="0" marL="457200" rtl="0" algn="l">
              <a:spcBef>
                <a:spcPts val="1000"/>
              </a:spcBef>
              <a:spcAft>
                <a:spcPts val="0"/>
              </a:spcAft>
              <a:buSzPts val="1892"/>
              <a:buChar char="●"/>
            </a:pPr>
            <a:r>
              <a:rPr lang="en" sz="1891"/>
              <a:t>Able to Mark Presentations as Complete,</a:t>
            </a:r>
            <a:endParaRPr sz="1891"/>
          </a:p>
          <a:p>
            <a:pPr indent="-348735" lvl="0" marL="457200" rtl="0" algn="l">
              <a:spcBef>
                <a:spcPts val="1000"/>
              </a:spcBef>
              <a:spcAft>
                <a:spcPts val="0"/>
              </a:spcAft>
              <a:buSzPts val="1892"/>
              <a:buChar char="●"/>
            </a:pPr>
            <a:r>
              <a:rPr lang="en" sz="1891"/>
              <a:t>Easy to Add/Remove Students to/from Teams</a:t>
            </a:r>
            <a:endParaRPr sz="1891"/>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Initial </a:t>
            </a:r>
            <a:r>
              <a:rPr lang="en" sz="4000"/>
              <a:t>Stretch Goals</a:t>
            </a:r>
            <a:endParaRPr sz="40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Drag and drop ability to make it easier to create teams</a:t>
            </a:r>
            <a:endParaRPr sz="1600"/>
          </a:p>
          <a:p>
            <a:pPr indent="0" lvl="0" marL="0" marR="0" rtl="0" algn="l">
              <a:lnSpc>
                <a:spcPct val="115000"/>
              </a:lnSpc>
              <a:spcBef>
                <a:spcPts val="1200"/>
              </a:spcBef>
              <a:spcAft>
                <a:spcPts val="0"/>
              </a:spcAft>
              <a:buNone/>
            </a:pPr>
            <a:r>
              <a:rPr lang="en" sz="1600"/>
              <a:t>Drop down list of all possible advisors </a:t>
            </a:r>
            <a:endParaRPr sz="1600"/>
          </a:p>
          <a:p>
            <a:pPr indent="0" lvl="0" marL="0" marR="0" rtl="0" algn="l">
              <a:lnSpc>
                <a:spcPct val="115000"/>
              </a:lnSpc>
              <a:spcBef>
                <a:spcPts val="1200"/>
              </a:spcBef>
              <a:spcAft>
                <a:spcPts val="0"/>
              </a:spcAft>
              <a:buNone/>
            </a:pPr>
            <a:r>
              <a:rPr lang="en" sz="1600"/>
              <a:t>Prompting tool to get students going</a:t>
            </a:r>
            <a:endParaRPr sz="1600"/>
          </a:p>
          <a:p>
            <a:pPr indent="-330200" lvl="0" marL="457200" marR="0" rtl="0" algn="l">
              <a:lnSpc>
                <a:spcPct val="115000"/>
              </a:lnSpc>
              <a:spcBef>
                <a:spcPts val="1200"/>
              </a:spcBef>
              <a:spcAft>
                <a:spcPts val="0"/>
              </a:spcAft>
              <a:buSzPts val="1600"/>
              <a:buChar char="-"/>
            </a:pPr>
            <a:r>
              <a:rPr lang="en" sz="1600"/>
              <a:t>Auto send email if not done in certain timeframe</a:t>
            </a:r>
            <a:endParaRPr sz="1600"/>
          </a:p>
          <a:p>
            <a:pPr indent="0" lvl="0" marL="0" marR="0" rtl="0" algn="l">
              <a:lnSpc>
                <a:spcPct val="115000"/>
              </a:lnSpc>
              <a:spcBef>
                <a:spcPts val="1200"/>
              </a:spcBef>
              <a:spcAft>
                <a:spcPts val="1200"/>
              </a:spcAft>
              <a:buNone/>
            </a:pPr>
            <a:r>
              <a:rPr lang="en" sz="1600"/>
              <a:t>Mobile access to web app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Modified Stretch Goals</a:t>
            </a:r>
            <a:endParaRPr sz="4000"/>
          </a:p>
        </p:txBody>
      </p:sp>
      <p:sp>
        <p:nvSpPr>
          <p:cNvPr id="172" name="Google Shape;172;p19"/>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800"/>
              <a:t>User Registration for Students</a:t>
            </a:r>
            <a:endParaRPr sz="1800"/>
          </a:p>
          <a:p>
            <a:pPr indent="0" lvl="0" marL="0" rtl="0" algn="l">
              <a:spcBef>
                <a:spcPts val="1200"/>
              </a:spcBef>
              <a:spcAft>
                <a:spcPts val="0"/>
              </a:spcAft>
              <a:buNone/>
            </a:pPr>
            <a:r>
              <a:rPr lang="en" sz="1800"/>
              <a:t>Students can Request/Make Changes for Their Team’s Information</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Tools Used</a:t>
            </a:r>
            <a:endParaRPr sz="4000"/>
          </a:p>
        </p:txBody>
      </p:sp>
      <p:pic>
        <p:nvPicPr>
          <p:cNvPr id="178" name="Google Shape;178;p20"/>
          <p:cNvPicPr preferRelativeResize="0"/>
          <p:nvPr/>
        </p:nvPicPr>
        <p:blipFill rotWithShape="1">
          <a:blip r:embed="rId3">
            <a:alphaModFix/>
          </a:blip>
          <a:srcRect b="26280" l="0" r="0" t="0"/>
          <a:stretch/>
        </p:blipFill>
        <p:spPr>
          <a:xfrm>
            <a:off x="593913" y="3679149"/>
            <a:ext cx="2441825" cy="730725"/>
          </a:xfrm>
          <a:prstGeom prst="rect">
            <a:avLst/>
          </a:prstGeom>
          <a:noFill/>
          <a:ln>
            <a:noFill/>
          </a:ln>
        </p:spPr>
      </p:pic>
      <p:pic>
        <p:nvPicPr>
          <p:cNvPr id="179" name="Google Shape;179;p20"/>
          <p:cNvPicPr preferRelativeResize="0"/>
          <p:nvPr/>
        </p:nvPicPr>
        <p:blipFill rotWithShape="1">
          <a:blip r:embed="rId4">
            <a:alphaModFix/>
          </a:blip>
          <a:srcRect b="23136" l="0" r="0" t="0"/>
          <a:stretch/>
        </p:blipFill>
        <p:spPr>
          <a:xfrm>
            <a:off x="680475" y="1782475"/>
            <a:ext cx="2268675" cy="1039200"/>
          </a:xfrm>
          <a:prstGeom prst="rect">
            <a:avLst/>
          </a:prstGeom>
          <a:noFill/>
          <a:ln>
            <a:noFill/>
          </a:ln>
        </p:spPr>
      </p:pic>
      <p:pic>
        <p:nvPicPr>
          <p:cNvPr id="180" name="Google Shape;180;p20"/>
          <p:cNvPicPr preferRelativeResize="0"/>
          <p:nvPr/>
        </p:nvPicPr>
        <p:blipFill>
          <a:blip r:embed="rId5">
            <a:alphaModFix/>
          </a:blip>
          <a:stretch>
            <a:fillRect/>
          </a:stretch>
        </p:blipFill>
        <p:spPr>
          <a:xfrm>
            <a:off x="3837525" y="2515300"/>
            <a:ext cx="1331955" cy="1331975"/>
          </a:xfrm>
          <a:prstGeom prst="rect">
            <a:avLst/>
          </a:prstGeom>
          <a:noFill/>
          <a:ln>
            <a:noFill/>
          </a:ln>
        </p:spPr>
      </p:pic>
      <p:sp>
        <p:nvSpPr>
          <p:cNvPr id="181" name="Google Shape;181;p20"/>
          <p:cNvSpPr txBox="1"/>
          <p:nvPr/>
        </p:nvSpPr>
        <p:spPr>
          <a:xfrm>
            <a:off x="657075" y="2821675"/>
            <a:ext cx="2306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Calibri"/>
                <a:ea typeface="Calibri"/>
                <a:cs typeface="Calibri"/>
                <a:sym typeface="Calibri"/>
              </a:rPr>
              <a:t>https://www.djangoproject.com </a:t>
            </a:r>
            <a:endParaRPr sz="800">
              <a:solidFill>
                <a:schemeClr val="lt1"/>
              </a:solidFill>
              <a:latin typeface="Calibri"/>
              <a:ea typeface="Calibri"/>
              <a:cs typeface="Calibri"/>
              <a:sym typeface="Calibri"/>
            </a:endParaRPr>
          </a:p>
        </p:txBody>
      </p:sp>
      <p:sp>
        <p:nvSpPr>
          <p:cNvPr id="182" name="Google Shape;182;p20"/>
          <p:cNvSpPr txBox="1"/>
          <p:nvPr/>
        </p:nvSpPr>
        <p:spPr>
          <a:xfrm>
            <a:off x="891563" y="4409875"/>
            <a:ext cx="18465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800">
                <a:solidFill>
                  <a:schemeClr val="lt1"/>
                </a:solidFill>
                <a:latin typeface="Calibri"/>
                <a:ea typeface="Calibri"/>
                <a:cs typeface="Calibri"/>
                <a:sym typeface="Calibri"/>
              </a:rPr>
              <a:t>https://www.python.org/</a:t>
            </a:r>
            <a:endParaRPr>
              <a:solidFill>
                <a:schemeClr val="lt1"/>
              </a:solidFill>
              <a:latin typeface="Lato"/>
              <a:ea typeface="Lato"/>
              <a:cs typeface="Lato"/>
              <a:sym typeface="Lato"/>
            </a:endParaRPr>
          </a:p>
        </p:txBody>
      </p:sp>
      <p:sp>
        <p:nvSpPr>
          <p:cNvPr id="183" name="Google Shape;183;p20"/>
          <p:cNvSpPr txBox="1"/>
          <p:nvPr/>
        </p:nvSpPr>
        <p:spPr>
          <a:xfrm>
            <a:off x="3805250" y="4016050"/>
            <a:ext cx="139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Calibri"/>
                <a:ea typeface="Calibri"/>
                <a:cs typeface="Calibri"/>
                <a:sym typeface="Calibri"/>
              </a:rPr>
              <a:t>https://www.g2.com/products/pycharm/reviews</a:t>
            </a:r>
            <a:endParaRPr sz="800">
              <a:solidFill>
                <a:schemeClr val="lt1"/>
              </a:solidFill>
              <a:latin typeface="Calibri"/>
              <a:ea typeface="Calibri"/>
              <a:cs typeface="Calibri"/>
              <a:sym typeface="Calibri"/>
            </a:endParaRPr>
          </a:p>
        </p:txBody>
      </p:sp>
      <p:pic>
        <p:nvPicPr>
          <p:cNvPr id="184" name="Google Shape;184;p20"/>
          <p:cNvPicPr preferRelativeResize="0"/>
          <p:nvPr/>
        </p:nvPicPr>
        <p:blipFill>
          <a:blip r:embed="rId6">
            <a:alphaModFix/>
          </a:blip>
          <a:stretch>
            <a:fillRect/>
          </a:stretch>
        </p:blipFill>
        <p:spPr>
          <a:xfrm>
            <a:off x="6423513" y="718800"/>
            <a:ext cx="2038650" cy="1399075"/>
          </a:xfrm>
          <a:prstGeom prst="rect">
            <a:avLst/>
          </a:prstGeom>
          <a:noFill/>
          <a:ln>
            <a:noFill/>
          </a:ln>
        </p:spPr>
      </p:pic>
      <p:pic>
        <p:nvPicPr>
          <p:cNvPr id="185" name="Google Shape;185;p20"/>
          <p:cNvPicPr preferRelativeResize="0"/>
          <p:nvPr/>
        </p:nvPicPr>
        <p:blipFill>
          <a:blip r:embed="rId7">
            <a:alphaModFix/>
          </a:blip>
          <a:stretch>
            <a:fillRect/>
          </a:stretch>
        </p:blipFill>
        <p:spPr>
          <a:xfrm>
            <a:off x="6168763" y="3396537"/>
            <a:ext cx="2548169" cy="730725"/>
          </a:xfrm>
          <a:prstGeom prst="rect">
            <a:avLst/>
          </a:prstGeom>
          <a:noFill/>
          <a:ln>
            <a:noFill/>
          </a:ln>
        </p:spPr>
      </p:pic>
      <p:sp>
        <p:nvSpPr>
          <p:cNvPr id="186" name="Google Shape;186;p20"/>
          <p:cNvSpPr/>
          <p:nvPr/>
        </p:nvSpPr>
        <p:spPr>
          <a:xfrm rot="2700000">
            <a:off x="3073312" y="2442812"/>
            <a:ext cx="640214" cy="443568"/>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2700000">
            <a:off x="3116523" y="3522468"/>
            <a:ext cx="640214" cy="443356"/>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rot="5401611">
            <a:off x="7087319" y="2718351"/>
            <a:ext cx="640200" cy="443700"/>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txBox="1"/>
          <p:nvPr/>
        </p:nvSpPr>
        <p:spPr>
          <a:xfrm>
            <a:off x="6423600" y="2117875"/>
            <a:ext cx="20385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1"/>
                </a:solidFill>
                <a:latin typeface="Calibri"/>
                <a:ea typeface="Calibri"/>
                <a:cs typeface="Calibri"/>
                <a:sym typeface="Calibri"/>
              </a:rPr>
              <a:t>https://www.zdnet.com/article/has-the-time-finally-come-for-postgresql/</a:t>
            </a:r>
            <a:endParaRPr sz="8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90" name="Google Shape;190;p20"/>
          <p:cNvSpPr txBox="1"/>
          <p:nvPr/>
        </p:nvSpPr>
        <p:spPr>
          <a:xfrm>
            <a:off x="6168750" y="4127250"/>
            <a:ext cx="254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Calibri"/>
                <a:ea typeface="Calibri"/>
                <a:cs typeface="Calibri"/>
                <a:sym typeface="Calibri"/>
              </a:rPr>
              <a:t>https://www.pgadmin.org/</a:t>
            </a:r>
            <a:endParaRPr sz="11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1"/>
          <p:cNvPicPr preferRelativeResize="0"/>
          <p:nvPr/>
        </p:nvPicPr>
        <p:blipFill>
          <a:blip r:embed="rId3">
            <a:alphaModFix/>
          </a:blip>
          <a:stretch>
            <a:fillRect/>
          </a:stretch>
        </p:blipFill>
        <p:spPr>
          <a:xfrm>
            <a:off x="3263475" y="574575"/>
            <a:ext cx="5591526" cy="3994345"/>
          </a:xfrm>
          <a:prstGeom prst="rect">
            <a:avLst/>
          </a:prstGeom>
          <a:noFill/>
          <a:ln>
            <a:noFill/>
          </a:ln>
        </p:spPr>
      </p:pic>
      <p:sp>
        <p:nvSpPr>
          <p:cNvPr id="196" name="Google Shape;196;p21"/>
          <p:cNvSpPr txBox="1"/>
          <p:nvPr>
            <p:ph type="title"/>
          </p:nvPr>
        </p:nvSpPr>
        <p:spPr>
          <a:xfrm>
            <a:off x="105975" y="1733275"/>
            <a:ext cx="30855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Database Design</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