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0" d="100"/>
          <a:sy n="40" d="100"/>
        </p:scale>
        <p:origin x="16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7A9D-A160-46F3-A3C5-49C1663EF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3B5EB-ADC1-486D-8B04-0E2672216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8930-2CB5-4117-8D7C-2C9FA0BE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B575-CEEF-41FA-9D19-3E4519683A7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AAAC-2DE3-4F22-A5D5-4CA2B701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A4DE7-74BB-44D3-8409-38FC04A8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4E7D-CC54-4F59-A29A-2CBC2180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0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3C70-02ED-4282-BEE5-8A0D4B05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D9E08-D8AF-45EC-94A9-6116356AB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BCE7-8FE4-4DCF-B72D-E9EA079E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B575-CEEF-41FA-9D19-3E4519683A7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4543-BBAB-4032-8A6A-4F098EA5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AD26A-D23E-46A1-8962-C046556D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4E7D-CC54-4F59-A29A-2CBC2180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1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727BA-4617-485E-9E17-659DF8423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8B607-DAA0-4A39-941B-64401A652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AF93-2E3A-4DB8-BE31-E2BCEC95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B575-CEEF-41FA-9D19-3E4519683A7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5B0D9-3E21-4B7F-8C4F-AA05263E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EB4D-4425-4FF5-BB7F-7EC516C1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4E7D-CC54-4F59-A29A-2CBC2180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3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3C33-68A2-4B5C-B929-75DAE897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1EC2-F093-4746-8EB5-1CC5E3B6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6B50-7136-4E63-BC6A-0E845C9C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B575-CEEF-41FA-9D19-3E4519683A7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2A72B-D172-45F2-A527-E962039E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89C0-5011-47EA-A74A-F33197C3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4E7D-CC54-4F59-A29A-2CBC2180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126-2737-4A00-B63B-F3726E39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B64BA-06C7-4941-A48B-695AB6E5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5C78-551C-488F-B39F-788AD20C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B575-CEEF-41FA-9D19-3E4519683A7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EE17-4A77-4E76-9D5A-248F9400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505F-F39E-4F5D-A936-75E5DFFE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4E7D-CC54-4F59-A29A-2CBC2180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B548-9D87-41E0-90EF-0806D55A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B4E8-145F-4C55-AD7F-B2559A0D2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12A91-96C2-4C7A-A221-43379DDFC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6AE8F-8ED2-4D07-814B-8BF588DA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B575-CEEF-41FA-9D19-3E4519683A7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C343E-C9E9-4982-A11B-4D20F476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C7E3E-4D08-41E1-A98E-0D41ACAE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4E7D-CC54-4F59-A29A-2CBC2180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2B0E-D6BD-4218-B7EA-305CEEA8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D7F62-499C-427D-A5F5-81356BD7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5755A-7AED-4035-853F-FB2665C8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EF29B-48A4-4315-9FE2-A886BDAAC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722E-99C5-47E9-B569-B257461C6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9EE2F-04DA-4849-B145-0596D00B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B575-CEEF-41FA-9D19-3E4519683A7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DD243-BD10-4371-91E2-E5737D6C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FC2B0-6107-4321-B022-9075C2AE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4E7D-CC54-4F59-A29A-2CBC2180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5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9C01-3EF7-4BE3-8771-A852F0D0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B4E8B-C41B-472E-A5A9-18ACF462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B575-CEEF-41FA-9D19-3E4519683A7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21D3-B60C-4C2E-8D4C-854C7B98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67B5-17B0-480A-ADC5-6894D085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4E7D-CC54-4F59-A29A-2CBC2180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8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1AD25-6EE1-4A1C-BCED-50CAFB80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B575-CEEF-41FA-9D19-3E4519683A7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00D0-780D-46AD-8802-26BED19B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C6EE9-8A1B-4849-BDEF-6E272434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4E7D-CC54-4F59-A29A-2CBC2180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D4FD-9499-4EDA-A2C5-EFB14634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CD7E-ECCF-4A4E-B28E-7CA9FA3C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3CA1A-F81F-4833-BAA9-2D83E7798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B84AF-6E37-4107-8EE5-E05A5746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B575-CEEF-41FA-9D19-3E4519683A7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6610F-FC8F-4ABB-AC04-53C4AE7A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2F3BC-30A1-4CA7-BBC4-B8165EFD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4E7D-CC54-4F59-A29A-2CBC2180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5818-C584-4F99-9BB7-1EEB458E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65A83-4324-4428-92BD-27B174380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F0BD0-221B-4011-AC82-06AE43CD5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23E6B-BEB6-41E1-94A4-62AA9228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B575-CEEF-41FA-9D19-3E4519683A7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4EA08-6C6C-4B00-8D85-B48662BF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AB681-BCBE-4ED0-8E10-BBDCAC15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4E7D-CC54-4F59-A29A-2CBC2180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5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B2EC6-7D2F-4EF2-8FE2-D63AAB84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5A718-93A6-4636-A9B2-F33688699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D0249-BC3B-4342-AF3C-0CF2BC7D5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B575-CEEF-41FA-9D19-3E4519683A7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4E7A2-E5DC-4D48-AE3B-FEC129566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A8E3-0580-46DB-8340-CC46E144A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4E7D-CC54-4F59-A29A-2CBC2180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CCEF-5AA2-4FEE-9601-A0D35BD81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000" y="2520916"/>
            <a:ext cx="8655646" cy="9991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>
                <a:solidFill>
                  <a:srgbClr val="DB0000"/>
                </a:solidFill>
                <a:latin typeface="Arial Black" panose="020B0A04020102020204" pitchFamily="34" charset="0"/>
              </a:rPr>
              <a:t>Netflix Stocks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6B5E8-87C7-4CE1-91A7-F207A782C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6920" y="3520068"/>
            <a:ext cx="3881569" cy="449613"/>
          </a:xfrm>
        </p:spPr>
        <p:txBody>
          <a:bodyPr/>
          <a:lstStyle/>
          <a:p>
            <a:r>
              <a:rPr lang="en-US" dirty="0">
                <a:solidFill>
                  <a:srgbClr val="DB0000"/>
                </a:solidFill>
              </a:rPr>
              <a:t>@</a:t>
            </a:r>
            <a:r>
              <a:rPr lang="en-US" dirty="0" err="1">
                <a:solidFill>
                  <a:srgbClr val="DB0000"/>
                </a:solidFill>
              </a:rPr>
              <a:t>jjc0des</a:t>
            </a:r>
            <a:endParaRPr lang="en-US" dirty="0">
              <a:solidFill>
                <a:srgbClr val="DB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44C4E-BFAC-4CE3-A9BB-87E05602B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43" y="1503338"/>
            <a:ext cx="1153525" cy="11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8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2727-596F-40F0-8415-554D9587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DB0000"/>
                </a:solidFill>
                <a:latin typeface="Arial Black" panose="020B0A04020102020204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E74D-1615-45BC-8A31-F74C7783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Fig. 1: Violin distribution plot of 2017 Netflix closing stock prices by quarter. </a:t>
            </a:r>
          </a:p>
          <a:p>
            <a:pPr marL="0" indent="0">
              <a:buNone/>
            </a:pPr>
            <a:r>
              <a:rPr lang="en-US" dirty="0"/>
              <a:t>Fig. 2: Scatter plot of actual vs. estimate 2017 Netflix earnings per share in cents by quarter. </a:t>
            </a:r>
          </a:p>
          <a:p>
            <a:pPr marL="0" indent="0">
              <a:buNone/>
            </a:pPr>
            <a:r>
              <a:rPr lang="en-US" dirty="0"/>
              <a:t>Fig. 3: Bar plot of revenue and earnings per quarter. </a:t>
            </a:r>
          </a:p>
          <a:p>
            <a:pPr marL="0" indent="0">
              <a:buNone/>
            </a:pPr>
            <a:r>
              <a:rPr lang="en-US" dirty="0"/>
              <a:t>Fig. 4: (Left) Netflix and (right) Dow Jones plots of stock prices vs. date.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figures display Netflix’s stock data during 2017. The analysis will inform the Stock Profile team on Netflix’s 2017 </a:t>
            </a:r>
            <a:r>
              <a:rPr lang="en-US" dirty="0" err="1"/>
              <a:t>stokck</a:t>
            </a:r>
            <a:r>
              <a:rPr lang="en-US" dirty="0"/>
              <a:t>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94987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CCEF-5AA2-4FEE-9601-A0D35BD8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37" y="791609"/>
            <a:ext cx="3932237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>
                <a:solidFill>
                  <a:srgbClr val="DB0000"/>
                </a:solidFill>
                <a:latin typeface="Arial Black" panose="020B0A04020102020204" pitchFamily="34" charset="0"/>
              </a:rPr>
              <a:t>2017</a:t>
            </a:r>
            <a:br>
              <a:rPr lang="en-US" sz="5400" b="1" dirty="0">
                <a:solidFill>
                  <a:srgbClr val="DB0000"/>
                </a:solidFill>
                <a:latin typeface="Arial Black" panose="020B0A04020102020204" pitchFamily="34" charset="0"/>
              </a:rPr>
            </a:br>
            <a:r>
              <a:rPr lang="en-US" sz="5400" b="1" dirty="0">
                <a:solidFill>
                  <a:srgbClr val="DB0000"/>
                </a:solidFill>
                <a:latin typeface="Arial Black" panose="020B0A04020102020204" pitchFamily="34" charset="0"/>
              </a:rPr>
              <a:t>Stock Prices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A17498-D5D6-4603-820B-7BE11CE1E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10" y="1010590"/>
            <a:ext cx="6740672" cy="45646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2EB98-52B1-43A9-A36F-F44228317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537" y="2391809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during 2017, Netflix closing stock prices rose nearly 40%.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Q1</a:t>
            </a:r>
            <a:r>
              <a:rPr lang="en-US" dirty="0"/>
              <a:t> had the lowest closing stock price ($140) and </a:t>
            </a:r>
            <a:r>
              <a:rPr lang="en-US" dirty="0" err="1"/>
              <a:t>Q4</a:t>
            </a:r>
            <a:r>
              <a:rPr lang="en-US" dirty="0"/>
              <a:t> had the highest closing stock price (~$200).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range in closing stock price in each quarter was nearly $40.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2017, the lowest and highest closing stock prices were $122 and $220.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8358F-7C1D-4A0B-BFE6-CB0DAA4E4237}"/>
              </a:ext>
            </a:extLst>
          </p:cNvPr>
          <p:cNvSpPr txBox="1"/>
          <p:nvPr/>
        </p:nvSpPr>
        <p:spPr>
          <a:xfrm>
            <a:off x="5596128" y="5789458"/>
            <a:ext cx="580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1: Violin distribution plot of 2017 Netflix closing stock prices by quarter. </a:t>
            </a:r>
          </a:p>
        </p:txBody>
      </p:sp>
    </p:spTree>
    <p:extLst>
      <p:ext uri="{BB962C8B-B14F-4D97-AF65-F5344CB8AC3E}">
        <p14:creationId xmlns:p14="http://schemas.microsoft.com/office/powerpoint/2010/main" val="76211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CCEF-5AA2-4FEE-9601-A0D35BD8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37" y="791609"/>
            <a:ext cx="3932237" cy="16002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DB0000"/>
                </a:solidFill>
                <a:latin typeface="Arial Black" panose="020B0A04020102020204" pitchFamily="34" charset="0"/>
              </a:rPr>
              <a:t>Earnings Per Share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2EB98-52B1-43A9-A36F-F44228317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537" y="2391809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Purple dots indicate points where actual and estimate values for earnings per share in cents were the same for that quarter.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Q2</a:t>
            </a:r>
            <a:r>
              <a:rPr lang="en-US" dirty="0"/>
              <a:t> and </a:t>
            </a:r>
            <a:r>
              <a:rPr lang="en-US" dirty="0" err="1"/>
              <a:t>Q4</a:t>
            </a:r>
            <a:r>
              <a:rPr lang="en-US" dirty="0"/>
              <a:t> both had the projected estimate for earnings per share be equal to the actual earnings per share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Q1</a:t>
            </a:r>
            <a:r>
              <a:rPr lang="en-US" dirty="0"/>
              <a:t> and </a:t>
            </a:r>
            <a:r>
              <a:rPr lang="en-US" dirty="0" err="1"/>
              <a:t>Q3</a:t>
            </a:r>
            <a:r>
              <a:rPr lang="en-US" dirty="0"/>
              <a:t> the projected estimate was off from the actual earnings per share 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E2861-28CE-43A5-8966-3756CC220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74" y="964539"/>
            <a:ext cx="7089539" cy="45243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AA6580-B4D9-45B8-BC00-B567F5A6B081}"/>
              </a:ext>
            </a:extLst>
          </p:cNvPr>
          <p:cNvSpPr txBox="1"/>
          <p:nvPr/>
        </p:nvSpPr>
        <p:spPr>
          <a:xfrm>
            <a:off x="5533021" y="5557066"/>
            <a:ext cx="580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2: Scatter plot of actual vs. estimate 2017 Netflix earnings per share in cents for each quarter. </a:t>
            </a:r>
          </a:p>
        </p:txBody>
      </p:sp>
    </p:spTree>
    <p:extLst>
      <p:ext uri="{BB962C8B-B14F-4D97-AF65-F5344CB8AC3E}">
        <p14:creationId xmlns:p14="http://schemas.microsoft.com/office/powerpoint/2010/main" val="380650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CCEF-5AA2-4FEE-9601-A0D35BD8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37" y="791609"/>
            <a:ext cx="3932237" cy="16002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DB0000"/>
                </a:solidFill>
                <a:latin typeface="Arial Black" panose="020B0A04020102020204" pitchFamily="34" charset="0"/>
              </a:rPr>
              <a:t>Earnings Per Share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2EB98-52B1-43A9-A36F-F44228317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537" y="2391809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2017, revenue increases positively in the 12 month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2017, earnings increases positively in the 12 month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9E567-9BE4-4384-B442-D277C679B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22" y="548779"/>
            <a:ext cx="6274055" cy="4407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6DA4B5-8BB4-4EC8-8B0C-0384353DA861}"/>
              </a:ext>
            </a:extLst>
          </p:cNvPr>
          <p:cNvSpPr txBox="1"/>
          <p:nvPr/>
        </p:nvSpPr>
        <p:spPr>
          <a:xfrm>
            <a:off x="5762842" y="5058144"/>
            <a:ext cx="580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3: Bar plot of revenue and earnings per quarter. </a:t>
            </a:r>
          </a:p>
        </p:txBody>
      </p:sp>
    </p:spTree>
    <p:extLst>
      <p:ext uri="{BB962C8B-B14F-4D97-AF65-F5344CB8AC3E}">
        <p14:creationId xmlns:p14="http://schemas.microsoft.com/office/powerpoint/2010/main" val="299703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CCEF-5AA2-4FEE-9601-A0D35BD8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37" y="791609"/>
            <a:ext cx="3932237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>
                <a:solidFill>
                  <a:srgbClr val="DB0000"/>
                </a:solidFill>
                <a:latin typeface="Arial Black" panose="020B0A04020102020204" pitchFamily="34" charset="0"/>
              </a:rPr>
              <a:t>2017</a:t>
            </a:r>
            <a:br>
              <a:rPr lang="en-US" sz="5400" b="1" dirty="0">
                <a:solidFill>
                  <a:srgbClr val="DB0000"/>
                </a:solidFill>
                <a:latin typeface="Arial Black" panose="020B0A04020102020204" pitchFamily="34" charset="0"/>
              </a:rPr>
            </a:br>
            <a:r>
              <a:rPr lang="en-US" sz="5400" b="1" dirty="0">
                <a:solidFill>
                  <a:srgbClr val="DB0000"/>
                </a:solidFill>
                <a:latin typeface="Arial Black" panose="020B0A04020102020204" pitchFamily="34" charset="0"/>
              </a:rPr>
              <a:t>Stock Trend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2EB98-52B1-43A9-A36F-F44228317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538" y="2391809"/>
            <a:ext cx="2606720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Netflix's general trend increases overtime which is the same as Dow Jones.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Netflix's stock over 2017 was more volatile since there were major valleys and peaks throughout the 12 months.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Netflix's stock price increases by $50 over 2017 and Dow Jones' stock price increases by $5000 over 12 months.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DA4B5-8BB4-4EC8-8B0C-0384353DA861}"/>
              </a:ext>
            </a:extLst>
          </p:cNvPr>
          <p:cNvSpPr txBox="1"/>
          <p:nvPr/>
        </p:nvSpPr>
        <p:spPr>
          <a:xfrm>
            <a:off x="5507311" y="5512748"/>
            <a:ext cx="580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4: (Left) Netflix and (right) Dow Jones plots of stock prices vs. date.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D5678-7B51-4848-B805-ADA7D4D16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57" y="411509"/>
            <a:ext cx="8646031" cy="486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1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Netflix Stocks Capstone</vt:lpstr>
      <vt:lpstr>Index</vt:lpstr>
      <vt:lpstr>2017 Stock Prices</vt:lpstr>
      <vt:lpstr>Earnings Per Share</vt:lpstr>
      <vt:lpstr>Earnings Per Share</vt:lpstr>
      <vt:lpstr>2017 Stock Trend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Stocks Capstone</dc:title>
  <dc:creator>HP</dc:creator>
  <cp:lastModifiedBy>HP</cp:lastModifiedBy>
  <cp:revision>17</cp:revision>
  <dcterms:created xsi:type="dcterms:W3CDTF">2022-02-22T15:42:11Z</dcterms:created>
  <dcterms:modified xsi:type="dcterms:W3CDTF">2022-02-22T16:42:47Z</dcterms:modified>
</cp:coreProperties>
</file>