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9" r:id="rId3"/>
    <p:sldId id="282" r:id="rId4"/>
    <p:sldId id="260" r:id="rId5"/>
    <p:sldId id="261" r:id="rId6"/>
    <p:sldId id="289" r:id="rId7"/>
    <p:sldId id="290" r:id="rId8"/>
    <p:sldId id="265" r:id="rId9"/>
    <p:sldId id="273" r:id="rId10"/>
    <p:sldId id="283" r:id="rId11"/>
    <p:sldId id="263" r:id="rId12"/>
    <p:sldId id="275" r:id="rId13"/>
    <p:sldId id="271" r:id="rId14"/>
    <p:sldId id="285" r:id="rId15"/>
    <p:sldId id="286" r:id="rId16"/>
    <p:sldId id="277" r:id="rId17"/>
    <p:sldId id="278" r:id="rId18"/>
    <p:sldId id="281" r:id="rId19"/>
    <p:sldId id="288"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2562" autoAdjust="0"/>
  </p:normalViewPr>
  <p:slideViewPr>
    <p:cSldViewPr snapToGrid="0">
      <p:cViewPr varScale="1">
        <p:scale>
          <a:sx n="45" d="100"/>
          <a:sy n="45" d="100"/>
        </p:scale>
        <p:origin x="9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30351-77AD-4D53-917C-317BAE2586A4}" type="datetimeFigureOut">
              <a:rPr lang="en-US" smtClean="0"/>
              <a:t>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5AAD-CD05-43D8-B2BB-9F2BC8A697E8}" type="slidenum">
              <a:rPr lang="en-US" smtClean="0"/>
              <a:t>‹#›</a:t>
            </a:fld>
            <a:endParaRPr lang="en-US"/>
          </a:p>
        </p:txBody>
      </p:sp>
    </p:spTree>
    <p:extLst>
      <p:ext uri="{BB962C8B-B14F-4D97-AF65-F5344CB8AC3E}">
        <p14:creationId xmlns:p14="http://schemas.microsoft.com/office/powerpoint/2010/main" val="138844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98BB17-5DC3-FA49-87DE-95D358C281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58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8BB17-5DC3-FA49-87DE-95D358C281D8}" type="slidenum">
              <a:rPr lang="en-US" smtClean="0"/>
              <a:t>20</a:t>
            </a:fld>
            <a:endParaRPr lang="en-US"/>
          </a:p>
        </p:txBody>
      </p:sp>
    </p:spTree>
    <p:extLst>
      <p:ext uri="{BB962C8B-B14F-4D97-AF65-F5344CB8AC3E}">
        <p14:creationId xmlns:p14="http://schemas.microsoft.com/office/powerpoint/2010/main" val="290750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8BB17-5DC3-FA49-87DE-95D358C281D8}" type="slidenum">
              <a:rPr lang="en-US" smtClean="0"/>
              <a:t>2</a:t>
            </a:fld>
            <a:endParaRPr lang="en-US"/>
          </a:p>
        </p:txBody>
      </p:sp>
    </p:spTree>
    <p:extLst>
      <p:ext uri="{BB962C8B-B14F-4D97-AF65-F5344CB8AC3E}">
        <p14:creationId xmlns:p14="http://schemas.microsoft.com/office/powerpoint/2010/main" val="120427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ctr"/>
                <a:r>
                  <a:rPr lang="en-US" sz="1200" b="1" u="sng" dirty="0"/>
                  <a:t>Notes:</a:t>
                </a:r>
              </a:p>
              <a:p>
                <a:pPr algn="ctr"/>
                <a:endParaRPr lang="en-US" sz="1200" b="1" u="sng" dirty="0"/>
              </a:p>
              <a:p>
                <a:pPr marL="285750" indent="-285750">
                  <a:buFont typeface="Arial" panose="020B0604020202020204" pitchFamily="34" charset="0"/>
                  <a:buChar char="•"/>
                </a:pPr>
                <a:r>
                  <a:rPr lang="en-US" sz="1200" dirty="0"/>
                  <a:t>3.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𝑖</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𝑖</m:t>
                                </m:r>
                              </m:sub>
                            </m:sSub>
                          </m:den>
                        </m:f>
                      </m:sub>
                    </m:sSub>
                  </m:oMath>
                </a14:m>
                <a:r>
                  <a:rPr lang="en-US" sz="1200" dirty="0"/>
                  <a:t> is the “shrinkage” operator – shrink data by:</a:t>
                </a:r>
              </a:p>
              <a:p>
                <a:pPr marL="742950" lvl="1" indent="-285750">
                  <a:buFont typeface="Arial" panose="020B0604020202020204" pitchFamily="34" charset="0"/>
                  <a:buChar char="•"/>
                </a:pPr>
                <a:r>
                  <a:rPr lang="en-US" sz="1200" dirty="0"/>
                  <a:t>Taking SVD: </a:t>
                </a:r>
                <a14:m>
                  <m:oMath xmlns:m="http://schemas.openxmlformats.org/officeDocument/2006/math">
                    <m:r>
                      <m:rPr>
                        <m:sty m:val="p"/>
                      </m:rPr>
                      <a:rPr lang="en-US" sz="1200">
                        <a:latin typeface="Cambria Math" panose="02040503050406030204" pitchFamily="18" charset="0"/>
                      </a:rPr>
                      <m:t>Χ</m:t>
                    </m:r>
                    <m:r>
                      <a:rPr lang="en-US" sz="1200" i="1">
                        <a:latin typeface="Cambria Math" panose="02040503050406030204" pitchFamily="18" charset="0"/>
                      </a:rPr>
                      <m:t>=</m:t>
                    </m:r>
                    <m:r>
                      <a:rPr lang="en-US" sz="1200" i="1">
                        <a:latin typeface="Cambria Math" panose="02040503050406030204" pitchFamily="18" charset="0"/>
                      </a:rPr>
                      <m:t>𝑈</m:t>
                    </m:r>
                    <m:r>
                      <m:rPr>
                        <m:sty m:val="p"/>
                      </m:rPr>
                      <a:rPr lang="en-US" sz="1200">
                        <a:latin typeface="Cambria Math" panose="02040503050406030204" pitchFamily="18" charset="0"/>
                      </a:rPr>
                      <m:t>Σ</m:t>
                    </m:r>
                    <m:sSup>
                      <m:sSupPr>
                        <m:ctrlPr>
                          <a:rPr lang="en-US" sz="1200" i="1">
                            <a:latin typeface="Cambria Math" panose="02040503050406030204" pitchFamily="18" charset="0"/>
                          </a:rPr>
                        </m:ctrlPr>
                      </m:sSupPr>
                      <m:e>
                        <m:r>
                          <a:rPr lang="en-US" sz="1200" i="1">
                            <a:latin typeface="Cambria Math" panose="02040503050406030204" pitchFamily="18" charset="0"/>
                          </a:rPr>
                          <m:t>𝑉</m:t>
                        </m:r>
                      </m:e>
                      <m:sup>
                        <m:r>
                          <a:rPr lang="en-US" sz="1200" i="1">
                            <a:latin typeface="Cambria Math" panose="02040503050406030204" pitchFamily="18" charset="0"/>
                          </a:rPr>
                          <m:t>𝑇</m:t>
                        </m:r>
                      </m:sup>
                    </m:sSup>
                  </m:oMath>
                </a14:m>
                <a:endParaRPr lang="en-US" sz="1200" dirty="0"/>
              </a:p>
              <a:p>
                <a:pPr marL="742950" lvl="1" indent="-285750">
                  <a:buFont typeface="Arial" panose="020B0604020202020204" pitchFamily="34" charset="0"/>
                  <a:buChar char="•"/>
                </a:pPr>
                <a:r>
                  <a:rPr lang="en-US" sz="1200" dirty="0"/>
                  <a:t>Truncating singular values below given threshold </a:t>
                </a:r>
                <a14:m>
                  <m:oMath xmlns:m="http://schemas.openxmlformats.org/officeDocument/2006/math">
                    <m:r>
                      <a:rPr lang="en-US" sz="1200">
                        <a:latin typeface="Cambria Math" panose="02040503050406030204" pitchFamily="18" charset="0"/>
                      </a:rPr>
                      <m:t>(</m:t>
                    </m:r>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𝑖</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𝑖</m:t>
                            </m:r>
                          </m:sub>
                        </m:sSub>
                      </m:den>
                    </m:f>
                    <m:r>
                      <a:rPr lang="en-US" sz="1200" i="1">
                        <a:latin typeface="Cambria Math" panose="02040503050406030204" pitchFamily="18" charset="0"/>
                      </a:rPr>
                      <m:t>)</m:t>
                    </m:r>
                  </m:oMath>
                </a14:m>
                <a:endParaRPr lang="en-US" sz="1200" dirty="0"/>
              </a:p>
              <a:p>
                <a:pPr marL="742950" lvl="1" indent="-285750">
                  <a:buFont typeface="Arial" panose="020B0604020202020204" pitchFamily="34" charset="0"/>
                  <a:buChar char="•"/>
                </a:pPr>
                <a:r>
                  <a:rPr lang="en-US" sz="1200" dirty="0"/>
                  <a:t>Reconstructing matrix </a:t>
                </a:r>
                <a14:m>
                  <m:oMath xmlns:m="http://schemas.openxmlformats.org/officeDocument/2006/math">
                    <m:sSub>
                      <m:sSubPr>
                        <m:ctrlPr>
                          <a:rPr lang="en-US" sz="1200" i="1">
                            <a:latin typeface="Cambria Math" panose="02040503050406030204" pitchFamily="18" charset="0"/>
                          </a:rPr>
                        </m:ctrlPr>
                      </m:sSubPr>
                      <m:e>
                        <m:r>
                          <m:rPr>
                            <m:sty m:val="p"/>
                          </m:rPr>
                          <a:rPr lang="en-US" sz="1200">
                            <a:latin typeface="Cambria Math" panose="02040503050406030204" pitchFamily="18" charset="0"/>
                          </a:rPr>
                          <m:t>Χ</m:t>
                        </m:r>
                      </m:e>
                      <m:sub>
                        <m:r>
                          <a:rPr lang="en-US" sz="1200" i="1">
                            <a:latin typeface="Cambria Math" panose="02040503050406030204" pitchFamily="18" charset="0"/>
                          </a:rPr>
                          <m:t>(</m:t>
                        </m:r>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𝑖</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𝑖</m:t>
                                </m:r>
                              </m:sub>
                            </m:sSub>
                          </m:den>
                        </m:f>
                        <m:r>
                          <a:rPr lang="en-US" sz="1200" i="1">
                            <a:latin typeface="Cambria Math" panose="02040503050406030204" pitchFamily="18" charset="0"/>
                          </a:rPr>
                          <m:t>)</m:t>
                        </m:r>
                      </m:sub>
                    </m:sSub>
                    <m:r>
                      <a:rPr lang="en-US" sz="1200" i="1">
                        <a:latin typeface="Cambria Math" panose="02040503050406030204" pitchFamily="18" charset="0"/>
                      </a:rPr>
                      <m:t>=</m:t>
                    </m:r>
                    <m:r>
                      <a:rPr lang="en-US" sz="1200" i="1">
                        <a:latin typeface="Cambria Math" panose="02040503050406030204" pitchFamily="18" charset="0"/>
                      </a:rPr>
                      <m:t>𝑈</m:t>
                    </m:r>
                    <m:sSub>
                      <m:sSubPr>
                        <m:ctrlPr>
                          <a:rPr lang="en-US" sz="1200" i="1">
                            <a:latin typeface="Cambria Math" panose="02040503050406030204" pitchFamily="18" charset="0"/>
                          </a:rPr>
                        </m:ctrlPr>
                      </m:sSubPr>
                      <m:e>
                        <m:r>
                          <m:rPr>
                            <m:sty m:val="p"/>
                          </m:rPr>
                          <a:rPr lang="en-US" sz="1200">
                            <a:latin typeface="Cambria Math" panose="02040503050406030204" pitchFamily="18" charset="0"/>
                          </a:rPr>
                          <m:t>Σ</m:t>
                        </m:r>
                      </m:e>
                      <m:sub>
                        <m:r>
                          <a:rPr lang="en-US" sz="1200">
                            <a:latin typeface="Cambria Math" panose="02040503050406030204" pitchFamily="18" charset="0"/>
                          </a:rPr>
                          <m:t>(</m:t>
                        </m:r>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m:rPr>
                                    <m:sty m:val="p"/>
                                  </m:rPr>
                                  <a:rPr lang="en-US" sz="1200">
                                    <a:latin typeface="Cambria Math" panose="02040503050406030204" pitchFamily="18" charset="0"/>
                                  </a:rPr>
                                  <m:t>a</m:t>
                                </m:r>
                              </m:e>
                              <m:sub>
                                <m:r>
                                  <m:rPr>
                                    <m:sty m:val="p"/>
                                  </m:rPr>
                                  <a:rPr lang="en-US" sz="1200">
                                    <a:latin typeface="Cambria Math" panose="02040503050406030204" pitchFamily="18" charset="0"/>
                                  </a:rPr>
                                  <m:t>i</m:t>
                                </m:r>
                              </m:sub>
                            </m:sSub>
                          </m:num>
                          <m:den>
                            <m:sSub>
                              <m:sSubPr>
                                <m:ctrlPr>
                                  <a:rPr lang="en-US" sz="1200" i="1">
                                    <a:latin typeface="Cambria Math" panose="02040503050406030204" pitchFamily="18" charset="0"/>
                                  </a:rPr>
                                </m:ctrlPr>
                              </m:sSubPr>
                              <m:e>
                                <m:r>
                                  <m:rPr>
                                    <m:sty m:val="p"/>
                                  </m:rPr>
                                  <a:rPr lang="en-US" sz="1200">
                                    <a:latin typeface="Cambria Math" panose="02040503050406030204" pitchFamily="18" charset="0"/>
                                  </a:rPr>
                                  <m:t>b</m:t>
                                </m:r>
                              </m:e>
                              <m:sub>
                                <m:r>
                                  <a:rPr lang="en-US" sz="1200" i="1">
                                    <a:latin typeface="Cambria Math" panose="02040503050406030204" pitchFamily="18" charset="0"/>
                                  </a:rPr>
                                  <m:t>𝑖</m:t>
                                </m:r>
                              </m:sub>
                            </m:sSub>
                          </m:den>
                        </m:f>
                        <m:r>
                          <a:rPr lang="en-US" sz="1200">
                            <a:latin typeface="Cambria Math" panose="02040503050406030204" pitchFamily="18" charset="0"/>
                          </a:rPr>
                          <m:t>)</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𝑉</m:t>
                        </m:r>
                      </m:e>
                      <m:sup>
                        <m:r>
                          <a:rPr lang="en-US" sz="1200" i="1">
                            <a:latin typeface="Cambria Math" panose="02040503050406030204" pitchFamily="18" charset="0"/>
                          </a:rPr>
                          <m:t>𝑇</m:t>
                        </m:r>
                      </m:sup>
                    </m:sSup>
                  </m:oMath>
                </a14:m>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1200" dirty="0"/>
                  <a:t>3. Shrinkage operator applied to each unfolded mode of the tensor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200" dirty="0"/>
                  <a:t>5. Top half of equation is fills in missing entries by taking weighted average of shrinkage data from each unfolded tensor mode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5. Bottom half of equation fills in non-missing entries with “known” values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r>
                  <a:rPr lang="en-US" sz="1100" i="1" dirty="0"/>
                  <a:t>Liu, Ji, et al. "Tensor completion for estimating missing values in visual data." IEEE Transactions on Pattern Analysis and Machine Intelligence 35.1 (2013): 208-220.</a:t>
                </a:r>
              </a:p>
              <a:p>
                <a:endParaRPr lang="en-US" dirty="0"/>
              </a:p>
            </p:txBody>
          </p:sp>
        </mc:Choice>
        <mc:Fallback xmlns="">
          <p:sp>
            <p:nvSpPr>
              <p:cNvPr id="3" name="Notes Placeholder 2"/>
              <p:cNvSpPr>
                <a:spLocks noGrp="1"/>
              </p:cNvSpPr>
              <p:nvPr>
                <p:ph type="body" idx="1"/>
              </p:nvPr>
            </p:nvSpPr>
            <p:spPr/>
            <p:txBody>
              <a:bodyPr/>
              <a:lstStyle/>
              <a:p>
                <a:pPr algn="ctr"/>
                <a:r>
                  <a:rPr lang="en-US" sz="1200" b="1" u="sng" dirty="0" smtClean="0"/>
                  <a:t>Notes:</a:t>
                </a:r>
              </a:p>
              <a:p>
                <a:pPr algn="ctr"/>
                <a:endParaRPr lang="en-US" sz="1200" b="1" u="sng" dirty="0"/>
              </a:p>
              <a:p>
                <a:pPr marL="285750" indent="-285750">
                  <a:buFont typeface="Arial" panose="020B0604020202020204" pitchFamily="34" charset="0"/>
                  <a:buChar char="•"/>
                </a:pPr>
                <a:r>
                  <a:rPr lang="en-US" sz="1200" dirty="0"/>
                  <a:t>3. </a:t>
                </a:r>
                <a:r>
                  <a:rPr lang="en-US" sz="1200" i="0">
                    <a:latin typeface="Cambria Math" panose="02040503050406030204" pitchFamily="18" charset="0"/>
                  </a:rPr>
                  <a:t>𝐷_(𝑎_𝑖/𝑏_𝑖 )</a:t>
                </a:r>
                <a:r>
                  <a:rPr lang="en-US" sz="1200" dirty="0"/>
                  <a:t> is the “shrinkage” operator – shrink data by:</a:t>
                </a:r>
              </a:p>
              <a:p>
                <a:pPr marL="742950" lvl="1" indent="-285750">
                  <a:buFont typeface="Arial" panose="020B0604020202020204" pitchFamily="34" charset="0"/>
                  <a:buChar char="•"/>
                </a:pPr>
                <a:r>
                  <a:rPr lang="en-US" sz="1200" dirty="0"/>
                  <a:t>Taking SVD: </a:t>
                </a:r>
                <a:r>
                  <a:rPr lang="en-US" sz="1200" i="0">
                    <a:latin typeface="Cambria Math" panose="02040503050406030204" pitchFamily="18" charset="0"/>
                  </a:rPr>
                  <a:t>Χ=𝑈Σ𝑉^𝑇</a:t>
                </a:r>
                <a:endParaRPr lang="en-US" sz="1200" dirty="0"/>
              </a:p>
              <a:p>
                <a:pPr marL="742950" lvl="1" indent="-285750">
                  <a:buFont typeface="Arial" panose="020B0604020202020204" pitchFamily="34" charset="0"/>
                  <a:buChar char="•"/>
                </a:pPr>
                <a:r>
                  <a:rPr lang="en-US" sz="1200" dirty="0"/>
                  <a:t>Truncating singular values below given threshold </a:t>
                </a:r>
                <a:r>
                  <a:rPr lang="en-US" sz="1200" i="0">
                    <a:latin typeface="Cambria Math" panose="02040503050406030204" pitchFamily="18" charset="0"/>
                  </a:rPr>
                  <a:t>(𝑎_𝑖/𝑏_𝑖 )</a:t>
                </a:r>
                <a:endParaRPr lang="en-US" sz="1200" dirty="0"/>
              </a:p>
              <a:p>
                <a:pPr marL="742950" lvl="1" indent="-285750">
                  <a:buFont typeface="Arial" panose="020B0604020202020204" pitchFamily="34" charset="0"/>
                  <a:buChar char="•"/>
                </a:pPr>
                <a:r>
                  <a:rPr lang="en-US" sz="1200" dirty="0"/>
                  <a:t>Reconstructing matrix </a:t>
                </a:r>
                <a:r>
                  <a:rPr lang="en-US" sz="1200" i="0">
                    <a:latin typeface="Cambria Math" panose="02040503050406030204" pitchFamily="18" charset="0"/>
                  </a:rPr>
                  <a:t>Χ_((𝑎_𝑖/𝑏_𝑖 ))=𝑈Σ_((a_i/b_𝑖 )) 𝑉^𝑇</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1200" dirty="0"/>
                  <a:t>3. Shrinkage operator applied to each unfolded mode of the tensor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200" dirty="0"/>
                  <a:t>5. Top half of equation is </a:t>
                </a:r>
                <a:r>
                  <a:rPr lang="en-US" sz="1200" dirty="0" smtClean="0"/>
                  <a:t>fills </a:t>
                </a:r>
                <a:r>
                  <a:rPr lang="en-US" sz="1200" dirty="0"/>
                  <a:t>in missing entries by taking weighted average of shrinkage data from each unfolded tensor mode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5. Bottom half of equation fills in non-missing entries with “known” values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r>
                  <a:rPr lang="en-US" sz="1100" i="1" dirty="0"/>
                  <a:t>Liu, Ji, et al. "Tensor completion for estimating missing values in visual data." IEEE Transactions on Pattern Analysis and Machine Intelligence 35.1 (2013): 208-220.</a:t>
                </a:r>
              </a:p>
              <a:p>
                <a:endParaRPr lang="en-US" dirty="0"/>
              </a:p>
            </p:txBody>
          </p:sp>
        </mc:Fallback>
      </mc:AlternateContent>
      <p:sp>
        <p:nvSpPr>
          <p:cNvPr id="4" name="Slide Number Placeholder 3"/>
          <p:cNvSpPr>
            <a:spLocks noGrp="1"/>
          </p:cNvSpPr>
          <p:nvPr>
            <p:ph type="sldNum" sz="quarter" idx="10"/>
          </p:nvPr>
        </p:nvSpPr>
        <p:spPr/>
        <p:txBody>
          <a:bodyPr/>
          <a:lstStyle/>
          <a:p>
            <a:fld id="{7698BB17-5DC3-FA49-87DE-95D358C281D8}" type="slidenum">
              <a:rPr lang="en-US" smtClean="0"/>
              <a:t>4</a:t>
            </a:fld>
            <a:endParaRPr lang="en-US"/>
          </a:p>
        </p:txBody>
      </p:sp>
    </p:spTree>
    <p:extLst>
      <p:ext uri="{BB962C8B-B14F-4D97-AF65-F5344CB8AC3E}">
        <p14:creationId xmlns:p14="http://schemas.microsoft.com/office/powerpoint/2010/main" val="128503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ctr"/>
                <a:r>
                  <a:rPr lang="en-US" sz="1200" b="1" u="sng" dirty="0"/>
                  <a:t>Notes:</a:t>
                </a:r>
              </a:p>
              <a:p>
                <a:endParaRPr lang="en-US" sz="1200" dirty="0"/>
              </a:p>
              <a:p>
                <a:pPr marL="285750" indent="-285750">
                  <a:buFont typeface="Arial" panose="020B0604020202020204" pitchFamily="34" charset="0"/>
                  <a:buChar char="•"/>
                </a:pP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𝐴</m:t>
                        </m:r>
                      </m:e>
                      <m:sup>
                        <m:r>
                          <a:rPr lang="en-US" sz="1200" i="1">
                            <a:latin typeface="Cambria Math" panose="02040503050406030204" pitchFamily="18" charset="0"/>
                          </a:rPr>
                          <m:t>∗</m:t>
                        </m:r>
                      </m:sup>
                    </m:sSup>
                    <m:r>
                      <a:rPr lang="en-US" sz="1200" i="1">
                        <a:latin typeface="Cambria Math" panose="02040503050406030204" pitchFamily="18" charset="0"/>
                      </a:rPr>
                      <m:t>𝑏</m:t>
                    </m:r>
                  </m:oMath>
                </a14:m>
                <a:r>
                  <a:rPr lang="en-US" sz="1200" dirty="0"/>
                  <a:t> is a map to known data values (e.g. </a:t>
                </a:r>
                <a14:m>
                  <m:oMath xmlns:m="http://schemas.openxmlformats.org/officeDocument/2006/math">
                    <m:r>
                      <a:rPr lang="en-US" sz="1200" i="1">
                        <a:latin typeface="Cambria Math" panose="02040503050406030204" pitchFamily="18" charset="0"/>
                        <a:ea typeface="Cambria Math" panose="02040503050406030204" pitchFamily="18" charset="0"/>
                      </a:rPr>
                      <m:t>𝜉</m:t>
                    </m:r>
                    <m:r>
                      <a:rPr lang="en-US" sz="1200" i="1">
                        <a:latin typeface="Cambria Math" panose="02040503050406030204" pitchFamily="18" charset="0"/>
                        <a:ea typeface="Cambria Math" panose="02040503050406030204" pitchFamily="18" charset="0"/>
                      </a:rPr>
                      <m:t>∈</m:t>
                    </m:r>
                    <m:r>
                      <m:rPr>
                        <m:sty m:val="p"/>
                      </m:rPr>
                      <a:rPr lang="en-US" sz="1200">
                        <a:latin typeface="Cambria Math" panose="02040503050406030204" pitchFamily="18" charset="0"/>
                        <a:ea typeface="Cambria Math" panose="02040503050406030204" pitchFamily="18" charset="0"/>
                      </a:rPr>
                      <m:t>Ω</m:t>
                    </m:r>
                  </m:oMath>
                </a14:m>
                <a:r>
                  <a:rPr lang="en-US" sz="1200" dirty="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14:m>
                  <m:oMath xmlns:m="http://schemas.openxmlformats.org/officeDocument/2006/math">
                    <m:r>
                      <a:rPr lang="en-US" sz="1200" i="1">
                        <a:latin typeface="Cambria Math" panose="02040503050406030204" pitchFamily="18" charset="0"/>
                      </a:rPr>
                      <m:t>𝑁</m:t>
                    </m:r>
                    <m:r>
                      <a:rPr lang="en-US" sz="1200" i="1">
                        <a:latin typeface="Cambria Math" panose="02040503050406030204" pitchFamily="18" charset="0"/>
                      </a:rPr>
                      <m:t> </m:t>
                    </m:r>
                  </m:oMath>
                </a14:m>
                <a:r>
                  <a:rPr lang="en-US" sz="1200" dirty="0"/>
                  <a:t>is dimension of the tensor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“shrink” operator is same as </a:t>
                </a:r>
                <a:r>
                  <a:rPr lang="en-US" sz="1200" dirty="0" err="1"/>
                  <a:t>SiLRTC</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Fold refolds </a:t>
                </a:r>
                <a:r>
                  <a:rPr lang="en-US" sz="1200" dirty="0" err="1"/>
                  <a:t>matricized</a:t>
                </a:r>
                <a:r>
                  <a:rPr lang="en-US" sz="1200" dirty="0"/>
                  <a:t> tensor into a n-way tensor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Algorithm is “robust” - it allows for errors in input data and missing </a:t>
                </a:r>
                <a:r>
                  <a:rPr lang="en-US" sz="1100" dirty="0"/>
                  <a:t>values</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050" i="1" dirty="0"/>
                  <a:t>Gandy, Silvia, Benjamin </a:t>
                </a:r>
                <a:r>
                  <a:rPr lang="en-US" sz="1050" i="1" dirty="0" err="1"/>
                  <a:t>Recht</a:t>
                </a:r>
                <a:r>
                  <a:rPr lang="en-US" sz="1050" i="1" dirty="0"/>
                  <a:t>, and Isao Yamada. "Tensor completion and low-n-rank tensor recovery via convex optimization." Inverse Problems 27.2 (2011): 025010.</a:t>
                </a:r>
              </a:p>
              <a:p>
                <a:endParaRPr lang="en-US" dirty="0"/>
              </a:p>
            </p:txBody>
          </p:sp>
        </mc:Choice>
        <mc:Fallback xmlns="">
          <p:sp>
            <p:nvSpPr>
              <p:cNvPr id="3" name="Notes Placeholder 2"/>
              <p:cNvSpPr>
                <a:spLocks noGrp="1"/>
              </p:cNvSpPr>
              <p:nvPr>
                <p:ph type="body" idx="1"/>
              </p:nvPr>
            </p:nvSpPr>
            <p:spPr/>
            <p:txBody>
              <a:bodyPr/>
              <a:lstStyle/>
              <a:p>
                <a:pPr algn="ctr"/>
                <a:r>
                  <a:rPr lang="en-US" sz="1200" b="1" u="sng" dirty="0" smtClean="0"/>
                  <a:t>Notes:</a:t>
                </a:r>
              </a:p>
              <a:p>
                <a:endParaRPr lang="en-US" sz="1200" dirty="0"/>
              </a:p>
              <a:p>
                <a:pPr marL="285750" indent="-285750">
                  <a:buFont typeface="Arial" panose="020B0604020202020204" pitchFamily="34" charset="0"/>
                  <a:buChar char="•"/>
                </a:pPr>
                <a:r>
                  <a:rPr lang="en-US" sz="1200" i="0">
                    <a:latin typeface="Cambria Math" panose="02040503050406030204" pitchFamily="18" charset="0"/>
                  </a:rPr>
                  <a:t>𝐴^∗ 𝑏</a:t>
                </a:r>
                <a:r>
                  <a:rPr lang="en-US" sz="1200" dirty="0"/>
                  <a:t> is a map to known data values (e.g. </a:t>
                </a:r>
                <a:r>
                  <a:rPr lang="en-US" sz="1200" i="0">
                    <a:latin typeface="Cambria Math" panose="02040503050406030204" pitchFamily="18" charset="0"/>
                    <a:ea typeface="Cambria Math" panose="02040503050406030204" pitchFamily="18" charset="0"/>
                  </a:rPr>
                  <a:t>𝜉∈Ω</a:t>
                </a:r>
                <a:r>
                  <a:rPr lang="en-US" sz="1200" dirty="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i="0">
                    <a:latin typeface="Cambria Math" panose="02040503050406030204" pitchFamily="18" charset="0"/>
                  </a:rPr>
                  <a:t>𝑁 </a:t>
                </a:r>
                <a:r>
                  <a:rPr lang="en-US" sz="1200" dirty="0"/>
                  <a:t>is dimension of the tensor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“shrink” operator is same as </a:t>
                </a:r>
                <a:r>
                  <a:rPr lang="en-US" sz="1200" dirty="0" err="1"/>
                  <a:t>SiLRTC</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Fold refolds </a:t>
                </a:r>
                <a:r>
                  <a:rPr lang="en-US" sz="1200" dirty="0" err="1"/>
                  <a:t>matricized</a:t>
                </a:r>
                <a:r>
                  <a:rPr lang="en-US" sz="1200" dirty="0"/>
                  <a:t> tensor into a n-way tensor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Algorithm is “robust</a:t>
                </a:r>
                <a:r>
                  <a:rPr lang="en-US" sz="1200" dirty="0" smtClean="0"/>
                  <a:t>” - it allows for </a:t>
                </a:r>
                <a:r>
                  <a:rPr lang="en-US" sz="1200" dirty="0"/>
                  <a:t>errors in input data </a:t>
                </a:r>
                <a:r>
                  <a:rPr lang="en-US" sz="1200" dirty="0" smtClean="0"/>
                  <a:t>and missing </a:t>
                </a:r>
                <a:r>
                  <a:rPr lang="en-US" sz="1100" dirty="0" smtClean="0"/>
                  <a:t>values</a:t>
                </a: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050" i="1" dirty="0"/>
                  <a:t>Gandy, Silvia, Benjamin </a:t>
                </a:r>
                <a:r>
                  <a:rPr lang="en-US" sz="1050" i="1" dirty="0" err="1"/>
                  <a:t>Recht</a:t>
                </a:r>
                <a:r>
                  <a:rPr lang="en-US" sz="1050" i="1" dirty="0"/>
                  <a:t>, and Isao Yamada. "Tensor completion and low-n-rank tensor recovery via convex optimization." Inverse Problems 27.2 (2011): 025010.</a:t>
                </a:r>
              </a:p>
              <a:p>
                <a:endParaRPr lang="en-US" dirty="0"/>
              </a:p>
            </p:txBody>
          </p:sp>
        </mc:Fallback>
      </mc:AlternateContent>
      <p:sp>
        <p:nvSpPr>
          <p:cNvPr id="4" name="Slide Number Placeholder 3"/>
          <p:cNvSpPr>
            <a:spLocks noGrp="1"/>
          </p:cNvSpPr>
          <p:nvPr>
            <p:ph type="sldNum" sz="quarter" idx="10"/>
          </p:nvPr>
        </p:nvSpPr>
        <p:spPr/>
        <p:txBody>
          <a:bodyPr/>
          <a:lstStyle/>
          <a:p>
            <a:fld id="{7698BB17-5DC3-FA49-87DE-95D358C281D8}" type="slidenum">
              <a:rPr lang="en-US" smtClean="0"/>
              <a:t>5</a:t>
            </a:fld>
            <a:endParaRPr lang="en-US"/>
          </a:p>
        </p:txBody>
      </p:sp>
    </p:spTree>
    <p:extLst>
      <p:ext uri="{BB962C8B-B14F-4D97-AF65-F5344CB8AC3E}">
        <p14:creationId xmlns:p14="http://schemas.microsoft.com/office/powerpoint/2010/main" val="299907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8BB17-5DC3-FA49-87DE-95D358C281D8}" type="slidenum">
              <a:rPr lang="en-US" smtClean="0"/>
              <a:t>6</a:t>
            </a:fld>
            <a:endParaRPr lang="en-US"/>
          </a:p>
        </p:txBody>
      </p:sp>
    </p:spTree>
    <p:extLst>
      <p:ext uri="{BB962C8B-B14F-4D97-AF65-F5344CB8AC3E}">
        <p14:creationId xmlns:p14="http://schemas.microsoft.com/office/powerpoint/2010/main" val="259348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8BB17-5DC3-FA49-87DE-95D358C281D8}" type="slidenum">
              <a:rPr lang="en-US" smtClean="0"/>
              <a:t>11</a:t>
            </a:fld>
            <a:endParaRPr lang="en-US"/>
          </a:p>
        </p:txBody>
      </p:sp>
    </p:spTree>
    <p:extLst>
      <p:ext uri="{BB962C8B-B14F-4D97-AF65-F5344CB8AC3E}">
        <p14:creationId xmlns:p14="http://schemas.microsoft.com/office/powerpoint/2010/main" val="21332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a:t>Tested 10 trials for each fraction of data removed</a:t>
                </a:r>
              </a:p>
              <a:p>
                <a:pPr marL="285750" indent="-285750">
                  <a:buFont typeface="Arial" panose="020B0604020202020204" pitchFamily="34" charset="0"/>
                  <a:buChar char="•"/>
                </a:pPr>
                <a:r>
                  <a:rPr lang="en-US" sz="1600" dirty="0"/>
                  <a:t>Data point is mean fit value of 10 trials</a:t>
                </a:r>
              </a:p>
              <a:p>
                <a:pPr marL="285750" indent="-285750">
                  <a:buFont typeface="Arial" panose="020B0604020202020204" pitchFamily="34" charset="0"/>
                  <a:buChar char="•"/>
                </a:pPr>
                <a:r>
                  <a:rPr lang="en-US" sz="1600" dirty="0"/>
                  <a:t>Error bars are max/min fit value for each of the 10 trials</a:t>
                </a:r>
              </a:p>
              <a:p>
                <a:endParaRPr lang="en-US" sz="1600" dirty="0"/>
              </a:p>
              <a:p>
                <a:pPr marL="285750" indent="-285750">
                  <a:buFont typeface="Arial" panose="020B0604020202020204" pitchFamily="34" charset="0"/>
                  <a:buChar char="•"/>
                </a:pPr>
                <a14:m>
                  <m:oMath xmlns:m="http://schemas.openxmlformats.org/officeDocument/2006/math">
                    <m:r>
                      <a:rPr lang="en-US" sz="1600" i="1">
                        <a:latin typeface="Cambria Math" panose="02040503050406030204" pitchFamily="18" charset="0"/>
                      </a:rPr>
                      <m:t>𝐹𝑖𝑡</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1−</m:t>
                        </m:r>
                        <m:r>
                          <a:rPr lang="en-US" sz="1600" i="1">
                            <a:latin typeface="Cambria Math" panose="02040503050406030204" pitchFamily="18" charset="0"/>
                          </a:rPr>
                          <m:t>𝑓𝑟𝑜</m:t>
                        </m:r>
                        <m:r>
                          <a:rPr lang="en-US" sz="1600" i="1">
                            <a:latin typeface="Cambria Math" panose="02040503050406030204" pitchFamily="18" charset="0"/>
                          </a:rPr>
                          <m:t>(</m:t>
                        </m:r>
                        <m:r>
                          <a:rPr lang="en-US" sz="1600" i="1">
                            <a:latin typeface="Cambria Math" panose="02040503050406030204" pitchFamily="18" charset="0"/>
                          </a:rPr>
                          <m:t>𝑑𝑎𝑡𝑎</m:t>
                        </m:r>
                        <m:r>
                          <a:rPr lang="en-US" sz="1600" i="1">
                            <a:latin typeface="Cambria Math" panose="02040503050406030204" pitchFamily="18" charset="0"/>
                          </a:rPr>
                          <m:t>, </m:t>
                        </m:r>
                        <m:r>
                          <a:rPr lang="en-US" sz="1600" i="1">
                            <a:latin typeface="Cambria Math" panose="02040503050406030204" pitchFamily="18" charset="0"/>
                          </a:rPr>
                          <m:t>𝑟𝑒𝑐𝑜𝑣𝑒𝑟𝑒𝑑</m:t>
                        </m:r>
                        <m:r>
                          <a:rPr lang="en-US" sz="1600" i="1">
                            <a:latin typeface="Cambria Math" panose="02040503050406030204" pitchFamily="18" charset="0"/>
                          </a:rPr>
                          <m:t>)</m:t>
                        </m:r>
                      </m:num>
                      <m:den>
                        <m:sSup>
                          <m:sSupPr>
                            <m:ctrlPr>
                              <a:rPr lang="en-US" sz="1600" i="1">
                                <a:latin typeface="Cambria Math" panose="02040503050406030204" pitchFamily="18" charset="0"/>
                              </a:rPr>
                            </m:ctrlPr>
                          </m:sSupPr>
                          <m:e>
                            <m:nary>
                              <m:naryPr>
                                <m:chr m:val="∑"/>
                                <m:subHide m:val="on"/>
                                <m:supHide m:val="on"/>
                                <m:ctrlPr>
                                  <a:rPr lang="en-US" sz="1600" i="1">
                                    <a:latin typeface="Cambria Math" panose="02040503050406030204" pitchFamily="18" charset="0"/>
                                  </a:rPr>
                                </m:ctrlPr>
                              </m:naryPr>
                              <m:sub/>
                              <m:sup/>
                              <m:e>
                                <m:r>
                                  <a:rPr lang="en-US" sz="1600" i="1">
                                    <a:latin typeface="Cambria Math" panose="02040503050406030204" pitchFamily="18" charset="0"/>
                                  </a:rPr>
                                  <m:t>𝑋</m:t>
                                </m:r>
                              </m:e>
                            </m:nary>
                          </m:e>
                          <m:sup>
                            <m:r>
                              <a:rPr lang="en-US" sz="1600" i="1">
                                <a:latin typeface="Cambria Math" panose="02040503050406030204" pitchFamily="18" charset="0"/>
                              </a:rPr>
                              <m:t>2</m:t>
                            </m:r>
                          </m:sup>
                        </m:sSup>
                      </m:den>
                    </m:f>
                  </m:oMath>
                </a14:m>
                <a:r>
                  <a:rPr lang="en-US" sz="1600" dirty="0"/>
                  <a:t>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14:m>
                  <m:oMath xmlns:m="http://schemas.openxmlformats.org/officeDocument/2006/math">
                    <m:r>
                      <a:rPr lang="en-US" sz="1200" i="1">
                        <a:latin typeface="Cambria Math" panose="02040503050406030204" pitchFamily="18" charset="0"/>
                      </a:rPr>
                      <m:t>𝑓𝑟𝑜</m:t>
                    </m:r>
                  </m:oMath>
                </a14:m>
                <a:r>
                  <a:rPr lang="en-US" sz="1200" dirty="0"/>
                  <a:t> is </a:t>
                </a:r>
                <a:r>
                  <a:rPr lang="en-US" sz="1200" dirty="0" err="1"/>
                  <a:t>Frobenius</a:t>
                </a:r>
                <a:r>
                  <a:rPr lang="en-US" sz="1200" dirty="0"/>
                  <a:t> norm</a:t>
                </a:r>
              </a:p>
              <a:p>
                <a:pPr marL="742950" lvl="1" indent="-285750">
                  <a:buFont typeface="Arial" panose="020B0604020202020204" pitchFamily="34" charset="0"/>
                  <a:buChar char="•"/>
                </a:pPr>
                <a:r>
                  <a:rPr lang="en-US" sz="1200" dirty="0"/>
                  <a:t>data is original data</a:t>
                </a:r>
              </a:p>
              <a:p>
                <a:pPr marL="742950" lvl="1" indent="-285750">
                  <a:buFont typeface="Arial" panose="020B0604020202020204" pitchFamily="34" charset="0"/>
                  <a:buChar char="•"/>
                </a:pPr>
                <a:r>
                  <a:rPr lang="en-US" sz="1200" dirty="0"/>
                  <a:t>recovered is recovered data</a:t>
                </a:r>
              </a:p>
              <a:p>
                <a:pPr marL="742950" lvl="1" indent="-285750">
                  <a:buFont typeface="Arial" panose="020B0604020202020204" pitchFamily="34" charset="0"/>
                  <a:buChar char="•"/>
                </a:pPr>
                <a14:m>
                  <m:oMath xmlns:m="http://schemas.openxmlformats.org/officeDocument/2006/math">
                    <m:r>
                      <a:rPr lang="en-US" sz="1200" i="1">
                        <a:latin typeface="Cambria Math" panose="02040503050406030204" pitchFamily="18" charset="0"/>
                      </a:rPr>
                      <m:t>𝑋</m:t>
                    </m:r>
                  </m:oMath>
                </a14:m>
                <a:r>
                  <a:rPr lang="en-US" sz="1200" dirty="0"/>
                  <a:t> is squared element-by-element</a:t>
                </a:r>
              </a:p>
              <a:p>
                <a:pPr marL="742950" lvl="1" indent="-285750">
                  <a:buFont typeface="Arial" panose="020B0604020202020204" pitchFamily="34" charset="0"/>
                  <a:buChar char="•"/>
                </a:pPr>
                <a:r>
                  <a:rPr lang="en-US" sz="1200" dirty="0"/>
                  <a:t>The sum of </a:t>
                </a:r>
                <a14:m>
                  <m:oMath xmlns:m="http://schemas.openxmlformats.org/officeDocument/2006/math">
                    <m:r>
                      <a:rPr lang="en-US" sz="1200" i="1">
                        <a:latin typeface="Cambria Math" panose="02040503050406030204" pitchFamily="18" charset="0"/>
                      </a:rPr>
                      <m:t>𝑋</m:t>
                    </m:r>
                    <m:r>
                      <a:rPr lang="en-US" sz="1200" i="1">
                        <a:latin typeface="Cambria Math" panose="02040503050406030204" pitchFamily="18" charset="0"/>
                      </a:rPr>
                      <m:t> </m:t>
                    </m:r>
                  </m:oMath>
                </a14:m>
                <a:r>
                  <a:rPr lang="en-US" sz="1200" dirty="0"/>
                  <a:t>over all elements</a:t>
                </a:r>
              </a:p>
              <a:p>
                <a:endParaRPr lang="en-US" dirty="0"/>
              </a:p>
            </p:txBody>
          </p:sp>
        </mc:Choice>
        <mc:Fallback xmlns="">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smtClean="0"/>
                  <a:t>Tested 10 trials for </a:t>
                </a:r>
                <a:r>
                  <a:rPr lang="en-US" sz="1600" dirty="0" smtClean="0"/>
                  <a:t>each fraction of data </a:t>
                </a:r>
                <a:r>
                  <a:rPr lang="en-US" sz="1600" dirty="0" smtClean="0"/>
                  <a:t>removed</a:t>
                </a:r>
                <a:endParaRPr lang="en-US" sz="1600" dirty="0"/>
              </a:p>
              <a:p>
                <a:pPr marL="285750" indent="-285750">
                  <a:buFont typeface="Arial" panose="020B0604020202020204" pitchFamily="34" charset="0"/>
                  <a:buChar char="•"/>
                </a:pPr>
                <a:r>
                  <a:rPr lang="en-US" sz="1600" dirty="0"/>
                  <a:t>Data point is mean fit value of 10 </a:t>
                </a:r>
                <a:r>
                  <a:rPr lang="en-US" sz="1600" dirty="0" smtClean="0"/>
                  <a:t>trials</a:t>
                </a:r>
                <a:endParaRPr lang="en-US" sz="1600" dirty="0"/>
              </a:p>
              <a:p>
                <a:pPr marL="285750" indent="-285750">
                  <a:buFont typeface="Arial" panose="020B0604020202020204" pitchFamily="34" charset="0"/>
                  <a:buChar char="•"/>
                </a:pPr>
                <a:r>
                  <a:rPr lang="en-US" sz="1600" dirty="0"/>
                  <a:t>Error bars are max/min fit value for each of the 10 trials</a:t>
                </a:r>
              </a:p>
              <a:p>
                <a:endParaRPr lang="en-US" sz="1600" dirty="0"/>
              </a:p>
              <a:p>
                <a:pPr marL="285750" indent="-285750">
                  <a:buFont typeface="Arial" panose="020B0604020202020204" pitchFamily="34" charset="0"/>
                  <a:buChar char="•"/>
                </a:pPr>
                <a:r>
                  <a:rPr lang="en-US" sz="1600" i="0">
                    <a:latin typeface="Cambria Math" panose="02040503050406030204" pitchFamily="18" charset="0"/>
                  </a:rPr>
                  <a:t>𝐹𝑖𝑡 𝑉𝑎𝑙𝑢𝑒=  (1−𝑓𝑟𝑜(𝑑𝑎𝑡𝑎, 𝑟𝑒𝑐𝑜𝑣𝑒𝑟𝑒𝑑))/∑▒𝑋^2 </a:t>
                </a:r>
                <a:r>
                  <a:rPr lang="en-US" sz="1600" dirty="0"/>
                  <a:t>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200" i="0">
                    <a:latin typeface="Cambria Math" panose="02040503050406030204" pitchFamily="18" charset="0"/>
                  </a:rPr>
                  <a:t>𝑓𝑟𝑜</a:t>
                </a:r>
                <a:r>
                  <a:rPr lang="en-US" sz="1200" dirty="0"/>
                  <a:t> is </a:t>
                </a:r>
                <a:r>
                  <a:rPr lang="en-US" sz="1200" dirty="0" err="1"/>
                  <a:t>Frobenius</a:t>
                </a:r>
                <a:r>
                  <a:rPr lang="en-US" sz="1200" dirty="0"/>
                  <a:t> norm</a:t>
                </a:r>
              </a:p>
              <a:p>
                <a:pPr marL="742950" lvl="1" indent="-285750">
                  <a:buFont typeface="Arial" panose="020B0604020202020204" pitchFamily="34" charset="0"/>
                  <a:buChar char="•"/>
                </a:pPr>
                <a:r>
                  <a:rPr lang="en-US" sz="1200" dirty="0"/>
                  <a:t>data is original data</a:t>
                </a:r>
              </a:p>
              <a:p>
                <a:pPr marL="742950" lvl="1" indent="-285750">
                  <a:buFont typeface="Arial" panose="020B0604020202020204" pitchFamily="34" charset="0"/>
                  <a:buChar char="•"/>
                </a:pPr>
                <a:r>
                  <a:rPr lang="en-US" sz="1200" dirty="0"/>
                  <a:t>recovered is recovered data</a:t>
                </a:r>
              </a:p>
              <a:p>
                <a:pPr marL="742950" lvl="1" indent="-285750">
                  <a:buFont typeface="Arial" panose="020B0604020202020204" pitchFamily="34" charset="0"/>
                  <a:buChar char="•"/>
                </a:pPr>
                <a:r>
                  <a:rPr lang="en-US" sz="1200" i="0">
                    <a:latin typeface="Cambria Math" panose="02040503050406030204" pitchFamily="18" charset="0"/>
                  </a:rPr>
                  <a:t>𝑋</a:t>
                </a:r>
                <a:r>
                  <a:rPr lang="en-US" sz="1200" dirty="0"/>
                  <a:t> is squared element-by-element</a:t>
                </a:r>
              </a:p>
              <a:p>
                <a:pPr marL="742950" lvl="1" indent="-285750">
                  <a:buFont typeface="Arial" panose="020B0604020202020204" pitchFamily="34" charset="0"/>
                  <a:buChar char="•"/>
                </a:pPr>
                <a:r>
                  <a:rPr lang="en-US" sz="1200" dirty="0"/>
                  <a:t>The sum of </a:t>
                </a:r>
                <a:r>
                  <a:rPr lang="en-US" sz="1200" i="0">
                    <a:latin typeface="Cambria Math" panose="02040503050406030204" pitchFamily="18" charset="0"/>
                  </a:rPr>
                  <a:t>𝑋 </a:t>
                </a:r>
                <a:r>
                  <a:rPr lang="en-US" sz="1200" dirty="0"/>
                  <a:t>over all elements</a:t>
                </a:r>
              </a:p>
              <a:p>
                <a:endParaRPr lang="en-US" dirty="0"/>
              </a:p>
            </p:txBody>
          </p:sp>
        </mc:Fallback>
      </mc:AlternateContent>
      <p:sp>
        <p:nvSpPr>
          <p:cNvPr id="4" name="Slide Number Placeholder 3"/>
          <p:cNvSpPr>
            <a:spLocks noGrp="1"/>
          </p:cNvSpPr>
          <p:nvPr>
            <p:ph type="sldNum" sz="quarter" idx="10"/>
          </p:nvPr>
        </p:nvSpPr>
        <p:spPr/>
        <p:txBody>
          <a:bodyPr/>
          <a:lstStyle/>
          <a:p>
            <a:fld id="{BDDC5AAD-CD05-43D8-B2BB-9F2BC8A697E8}" type="slidenum">
              <a:rPr lang="en-US" smtClean="0"/>
              <a:t>12</a:t>
            </a:fld>
            <a:endParaRPr lang="en-US"/>
          </a:p>
        </p:txBody>
      </p:sp>
    </p:spTree>
    <p:extLst>
      <p:ext uri="{BB962C8B-B14F-4D97-AF65-F5344CB8AC3E}">
        <p14:creationId xmlns:p14="http://schemas.microsoft.com/office/powerpoint/2010/main" val="388603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a:t>Tested 10 trials for each number of bands removed</a:t>
                </a:r>
              </a:p>
              <a:p>
                <a:pPr marL="285750" indent="-285750">
                  <a:buFont typeface="Arial" panose="020B0604020202020204" pitchFamily="34" charset="0"/>
                  <a:buChar char="•"/>
                </a:pPr>
                <a:r>
                  <a:rPr lang="en-US" sz="1600" dirty="0"/>
                  <a:t>Band removal follows rule that at least one band must be kept from first group of six and last group of six</a:t>
                </a:r>
              </a:p>
              <a:p>
                <a:pPr marL="285750" indent="-285750">
                  <a:buFont typeface="Arial" panose="020B0604020202020204" pitchFamily="34" charset="0"/>
                  <a:buChar char="•"/>
                </a:pPr>
                <a:r>
                  <a:rPr lang="en-US" sz="1600" dirty="0"/>
                  <a:t>Data point is mean fit value of 10 trials</a:t>
                </a:r>
              </a:p>
              <a:p>
                <a:pPr marL="285750" indent="-285750">
                  <a:buFont typeface="Arial" panose="020B0604020202020204" pitchFamily="34" charset="0"/>
                  <a:buChar char="•"/>
                </a:pPr>
                <a:r>
                  <a:rPr lang="en-US" sz="1600" dirty="0"/>
                  <a:t>Error bars are max/min fit value for each of the 10 trials</a:t>
                </a:r>
              </a:p>
              <a:p>
                <a:endParaRPr lang="en-US" sz="1600" dirty="0"/>
              </a:p>
              <a:p>
                <a:pPr marL="285750" indent="-285750">
                  <a:buFont typeface="Arial" panose="020B0604020202020204" pitchFamily="34" charset="0"/>
                  <a:buChar char="•"/>
                </a:pPr>
                <a14:m>
                  <m:oMath xmlns:m="http://schemas.openxmlformats.org/officeDocument/2006/math">
                    <m:r>
                      <a:rPr lang="en-US" sz="1600" i="1">
                        <a:latin typeface="Cambria Math" panose="02040503050406030204" pitchFamily="18" charset="0"/>
                      </a:rPr>
                      <m:t>𝐹𝑖𝑡</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1−</m:t>
                        </m:r>
                        <m:r>
                          <a:rPr lang="en-US" sz="1600" i="1">
                            <a:latin typeface="Cambria Math" panose="02040503050406030204" pitchFamily="18" charset="0"/>
                          </a:rPr>
                          <m:t>𝑓𝑟𝑜</m:t>
                        </m:r>
                        <m:r>
                          <a:rPr lang="en-US" sz="1600" i="1">
                            <a:latin typeface="Cambria Math" panose="02040503050406030204" pitchFamily="18" charset="0"/>
                          </a:rPr>
                          <m:t>(</m:t>
                        </m:r>
                        <m:r>
                          <a:rPr lang="en-US" sz="1600" i="1">
                            <a:latin typeface="Cambria Math" panose="02040503050406030204" pitchFamily="18" charset="0"/>
                          </a:rPr>
                          <m:t>𝑑𝑎𝑡𝑎</m:t>
                        </m:r>
                        <m:r>
                          <a:rPr lang="en-US" sz="1600" i="1">
                            <a:latin typeface="Cambria Math" panose="02040503050406030204" pitchFamily="18" charset="0"/>
                          </a:rPr>
                          <m:t>, </m:t>
                        </m:r>
                        <m:r>
                          <a:rPr lang="en-US" sz="1600" i="1">
                            <a:latin typeface="Cambria Math" panose="02040503050406030204" pitchFamily="18" charset="0"/>
                          </a:rPr>
                          <m:t>𝑟𝑒𝑐𝑜𝑣𝑒𝑟𝑒𝑑</m:t>
                        </m:r>
                        <m:r>
                          <a:rPr lang="en-US" sz="1600" i="1">
                            <a:latin typeface="Cambria Math" panose="02040503050406030204" pitchFamily="18" charset="0"/>
                          </a:rPr>
                          <m:t>)</m:t>
                        </m:r>
                      </m:num>
                      <m:den>
                        <m:sSup>
                          <m:sSupPr>
                            <m:ctrlPr>
                              <a:rPr lang="en-US" sz="1600" i="1">
                                <a:latin typeface="Cambria Math" panose="02040503050406030204" pitchFamily="18" charset="0"/>
                              </a:rPr>
                            </m:ctrlPr>
                          </m:sSupPr>
                          <m:e>
                            <m:nary>
                              <m:naryPr>
                                <m:chr m:val="∑"/>
                                <m:subHide m:val="on"/>
                                <m:supHide m:val="on"/>
                                <m:ctrlPr>
                                  <a:rPr lang="en-US" sz="1600" i="1">
                                    <a:latin typeface="Cambria Math" panose="02040503050406030204" pitchFamily="18" charset="0"/>
                                  </a:rPr>
                                </m:ctrlPr>
                              </m:naryPr>
                              <m:sub/>
                              <m:sup/>
                              <m:e>
                                <m:r>
                                  <a:rPr lang="en-US" sz="1600" i="1">
                                    <a:latin typeface="Cambria Math" panose="02040503050406030204" pitchFamily="18" charset="0"/>
                                  </a:rPr>
                                  <m:t>𝑋</m:t>
                                </m:r>
                              </m:e>
                            </m:nary>
                          </m:e>
                          <m:sup>
                            <m:r>
                              <a:rPr lang="en-US" sz="1600" i="1">
                                <a:latin typeface="Cambria Math" panose="02040503050406030204" pitchFamily="18" charset="0"/>
                              </a:rPr>
                              <m:t>2</m:t>
                            </m:r>
                          </m:sup>
                        </m:sSup>
                      </m:den>
                    </m:f>
                  </m:oMath>
                </a14:m>
                <a:r>
                  <a:rPr lang="en-US" sz="1600" dirty="0"/>
                  <a:t>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14:m>
                  <m:oMath xmlns:m="http://schemas.openxmlformats.org/officeDocument/2006/math">
                    <m:r>
                      <a:rPr lang="en-US" sz="1200" i="1">
                        <a:latin typeface="Cambria Math" panose="02040503050406030204" pitchFamily="18" charset="0"/>
                      </a:rPr>
                      <m:t>𝑓𝑟𝑜</m:t>
                    </m:r>
                  </m:oMath>
                </a14:m>
                <a:r>
                  <a:rPr lang="en-US" sz="1200" dirty="0"/>
                  <a:t> is </a:t>
                </a:r>
                <a:r>
                  <a:rPr lang="en-US" sz="1200" dirty="0" err="1"/>
                  <a:t>Frobenius</a:t>
                </a:r>
                <a:r>
                  <a:rPr lang="en-US" sz="1200" dirty="0"/>
                  <a:t> norm</a:t>
                </a:r>
              </a:p>
              <a:p>
                <a:pPr marL="742950" lvl="1" indent="-285750">
                  <a:buFont typeface="Arial" panose="020B0604020202020204" pitchFamily="34" charset="0"/>
                  <a:buChar char="•"/>
                </a:pPr>
                <a:r>
                  <a:rPr lang="en-US" sz="1200" dirty="0"/>
                  <a:t>data is original data</a:t>
                </a:r>
              </a:p>
              <a:p>
                <a:pPr marL="742950" lvl="1" indent="-285750">
                  <a:buFont typeface="Arial" panose="020B0604020202020204" pitchFamily="34" charset="0"/>
                  <a:buChar char="•"/>
                </a:pPr>
                <a:r>
                  <a:rPr lang="en-US" sz="1200" dirty="0"/>
                  <a:t>recovered is recovered data</a:t>
                </a:r>
              </a:p>
              <a:p>
                <a:pPr marL="742950" lvl="1" indent="-285750">
                  <a:buFont typeface="Arial" panose="020B0604020202020204" pitchFamily="34" charset="0"/>
                  <a:buChar char="•"/>
                </a:pPr>
                <a14:m>
                  <m:oMath xmlns:m="http://schemas.openxmlformats.org/officeDocument/2006/math">
                    <m:r>
                      <a:rPr lang="en-US" sz="1200" i="1">
                        <a:latin typeface="Cambria Math" panose="02040503050406030204" pitchFamily="18" charset="0"/>
                      </a:rPr>
                      <m:t>𝑋</m:t>
                    </m:r>
                  </m:oMath>
                </a14:m>
                <a:r>
                  <a:rPr lang="en-US" sz="1200" dirty="0"/>
                  <a:t> is squared element-by-element</a:t>
                </a:r>
              </a:p>
              <a:p>
                <a:pPr marL="742950" lvl="1" indent="-285750">
                  <a:buFont typeface="Arial" panose="020B0604020202020204" pitchFamily="34" charset="0"/>
                  <a:buChar char="•"/>
                </a:pPr>
                <a:r>
                  <a:rPr lang="en-US" sz="1200" dirty="0"/>
                  <a:t>The sum of </a:t>
                </a:r>
                <a14:m>
                  <m:oMath xmlns:m="http://schemas.openxmlformats.org/officeDocument/2006/math">
                    <m:r>
                      <a:rPr lang="en-US" sz="1200" i="1">
                        <a:latin typeface="Cambria Math" panose="02040503050406030204" pitchFamily="18" charset="0"/>
                      </a:rPr>
                      <m:t>𝑋</m:t>
                    </m:r>
                    <m:r>
                      <a:rPr lang="en-US" sz="1200" i="1">
                        <a:latin typeface="Cambria Math" panose="02040503050406030204" pitchFamily="18" charset="0"/>
                      </a:rPr>
                      <m:t> </m:t>
                    </m:r>
                  </m:oMath>
                </a14:m>
                <a:r>
                  <a:rPr lang="en-US" sz="1200" dirty="0"/>
                  <a:t>over all elements</a:t>
                </a:r>
              </a:p>
              <a:p>
                <a:endParaRPr lang="en-US" dirty="0"/>
              </a:p>
            </p:txBody>
          </p:sp>
        </mc:Choice>
        <mc:Fallback xmlns="">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smtClean="0"/>
                  <a:t>Tested 10 trials for </a:t>
                </a:r>
                <a:r>
                  <a:rPr lang="en-US" sz="1600" dirty="0" smtClean="0"/>
                  <a:t>each number of bands </a:t>
                </a:r>
                <a:r>
                  <a:rPr lang="en-US" sz="1600" dirty="0" smtClean="0"/>
                  <a:t>removed</a:t>
                </a:r>
                <a:endParaRPr lang="en-US" sz="1600" dirty="0"/>
              </a:p>
              <a:p>
                <a:pPr marL="285750" indent="-285750">
                  <a:buFont typeface="Arial" panose="020B0604020202020204" pitchFamily="34" charset="0"/>
                  <a:buChar char="•"/>
                </a:pPr>
                <a:r>
                  <a:rPr lang="en-US" sz="1600" dirty="0" smtClean="0"/>
                  <a:t>Band removal follows rule that at least one band must be kept from first group of six and last group of </a:t>
                </a:r>
                <a:r>
                  <a:rPr lang="en-US" sz="1600" dirty="0" smtClean="0"/>
                  <a:t>six</a:t>
                </a:r>
                <a:endParaRPr lang="en-US" sz="1600" dirty="0"/>
              </a:p>
              <a:p>
                <a:pPr marL="285750" indent="-285750">
                  <a:buFont typeface="Arial" panose="020B0604020202020204" pitchFamily="34" charset="0"/>
                  <a:buChar char="•"/>
                </a:pPr>
                <a:r>
                  <a:rPr lang="en-US" sz="1600" dirty="0"/>
                  <a:t>Data point is mean fit value of 10 </a:t>
                </a:r>
                <a:r>
                  <a:rPr lang="en-US" sz="1600" dirty="0" smtClean="0"/>
                  <a:t>trials</a:t>
                </a:r>
                <a:endParaRPr lang="en-US" sz="1600" dirty="0"/>
              </a:p>
              <a:p>
                <a:pPr marL="285750" indent="-285750">
                  <a:buFont typeface="Arial" panose="020B0604020202020204" pitchFamily="34" charset="0"/>
                  <a:buChar char="•"/>
                </a:pPr>
                <a:r>
                  <a:rPr lang="en-US" sz="1600" dirty="0"/>
                  <a:t>Error bars are max/min fit value for each of the 10 trials</a:t>
                </a:r>
              </a:p>
              <a:p>
                <a:endParaRPr lang="en-US" sz="1600" dirty="0"/>
              </a:p>
              <a:p>
                <a:pPr marL="285750" indent="-285750">
                  <a:buFont typeface="Arial" panose="020B0604020202020204" pitchFamily="34" charset="0"/>
                  <a:buChar char="•"/>
                </a:pPr>
                <a:r>
                  <a:rPr lang="en-US" sz="1600" i="0">
                    <a:latin typeface="Cambria Math" panose="02040503050406030204" pitchFamily="18" charset="0"/>
                  </a:rPr>
                  <a:t>𝐹𝑖𝑡 𝑉𝑎𝑙𝑢𝑒=  (1−𝑓𝑟𝑜(𝑑𝑎𝑡𝑎, 𝑟𝑒𝑐𝑜𝑣𝑒𝑟𝑒𝑑))/∑▒𝑋^2 </a:t>
                </a:r>
                <a:r>
                  <a:rPr lang="en-US" sz="1600" dirty="0"/>
                  <a:t>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200" i="0">
                    <a:latin typeface="Cambria Math" panose="02040503050406030204" pitchFamily="18" charset="0"/>
                  </a:rPr>
                  <a:t>𝑓𝑟𝑜</a:t>
                </a:r>
                <a:r>
                  <a:rPr lang="en-US" sz="1200" dirty="0"/>
                  <a:t> is </a:t>
                </a:r>
                <a:r>
                  <a:rPr lang="en-US" sz="1200" dirty="0" err="1"/>
                  <a:t>Frobenius</a:t>
                </a:r>
                <a:r>
                  <a:rPr lang="en-US" sz="1200" dirty="0"/>
                  <a:t> norm</a:t>
                </a:r>
              </a:p>
              <a:p>
                <a:pPr marL="742950" lvl="1" indent="-285750">
                  <a:buFont typeface="Arial" panose="020B0604020202020204" pitchFamily="34" charset="0"/>
                  <a:buChar char="•"/>
                </a:pPr>
                <a:r>
                  <a:rPr lang="en-US" sz="1200" dirty="0"/>
                  <a:t>data is original data</a:t>
                </a:r>
              </a:p>
              <a:p>
                <a:pPr marL="742950" lvl="1" indent="-285750">
                  <a:buFont typeface="Arial" panose="020B0604020202020204" pitchFamily="34" charset="0"/>
                  <a:buChar char="•"/>
                </a:pPr>
                <a:r>
                  <a:rPr lang="en-US" sz="1200" dirty="0"/>
                  <a:t>recovered is recovered data</a:t>
                </a:r>
              </a:p>
              <a:p>
                <a:pPr marL="742950" lvl="1" indent="-285750">
                  <a:buFont typeface="Arial" panose="020B0604020202020204" pitchFamily="34" charset="0"/>
                  <a:buChar char="•"/>
                </a:pPr>
                <a:r>
                  <a:rPr lang="en-US" sz="1200" i="0">
                    <a:latin typeface="Cambria Math" panose="02040503050406030204" pitchFamily="18" charset="0"/>
                  </a:rPr>
                  <a:t>𝑋</a:t>
                </a:r>
                <a:r>
                  <a:rPr lang="en-US" sz="1200" dirty="0"/>
                  <a:t> is squared element-by-element</a:t>
                </a:r>
              </a:p>
              <a:p>
                <a:pPr marL="742950" lvl="1" indent="-285750">
                  <a:buFont typeface="Arial" panose="020B0604020202020204" pitchFamily="34" charset="0"/>
                  <a:buChar char="•"/>
                </a:pPr>
                <a:r>
                  <a:rPr lang="en-US" sz="1200" dirty="0"/>
                  <a:t>The sum of </a:t>
                </a:r>
                <a:r>
                  <a:rPr lang="en-US" sz="1200" i="0">
                    <a:latin typeface="Cambria Math" panose="02040503050406030204" pitchFamily="18" charset="0"/>
                  </a:rPr>
                  <a:t>𝑋 </a:t>
                </a:r>
                <a:r>
                  <a:rPr lang="en-US" sz="1200" dirty="0"/>
                  <a:t>over all elements</a:t>
                </a:r>
              </a:p>
              <a:p>
                <a:endParaRPr lang="en-US" dirty="0"/>
              </a:p>
            </p:txBody>
          </p:sp>
        </mc:Fallback>
      </mc:AlternateContent>
      <p:sp>
        <p:nvSpPr>
          <p:cNvPr id="4" name="Slide Number Placeholder 3"/>
          <p:cNvSpPr>
            <a:spLocks noGrp="1"/>
          </p:cNvSpPr>
          <p:nvPr>
            <p:ph type="sldNum" sz="quarter" idx="10"/>
          </p:nvPr>
        </p:nvSpPr>
        <p:spPr/>
        <p:txBody>
          <a:bodyPr/>
          <a:lstStyle/>
          <a:p>
            <a:fld id="{BDDC5AAD-CD05-43D8-B2BB-9F2BC8A697E8}" type="slidenum">
              <a:rPr lang="en-US" smtClean="0"/>
              <a:t>13</a:t>
            </a:fld>
            <a:endParaRPr lang="en-US"/>
          </a:p>
        </p:txBody>
      </p:sp>
    </p:spTree>
    <p:extLst>
      <p:ext uri="{BB962C8B-B14F-4D97-AF65-F5344CB8AC3E}">
        <p14:creationId xmlns:p14="http://schemas.microsoft.com/office/powerpoint/2010/main" val="118531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8BB17-5DC3-FA49-87DE-95D358C281D8}" type="slidenum">
              <a:rPr lang="en-US" smtClean="0"/>
              <a:t>18</a:t>
            </a:fld>
            <a:endParaRPr lang="en-US"/>
          </a:p>
        </p:txBody>
      </p:sp>
    </p:spTree>
    <p:extLst>
      <p:ext uri="{BB962C8B-B14F-4D97-AF65-F5344CB8AC3E}">
        <p14:creationId xmlns:p14="http://schemas.microsoft.com/office/powerpoint/2010/main" val="14271317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10333" y="1269139"/>
            <a:ext cx="12181667" cy="2208954"/>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46" name="Rectangle 45"/>
          <p:cNvSpPr/>
          <p:nvPr userDrawn="1"/>
        </p:nvSpPr>
        <p:spPr>
          <a:xfrm>
            <a:off x="10333" y="5943601"/>
            <a:ext cx="12181667" cy="815421"/>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24" name="Picture 23"/>
          <p:cNvPicPr>
            <a:picLocks noChangeAspect="1"/>
          </p:cNvPicPr>
          <p:nvPr userDrawn="1"/>
        </p:nvPicPr>
        <p:blipFill rotWithShape="1">
          <a:blip r:embed="rId2" cstate="screen">
            <a:duotone>
              <a:schemeClr val="accent1">
                <a:shade val="45000"/>
                <a:satMod val="135000"/>
              </a:schemeClr>
              <a:prstClr val="white"/>
            </a:duotone>
            <a:alphaModFix amt="8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a:off x="6899811" y="1141445"/>
            <a:ext cx="5292189" cy="4544917"/>
          </a:xfrm>
          <a:prstGeom prst="rect">
            <a:avLst/>
          </a:prstGeom>
        </p:spPr>
      </p:pic>
      <p:sp>
        <p:nvSpPr>
          <p:cNvPr id="2" name="Title 1"/>
          <p:cNvSpPr>
            <a:spLocks noGrp="1"/>
          </p:cNvSpPr>
          <p:nvPr>
            <p:ph type="ctrTitle" hasCustomPrompt="1"/>
          </p:nvPr>
        </p:nvSpPr>
        <p:spPr>
          <a:xfrm>
            <a:off x="812800" y="4030393"/>
            <a:ext cx="10363200" cy="1470025"/>
          </a:xfrm>
          <a:prstGeom prst="rect">
            <a:avLst/>
          </a:prstGeom>
        </p:spPr>
        <p:txBody>
          <a:bodyPr/>
          <a:lstStyle>
            <a:lvl1pPr algn="r">
              <a:defRPr>
                <a:solidFill>
                  <a:schemeClr val="tx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812800" y="5173392"/>
            <a:ext cx="10363200" cy="998808"/>
          </a:xfrm>
        </p:spPr>
        <p:txBody>
          <a:bodyPr/>
          <a:lstStyle>
            <a:lvl1pPr marL="0" indent="0" algn="r">
              <a:buNone/>
              <a:defRPr b="0" i="1">
                <a:solidFill>
                  <a:srgbClr val="0073D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Box 8"/>
          <p:cNvSpPr txBox="1"/>
          <p:nvPr userDrawn="1"/>
        </p:nvSpPr>
        <p:spPr>
          <a:xfrm>
            <a:off x="3352800" y="6352402"/>
            <a:ext cx="792480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dirty="0">
                <a:ln>
                  <a:noFill/>
                </a:ln>
                <a:solidFill>
                  <a:srgbClr val="0F243E"/>
                </a:solidFill>
                <a:effectLst/>
                <a:uLnTx/>
                <a:uFillTx/>
                <a:latin typeface="Century Gothic" charset="0"/>
                <a:ea typeface="Century Gothic" charset="0"/>
                <a:cs typeface="Century Gothic"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2015-XXXXP</a:t>
            </a:r>
          </a:p>
        </p:txBody>
      </p:sp>
      <p:pic>
        <p:nvPicPr>
          <p:cNvPr id="45" name="Picture 44"/>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0333" y="6741389"/>
            <a:ext cx="12181668" cy="130465"/>
          </a:xfrm>
          <a:prstGeom prst="rect">
            <a:avLst/>
          </a:prstGeom>
        </p:spPr>
      </p:pic>
      <p:pic>
        <p:nvPicPr>
          <p:cNvPr id="48" name="Picture 47"/>
          <p:cNvPicPr>
            <a:picLocks/>
          </p:cNvPicPr>
          <p:nvPr userDrawn="1"/>
        </p:nvPicPr>
        <p:blipFill rotWithShape="1">
          <a:blip r:embed="rId4" cstate="print">
            <a:alphaModFix amt="31000"/>
            <a:extLst>
              <a:ext uri="{28A0092B-C50C-407E-A947-70E740481C1C}">
                <a14:useLocalDpi xmlns:a14="http://schemas.microsoft.com/office/drawing/2010/main"/>
              </a:ext>
            </a:extLst>
          </a:blip>
          <a:srcRect/>
          <a:stretch/>
        </p:blipFill>
        <p:spPr>
          <a:xfrm>
            <a:off x="0" y="3880659"/>
            <a:ext cx="12192000" cy="64008"/>
          </a:xfrm>
          <a:prstGeom prst="rect">
            <a:avLst/>
          </a:prstGeom>
        </p:spPr>
      </p:pic>
      <p:pic>
        <p:nvPicPr>
          <p:cNvPr id="49" name="Picture 48"/>
          <p:cNvPicPr>
            <a:picLocks/>
          </p:cNvPicPr>
          <p:nvPr userDrawn="1"/>
        </p:nvPicPr>
        <p:blipFill rotWithShape="1">
          <a:blip r:embed="rId4" cstate="print">
            <a:alphaModFix amt="31000"/>
            <a:extLst>
              <a:ext uri="{28A0092B-C50C-407E-A947-70E740481C1C}">
                <a14:useLocalDpi xmlns:a14="http://schemas.microsoft.com/office/drawing/2010/main"/>
              </a:ext>
            </a:extLst>
          </a:blip>
          <a:srcRect/>
          <a:stretch/>
        </p:blipFill>
        <p:spPr>
          <a:xfrm>
            <a:off x="0" y="6184392"/>
            <a:ext cx="12192000" cy="64008"/>
          </a:xfrm>
          <a:prstGeom prst="rect">
            <a:avLst/>
          </a:prstGeom>
        </p:spPr>
      </p:pic>
      <p:pic>
        <p:nvPicPr>
          <p:cNvPr id="19" name="Picture 13" descr="NNSAlogo_Black.jpg"/>
          <p:cNvPicPr>
            <a:picLocks noChangeAspect="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418700" y="6367075"/>
            <a:ext cx="1365251" cy="247650"/>
          </a:xfrm>
          <a:prstGeom prst="rect">
            <a:avLst/>
          </a:prstGeom>
          <a:noFill/>
          <a:ln w="9525">
            <a:noFill/>
            <a:miter lim="800000"/>
            <a:headEnd/>
            <a:tailEnd/>
          </a:ln>
        </p:spPr>
      </p:pic>
      <p:pic>
        <p:nvPicPr>
          <p:cNvPr id="20" name="Picture 12" descr="NNSAlogo_Black.jp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auto">
          <a:xfrm>
            <a:off x="1975155" y="6352785"/>
            <a:ext cx="1134316" cy="276233"/>
          </a:xfrm>
          <a:prstGeom prst="rect">
            <a:avLst/>
          </a:prstGeom>
          <a:noFill/>
          <a:ln w="9525">
            <a:noFill/>
            <a:miter lim="800000"/>
            <a:headEnd/>
            <a:tailEnd/>
          </a:ln>
        </p:spPr>
      </p:pic>
      <p:pic>
        <p:nvPicPr>
          <p:cNvPr id="18" name="Picture 17"/>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5171" y="-11471"/>
            <a:ext cx="12197171" cy="1253503"/>
          </a:xfrm>
          <a:prstGeom prst="rect">
            <a:avLst/>
          </a:prstGeom>
        </p:spPr>
      </p:pic>
      <p:sp>
        <p:nvSpPr>
          <p:cNvPr id="5" name="TextBox 4"/>
          <p:cNvSpPr txBox="1"/>
          <p:nvPr userDrawn="1"/>
        </p:nvSpPr>
        <p:spPr>
          <a:xfrm>
            <a:off x="2438401" y="1447800"/>
            <a:ext cx="9086135"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F243E"/>
                </a:solidFill>
                <a:effectLst/>
                <a:uLnTx/>
                <a:uFillTx/>
                <a:latin typeface="Century Gothic" panose="020F0302020204030204"/>
                <a:ea typeface="+mn-ea"/>
                <a:cs typeface="+mn-cs"/>
              </a:rPr>
              <a:t>MLDL</a:t>
            </a:r>
            <a:endParaRPr kumimoji="0" lang="en-US" sz="2400" b="1" i="0" u="none" strike="noStrike" kern="1200" cap="none" spc="0" normalizeH="0" baseline="0" noProof="0" dirty="0">
              <a:ln>
                <a:noFill/>
              </a:ln>
              <a:solidFill>
                <a:srgbClr val="0F243E"/>
              </a:solidFill>
              <a:effectLst/>
              <a:uLnTx/>
              <a:uFillTx/>
              <a:latin typeface="Century Gothic" panose="020F03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F243E"/>
                </a:solidFill>
                <a:effectLst/>
                <a:uLnTx/>
                <a:uFillTx/>
                <a:latin typeface="Century Gothic" panose="020F0302020204030204"/>
                <a:ea typeface="+mn-ea"/>
                <a:cs typeface="+mn-cs"/>
              </a:rPr>
              <a:t>Machine Learning and Deep 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F243E"/>
                </a:solidFill>
                <a:effectLst/>
                <a:uLnTx/>
                <a:uFillTx/>
                <a:latin typeface="Century Gothic" panose="020F0302020204030204"/>
                <a:ea typeface="+mn-ea"/>
                <a:cs typeface="+mn-cs"/>
              </a:rPr>
              <a:t>Conference 2017</a:t>
            </a:r>
            <a:endParaRPr kumimoji="0" lang="en-US" sz="2400" b="0" i="0" u="none" strike="noStrike" kern="1200" cap="none" spc="0" normalizeH="0" baseline="0" noProof="0" dirty="0">
              <a:ln>
                <a:noFill/>
              </a:ln>
              <a:solidFill>
                <a:srgbClr val="0F243E"/>
              </a:solidFill>
              <a:effectLst/>
              <a:uLnTx/>
              <a:uFillTx/>
              <a:latin typeface="Century Gothic" panose="020F0302020204030204"/>
              <a:ea typeface="+mn-ea"/>
              <a:cs typeface="+mn-cs"/>
            </a:endParaRPr>
          </a:p>
        </p:txBody>
      </p:sp>
      <p:sp>
        <p:nvSpPr>
          <p:cNvPr id="17" name="TextBox 16"/>
          <p:cNvSpPr txBox="1"/>
          <p:nvPr userDrawn="1"/>
        </p:nvSpPr>
        <p:spPr>
          <a:xfrm>
            <a:off x="2540000" y="3055204"/>
            <a:ext cx="9550400" cy="830997"/>
          </a:xfrm>
          <a:prstGeom prst="rect">
            <a:avLst/>
          </a:prstGeom>
          <a:noFill/>
        </p:spPr>
        <p:txBody>
          <a:bodyPr wrap="square" rtlCol="0">
            <a:spAutoFit/>
          </a:bodyPr>
          <a:lstStyle/>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FF0000"/>
                </a:solidFill>
                <a:effectLst/>
                <a:uLnTx/>
                <a:uFillTx/>
                <a:latin typeface="Century Gothic" panose="020F0302020204030204"/>
                <a:ea typeface="+mn-ea"/>
                <a:cs typeface="+mn-cs"/>
              </a:rPr>
              <a:t>This template is required for all submissions, but does not constrain the final form of the presentation.</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FF0000"/>
                </a:solidFill>
                <a:effectLst/>
                <a:uLnTx/>
                <a:uFillTx/>
                <a:latin typeface="Century Gothic" panose="020F0302020204030204"/>
                <a:ea typeface="+mn-ea"/>
                <a:cs typeface="+mn-cs"/>
              </a:rPr>
              <a:t>All submissions must be ≤ 10 slides.</a:t>
            </a:r>
          </a:p>
        </p:txBody>
      </p:sp>
      <p:pic>
        <p:nvPicPr>
          <p:cNvPr id="4" name="Picture 3"/>
          <p:cNvPicPr>
            <a:picLocks noChangeAspect="1"/>
          </p:cNvPicPr>
          <p:nvPr userDrawn="1"/>
        </p:nvPicPr>
        <p:blipFill rotWithShape="1">
          <a:blip r:embed="rId8" cstate="print">
            <a:extLst>
              <a:ext uri="{28A0092B-C50C-407E-A947-70E740481C1C}">
                <a14:useLocalDpi xmlns:a14="http://schemas.microsoft.com/office/drawing/2010/main" val="0"/>
              </a:ext>
            </a:extLst>
          </a:blip>
          <a:srcRect l="30252" t="17778" r="31112" b="24444"/>
          <a:stretch/>
        </p:blipFill>
        <p:spPr>
          <a:xfrm>
            <a:off x="0" y="1295401"/>
            <a:ext cx="2476523" cy="2146319"/>
          </a:xfrm>
          <a:prstGeom prst="rect">
            <a:avLst/>
          </a:prstGeom>
        </p:spPr>
      </p:pic>
    </p:spTree>
    <p:extLst>
      <p:ext uri="{BB962C8B-B14F-4D97-AF65-F5344CB8AC3E}">
        <p14:creationId xmlns:p14="http://schemas.microsoft.com/office/powerpoint/2010/main" val="234901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section">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10333" y="1269139"/>
            <a:ext cx="12181667" cy="2208954"/>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46" name="Rectangle 45"/>
          <p:cNvSpPr/>
          <p:nvPr userDrawn="1"/>
        </p:nvSpPr>
        <p:spPr>
          <a:xfrm>
            <a:off x="10333" y="5966380"/>
            <a:ext cx="12181667" cy="815421"/>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24" name="Picture 23"/>
          <p:cNvPicPr>
            <a:picLocks noChangeAspect="1"/>
          </p:cNvPicPr>
          <p:nvPr userDrawn="1"/>
        </p:nvPicPr>
        <p:blipFill rotWithShape="1">
          <a:blip r:embed="rId2" cstate="screen">
            <a:duotone>
              <a:schemeClr val="accent1">
                <a:shade val="45000"/>
                <a:satMod val="135000"/>
              </a:schemeClr>
              <a:prstClr val="white"/>
            </a:duotone>
            <a:alphaModFix amt="8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a:off x="6899812" y="1141445"/>
            <a:ext cx="5292189" cy="4544917"/>
          </a:xfrm>
          <a:prstGeom prst="rect">
            <a:avLst/>
          </a:prstGeom>
        </p:spPr>
      </p:pic>
      <p:sp>
        <p:nvSpPr>
          <p:cNvPr id="2" name="Title 1"/>
          <p:cNvSpPr>
            <a:spLocks noGrp="1"/>
          </p:cNvSpPr>
          <p:nvPr>
            <p:ph type="ctrTitle" hasCustomPrompt="1"/>
          </p:nvPr>
        </p:nvSpPr>
        <p:spPr>
          <a:xfrm>
            <a:off x="812800" y="3940176"/>
            <a:ext cx="10363200" cy="1470025"/>
          </a:xfrm>
          <a:prstGeom prst="rect">
            <a:avLst/>
          </a:prstGeom>
        </p:spPr>
        <p:txBody>
          <a:bodyPr/>
          <a:lstStyle>
            <a:lvl1pPr algn="ctr">
              <a:defRPr>
                <a:solidFill>
                  <a:schemeClr val="tx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812800" y="5173392"/>
            <a:ext cx="10363200" cy="998808"/>
          </a:xfrm>
        </p:spPr>
        <p:txBody>
          <a:bodyPr/>
          <a:lstStyle>
            <a:lvl1pPr marL="0" indent="0" algn="ctr">
              <a:buNone/>
              <a:defRPr b="0">
                <a:solidFill>
                  <a:srgbClr val="0073D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5" name="Picture 44"/>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0333" y="6741389"/>
            <a:ext cx="12181668" cy="130465"/>
          </a:xfrm>
          <a:prstGeom prst="rect">
            <a:avLst/>
          </a:prstGeom>
        </p:spPr>
      </p:pic>
      <p:pic>
        <p:nvPicPr>
          <p:cNvPr id="48" name="Picture 47"/>
          <p:cNvPicPr>
            <a:picLocks/>
          </p:cNvPicPr>
          <p:nvPr userDrawn="1"/>
        </p:nvPicPr>
        <p:blipFill rotWithShape="1">
          <a:blip r:embed="rId4" cstate="print">
            <a:alphaModFix amt="31000"/>
            <a:extLst>
              <a:ext uri="{28A0092B-C50C-407E-A947-70E740481C1C}">
                <a14:useLocalDpi xmlns:a14="http://schemas.microsoft.com/office/drawing/2010/main"/>
              </a:ext>
            </a:extLst>
          </a:blip>
          <a:srcRect/>
          <a:stretch/>
        </p:blipFill>
        <p:spPr>
          <a:xfrm>
            <a:off x="0" y="3822192"/>
            <a:ext cx="12192000" cy="64008"/>
          </a:xfrm>
          <a:prstGeom prst="rect">
            <a:avLst/>
          </a:prstGeom>
        </p:spPr>
      </p:pic>
      <p:pic>
        <p:nvPicPr>
          <p:cNvPr id="49" name="Picture 48"/>
          <p:cNvPicPr>
            <a:picLocks/>
          </p:cNvPicPr>
          <p:nvPr userDrawn="1"/>
        </p:nvPicPr>
        <p:blipFill rotWithShape="1">
          <a:blip r:embed="rId4" cstate="print">
            <a:alphaModFix amt="31000"/>
            <a:extLst>
              <a:ext uri="{28A0092B-C50C-407E-A947-70E740481C1C}">
                <a14:useLocalDpi xmlns:a14="http://schemas.microsoft.com/office/drawing/2010/main"/>
              </a:ext>
            </a:extLst>
          </a:blip>
          <a:srcRect/>
          <a:stretch/>
        </p:blipFill>
        <p:spPr>
          <a:xfrm>
            <a:off x="0" y="6184392"/>
            <a:ext cx="12192000" cy="64008"/>
          </a:xfrm>
          <a:prstGeom prst="rect">
            <a:avLst/>
          </a:prstGeom>
        </p:spPr>
      </p:pic>
      <p:pic>
        <p:nvPicPr>
          <p:cNvPr id="23" name="Picture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640"/>
            <a:ext cx="12192000" cy="1243672"/>
          </a:xfrm>
          <a:prstGeom prst="rect">
            <a:avLst/>
          </a:prstGeom>
        </p:spPr>
      </p:pic>
      <p:sp>
        <p:nvSpPr>
          <p:cNvPr id="15" name="Rectangle 14"/>
          <p:cNvSpPr/>
          <p:nvPr userDrawn="1"/>
        </p:nvSpPr>
        <p:spPr>
          <a:xfrm>
            <a:off x="21623" y="6549873"/>
            <a:ext cx="12181667" cy="198353"/>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16" name="Slide Number Placeholder 5"/>
          <p:cNvSpPr>
            <a:spLocks noGrp="1"/>
          </p:cNvSpPr>
          <p:nvPr>
            <p:ph type="sldNum" sz="quarter" idx="12"/>
          </p:nvPr>
        </p:nvSpPr>
        <p:spPr>
          <a:xfrm>
            <a:off x="9100088" y="6493406"/>
            <a:ext cx="2844800" cy="364595"/>
          </a:xfrm>
          <a:prstGeom prst="rect">
            <a:avLst/>
          </a:prstGeom>
        </p:spPr>
        <p:txBody>
          <a:bodyPr anchor="ctr"/>
          <a:lstStyle>
            <a:lvl1pPr>
              <a:defRPr sz="1000">
                <a:solidFill>
                  <a:srgbClr val="0073D4"/>
                </a:solidFill>
              </a:defRPr>
            </a:lvl1pPr>
          </a:lstStyle>
          <a:p>
            <a:fld id="{092552A5-1676-4338-8794-F2C241E2F684}" type="slidenum">
              <a:rPr lang="en-US" smtClean="0"/>
              <a:pPr/>
              <a:t>‹#›</a:t>
            </a:fld>
            <a:endParaRPr lang="en-US" dirty="0"/>
          </a:p>
        </p:txBody>
      </p:sp>
      <p:sp>
        <p:nvSpPr>
          <p:cNvPr id="17" name="Rectangle 4"/>
          <p:cNvSpPr>
            <a:spLocks noGrp="1" noChangeArrowheads="1"/>
          </p:cNvSpPr>
          <p:nvPr>
            <p:ph type="dt" sz="half" idx="2"/>
          </p:nvPr>
        </p:nvSpPr>
        <p:spPr>
          <a:xfrm>
            <a:off x="587023" y="6493404"/>
            <a:ext cx="2359377" cy="364596"/>
          </a:xfrm>
          <a:prstGeom prst="rect">
            <a:avLst/>
          </a:prstGeom>
          <a:ln/>
        </p:spPr>
        <p:txBody>
          <a:bodyPr anchor="ctr"/>
          <a:lstStyle>
            <a:lvl1pPr algn="l" fontAlgn="auto">
              <a:spcBef>
                <a:spcPts val="0"/>
              </a:spcBef>
              <a:spcAft>
                <a:spcPts val="0"/>
              </a:spcAft>
              <a:defRPr sz="1000" smtClean="0">
                <a:solidFill>
                  <a:srgbClr val="0073D4"/>
                </a:solidFill>
                <a:latin typeface="Century Gothic" charset="0"/>
                <a:ea typeface="Century Gothic" charset="0"/>
                <a:cs typeface="Century Gothic" charset="0"/>
              </a:defRPr>
            </a:lvl1pPr>
          </a:lstStyle>
          <a:p>
            <a:fld id="{260C8A9D-EA4C-4144-BDA0-42FBF0C78244}" type="datetime8">
              <a:rPr lang="en-US" smtClean="0"/>
              <a:pPr/>
              <a:t>2/17/2019 11:22 AM</a:t>
            </a:fld>
            <a:endParaRPr lang="en-US" dirty="0"/>
          </a:p>
        </p:txBody>
      </p:sp>
      <p:sp>
        <p:nvSpPr>
          <p:cNvPr id="18" name="Rectangle 5"/>
          <p:cNvSpPr>
            <a:spLocks noGrp="1" noChangeArrowheads="1"/>
          </p:cNvSpPr>
          <p:nvPr>
            <p:ph type="ftr" sz="quarter" idx="3"/>
          </p:nvPr>
        </p:nvSpPr>
        <p:spPr>
          <a:xfrm>
            <a:off x="4198924" y="6493406"/>
            <a:ext cx="3860800" cy="364595"/>
          </a:xfrm>
          <a:prstGeom prst="rect">
            <a:avLst/>
          </a:prstGeom>
          <a:ln/>
        </p:spPr>
        <p:txBody>
          <a:bodyPr anchor="ctr"/>
          <a:lstStyle>
            <a:lvl1pPr algn="ctr">
              <a:defRPr sz="1000" i="1">
                <a:solidFill>
                  <a:srgbClr val="0073D4"/>
                </a:solidFill>
                <a:latin typeface="Century Gothic" charset="0"/>
                <a:ea typeface="Century Gothic" charset="0"/>
                <a:cs typeface="Century Gothic" charset="0"/>
              </a:defRPr>
            </a:lvl1pPr>
          </a:lstStyle>
          <a:p>
            <a:r>
              <a:rPr lang="en-US"/>
              <a:t>Official Use Only</a:t>
            </a:r>
            <a:endParaRPr lang="en-US" dirty="0"/>
          </a:p>
        </p:txBody>
      </p:sp>
    </p:spTree>
    <p:extLst>
      <p:ext uri="{BB962C8B-B14F-4D97-AF65-F5344CB8AC3E}">
        <p14:creationId xmlns:p14="http://schemas.microsoft.com/office/powerpoint/2010/main" val="38580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6727424"/>
            <a:ext cx="12192000" cy="130576"/>
          </a:xfrm>
          <a:prstGeom prst="rect">
            <a:avLst/>
          </a:prstGeom>
        </p:spPr>
      </p:pic>
      <p:sp>
        <p:nvSpPr>
          <p:cNvPr id="23" name="Rectangle 22"/>
          <p:cNvSpPr/>
          <p:nvPr userDrawn="1"/>
        </p:nvSpPr>
        <p:spPr>
          <a:xfrm>
            <a:off x="21623" y="6528028"/>
            <a:ext cx="12181667" cy="220198"/>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13" name="Picture 1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 y="1"/>
            <a:ext cx="12192000" cy="1067705"/>
          </a:xfrm>
          <a:prstGeom prst="rect">
            <a:avLst/>
          </a:prstGeom>
        </p:spPr>
      </p:pic>
      <p:sp>
        <p:nvSpPr>
          <p:cNvPr id="4" name="Rectangle 3"/>
          <p:cNvSpPr/>
          <p:nvPr userDrawn="1"/>
        </p:nvSpPr>
        <p:spPr>
          <a:xfrm>
            <a:off x="-3" y="126536"/>
            <a:ext cx="12197169" cy="813728"/>
          </a:xfrm>
          <a:prstGeom prst="rect">
            <a:avLst/>
          </a:prstGeom>
          <a:solidFill>
            <a:schemeClr val="bg1">
              <a:alpha val="94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2" name="Title 1"/>
          <p:cNvSpPr>
            <a:spLocks noGrp="1"/>
          </p:cNvSpPr>
          <p:nvPr>
            <p:ph type="title"/>
          </p:nvPr>
        </p:nvSpPr>
        <p:spPr>
          <a:xfrm>
            <a:off x="358184" y="100672"/>
            <a:ext cx="10106617" cy="882214"/>
          </a:xfrm>
          <a:prstGeom prst="rect">
            <a:avLst/>
          </a:prstGeom>
        </p:spPr>
        <p:txBody>
          <a:bodyPr/>
          <a:lstStyle>
            <a:lvl1pPr>
              <a:defRPr b="0">
                <a:solidFill>
                  <a:srgbClr val="0073D4"/>
                </a:solidFill>
              </a:defRPr>
            </a:lvl1pPr>
          </a:lstStyle>
          <a:p>
            <a:r>
              <a:rPr lang="en-US" dirty="0"/>
              <a:t>Click to edit Master title style</a:t>
            </a:r>
          </a:p>
        </p:txBody>
      </p:sp>
      <p:sp>
        <p:nvSpPr>
          <p:cNvPr id="21" name="Content Placeholder 2"/>
          <p:cNvSpPr>
            <a:spLocks noGrp="1"/>
          </p:cNvSpPr>
          <p:nvPr>
            <p:ph idx="13"/>
          </p:nvPr>
        </p:nvSpPr>
        <p:spPr>
          <a:xfrm>
            <a:off x="358184" y="1152740"/>
            <a:ext cx="11586705" cy="5340634"/>
          </a:xfrm>
        </p:spPr>
        <p:txBody>
          <a:bodyPr>
            <a:normAutofit/>
          </a:bodyPr>
          <a:lstStyle>
            <a:lvl1pPr>
              <a:spcBef>
                <a:spcPts val="1200"/>
              </a:spcBef>
              <a:defRPr sz="2000" b="0">
                <a:latin typeface="Century Gothic" charset="0"/>
                <a:ea typeface="Century Gothic" charset="0"/>
                <a:cs typeface="Century Gothic" charset="0"/>
              </a:defRPr>
            </a:lvl1pPr>
            <a:lvl2pPr>
              <a:lnSpc>
                <a:spcPct val="90000"/>
              </a:lnSpc>
              <a:defRPr sz="1800">
                <a:latin typeface="Century Gothic" charset="0"/>
                <a:ea typeface="Century Gothic" charset="0"/>
                <a:cs typeface="Century Gothic" charset="0"/>
              </a:defRPr>
            </a:lvl2pPr>
            <a:lvl3pPr>
              <a:lnSpc>
                <a:spcPct val="80000"/>
              </a:lnSpc>
              <a:defRPr sz="1600">
                <a:latin typeface="Century Gothic" charset="0"/>
                <a:ea typeface="Century Gothic" charset="0"/>
                <a:cs typeface="Century Gothic" charset="0"/>
              </a:defRPr>
            </a:lvl3pPr>
            <a:lvl4pPr>
              <a:lnSpc>
                <a:spcPct val="80000"/>
              </a:lnSpc>
              <a:defRPr sz="1400">
                <a:latin typeface="Century Gothic" charset="0"/>
                <a:ea typeface="Century Gothic" charset="0"/>
                <a:cs typeface="Century Gothic" charset="0"/>
              </a:defRPr>
            </a:lvl4pPr>
            <a:lvl5pPr>
              <a:lnSpc>
                <a:spcPct val="80000"/>
              </a:lnSpc>
              <a:defRPr sz="1200">
                <a:latin typeface="Century Gothic" charset="0"/>
                <a:ea typeface="Century Gothic" charset="0"/>
                <a:cs typeface="Century Gothic"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21623" y="6549873"/>
            <a:ext cx="12181667" cy="198353"/>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16" name="Slide Number Placeholder 5"/>
          <p:cNvSpPr>
            <a:spLocks noGrp="1"/>
          </p:cNvSpPr>
          <p:nvPr>
            <p:ph type="sldNum" sz="quarter" idx="12"/>
          </p:nvPr>
        </p:nvSpPr>
        <p:spPr>
          <a:xfrm>
            <a:off x="9100088" y="6493406"/>
            <a:ext cx="2844800" cy="364595"/>
          </a:xfrm>
          <a:prstGeom prst="rect">
            <a:avLst/>
          </a:prstGeom>
        </p:spPr>
        <p:txBody>
          <a:bodyPr anchor="ctr"/>
          <a:lstStyle>
            <a:lvl1pPr>
              <a:defRPr sz="1000">
                <a:solidFill>
                  <a:srgbClr val="0073D4"/>
                </a:solidFill>
              </a:defRPr>
            </a:lvl1pPr>
          </a:lstStyle>
          <a:p>
            <a:fld id="{092552A5-1676-4338-8794-F2C241E2F684}" type="slidenum">
              <a:rPr lang="en-US" smtClean="0"/>
              <a:pPr/>
              <a:t>‹#›</a:t>
            </a:fld>
            <a:endParaRPr lang="en-US" dirty="0"/>
          </a:p>
        </p:txBody>
      </p:sp>
      <p:sp>
        <p:nvSpPr>
          <p:cNvPr id="17" name="Rectangle 4"/>
          <p:cNvSpPr>
            <a:spLocks noGrp="1" noChangeArrowheads="1"/>
          </p:cNvSpPr>
          <p:nvPr>
            <p:ph type="dt" sz="half" idx="2"/>
          </p:nvPr>
        </p:nvSpPr>
        <p:spPr>
          <a:xfrm>
            <a:off x="587023" y="6493404"/>
            <a:ext cx="2359377" cy="364596"/>
          </a:xfrm>
          <a:prstGeom prst="rect">
            <a:avLst/>
          </a:prstGeom>
          <a:ln/>
        </p:spPr>
        <p:txBody>
          <a:bodyPr anchor="ctr"/>
          <a:lstStyle>
            <a:lvl1pPr algn="l" fontAlgn="auto">
              <a:spcBef>
                <a:spcPts val="0"/>
              </a:spcBef>
              <a:spcAft>
                <a:spcPts val="0"/>
              </a:spcAft>
              <a:defRPr sz="1000" smtClean="0">
                <a:solidFill>
                  <a:srgbClr val="0073D4"/>
                </a:solidFill>
                <a:latin typeface="Century Gothic" charset="0"/>
                <a:ea typeface="Century Gothic" charset="0"/>
                <a:cs typeface="Century Gothic" charset="0"/>
              </a:defRPr>
            </a:lvl1pPr>
          </a:lstStyle>
          <a:p>
            <a:fld id="{9FE7283C-DB1C-0C40-9A35-8CE000AFB611}" type="datetime8">
              <a:rPr lang="en-US" smtClean="0"/>
              <a:pPr/>
              <a:t>2/17/2019 11:22 AM</a:t>
            </a:fld>
            <a:endParaRPr lang="en-US" dirty="0"/>
          </a:p>
        </p:txBody>
      </p:sp>
      <p:sp>
        <p:nvSpPr>
          <p:cNvPr id="3" name="Rectangle 2"/>
          <p:cNvSpPr/>
          <p:nvPr userDrawn="1"/>
        </p:nvSpPr>
        <p:spPr>
          <a:xfrm>
            <a:off x="10972800" y="148975"/>
            <a:ext cx="1117600" cy="765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19" name="Picture 18"/>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52" t="17778" r="31112" b="24444"/>
          <a:stretch/>
        </p:blipFill>
        <p:spPr>
          <a:xfrm>
            <a:off x="11074401" y="130970"/>
            <a:ext cx="919180" cy="796622"/>
          </a:xfrm>
          <a:prstGeom prst="rect">
            <a:avLst/>
          </a:prstGeom>
        </p:spPr>
      </p:pic>
    </p:spTree>
    <p:extLst>
      <p:ext uri="{BB962C8B-B14F-4D97-AF65-F5344CB8AC3E}">
        <p14:creationId xmlns:p14="http://schemas.microsoft.com/office/powerpoint/2010/main" val="332404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Rectangle 14"/>
          <p:cNvSpPr/>
          <p:nvPr userDrawn="1"/>
        </p:nvSpPr>
        <p:spPr>
          <a:xfrm>
            <a:off x="-5171" y="1066800"/>
            <a:ext cx="12192000" cy="5791200"/>
          </a:xfrm>
          <a:prstGeom prst="rect">
            <a:avLst/>
          </a:prstGeom>
          <a:solidFill>
            <a:schemeClr val="tx2">
              <a:lumMod val="60000"/>
              <a:lumOff val="40000"/>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6727424"/>
            <a:ext cx="12192000" cy="130576"/>
          </a:xfrm>
          <a:prstGeom prst="rect">
            <a:avLst/>
          </a:prstGeom>
        </p:spPr>
      </p:pic>
      <p:sp>
        <p:nvSpPr>
          <p:cNvPr id="17" name="Rectangle 16"/>
          <p:cNvSpPr/>
          <p:nvPr userDrawn="1"/>
        </p:nvSpPr>
        <p:spPr>
          <a:xfrm>
            <a:off x="21623" y="6528028"/>
            <a:ext cx="12181667" cy="220198"/>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18" name="Picture 17"/>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 y="1"/>
            <a:ext cx="12192000" cy="1067705"/>
          </a:xfrm>
          <a:prstGeom prst="rect">
            <a:avLst/>
          </a:prstGeom>
        </p:spPr>
      </p:pic>
      <p:sp>
        <p:nvSpPr>
          <p:cNvPr id="22" name="Rectangle 21"/>
          <p:cNvSpPr/>
          <p:nvPr userDrawn="1"/>
        </p:nvSpPr>
        <p:spPr>
          <a:xfrm>
            <a:off x="-3" y="126536"/>
            <a:ext cx="12197168" cy="813728"/>
          </a:xfrm>
          <a:prstGeom prst="rect">
            <a:avLst/>
          </a:prstGeom>
          <a:solidFill>
            <a:schemeClr val="bg1">
              <a:alpha val="94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23" name="Title 1"/>
          <p:cNvSpPr>
            <a:spLocks noGrp="1"/>
          </p:cNvSpPr>
          <p:nvPr>
            <p:ph type="title"/>
          </p:nvPr>
        </p:nvSpPr>
        <p:spPr>
          <a:xfrm>
            <a:off x="358184" y="100672"/>
            <a:ext cx="10106617" cy="882214"/>
          </a:xfrm>
          <a:prstGeom prst="rect">
            <a:avLst/>
          </a:prstGeom>
        </p:spPr>
        <p:txBody>
          <a:bodyPr/>
          <a:lstStyle>
            <a:lvl1pPr>
              <a:defRPr b="0">
                <a:solidFill>
                  <a:srgbClr val="0073D4"/>
                </a:solidFill>
              </a:defRPr>
            </a:lvl1pPr>
          </a:lstStyle>
          <a:p>
            <a:r>
              <a:rPr lang="en-US" dirty="0"/>
              <a:t>Click to edit Master title style</a:t>
            </a:r>
          </a:p>
        </p:txBody>
      </p:sp>
      <p:pic>
        <p:nvPicPr>
          <p:cNvPr id="24" name="Picture 23"/>
          <p:cNvPicPr>
            <a:picLocks noChangeAspect="1"/>
          </p:cNvPicPr>
          <p:nvPr userDrawn="1"/>
        </p:nvPicPr>
        <p:blipFill rotWithShape="1">
          <a:blip r:embed="rId4" cstate="print">
            <a:extLst>
              <a:ext uri="{28A0092B-C50C-407E-A947-70E740481C1C}">
                <a14:useLocalDpi xmlns:a14="http://schemas.microsoft.com/office/drawing/2010/main"/>
              </a:ext>
            </a:extLst>
          </a:blip>
          <a:srcRect l="1759" r="70791"/>
          <a:stretch/>
        </p:blipFill>
        <p:spPr>
          <a:xfrm>
            <a:off x="10598893" y="36958"/>
            <a:ext cx="1345996" cy="992885"/>
          </a:xfrm>
          <a:prstGeom prst="rect">
            <a:avLst/>
          </a:prstGeom>
          <a:ln>
            <a:noFill/>
          </a:ln>
          <a:effectLst>
            <a:outerShdw blurRad="50800" dist="38100" dir="2700000" algn="tl" rotWithShape="0">
              <a:schemeClr val="tx2">
                <a:alpha val="40000"/>
              </a:schemeClr>
            </a:outerShdw>
          </a:effectLst>
        </p:spPr>
      </p:pic>
      <p:sp>
        <p:nvSpPr>
          <p:cNvPr id="13" name="Rectangle 12"/>
          <p:cNvSpPr/>
          <p:nvPr userDrawn="1"/>
        </p:nvSpPr>
        <p:spPr>
          <a:xfrm>
            <a:off x="21623" y="6549873"/>
            <a:ext cx="12181667" cy="198353"/>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14" name="Slide Number Placeholder 5"/>
          <p:cNvSpPr>
            <a:spLocks noGrp="1"/>
          </p:cNvSpPr>
          <p:nvPr>
            <p:ph type="sldNum" sz="quarter" idx="12"/>
          </p:nvPr>
        </p:nvSpPr>
        <p:spPr>
          <a:xfrm>
            <a:off x="9100088" y="6493406"/>
            <a:ext cx="2844800" cy="364595"/>
          </a:xfrm>
          <a:prstGeom prst="rect">
            <a:avLst/>
          </a:prstGeom>
        </p:spPr>
        <p:txBody>
          <a:bodyPr anchor="ctr"/>
          <a:lstStyle>
            <a:lvl1pPr>
              <a:defRPr sz="1000">
                <a:solidFill>
                  <a:srgbClr val="0073D4"/>
                </a:solidFill>
              </a:defRPr>
            </a:lvl1pPr>
          </a:lstStyle>
          <a:p>
            <a:fld id="{092552A5-1676-4338-8794-F2C241E2F684}" type="slidenum">
              <a:rPr lang="en-US" smtClean="0"/>
              <a:pPr/>
              <a:t>‹#›</a:t>
            </a:fld>
            <a:endParaRPr lang="en-US" dirty="0"/>
          </a:p>
        </p:txBody>
      </p:sp>
      <p:sp>
        <p:nvSpPr>
          <p:cNvPr id="19" name="Rectangle 4"/>
          <p:cNvSpPr>
            <a:spLocks noGrp="1" noChangeArrowheads="1"/>
          </p:cNvSpPr>
          <p:nvPr>
            <p:ph type="dt" sz="half" idx="2"/>
          </p:nvPr>
        </p:nvSpPr>
        <p:spPr>
          <a:xfrm>
            <a:off x="587023" y="6493404"/>
            <a:ext cx="2359377" cy="364596"/>
          </a:xfrm>
          <a:prstGeom prst="rect">
            <a:avLst/>
          </a:prstGeom>
          <a:ln/>
        </p:spPr>
        <p:txBody>
          <a:bodyPr anchor="ctr"/>
          <a:lstStyle>
            <a:lvl1pPr algn="l" fontAlgn="auto">
              <a:spcBef>
                <a:spcPts val="0"/>
              </a:spcBef>
              <a:spcAft>
                <a:spcPts val="0"/>
              </a:spcAft>
              <a:defRPr sz="1000" smtClean="0">
                <a:solidFill>
                  <a:srgbClr val="0073D4"/>
                </a:solidFill>
                <a:latin typeface="Century Gothic" charset="0"/>
                <a:ea typeface="Century Gothic" charset="0"/>
                <a:cs typeface="Century Gothic" charset="0"/>
              </a:defRPr>
            </a:lvl1pPr>
          </a:lstStyle>
          <a:p>
            <a:fld id="{E09E03D4-B16F-AA4A-B27E-BBE4591C7D74}" type="datetime8">
              <a:rPr lang="en-US" smtClean="0"/>
              <a:pPr/>
              <a:t>2/17/2019 11:22 AM</a:t>
            </a:fld>
            <a:endParaRPr lang="en-US" dirty="0"/>
          </a:p>
        </p:txBody>
      </p:sp>
      <p:sp>
        <p:nvSpPr>
          <p:cNvPr id="20" name="Rectangle 5"/>
          <p:cNvSpPr>
            <a:spLocks noGrp="1" noChangeArrowheads="1"/>
          </p:cNvSpPr>
          <p:nvPr>
            <p:ph type="ftr" sz="quarter" idx="3"/>
          </p:nvPr>
        </p:nvSpPr>
        <p:spPr>
          <a:xfrm>
            <a:off x="4198924" y="6493406"/>
            <a:ext cx="3860800" cy="364595"/>
          </a:xfrm>
          <a:prstGeom prst="rect">
            <a:avLst/>
          </a:prstGeom>
          <a:ln/>
        </p:spPr>
        <p:txBody>
          <a:bodyPr anchor="ctr"/>
          <a:lstStyle>
            <a:lvl1pPr algn="ctr">
              <a:defRPr sz="1000" i="1">
                <a:solidFill>
                  <a:srgbClr val="0073D4"/>
                </a:solidFill>
                <a:latin typeface="Century Gothic" charset="0"/>
                <a:ea typeface="Century Gothic" charset="0"/>
                <a:cs typeface="Century Gothic" charset="0"/>
              </a:defRPr>
            </a:lvl1pPr>
          </a:lstStyle>
          <a:p>
            <a:r>
              <a:rPr lang="en-US"/>
              <a:t>Official Use Only</a:t>
            </a:r>
            <a:endParaRPr lang="en-US" dirty="0"/>
          </a:p>
        </p:txBody>
      </p:sp>
    </p:spTree>
    <p:extLst>
      <p:ext uri="{BB962C8B-B14F-4D97-AF65-F5344CB8AC3E}">
        <p14:creationId xmlns:p14="http://schemas.microsoft.com/office/powerpoint/2010/main" val="358817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alphaModFix amt="39000"/>
            <a:extLst>
              <a:ext uri="{28A0092B-C50C-407E-A947-70E740481C1C}">
                <a14:useLocalDpi xmlns:a14="http://schemas.microsoft.com/office/drawing/2010/main"/>
              </a:ext>
            </a:extLst>
          </a:blip>
          <a:srcRect/>
          <a:stretch/>
        </p:blipFill>
        <p:spPr>
          <a:xfrm>
            <a:off x="-5171" y="1"/>
            <a:ext cx="12192000" cy="1067705"/>
          </a:xfrm>
          <a:prstGeom prst="rect">
            <a:avLst/>
          </a:prstGeom>
        </p:spPr>
      </p:pic>
      <p:sp>
        <p:nvSpPr>
          <p:cNvPr id="14" name="Rectangle 13"/>
          <p:cNvSpPr/>
          <p:nvPr userDrawn="1"/>
        </p:nvSpPr>
        <p:spPr>
          <a:xfrm>
            <a:off x="-5171" y="1064378"/>
            <a:ext cx="12192000" cy="5793622"/>
          </a:xfrm>
          <a:prstGeom prst="rect">
            <a:avLst/>
          </a:prstGeom>
          <a:solidFill>
            <a:schemeClr val="tx2">
              <a:lumMod val="60000"/>
              <a:lumOff val="40000"/>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15" name="Picture 14"/>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 y="6727424"/>
            <a:ext cx="12192000" cy="130576"/>
          </a:xfrm>
          <a:prstGeom prst="rect">
            <a:avLst/>
          </a:prstGeom>
        </p:spPr>
      </p:pic>
      <p:sp>
        <p:nvSpPr>
          <p:cNvPr id="16" name="Rectangle 15"/>
          <p:cNvSpPr/>
          <p:nvPr userDrawn="1"/>
        </p:nvSpPr>
        <p:spPr>
          <a:xfrm>
            <a:off x="21623" y="6549873"/>
            <a:ext cx="12181667" cy="198353"/>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19" name="Slide Number Placeholder 5"/>
          <p:cNvSpPr>
            <a:spLocks noGrp="1"/>
          </p:cNvSpPr>
          <p:nvPr>
            <p:ph type="sldNum" sz="quarter" idx="12"/>
          </p:nvPr>
        </p:nvSpPr>
        <p:spPr>
          <a:xfrm>
            <a:off x="9100088" y="6493406"/>
            <a:ext cx="2844800" cy="364595"/>
          </a:xfrm>
          <a:prstGeom prst="rect">
            <a:avLst/>
          </a:prstGeom>
        </p:spPr>
        <p:txBody>
          <a:bodyPr anchor="ctr"/>
          <a:lstStyle>
            <a:lvl1pPr>
              <a:defRPr sz="1000">
                <a:solidFill>
                  <a:srgbClr val="0073D4"/>
                </a:solidFill>
              </a:defRPr>
            </a:lvl1pPr>
          </a:lstStyle>
          <a:p>
            <a:fld id="{092552A5-1676-4338-8794-F2C241E2F684}" type="slidenum">
              <a:rPr lang="en-US" smtClean="0"/>
              <a:pPr/>
              <a:t>‹#›</a:t>
            </a:fld>
            <a:endParaRPr lang="en-US" dirty="0"/>
          </a:p>
        </p:txBody>
      </p:sp>
      <p:sp>
        <p:nvSpPr>
          <p:cNvPr id="26" name="Rectangle 25"/>
          <p:cNvSpPr/>
          <p:nvPr userDrawn="1"/>
        </p:nvSpPr>
        <p:spPr>
          <a:xfrm>
            <a:off x="-5171" y="0"/>
            <a:ext cx="12192000" cy="1064378"/>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pic>
        <p:nvPicPr>
          <p:cNvPr id="22" name="Picture 21"/>
          <p:cNvPicPr>
            <a:picLocks noChangeAspect="1"/>
          </p:cNvPicPr>
          <p:nvPr userDrawn="1"/>
        </p:nvPicPr>
        <p:blipFill rotWithShape="1">
          <a:blip r:embed="rId4" cstate="print">
            <a:extLst>
              <a:ext uri="{28A0092B-C50C-407E-A947-70E740481C1C}">
                <a14:useLocalDpi xmlns:a14="http://schemas.microsoft.com/office/drawing/2010/main"/>
              </a:ext>
            </a:extLst>
          </a:blip>
          <a:srcRect l="1759" r="70791"/>
          <a:stretch/>
        </p:blipFill>
        <p:spPr>
          <a:xfrm>
            <a:off x="10598893" y="36958"/>
            <a:ext cx="1345996" cy="992885"/>
          </a:xfrm>
          <a:prstGeom prst="rect">
            <a:avLst/>
          </a:prstGeom>
          <a:ln>
            <a:noFill/>
          </a:ln>
          <a:effectLst>
            <a:outerShdw blurRad="50800" dist="38100" dir="2700000" algn="tl" rotWithShape="0">
              <a:schemeClr val="tx2">
                <a:alpha val="40000"/>
              </a:schemeClr>
            </a:outerShdw>
          </a:effectLst>
        </p:spPr>
      </p:pic>
      <p:sp>
        <p:nvSpPr>
          <p:cNvPr id="28" name="Rectangle 4"/>
          <p:cNvSpPr>
            <a:spLocks noGrp="1" noChangeArrowheads="1"/>
          </p:cNvSpPr>
          <p:nvPr>
            <p:ph type="dt" sz="half" idx="2"/>
          </p:nvPr>
        </p:nvSpPr>
        <p:spPr>
          <a:xfrm>
            <a:off x="587023" y="6493404"/>
            <a:ext cx="2359377" cy="364596"/>
          </a:xfrm>
          <a:prstGeom prst="rect">
            <a:avLst/>
          </a:prstGeom>
          <a:ln/>
        </p:spPr>
        <p:txBody>
          <a:bodyPr anchor="ctr"/>
          <a:lstStyle>
            <a:lvl1pPr algn="l" fontAlgn="auto">
              <a:spcBef>
                <a:spcPts val="0"/>
              </a:spcBef>
              <a:spcAft>
                <a:spcPts val="0"/>
              </a:spcAft>
              <a:defRPr sz="1000" smtClean="0">
                <a:solidFill>
                  <a:srgbClr val="0073D4"/>
                </a:solidFill>
                <a:latin typeface="Century Gothic" charset="0"/>
                <a:ea typeface="Century Gothic" charset="0"/>
                <a:cs typeface="Century Gothic" charset="0"/>
              </a:defRPr>
            </a:lvl1pPr>
          </a:lstStyle>
          <a:p>
            <a:fld id="{E94BE5AE-A56F-EF40-9CF7-0F7036EF8883}" type="datetime8">
              <a:rPr lang="en-US" smtClean="0"/>
              <a:pPr/>
              <a:t>2/17/2019 11:22 AM</a:t>
            </a:fld>
            <a:endParaRPr lang="en-US" dirty="0"/>
          </a:p>
        </p:txBody>
      </p:sp>
      <p:sp>
        <p:nvSpPr>
          <p:cNvPr id="29" name="Rectangle 5"/>
          <p:cNvSpPr>
            <a:spLocks noGrp="1" noChangeArrowheads="1"/>
          </p:cNvSpPr>
          <p:nvPr>
            <p:ph type="ftr" sz="quarter" idx="3"/>
          </p:nvPr>
        </p:nvSpPr>
        <p:spPr>
          <a:xfrm>
            <a:off x="4198924" y="6493406"/>
            <a:ext cx="3860800" cy="364595"/>
          </a:xfrm>
          <a:prstGeom prst="rect">
            <a:avLst/>
          </a:prstGeom>
          <a:ln/>
        </p:spPr>
        <p:txBody>
          <a:bodyPr anchor="ctr"/>
          <a:lstStyle>
            <a:lvl1pPr algn="ctr">
              <a:defRPr sz="1000" i="1">
                <a:solidFill>
                  <a:srgbClr val="0073D4"/>
                </a:solidFill>
                <a:latin typeface="Century Gothic" charset="0"/>
                <a:ea typeface="Century Gothic" charset="0"/>
                <a:cs typeface="Century Gothic" charset="0"/>
              </a:defRPr>
            </a:lvl1pPr>
          </a:lstStyle>
          <a:p>
            <a:r>
              <a:rPr lang="en-US"/>
              <a:t>Official Use Only</a:t>
            </a:r>
            <a:endParaRPr lang="en-US" dirty="0"/>
          </a:p>
        </p:txBody>
      </p:sp>
    </p:spTree>
    <p:extLst>
      <p:ext uri="{BB962C8B-B14F-4D97-AF65-F5344CB8AC3E}">
        <p14:creationId xmlns:p14="http://schemas.microsoft.com/office/powerpoint/2010/main" val="111470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 - fancy header">
    <p:spTree>
      <p:nvGrpSpPr>
        <p:cNvPr id="1" name=""/>
        <p:cNvGrpSpPr/>
        <p:nvPr/>
      </p:nvGrpSpPr>
      <p:grpSpPr>
        <a:xfrm>
          <a:off x="0" y="0"/>
          <a:ext cx="0" cy="0"/>
          <a:chOff x="0" y="0"/>
          <a:chExt cx="0" cy="0"/>
        </a:xfrm>
      </p:grpSpPr>
      <p:pic>
        <p:nvPicPr>
          <p:cNvPr id="5" name="Picture 4" descr="title.png"/>
          <p:cNvPicPr>
            <a:picLocks noChangeAspect="1"/>
          </p:cNvPicPr>
          <p:nvPr/>
        </p:nvPicPr>
        <p:blipFill>
          <a:blip r:embed="rId2" cstate="print">
            <a:alphaModFix amt="40000"/>
            <a:extLst>
              <a:ext uri="{28A0092B-C50C-407E-A947-70E740481C1C}">
                <a14:useLocalDpi xmlns:a14="http://schemas.microsoft.com/office/drawing/2010/main"/>
              </a:ext>
            </a:extLst>
          </a:blip>
          <a:stretch>
            <a:fillRect/>
          </a:stretch>
        </p:blipFill>
        <p:spPr>
          <a:xfrm>
            <a:off x="0" y="1"/>
            <a:ext cx="12192000" cy="1114637"/>
          </a:xfrm>
          <a:prstGeom prst="rect">
            <a:avLst/>
          </a:prstGeom>
        </p:spPr>
      </p:pic>
      <p:sp>
        <p:nvSpPr>
          <p:cNvPr id="3" name="Date Placeholder 2"/>
          <p:cNvSpPr>
            <a:spLocks noGrp="1"/>
          </p:cNvSpPr>
          <p:nvPr>
            <p:ph type="dt" sz="half" idx="10"/>
          </p:nvPr>
        </p:nvSpPr>
        <p:spPr/>
        <p:txBody>
          <a:bodyPr/>
          <a:lstStyle/>
          <a:p>
            <a:pPr>
              <a:defRPr/>
            </a:pPr>
            <a:fld id="{22D296DB-49E3-A544-AD63-016CE61219B7}" type="datetime8">
              <a:rPr lang="en-US" smtClean="0"/>
              <a:pPr>
                <a:defRPr/>
              </a:pPr>
              <a:t>2/17/2019 11:22 AM</a:t>
            </a:fld>
            <a:endParaRPr lang="en-US" dirty="0"/>
          </a:p>
        </p:txBody>
      </p:sp>
      <p:sp>
        <p:nvSpPr>
          <p:cNvPr id="4" name="Slide Number Placeholder 3"/>
          <p:cNvSpPr>
            <a:spLocks noGrp="1"/>
          </p:cNvSpPr>
          <p:nvPr>
            <p:ph type="sldNum" sz="quarter" idx="11"/>
          </p:nvPr>
        </p:nvSpPr>
        <p:spPr/>
        <p:txBody>
          <a:bodyPr/>
          <a:lstStyle/>
          <a:p>
            <a:pPr>
              <a:defRPr/>
            </a:pPr>
            <a:fld id="{5A446069-BCAA-4B43-9826-F0FBD301DFFF}" type="slidenum">
              <a:rPr lang="en-US" smtClean="0"/>
              <a:pPr>
                <a:defRPr/>
              </a:pPr>
              <a:t>‹#›</a:t>
            </a:fld>
            <a:endParaRPr lang="en-US" dirty="0"/>
          </a:p>
        </p:txBody>
      </p:sp>
      <p:sp>
        <p:nvSpPr>
          <p:cNvPr id="2" name="Title 1"/>
          <p:cNvSpPr>
            <a:spLocks noGrp="1"/>
          </p:cNvSpPr>
          <p:nvPr>
            <p:ph type="title"/>
          </p:nvPr>
        </p:nvSpPr>
        <p:spPr/>
        <p:txBody>
          <a:bodyPr/>
          <a:lstStyle/>
          <a:p>
            <a:r>
              <a:rPr lang="en-US"/>
              <a:t>Click to edit Master title style</a:t>
            </a:r>
          </a:p>
        </p:txBody>
      </p:sp>
      <p:sp>
        <p:nvSpPr>
          <p:cNvPr id="6" name="Rectangle 3"/>
          <p:cNvSpPr>
            <a:spLocks noGrp="1" noChangeArrowheads="1"/>
          </p:cNvSpPr>
          <p:nvPr>
            <p:ph idx="1"/>
          </p:nvPr>
        </p:nvSpPr>
        <p:spPr bwMode="auto">
          <a:xfrm>
            <a:off x="298449" y="1385119"/>
            <a:ext cx="11416544" cy="499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NL_Stacked_White.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05716" y="330256"/>
            <a:ext cx="1409277" cy="407113"/>
          </a:xfrm>
          <a:prstGeom prst="rect">
            <a:avLst/>
          </a:prstGeom>
        </p:spPr>
      </p:pic>
    </p:spTree>
    <p:extLst>
      <p:ext uri="{BB962C8B-B14F-4D97-AF65-F5344CB8AC3E}">
        <p14:creationId xmlns:p14="http://schemas.microsoft.com/office/powerpoint/2010/main" val="528715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3" name="Text Placeholder 2"/>
          <p:cNvSpPr>
            <a:spLocks noGrp="1"/>
          </p:cNvSpPr>
          <p:nvPr>
            <p:ph type="body" idx="1"/>
          </p:nvPr>
        </p:nvSpPr>
        <p:spPr>
          <a:xfrm>
            <a:off x="609600" y="1143002"/>
            <a:ext cx="11074400" cy="5213349"/>
          </a:xfrm>
          <a:prstGeom prst="rect">
            <a:avLst/>
          </a:prstGeom>
          <a:noFill/>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609600" y="182564"/>
            <a:ext cx="10744200" cy="777875"/>
          </a:xfrm>
          <a:prstGeom prst="rect">
            <a:avLst/>
          </a:prstGeom>
        </p:spPr>
        <p:txBody>
          <a:bodyPr vert="horz" lIns="91440" tIns="45720" rIns="91440" bIns="45720" rtlCol="0" anchor="ctr">
            <a:normAutofit/>
          </a:bodyPr>
          <a:lstStyle/>
          <a:p>
            <a:r>
              <a:rPr lang="en-US" dirty="0"/>
              <a:t>Click to edit Master title style</a:t>
            </a:r>
          </a:p>
        </p:txBody>
      </p:sp>
      <p:sp>
        <p:nvSpPr>
          <p:cNvPr id="8" name="Rectangle 7"/>
          <p:cNvSpPr/>
          <p:nvPr userDrawn="1"/>
        </p:nvSpPr>
        <p:spPr>
          <a:xfrm>
            <a:off x="21623" y="6549873"/>
            <a:ext cx="12181667" cy="198353"/>
          </a:xfrm>
          <a:prstGeom prst="rect">
            <a:avLst/>
          </a:prstGeom>
          <a:gradFill>
            <a:gsLst>
              <a:gs pos="1000">
                <a:schemeClr val="bg1">
                  <a:alpha val="2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CFCFC"/>
              </a:solidFill>
              <a:effectLst/>
              <a:uLnTx/>
              <a:uFillTx/>
              <a:latin typeface="Century Gothic" panose="020F0302020204030204"/>
              <a:ea typeface="+mn-ea"/>
              <a:cs typeface="+mn-cs"/>
            </a:endParaRPr>
          </a:p>
        </p:txBody>
      </p:sp>
      <p:sp>
        <p:nvSpPr>
          <p:cNvPr id="9" name="Slide Number Placeholder 5"/>
          <p:cNvSpPr>
            <a:spLocks noGrp="1"/>
          </p:cNvSpPr>
          <p:nvPr>
            <p:ph type="sldNum" sz="quarter" idx="4"/>
          </p:nvPr>
        </p:nvSpPr>
        <p:spPr>
          <a:xfrm>
            <a:off x="9100088" y="6493406"/>
            <a:ext cx="2844800" cy="364595"/>
          </a:xfrm>
          <a:prstGeom prst="rect">
            <a:avLst/>
          </a:prstGeom>
        </p:spPr>
        <p:txBody>
          <a:bodyPr anchor="ctr"/>
          <a:lstStyle>
            <a:lvl1pPr algn="r">
              <a:defRPr sz="1000">
                <a:solidFill>
                  <a:srgbClr val="0073D4"/>
                </a:solidFill>
              </a:defRPr>
            </a:lvl1pPr>
          </a:lstStyle>
          <a:p>
            <a:fld id="{092552A5-1676-4338-8794-F2C241E2F684}" type="slidenum">
              <a:rPr lang="en-US" smtClean="0"/>
              <a:pPr/>
              <a:t>‹#›</a:t>
            </a:fld>
            <a:endParaRPr lang="en-US" dirty="0"/>
          </a:p>
        </p:txBody>
      </p:sp>
      <p:sp>
        <p:nvSpPr>
          <p:cNvPr id="10" name="Rectangle 4"/>
          <p:cNvSpPr>
            <a:spLocks noGrp="1" noChangeArrowheads="1"/>
          </p:cNvSpPr>
          <p:nvPr>
            <p:ph type="dt" sz="half" idx="2"/>
          </p:nvPr>
        </p:nvSpPr>
        <p:spPr>
          <a:xfrm>
            <a:off x="587023" y="6493404"/>
            <a:ext cx="2359377" cy="364596"/>
          </a:xfrm>
          <a:prstGeom prst="rect">
            <a:avLst/>
          </a:prstGeom>
          <a:ln/>
        </p:spPr>
        <p:txBody>
          <a:bodyPr anchor="ctr"/>
          <a:lstStyle>
            <a:lvl1pPr algn="l" fontAlgn="auto">
              <a:spcBef>
                <a:spcPts val="0"/>
              </a:spcBef>
              <a:spcAft>
                <a:spcPts val="0"/>
              </a:spcAft>
              <a:defRPr sz="1000" smtClean="0">
                <a:solidFill>
                  <a:srgbClr val="0073D4"/>
                </a:solidFill>
                <a:latin typeface="Century Gothic" charset="0"/>
                <a:ea typeface="Century Gothic" charset="0"/>
                <a:cs typeface="Century Gothic" charset="0"/>
              </a:defRPr>
            </a:lvl1pPr>
          </a:lstStyle>
          <a:p>
            <a:fld id="{D065F375-20DB-AA44-904B-17AE0702F3C7}" type="datetime8">
              <a:rPr lang="en-US" smtClean="0"/>
              <a:pPr/>
              <a:t>2/17/2019 11:22 AM</a:t>
            </a:fld>
            <a:endParaRPr lang="en-US" dirty="0"/>
          </a:p>
        </p:txBody>
      </p:sp>
      <p:sp>
        <p:nvSpPr>
          <p:cNvPr id="12" name="Rectangle 5"/>
          <p:cNvSpPr>
            <a:spLocks noGrp="1" noChangeArrowheads="1"/>
          </p:cNvSpPr>
          <p:nvPr>
            <p:ph type="ftr" sz="quarter" idx="3"/>
          </p:nvPr>
        </p:nvSpPr>
        <p:spPr>
          <a:xfrm>
            <a:off x="4198924" y="6493406"/>
            <a:ext cx="3860800" cy="364595"/>
          </a:xfrm>
          <a:prstGeom prst="rect">
            <a:avLst/>
          </a:prstGeom>
          <a:ln/>
        </p:spPr>
        <p:txBody>
          <a:bodyPr anchor="ctr"/>
          <a:lstStyle>
            <a:lvl1pPr algn="ctr">
              <a:defRPr sz="1000" i="1">
                <a:solidFill>
                  <a:srgbClr val="0073D4"/>
                </a:solidFill>
                <a:latin typeface="Century Gothic" charset="0"/>
                <a:ea typeface="Century Gothic" charset="0"/>
                <a:cs typeface="Century Gothic" charset="0"/>
              </a:defRPr>
            </a:lvl1pPr>
          </a:lstStyle>
          <a:p>
            <a:r>
              <a:rPr lang="en-US"/>
              <a:t>Official Use Only</a:t>
            </a:r>
            <a:endParaRPr lang="en-US" dirty="0"/>
          </a:p>
        </p:txBody>
      </p:sp>
    </p:spTree>
    <p:extLst>
      <p:ext uri="{BB962C8B-B14F-4D97-AF65-F5344CB8AC3E}">
        <p14:creationId xmlns:p14="http://schemas.microsoft.com/office/powerpoint/2010/main" val="4212882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l" defTabSz="914400" rtl="0" eaLnBrk="1" latinLnBrk="0" hangingPunct="1">
        <a:spcBef>
          <a:spcPct val="0"/>
        </a:spcBef>
        <a:buNone/>
        <a:defRPr sz="2800" b="0" kern="1200">
          <a:solidFill>
            <a:srgbClr val="0073D4"/>
          </a:solidFill>
          <a:effectLst/>
          <a:latin typeface="Century Gothic" charset="0"/>
          <a:ea typeface="Century Gothic" charset="0"/>
          <a:cs typeface="Century Gothic" charset="0"/>
        </a:defRPr>
      </a:lvl1pPr>
    </p:titleStyle>
    <p:bodyStyle>
      <a:lvl1pPr marL="236538" indent="-236538" algn="l" defTabSz="914400" rtl="0" eaLnBrk="1" latinLnBrk="0" hangingPunct="1">
        <a:lnSpc>
          <a:spcPct val="100000"/>
        </a:lnSpc>
        <a:spcBef>
          <a:spcPts val="1200"/>
        </a:spcBef>
        <a:buClr>
          <a:schemeClr val="tx2"/>
        </a:buClr>
        <a:buFont typeface="Arial" panose="020B0604020202020204" pitchFamily="34" charset="0"/>
        <a:buChar char="•"/>
        <a:tabLst/>
        <a:defRPr sz="2000" b="0" kern="1200">
          <a:solidFill>
            <a:schemeClr val="tx1">
              <a:lumMod val="90000"/>
              <a:lumOff val="10000"/>
            </a:schemeClr>
          </a:solidFill>
          <a:latin typeface="Century Gothic" charset="0"/>
          <a:ea typeface="Century Gothic" charset="0"/>
          <a:cs typeface="Century Gothic" charset="0"/>
        </a:defRPr>
      </a:lvl1pPr>
      <a:lvl2pPr marL="465138" indent="-228600" algn="l" defTabSz="914400" rtl="0" eaLnBrk="1" latinLnBrk="0" hangingPunct="1">
        <a:lnSpc>
          <a:spcPct val="90000"/>
        </a:lnSpc>
        <a:spcBef>
          <a:spcPts val="600"/>
        </a:spcBef>
        <a:buClr>
          <a:schemeClr val="tx2"/>
        </a:buClr>
        <a:buSzPct val="70000"/>
        <a:buFont typeface="Courier New" charset="0"/>
        <a:buChar char="o"/>
        <a:tabLst/>
        <a:defRPr sz="1800" kern="1200">
          <a:solidFill>
            <a:schemeClr val="tx1">
              <a:lumMod val="90000"/>
              <a:lumOff val="10000"/>
            </a:schemeClr>
          </a:solidFill>
          <a:latin typeface="Century Gothic" charset="0"/>
          <a:ea typeface="Century Gothic" charset="0"/>
          <a:cs typeface="Century Gothic" charset="0"/>
        </a:defRPr>
      </a:lvl2pPr>
      <a:lvl3pPr marL="693738" indent="-228600" algn="l" defTabSz="914400" rtl="0" eaLnBrk="1" latinLnBrk="0" hangingPunct="1">
        <a:lnSpc>
          <a:spcPct val="80000"/>
        </a:lnSpc>
        <a:spcBef>
          <a:spcPts val="600"/>
        </a:spcBef>
        <a:buClr>
          <a:schemeClr val="tx2"/>
        </a:buClr>
        <a:buSzPct val="80000"/>
        <a:buFont typeface="Arial" charset="0"/>
        <a:buChar char="•"/>
        <a:tabLst/>
        <a:defRPr sz="1600" kern="1200">
          <a:solidFill>
            <a:schemeClr val="tx1">
              <a:lumMod val="90000"/>
              <a:lumOff val="10000"/>
            </a:schemeClr>
          </a:solidFill>
          <a:latin typeface="Century Gothic" charset="0"/>
          <a:ea typeface="Century Gothic" charset="0"/>
          <a:cs typeface="Century Gothic" charset="0"/>
        </a:defRPr>
      </a:lvl3pPr>
      <a:lvl4pPr marL="922338" indent="-228600" algn="l" defTabSz="914400" rtl="0" eaLnBrk="1" latinLnBrk="0" hangingPunct="1">
        <a:lnSpc>
          <a:spcPct val="80000"/>
        </a:lnSpc>
        <a:spcBef>
          <a:spcPts val="600"/>
        </a:spcBef>
        <a:buClr>
          <a:schemeClr val="tx2"/>
        </a:buClr>
        <a:buSzPct val="80000"/>
        <a:buFont typeface="Arial" panose="020B0604020202020204" pitchFamily="34" charset="0"/>
        <a:buChar char="–"/>
        <a:tabLst/>
        <a:defRPr sz="1400" kern="1200">
          <a:solidFill>
            <a:schemeClr val="tx1">
              <a:lumMod val="90000"/>
              <a:lumOff val="10000"/>
            </a:schemeClr>
          </a:solidFill>
          <a:latin typeface="Century Gothic" charset="0"/>
          <a:ea typeface="Century Gothic" charset="0"/>
          <a:cs typeface="Century Gothic" charset="0"/>
        </a:defRPr>
      </a:lvl4pPr>
      <a:lvl5pPr marL="1150938" indent="-228600" algn="l" defTabSz="914400" rtl="0" eaLnBrk="1" latinLnBrk="0" hangingPunct="1">
        <a:lnSpc>
          <a:spcPct val="80000"/>
        </a:lnSpc>
        <a:spcBef>
          <a:spcPts val="600"/>
        </a:spcBef>
        <a:buClr>
          <a:schemeClr val="tx2"/>
        </a:buClr>
        <a:buSzPct val="70000"/>
        <a:buFont typeface="ArialMT" charset="0"/>
        <a:buChar char="&gt;"/>
        <a:tabLst/>
        <a:defRPr sz="1200" kern="1200">
          <a:solidFill>
            <a:schemeClr val="tx1">
              <a:lumMod val="90000"/>
              <a:lumOff val="10000"/>
            </a:schemeClr>
          </a:solidFill>
          <a:latin typeface="Century Gothic" charset="0"/>
          <a:ea typeface="Century Gothic" charset="0"/>
          <a:cs typeface="Century 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Inferring Missing Data in Multidimensional Arrays using Tensor Completion Algorithms</a:t>
            </a:r>
          </a:p>
        </p:txBody>
      </p:sp>
      <p:sp>
        <p:nvSpPr>
          <p:cNvPr id="3" name="Subtitle 2"/>
          <p:cNvSpPr>
            <a:spLocks noGrp="1"/>
          </p:cNvSpPr>
          <p:nvPr>
            <p:ph type="subTitle" idx="1"/>
          </p:nvPr>
        </p:nvSpPr>
        <p:spPr/>
        <p:txBody>
          <a:bodyPr>
            <a:normAutofit lnSpcReduction="10000"/>
          </a:bodyPr>
          <a:lstStyle/>
          <a:p>
            <a:r>
              <a:rPr lang="en-US" dirty="0"/>
              <a:t>Joshua Coon/5448</a:t>
            </a:r>
          </a:p>
          <a:p>
            <a:pPr>
              <a:spcBef>
                <a:spcPts val="600"/>
              </a:spcBef>
            </a:pPr>
            <a:r>
              <a:rPr lang="en-US" sz="1600" i="0" dirty="0">
                <a:solidFill>
                  <a:schemeClr val="accent1"/>
                </a:solidFill>
              </a:rPr>
              <a:t>Dylan Anderson/6755 </a:t>
            </a:r>
          </a:p>
          <a:p>
            <a:pPr>
              <a:spcBef>
                <a:spcPts val="600"/>
              </a:spcBef>
            </a:pPr>
            <a:r>
              <a:rPr lang="en-US" sz="1600" i="0" dirty="0">
                <a:solidFill>
                  <a:schemeClr val="accent1"/>
                </a:solidFill>
              </a:rPr>
              <a:t>Joshua Zollweg/6755</a:t>
            </a:r>
          </a:p>
          <a:p>
            <a:pPr>
              <a:spcBef>
                <a:spcPts val="600"/>
              </a:spcBef>
            </a:pPr>
            <a:endParaRPr lang="cs-CZ" sz="1600" i="0" dirty="0">
              <a:solidFill>
                <a:schemeClr val="accent1"/>
              </a:solidFill>
            </a:endParaRPr>
          </a:p>
          <a:p>
            <a:pPr>
              <a:spcBef>
                <a:spcPts val="600"/>
              </a:spcBef>
            </a:pPr>
            <a:endParaRPr lang="en-US" sz="1600" i="0" dirty="0">
              <a:solidFill>
                <a:schemeClr val="accent1"/>
              </a:solidFill>
            </a:endParaRPr>
          </a:p>
        </p:txBody>
      </p:sp>
      <p:sp>
        <p:nvSpPr>
          <p:cNvPr id="4" name="Rectangle 3"/>
          <p:cNvSpPr/>
          <p:nvPr/>
        </p:nvSpPr>
        <p:spPr>
          <a:xfrm>
            <a:off x="2547756" y="3015426"/>
            <a:ext cx="8983456" cy="844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44448" y="6364776"/>
            <a:ext cx="8186763" cy="276999"/>
          </a:xfrm>
          <a:prstGeom prst="rect">
            <a:avLst/>
          </a:prstGeom>
          <a:solidFill>
            <a:schemeClr val="bg1"/>
          </a:solidFill>
        </p:spPr>
        <p:txBody>
          <a:bodyPr wrap="square" rtlCol="0">
            <a:spAutoFit/>
          </a:bodyPr>
          <a:lstStyle/>
          <a:p>
            <a:r>
              <a:rPr lang="en-US" sz="600" dirty="0"/>
              <a:t>Sandia National Laboratories is a </a:t>
            </a:r>
            <a:r>
              <a:rPr lang="en-US" sz="600" dirty="0" err="1"/>
              <a:t>multimission</a:t>
            </a:r>
            <a:r>
              <a:rPr lang="en-US" sz="600" dirty="0"/>
              <a:t> laboratory managed and operated by National Technology and Engineering Solutions of Sandia, LLC, a wholly owned subsidiary of Honeywell International, Inc., for the U.S. Department of Energy’s National Nuclear Security Administration under contract DE-NA0003525.  SAND2017-8452 C</a:t>
            </a:r>
            <a:endParaRPr lang="en-US" sz="100" dirty="0"/>
          </a:p>
        </p:txBody>
      </p:sp>
    </p:spTree>
    <p:extLst>
      <p:ext uri="{BB962C8B-B14F-4D97-AF65-F5344CB8AC3E}">
        <p14:creationId xmlns:p14="http://schemas.microsoft.com/office/powerpoint/2010/main" val="161846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Hyperparameter</a:t>
            </a:r>
            <a:r>
              <a:rPr lang="en-US" b="1" u="sng" dirty="0"/>
              <a:t> Optimization: ADM</a:t>
            </a:r>
            <a:endParaRPr lang="en-US" dirty="0"/>
          </a:p>
        </p:txBody>
      </p:sp>
      <p:sp>
        <p:nvSpPr>
          <p:cNvPr id="4" name="Slide Number Placeholder 3"/>
          <p:cNvSpPr>
            <a:spLocks noGrp="1"/>
          </p:cNvSpPr>
          <p:nvPr>
            <p:ph type="sldNum" sz="quarter" idx="12"/>
          </p:nvPr>
        </p:nvSpPr>
        <p:spPr/>
        <p:txBody>
          <a:bodyPr/>
          <a:lstStyle/>
          <a:p>
            <a:fld id="{092552A5-1676-4338-8794-F2C241E2F684}" type="slidenum">
              <a:rPr lang="en-US" smtClean="0"/>
              <a:pPr/>
              <a:t>10</a:t>
            </a:fld>
            <a:endParaRPr lang="en-US" dirty="0"/>
          </a:p>
        </p:txBody>
      </p:sp>
      <p:sp>
        <p:nvSpPr>
          <p:cNvPr id="5" name="Date Placeholder 4"/>
          <p:cNvSpPr>
            <a:spLocks noGrp="1"/>
          </p:cNvSpPr>
          <p:nvPr>
            <p:ph type="dt" sz="half" idx="2"/>
          </p:nvPr>
        </p:nvSpPr>
        <p:spPr/>
        <p:txBody>
          <a:bodyPr/>
          <a:lstStyle/>
          <a:p>
            <a:fld id="{9FE7283C-DB1C-0C40-9A35-8CE000AFB611}" type="datetime8">
              <a:rPr lang="en-US" smtClean="0"/>
              <a:pPr/>
              <a:t>2/17/2019 11:22 AM</a:t>
            </a:fld>
            <a:endParaRPr lang="en-US" dirty="0"/>
          </a:p>
        </p:txBody>
      </p:sp>
      <p:grpSp>
        <p:nvGrpSpPr>
          <p:cNvPr id="15" name="Group 14"/>
          <p:cNvGrpSpPr/>
          <p:nvPr/>
        </p:nvGrpSpPr>
        <p:grpSpPr>
          <a:xfrm>
            <a:off x="0" y="1109609"/>
            <a:ext cx="7879958" cy="5514378"/>
            <a:chOff x="0" y="1109609"/>
            <a:chExt cx="7879958" cy="5514378"/>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6828"/>
            <a:stretch/>
          </p:blipFill>
          <p:spPr>
            <a:xfrm>
              <a:off x="0" y="1119883"/>
              <a:ext cx="3936869" cy="2719953"/>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5755"/>
              <a:ext cx="3964569" cy="2774091"/>
            </a:xfrm>
            <a:prstGeom prst="rect">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t="6476"/>
            <a:stretch/>
          </p:blipFill>
          <p:spPr>
            <a:xfrm>
              <a:off x="3936870" y="1109609"/>
              <a:ext cx="3943088" cy="2730227"/>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6870" y="3775755"/>
              <a:ext cx="3813532" cy="2848232"/>
            </a:xfrm>
            <a:prstGeom prst="rect">
              <a:avLst/>
            </a:prstGeom>
          </p:spPr>
        </p:pic>
      </p:grpSp>
      <p:sp>
        <p:nvSpPr>
          <p:cNvPr id="10" name="TextBox 9"/>
          <p:cNvSpPr txBox="1"/>
          <p:nvPr/>
        </p:nvSpPr>
        <p:spPr>
          <a:xfrm>
            <a:off x="7741508" y="991676"/>
            <a:ext cx="4405184" cy="618630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Plots show effects of various parameter settings for ADM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Energy (HE) normalized (energy normalization) data 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Plots are </a:t>
            </a:r>
            <a:r>
              <a:rPr lang="en-US" dirty="0" err="1"/>
              <a:t>Frobenius</a:t>
            </a:r>
            <a:r>
              <a:rPr lang="en-US" dirty="0"/>
              <a:t> norm vs:</a:t>
            </a:r>
          </a:p>
          <a:p>
            <a:pPr marL="742950" lvl="1" indent="-285750">
              <a:buFont typeface="Arial" panose="020B0604020202020204" pitchFamily="34" charset="0"/>
              <a:buChar char="•"/>
            </a:pPr>
            <a:r>
              <a:rPr lang="en-US" dirty="0"/>
              <a:t>Iterations (top left)</a:t>
            </a:r>
          </a:p>
          <a:p>
            <a:pPr marL="742950" lvl="1" indent="-285750">
              <a:buFont typeface="Arial" panose="020B0604020202020204" pitchFamily="34" charset="0"/>
              <a:buChar char="•"/>
            </a:pPr>
            <a:r>
              <a:rPr lang="en-US" dirty="0"/>
              <a:t>Learning Rate (bottom left)</a:t>
            </a:r>
          </a:p>
          <a:p>
            <a:pPr marL="742950" lvl="1" indent="-285750">
              <a:buFont typeface="Arial" panose="020B0604020202020204" pitchFamily="34" charset="0"/>
              <a:buChar char="•"/>
            </a:pPr>
            <a:r>
              <a:rPr lang="en-US" dirty="0"/>
              <a:t>Eigenvalue cutoff level (top right)</a:t>
            </a:r>
          </a:p>
          <a:p>
            <a:pPr marL="742950" lvl="1" indent="-285750">
              <a:buFont typeface="Arial" panose="020B0604020202020204" pitchFamily="34" charset="0"/>
              <a:buChar char="•"/>
            </a:pPr>
            <a:r>
              <a:rPr lang="en-US" dirty="0"/>
              <a:t>Fraction removed (bottom right)</a:t>
            </a:r>
          </a:p>
          <a:p>
            <a:pPr marL="742950" lvl="1" indent="-285750">
              <a:buFont typeface="Arial" panose="020B0604020202020204" pitchFamily="34" charset="0"/>
              <a:buChar char="•"/>
            </a:pPr>
            <a:endParaRPr lang="en-US" dirty="0"/>
          </a:p>
          <a:p>
            <a:r>
              <a:rPr lang="en-US" b="1" dirty="0"/>
              <a:t>Compared to </a:t>
            </a:r>
            <a:r>
              <a:rPr lang="en-US" b="1" dirty="0" err="1"/>
              <a:t>SiLRTC</a:t>
            </a:r>
            <a:r>
              <a:rPr lang="en-US" b="1" dirty="0"/>
              <a:t> algorithm, ADM produces lower </a:t>
            </a:r>
            <a:r>
              <a:rPr lang="en-US" b="1" dirty="0" err="1"/>
              <a:t>Frobenius</a:t>
            </a:r>
            <a:r>
              <a:rPr lang="en-US" b="1" dirty="0"/>
              <a:t> scores and smaller </a:t>
            </a:r>
            <a:r>
              <a:rPr lang="en-US" b="1" dirty="0" err="1"/>
              <a:t>Frobenius</a:t>
            </a:r>
            <a:r>
              <a:rPr lang="en-US" b="1" dirty="0"/>
              <a:t> norm increases with non-optimal </a:t>
            </a:r>
            <a:r>
              <a:rPr lang="en-US" b="1" dirty="0" err="1"/>
              <a:t>hyperparameters</a:t>
            </a:r>
            <a:endParaRPr lang="en-US" b="1" dirty="0"/>
          </a:p>
          <a:p>
            <a:pPr lvl="1"/>
            <a:endParaRPr lang="en-US" dirty="0"/>
          </a:p>
          <a:p>
            <a:endParaRPr lang="en-US" dirty="0"/>
          </a:p>
        </p:txBody>
      </p:sp>
    </p:spTree>
    <p:extLst>
      <p:ext uri="{BB962C8B-B14F-4D97-AF65-F5344CB8AC3E}">
        <p14:creationId xmlns:p14="http://schemas.microsoft.com/office/powerpoint/2010/main" val="228930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Salt and Pepper Noise: ADM Visual Comparison</a:t>
            </a:r>
          </a:p>
        </p:txBody>
      </p:sp>
      <p:sp>
        <p:nvSpPr>
          <p:cNvPr id="4" name="Slide Number Placeholder 3"/>
          <p:cNvSpPr>
            <a:spLocks noGrp="1"/>
          </p:cNvSpPr>
          <p:nvPr>
            <p:ph type="sldNum" sz="quarter" idx="12"/>
          </p:nvPr>
        </p:nvSpPr>
        <p:spPr>
          <a:xfrm>
            <a:off x="8686800" y="6532941"/>
            <a:ext cx="1448872" cy="287678"/>
          </a:xfrm>
        </p:spPr>
        <p:txBody>
          <a:bodyPr/>
          <a:lstStyle/>
          <a:p>
            <a:fld id="{092552A5-1676-4338-8794-F2C241E2F684}" type="slidenum">
              <a:rPr lang="en-US" smtClean="0"/>
              <a:pPr/>
              <a:t>11</a:t>
            </a:fld>
            <a:endParaRPr lang="en-US" dirty="0"/>
          </a:p>
        </p:txBody>
      </p:sp>
      <p:sp>
        <p:nvSpPr>
          <p:cNvPr id="17" name="TextBox 16"/>
          <p:cNvSpPr txBox="1"/>
          <p:nvPr/>
        </p:nvSpPr>
        <p:spPr>
          <a:xfrm>
            <a:off x="8777824" y="1524001"/>
            <a:ext cx="3116356" cy="2554545"/>
          </a:xfrm>
          <a:prstGeom prst="rect">
            <a:avLst/>
          </a:prstGeom>
          <a:noFill/>
        </p:spPr>
        <p:txBody>
          <a:bodyPr wrap="square" rtlCol="0">
            <a:spAutoFit/>
          </a:bodyPr>
          <a:lstStyle/>
          <a:p>
            <a:r>
              <a:rPr lang="en-US" sz="1600" b="1" u="sng" dirty="0"/>
              <a:t>Notes:</a:t>
            </a:r>
          </a:p>
          <a:p>
            <a:endParaRPr lang="en-US" sz="1600" dirty="0"/>
          </a:p>
          <a:p>
            <a:r>
              <a:rPr lang="en-US" sz="1600" b="1" dirty="0"/>
              <a:t>90% </a:t>
            </a:r>
            <a:r>
              <a:rPr lang="en-US" sz="1600" dirty="0"/>
              <a:t>of original data missing</a:t>
            </a:r>
          </a:p>
          <a:p>
            <a:endParaRPr lang="en-US" sz="1600" dirty="0"/>
          </a:p>
          <a:p>
            <a:r>
              <a:rPr lang="en-US" sz="1600" dirty="0"/>
              <a:t>Data removed in “Salt-and-Pepper noise” fashion</a:t>
            </a:r>
          </a:p>
          <a:p>
            <a:endParaRPr lang="en-US" sz="1600" dirty="0"/>
          </a:p>
          <a:p>
            <a:r>
              <a:rPr lang="en-US" sz="1600" dirty="0"/>
              <a:t>Recovered data shows several fine features of original data</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1" y="1059139"/>
            <a:ext cx="4513055" cy="259148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2849" y="1152167"/>
            <a:ext cx="4351046" cy="2498453"/>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9712" y="3966471"/>
            <a:ext cx="4469497" cy="2566469"/>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18" y="3900175"/>
            <a:ext cx="4584953" cy="2632766"/>
          </a:xfrm>
          <a:prstGeom prst="rect">
            <a:avLst/>
          </a:prstGeom>
        </p:spPr>
      </p:pic>
    </p:spTree>
    <p:extLst>
      <p:ext uri="{BB962C8B-B14F-4D97-AF65-F5344CB8AC3E}">
        <p14:creationId xmlns:p14="http://schemas.microsoft.com/office/powerpoint/2010/main" val="308780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SiLRTC</a:t>
            </a:r>
            <a:r>
              <a:rPr lang="en-US" dirty="0"/>
              <a:t> vs. ADM for Salt and Pepper Noise: Fit Metric</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E55A7B-7854-E145-92D9-B491DF4BAE2D}" type="slidenum">
              <a:rPr kumimoji="0" lang="en-US" sz="1400" b="0" i="0" u="none" strike="noStrike" kern="1200" cap="none" spc="0" normalizeH="0" baseline="0" noProof="0" smtClean="0">
                <a:ln>
                  <a:noFill/>
                </a:ln>
                <a:solidFill>
                  <a:prstClr val="black"/>
                </a:solidFill>
                <a:effectLst/>
                <a:uLnTx/>
                <a:uFillTx/>
                <a:latin typeface="Calibri"/>
                <a:ea typeface="+mn-ea"/>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black"/>
              </a:solidFill>
              <a:effectLst/>
              <a:uLnTx/>
              <a:uFillTx/>
              <a:latin typeface="Calibri"/>
              <a:ea typeface="+mn-e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2838"/>
            <a:ext cx="6246697" cy="466550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362" y="1108997"/>
            <a:ext cx="6397638" cy="4778236"/>
          </a:xfrm>
          <a:prstGeom prst="rect">
            <a:avLst/>
          </a:prstGeom>
        </p:spPr>
      </p:pic>
    </p:spTree>
    <p:extLst>
      <p:ext uri="{BB962C8B-B14F-4D97-AF65-F5344CB8AC3E}">
        <p14:creationId xmlns:p14="http://schemas.microsoft.com/office/powerpoint/2010/main" val="339710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SiLRTC</a:t>
            </a:r>
            <a:r>
              <a:rPr lang="en-US" dirty="0"/>
              <a:t> vs. ADM for Missing Bands: Fit Metric</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E55A7B-7854-E145-92D9-B491DF4BAE2D}" type="slidenum">
              <a:rPr kumimoji="0" lang="en-US" sz="1400" b="0" i="0" u="none" strike="noStrike" kern="1200" cap="none" spc="0" normalizeH="0" baseline="0" noProof="0" smtClean="0">
                <a:ln>
                  <a:noFill/>
                </a:ln>
                <a:solidFill>
                  <a:prstClr val="black"/>
                </a:solidFill>
                <a:effectLst/>
                <a:uLnTx/>
                <a:uFillTx/>
                <a:latin typeface="Calibri"/>
                <a:ea typeface="+mn-ea"/>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solidFill>
              <a:effectLst/>
              <a:uLnTx/>
              <a:uFillTx/>
              <a:latin typeface="Calibri"/>
              <a:ea typeface="+mn-ea"/>
            </a:endParaRPr>
          </a:p>
        </p:txBody>
      </p:sp>
      <p:pic>
        <p:nvPicPr>
          <p:cNvPr id="7"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8933" y="1139923"/>
            <a:ext cx="6222061" cy="46471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629" y="1074510"/>
            <a:ext cx="6214191" cy="4837340"/>
          </a:xfrm>
          <a:prstGeom prst="rect">
            <a:avLst/>
          </a:prstGeom>
        </p:spPr>
      </p:pic>
    </p:spTree>
    <p:extLst>
      <p:ext uri="{BB962C8B-B14F-4D97-AF65-F5344CB8AC3E}">
        <p14:creationId xmlns:p14="http://schemas.microsoft.com/office/powerpoint/2010/main" val="354717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1075353"/>
            <a:ext cx="8305749" cy="5707386"/>
            <a:chOff x="104052" y="874817"/>
            <a:chExt cx="8305749" cy="5707386"/>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52" y="3810363"/>
              <a:ext cx="4234410" cy="26835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7092" y="874817"/>
              <a:ext cx="4480029" cy="287595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7350" y="3722023"/>
              <a:ext cx="4412451" cy="286018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053" y="874817"/>
              <a:ext cx="4152961" cy="2961955"/>
            </a:xfrm>
            <a:prstGeom prst="rect">
              <a:avLst/>
            </a:prstGeom>
          </p:spPr>
        </p:pic>
      </p:grpSp>
      <p:sp>
        <p:nvSpPr>
          <p:cNvPr id="2" name="Title 1"/>
          <p:cNvSpPr>
            <a:spLocks noGrp="1"/>
          </p:cNvSpPr>
          <p:nvPr>
            <p:ph type="title"/>
          </p:nvPr>
        </p:nvSpPr>
        <p:spPr/>
        <p:txBody>
          <a:bodyPr/>
          <a:lstStyle/>
          <a:p>
            <a:r>
              <a:rPr lang="en-US" dirty="0"/>
              <a:t>ADM Bands Missing</a:t>
            </a:r>
          </a:p>
        </p:txBody>
      </p:sp>
      <p:sp>
        <p:nvSpPr>
          <p:cNvPr id="4" name="Slide Number Placeholder 3"/>
          <p:cNvSpPr>
            <a:spLocks noGrp="1"/>
          </p:cNvSpPr>
          <p:nvPr>
            <p:ph type="sldNum" sz="quarter" idx="12"/>
          </p:nvPr>
        </p:nvSpPr>
        <p:spPr/>
        <p:txBody>
          <a:bodyPr/>
          <a:lstStyle/>
          <a:p>
            <a:fld id="{092552A5-1676-4338-8794-F2C241E2F684}" type="slidenum">
              <a:rPr lang="en-US" smtClean="0"/>
              <a:pPr/>
              <a:t>14</a:t>
            </a:fld>
            <a:endParaRPr lang="en-US" dirty="0"/>
          </a:p>
        </p:txBody>
      </p:sp>
      <p:sp>
        <p:nvSpPr>
          <p:cNvPr id="5" name="Date Placeholder 4"/>
          <p:cNvSpPr>
            <a:spLocks noGrp="1"/>
          </p:cNvSpPr>
          <p:nvPr>
            <p:ph type="dt" sz="half" idx="2"/>
          </p:nvPr>
        </p:nvSpPr>
        <p:spPr/>
        <p:txBody>
          <a:bodyPr/>
          <a:lstStyle/>
          <a:p>
            <a:fld id="{9FE7283C-DB1C-0C40-9A35-8CE000AFB611}" type="datetime8">
              <a:rPr lang="en-US" smtClean="0"/>
              <a:pPr/>
              <a:t>2/17/2019 11:22 AM</a:t>
            </a:fld>
            <a:endParaRPr lang="en-US" dirty="0"/>
          </a:p>
        </p:txBody>
      </p:sp>
      <p:sp>
        <p:nvSpPr>
          <p:cNvPr id="11" name="TextBox 10"/>
          <p:cNvSpPr txBox="1"/>
          <p:nvPr/>
        </p:nvSpPr>
        <p:spPr>
          <a:xfrm>
            <a:off x="8539212" y="1174986"/>
            <a:ext cx="3405675" cy="4524315"/>
          </a:xfrm>
          <a:prstGeom prst="rect">
            <a:avLst/>
          </a:prstGeom>
          <a:noFill/>
        </p:spPr>
        <p:txBody>
          <a:bodyPr wrap="square" rtlCol="0">
            <a:spAutoFit/>
          </a:bodyPr>
          <a:lstStyle/>
          <a:p>
            <a:r>
              <a:rPr lang="en-US" sz="2400" dirty="0"/>
              <a:t>HE Data sets with bands missing</a:t>
            </a:r>
          </a:p>
          <a:p>
            <a:endParaRPr lang="en-US" sz="2400" dirty="0"/>
          </a:p>
          <a:p>
            <a:r>
              <a:rPr lang="en-US" sz="2400" dirty="0"/>
              <a:t>Completed with ADM algorithm</a:t>
            </a:r>
          </a:p>
          <a:p>
            <a:endParaRPr lang="en-US" sz="2400" dirty="0"/>
          </a:p>
          <a:p>
            <a:r>
              <a:rPr lang="en-US" sz="2400" dirty="0"/>
              <a:t>2 bands missing (top left), 4 bands missing (bottom left), 6 bands missing (top right), 8 bands missing (bottom right)</a:t>
            </a:r>
          </a:p>
        </p:txBody>
      </p:sp>
    </p:spTree>
    <p:extLst>
      <p:ext uri="{BB962C8B-B14F-4D97-AF65-F5344CB8AC3E}">
        <p14:creationId xmlns:p14="http://schemas.microsoft.com/office/powerpoint/2010/main" val="34466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SiLRTC</a:t>
            </a:r>
            <a:r>
              <a:rPr lang="en-US" dirty="0"/>
              <a:t> Bands Missing</a:t>
            </a:r>
          </a:p>
        </p:txBody>
      </p:sp>
      <p:sp>
        <p:nvSpPr>
          <p:cNvPr id="4" name="Slide Number Placeholder 3"/>
          <p:cNvSpPr>
            <a:spLocks noGrp="1"/>
          </p:cNvSpPr>
          <p:nvPr>
            <p:ph type="sldNum" sz="quarter" idx="12"/>
          </p:nvPr>
        </p:nvSpPr>
        <p:spPr/>
        <p:txBody>
          <a:bodyPr/>
          <a:lstStyle/>
          <a:p>
            <a:fld id="{092552A5-1676-4338-8794-F2C241E2F684}" type="slidenum">
              <a:rPr lang="en-US" smtClean="0"/>
              <a:pPr/>
              <a:t>15</a:t>
            </a:fld>
            <a:endParaRPr lang="en-US" dirty="0"/>
          </a:p>
        </p:txBody>
      </p:sp>
      <p:sp>
        <p:nvSpPr>
          <p:cNvPr id="5" name="Date Placeholder 4"/>
          <p:cNvSpPr>
            <a:spLocks noGrp="1"/>
          </p:cNvSpPr>
          <p:nvPr>
            <p:ph type="dt" sz="half" idx="2"/>
          </p:nvPr>
        </p:nvSpPr>
        <p:spPr/>
        <p:txBody>
          <a:bodyPr/>
          <a:lstStyle/>
          <a:p>
            <a:fld id="{9FE7283C-DB1C-0C40-9A35-8CE000AFB611}" type="datetime8">
              <a:rPr lang="en-US" smtClean="0"/>
              <a:pPr/>
              <a:t>2/17/2019 11:22 AM</a:t>
            </a:fld>
            <a:endParaRPr lang="en-US" dirty="0"/>
          </a:p>
        </p:txBody>
      </p:sp>
      <p:sp>
        <p:nvSpPr>
          <p:cNvPr id="6" name="TextBox 5"/>
          <p:cNvSpPr txBox="1"/>
          <p:nvPr/>
        </p:nvSpPr>
        <p:spPr>
          <a:xfrm>
            <a:off x="7865170" y="1346817"/>
            <a:ext cx="3971232" cy="4154984"/>
          </a:xfrm>
          <a:prstGeom prst="rect">
            <a:avLst/>
          </a:prstGeom>
          <a:noFill/>
        </p:spPr>
        <p:txBody>
          <a:bodyPr wrap="square" rtlCol="0">
            <a:spAutoFit/>
          </a:bodyPr>
          <a:lstStyle/>
          <a:p>
            <a:r>
              <a:rPr lang="en-US" sz="2400" dirty="0"/>
              <a:t>HE Data sets with bands missing</a:t>
            </a:r>
          </a:p>
          <a:p>
            <a:endParaRPr lang="en-US" sz="2400" dirty="0"/>
          </a:p>
          <a:p>
            <a:r>
              <a:rPr lang="en-US" sz="2400" dirty="0"/>
              <a:t>Completed with </a:t>
            </a:r>
            <a:r>
              <a:rPr lang="en-US" sz="2400" dirty="0" err="1"/>
              <a:t>SiLRTC</a:t>
            </a:r>
            <a:r>
              <a:rPr lang="en-US" sz="2400" dirty="0"/>
              <a:t> algorithm</a:t>
            </a:r>
          </a:p>
          <a:p>
            <a:endParaRPr lang="en-US" sz="2400" dirty="0"/>
          </a:p>
          <a:p>
            <a:r>
              <a:rPr lang="en-US" sz="2400" dirty="0"/>
              <a:t>2 bands missing (top left), 4 bands missing (bottom left), 6 bands missing (top right), 8 bands missing (bottom right)</a:t>
            </a:r>
          </a:p>
        </p:txBody>
      </p:sp>
      <p:grpSp>
        <p:nvGrpSpPr>
          <p:cNvPr id="11" name="Group 10"/>
          <p:cNvGrpSpPr/>
          <p:nvPr/>
        </p:nvGrpSpPr>
        <p:grpSpPr>
          <a:xfrm>
            <a:off x="215545" y="1152740"/>
            <a:ext cx="7542655" cy="5546508"/>
            <a:chOff x="40885" y="808503"/>
            <a:chExt cx="7542655" cy="5546508"/>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85" y="808503"/>
              <a:ext cx="4003789" cy="269523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96" y="3500120"/>
              <a:ext cx="4044674" cy="275429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632" y="808503"/>
              <a:ext cx="3790417" cy="286073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5488" y="3503737"/>
              <a:ext cx="3788052" cy="2851274"/>
            </a:xfrm>
            <a:prstGeom prst="rect">
              <a:avLst/>
            </a:prstGeom>
          </p:spPr>
        </p:pic>
      </p:grpSp>
    </p:spTree>
    <p:extLst>
      <p:ext uri="{BB962C8B-B14F-4D97-AF65-F5344CB8AC3E}">
        <p14:creationId xmlns:p14="http://schemas.microsoft.com/office/powerpoint/2010/main" val="88601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3"/>
          </p:nvPr>
        </p:nvSpPr>
        <p:spPr/>
        <p:txBody>
          <a:bodyPr>
            <a:normAutofit fontScale="92500" lnSpcReduction="20000"/>
          </a:bodyPr>
          <a:lstStyle/>
          <a:p>
            <a:r>
              <a:rPr lang="en-US" sz="2900" dirty="0" err="1"/>
              <a:t>SiLRTC</a:t>
            </a:r>
            <a:r>
              <a:rPr lang="en-US" sz="2900" dirty="0"/>
              <a:t> and ADM algorithm can recover visually close approximations of data sets with missing entries</a:t>
            </a:r>
          </a:p>
          <a:p>
            <a:pPr lvl="1"/>
            <a:r>
              <a:rPr lang="en-US" sz="2200" dirty="0"/>
              <a:t>Salt and Pepper Noise with 90% of data missing</a:t>
            </a:r>
          </a:p>
          <a:p>
            <a:r>
              <a:rPr lang="en-US" sz="2900" dirty="0"/>
              <a:t>ADM is better than </a:t>
            </a:r>
            <a:r>
              <a:rPr lang="en-US" sz="2900" dirty="0" err="1"/>
              <a:t>SiLRTC</a:t>
            </a:r>
            <a:r>
              <a:rPr lang="en-US" sz="2900" dirty="0"/>
              <a:t> for recovering data with salt and pepper noise present</a:t>
            </a:r>
          </a:p>
          <a:p>
            <a:pPr lvl="1"/>
            <a:r>
              <a:rPr lang="en-US" sz="2200" dirty="0"/>
              <a:t>Shown statistically through a large number of data sets with various amounts of missing data</a:t>
            </a:r>
          </a:p>
          <a:p>
            <a:r>
              <a:rPr lang="en-US" sz="2900" dirty="0"/>
              <a:t>ADM and </a:t>
            </a:r>
            <a:r>
              <a:rPr lang="en-US" sz="2900" dirty="0" err="1"/>
              <a:t>SiLRTC</a:t>
            </a:r>
            <a:r>
              <a:rPr lang="en-US" sz="2900" dirty="0"/>
              <a:t> equally good for data with bands missing</a:t>
            </a:r>
          </a:p>
          <a:p>
            <a:pPr lvl="1"/>
            <a:r>
              <a:rPr lang="en-US" sz="2000" dirty="0"/>
              <a:t>Possible that </a:t>
            </a:r>
            <a:r>
              <a:rPr lang="en-US" sz="2000" dirty="0" err="1"/>
              <a:t>hyperparameters</a:t>
            </a:r>
            <a:r>
              <a:rPr lang="en-US" sz="2000" dirty="0"/>
              <a:t> need to be </a:t>
            </a:r>
            <a:r>
              <a:rPr lang="en-US" sz="2000" dirty="0" err="1"/>
              <a:t>reoptimized</a:t>
            </a:r>
            <a:r>
              <a:rPr lang="en-US" sz="2000" dirty="0"/>
              <a:t> for missing bands case</a:t>
            </a:r>
          </a:p>
          <a:p>
            <a:pPr lvl="1"/>
            <a:endParaRPr lang="en-US" sz="1050" dirty="0"/>
          </a:p>
          <a:p>
            <a:pPr marL="0" indent="0">
              <a:buNone/>
            </a:pPr>
            <a:endParaRPr lang="en-US" sz="1200" b="1" dirty="0">
              <a:solidFill>
                <a:srgbClr val="002060"/>
              </a:solidFill>
            </a:endParaRPr>
          </a:p>
          <a:p>
            <a:pPr marL="0" indent="0">
              <a:buNone/>
            </a:pPr>
            <a:r>
              <a:rPr lang="en-US" sz="1600" b="1" dirty="0">
                <a:solidFill>
                  <a:srgbClr val="002060"/>
                </a:solidFill>
              </a:rPr>
              <a:t>What is the one-sentence summary of your R&amp;D that you would want a technical person to remember?</a:t>
            </a:r>
          </a:p>
          <a:p>
            <a:pPr marL="0" indent="0">
              <a:buNone/>
            </a:pPr>
            <a:r>
              <a:rPr lang="en-US" sz="1400" dirty="0">
                <a:solidFill>
                  <a:srgbClr val="002060"/>
                </a:solidFill>
              </a:rPr>
              <a:t>Our team has written in Python and tested two algorithms that use nuclear norm minimization to iteratively solve tensor completion problems.</a:t>
            </a:r>
          </a:p>
          <a:p>
            <a:pPr marL="0" indent="0">
              <a:buNone/>
            </a:pPr>
            <a:r>
              <a:rPr lang="en-US" sz="1600" b="1" dirty="0">
                <a:solidFill>
                  <a:srgbClr val="002060"/>
                </a:solidFill>
              </a:rPr>
              <a:t>What is the one-sentence summary of your R&amp;D that you would want a manager or program developer to remember?</a:t>
            </a:r>
            <a:r>
              <a:rPr lang="en-US" sz="2400" dirty="0">
                <a:solidFill>
                  <a:srgbClr val="002060"/>
                </a:solidFill>
              </a:rPr>
              <a:t>	</a:t>
            </a:r>
          </a:p>
          <a:p>
            <a:pPr marL="0" indent="0">
              <a:buNone/>
            </a:pPr>
            <a:r>
              <a:rPr lang="en-US" sz="1400" dirty="0">
                <a:solidFill>
                  <a:srgbClr val="002060"/>
                </a:solidFill>
              </a:rPr>
              <a:t>If you have spectral or sensor data with missing values or you are interested in tensors method and the kinds of problems they can solve, please come talk to me.</a:t>
            </a:r>
            <a:endParaRPr lang="en-US" sz="2400" dirty="0">
              <a:solidFill>
                <a:srgbClr val="002060"/>
              </a:solidFill>
            </a:endParaRPr>
          </a:p>
          <a:p>
            <a:endParaRPr lang="en-US" sz="1050" dirty="0"/>
          </a:p>
        </p:txBody>
      </p:sp>
      <p:sp>
        <p:nvSpPr>
          <p:cNvPr id="4" name="Slide Number Placeholder 3"/>
          <p:cNvSpPr>
            <a:spLocks noGrp="1"/>
          </p:cNvSpPr>
          <p:nvPr>
            <p:ph type="sldNum" sz="quarter" idx="12"/>
          </p:nvPr>
        </p:nvSpPr>
        <p:spPr/>
        <p:txBody>
          <a:bodyPr/>
          <a:lstStyle/>
          <a:p>
            <a:fld id="{092552A5-1676-4338-8794-F2C241E2F684}" type="slidenum">
              <a:rPr lang="en-US" smtClean="0"/>
              <a:pPr/>
              <a:t>16</a:t>
            </a:fld>
            <a:endParaRPr lang="en-US" dirty="0"/>
          </a:p>
        </p:txBody>
      </p:sp>
    </p:spTree>
    <p:extLst>
      <p:ext uri="{BB962C8B-B14F-4D97-AF65-F5344CB8AC3E}">
        <p14:creationId xmlns:p14="http://schemas.microsoft.com/office/powerpoint/2010/main" val="931000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Additional Slides</a:t>
            </a:r>
          </a:p>
        </p:txBody>
      </p:sp>
      <p:sp>
        <p:nvSpPr>
          <p:cNvPr id="7" name="Subtitle 6"/>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92552A5-1676-4338-8794-F2C241E2F684}" type="slidenum">
              <a:rPr lang="en-US" smtClean="0"/>
              <a:pPr/>
              <a:t>17</a:t>
            </a:fld>
            <a:endParaRPr lang="en-US" dirty="0"/>
          </a:p>
        </p:txBody>
      </p:sp>
      <p:sp>
        <p:nvSpPr>
          <p:cNvPr id="5" name="Date Placeholder 4"/>
          <p:cNvSpPr>
            <a:spLocks noGrp="1"/>
          </p:cNvSpPr>
          <p:nvPr>
            <p:ph type="dt" sz="half" idx="2"/>
          </p:nvPr>
        </p:nvSpPr>
        <p:spPr/>
        <p:txBody>
          <a:bodyPr/>
          <a:lstStyle/>
          <a:p>
            <a:fld id="{9FE7283C-DB1C-0C40-9A35-8CE000AFB611}" type="datetime8">
              <a:rPr lang="en-US" smtClean="0"/>
              <a:pPr/>
              <a:t>2/17/2019 11:22 AM</a:t>
            </a:fld>
            <a:endParaRPr lang="en-US" dirty="0"/>
          </a:p>
        </p:txBody>
      </p:sp>
    </p:spTree>
    <p:extLst>
      <p:ext uri="{BB962C8B-B14F-4D97-AF65-F5344CB8AC3E}">
        <p14:creationId xmlns:p14="http://schemas.microsoft.com/office/powerpoint/2010/main" val="177866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a:t>Abstract</a:t>
            </a:r>
          </a:p>
        </p:txBody>
      </p:sp>
      <p:sp>
        <p:nvSpPr>
          <p:cNvPr id="4" name="Content Placeholder 3"/>
          <p:cNvSpPr>
            <a:spLocks noGrp="1"/>
          </p:cNvSpPr>
          <p:nvPr>
            <p:ph idx="13"/>
          </p:nvPr>
        </p:nvSpPr>
        <p:spPr/>
        <p:txBody>
          <a:bodyPr>
            <a:normAutofit/>
          </a:bodyPr>
          <a:lstStyle/>
          <a:p>
            <a:endParaRPr lang="en-US" u="sng" dirty="0"/>
          </a:p>
          <a:p>
            <a:endParaRPr lang="en-US" u="sng" dirty="0"/>
          </a:p>
          <a:p>
            <a:endParaRPr lang="en-US" u="sng" dirty="0"/>
          </a:p>
          <a:p>
            <a:endParaRPr lang="en-US" u="sng" dirty="0"/>
          </a:p>
          <a:p>
            <a:endParaRPr lang="en-US" u="sng" dirty="0"/>
          </a:p>
          <a:p>
            <a:pPr marL="0" indent="0">
              <a:buNone/>
            </a:pPr>
            <a:endParaRPr lang="en-US" u="sng" dirty="0"/>
          </a:p>
          <a:p>
            <a:endParaRPr lang="en-US" u="sng" dirty="0"/>
          </a:p>
          <a:p>
            <a:endParaRPr lang="en-US" u="sng" dirty="0"/>
          </a:p>
          <a:p>
            <a:endParaRPr lang="en-US" u="sng" dirty="0"/>
          </a:p>
          <a:p>
            <a:pPr marL="0" indent="0">
              <a:buNone/>
            </a:pPr>
            <a:endParaRPr lang="en-US" dirty="0"/>
          </a:p>
        </p:txBody>
      </p:sp>
      <p:sp>
        <p:nvSpPr>
          <p:cNvPr id="8" name="Slide Number Placeholder 7"/>
          <p:cNvSpPr>
            <a:spLocks noGrp="1"/>
          </p:cNvSpPr>
          <p:nvPr>
            <p:ph type="sldNum" sz="quarter" idx="12"/>
          </p:nvPr>
        </p:nvSpPr>
        <p:spPr/>
        <p:txBody>
          <a:bodyPr/>
          <a:lstStyle/>
          <a:p>
            <a:fld id="{092552A5-1676-4338-8794-F2C241E2F684}" type="slidenum">
              <a:rPr lang="en-US" smtClean="0"/>
              <a:pPr/>
              <a:t>18</a:t>
            </a:fld>
            <a:endParaRPr lang="en-US" dirty="0"/>
          </a:p>
        </p:txBody>
      </p:sp>
      <p:sp>
        <p:nvSpPr>
          <p:cNvPr id="19" name="Content Placeholder 2"/>
          <p:cNvSpPr txBox="1">
            <a:spLocks/>
          </p:cNvSpPr>
          <p:nvPr/>
        </p:nvSpPr>
        <p:spPr>
          <a:xfrm>
            <a:off x="2209800" y="1135032"/>
            <a:ext cx="7772400" cy="4275169"/>
          </a:xfrm>
          <a:prstGeom prst="rect">
            <a:avLst/>
          </a:prstGeom>
        </p:spPr>
        <p:txBody>
          <a:bodyPr/>
          <a:lstStyle>
            <a:lvl1pPr marL="236538" indent="-236538" algn="l" defTabSz="914400" rtl="0" eaLnBrk="1" latinLnBrk="0" hangingPunct="1">
              <a:lnSpc>
                <a:spcPct val="100000"/>
              </a:lnSpc>
              <a:spcBef>
                <a:spcPts val="1200"/>
              </a:spcBef>
              <a:buClr>
                <a:schemeClr val="tx2"/>
              </a:buClr>
              <a:buFont typeface="Arial" panose="020B0604020202020204" pitchFamily="34" charset="0"/>
              <a:buChar char="•"/>
              <a:tabLst/>
              <a:defRPr sz="2000" b="0" kern="1200">
                <a:solidFill>
                  <a:schemeClr val="tx1">
                    <a:lumMod val="90000"/>
                    <a:lumOff val="10000"/>
                  </a:schemeClr>
                </a:solidFill>
                <a:latin typeface="Century Gothic" charset="0"/>
                <a:ea typeface="Century Gothic" charset="0"/>
                <a:cs typeface="Century Gothic" charset="0"/>
              </a:defRPr>
            </a:lvl1pPr>
            <a:lvl2pPr marL="465138" indent="-228600" algn="l" defTabSz="914400" rtl="0" eaLnBrk="1" latinLnBrk="0" hangingPunct="1">
              <a:lnSpc>
                <a:spcPct val="90000"/>
              </a:lnSpc>
              <a:spcBef>
                <a:spcPts val="600"/>
              </a:spcBef>
              <a:buClr>
                <a:schemeClr val="tx2"/>
              </a:buClr>
              <a:buSzPct val="70000"/>
              <a:buFont typeface="Courier New" charset="0"/>
              <a:buChar char="o"/>
              <a:tabLst/>
              <a:defRPr sz="1800" kern="1200">
                <a:solidFill>
                  <a:schemeClr val="tx1">
                    <a:lumMod val="90000"/>
                    <a:lumOff val="10000"/>
                  </a:schemeClr>
                </a:solidFill>
                <a:latin typeface="Century Gothic" charset="0"/>
                <a:ea typeface="Century Gothic" charset="0"/>
                <a:cs typeface="Century Gothic" charset="0"/>
              </a:defRPr>
            </a:lvl2pPr>
            <a:lvl3pPr marL="693738" indent="-228600" algn="l" defTabSz="914400" rtl="0" eaLnBrk="1" latinLnBrk="0" hangingPunct="1">
              <a:lnSpc>
                <a:spcPct val="80000"/>
              </a:lnSpc>
              <a:spcBef>
                <a:spcPts val="600"/>
              </a:spcBef>
              <a:buClr>
                <a:schemeClr val="tx2"/>
              </a:buClr>
              <a:buSzPct val="80000"/>
              <a:buFont typeface="Arial" charset="0"/>
              <a:buChar char="•"/>
              <a:tabLst/>
              <a:defRPr sz="1600" kern="1200">
                <a:solidFill>
                  <a:schemeClr val="tx1">
                    <a:lumMod val="90000"/>
                    <a:lumOff val="10000"/>
                  </a:schemeClr>
                </a:solidFill>
                <a:latin typeface="Century Gothic" charset="0"/>
                <a:ea typeface="Century Gothic" charset="0"/>
                <a:cs typeface="Century Gothic" charset="0"/>
              </a:defRPr>
            </a:lvl3pPr>
            <a:lvl4pPr marL="922338" indent="-228600" algn="l" defTabSz="914400" rtl="0" eaLnBrk="1" latinLnBrk="0" hangingPunct="1">
              <a:lnSpc>
                <a:spcPct val="80000"/>
              </a:lnSpc>
              <a:spcBef>
                <a:spcPts val="600"/>
              </a:spcBef>
              <a:buClr>
                <a:schemeClr val="tx2"/>
              </a:buClr>
              <a:buSzPct val="80000"/>
              <a:buFont typeface="Arial" panose="020B0604020202020204" pitchFamily="34" charset="0"/>
              <a:buChar char="–"/>
              <a:tabLst/>
              <a:defRPr sz="1400" kern="1200">
                <a:solidFill>
                  <a:schemeClr val="tx1">
                    <a:lumMod val="90000"/>
                    <a:lumOff val="10000"/>
                  </a:schemeClr>
                </a:solidFill>
                <a:latin typeface="Century Gothic" charset="0"/>
                <a:ea typeface="Century Gothic" charset="0"/>
                <a:cs typeface="Century Gothic" charset="0"/>
              </a:defRPr>
            </a:lvl4pPr>
            <a:lvl5pPr marL="1150938" indent="-228600" algn="l" defTabSz="914400" rtl="0" eaLnBrk="1" latinLnBrk="0" hangingPunct="1">
              <a:lnSpc>
                <a:spcPct val="80000"/>
              </a:lnSpc>
              <a:spcBef>
                <a:spcPts val="600"/>
              </a:spcBef>
              <a:buClr>
                <a:schemeClr val="tx2"/>
              </a:buClr>
              <a:buSzPct val="70000"/>
              <a:buFont typeface="ArialMT" charset="0"/>
              <a:buChar char="&gt;"/>
              <a:tabLst/>
              <a:defRPr sz="1200" kern="1200">
                <a:solidFill>
                  <a:schemeClr val="tx1">
                    <a:lumMod val="90000"/>
                    <a:lumOff val="10000"/>
                  </a:schemeClr>
                </a:solidFill>
                <a:latin typeface="Century Gothic" charset="0"/>
                <a:ea typeface="Century Gothic" charset="0"/>
                <a:cs typeface="Century 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000" i="1" dirty="0">
              <a:solidFill>
                <a:srgbClr val="002060"/>
              </a:solidFill>
            </a:endParaRPr>
          </a:p>
        </p:txBody>
      </p:sp>
      <p:sp>
        <p:nvSpPr>
          <p:cNvPr id="2" name="Rectangle 1"/>
          <p:cNvSpPr/>
          <p:nvPr/>
        </p:nvSpPr>
        <p:spPr>
          <a:xfrm>
            <a:off x="1752601" y="1371601"/>
            <a:ext cx="8606725" cy="2961067"/>
          </a:xfrm>
          <a:prstGeom prst="rect">
            <a:avLst/>
          </a:prstGeom>
        </p:spPr>
        <p:txBody>
          <a:bodyPr wrap="square">
            <a:spAutoFit/>
          </a:bodyPr>
          <a:lstStyle/>
          <a:p>
            <a:pPr>
              <a:lnSpc>
                <a:spcPct val="107000"/>
              </a:lnSpc>
              <a:spcAft>
                <a:spcPts val="800"/>
              </a:spcAft>
            </a:pPr>
            <a:r>
              <a:rPr lang="en-US" sz="1400" dirty="0">
                <a:ea typeface="Calibri" panose="020F0502020204030204" pitchFamily="34" charset="0"/>
                <a:cs typeface="Times New Roman" panose="02020603050405020304" pitchFamily="18" charset="0"/>
              </a:rPr>
              <a:t>	The process of inferring missing data values in a multidimensional  data array (data tensor) by using the information from known data values has several applications to Sandia’s mission areas. This presentation will detail our team’s efforts to research and test algorithms to solve the missing data inference problem. We will detail results from applying two algorithms – Simple Low Rank Tensor Completion (</a:t>
            </a:r>
            <a:r>
              <a:rPr lang="en-US" sz="1400" dirty="0" err="1">
                <a:ea typeface="Calibri" panose="020F0502020204030204" pitchFamily="34" charset="0"/>
                <a:cs typeface="Times New Roman" panose="02020603050405020304" pitchFamily="18" charset="0"/>
              </a:rPr>
              <a:t>SiLRTC</a:t>
            </a:r>
            <a:r>
              <a:rPr lang="en-US" sz="1400" dirty="0">
                <a:ea typeface="Calibri" panose="020F0502020204030204" pitchFamily="34" charset="0"/>
                <a:cs typeface="Times New Roman" panose="02020603050405020304" pitchFamily="18" charset="0"/>
              </a:rPr>
              <a:t>) and Alternating Decent Method (ADM) – to a Sandia </a:t>
            </a:r>
            <a:r>
              <a:rPr lang="en-US" sz="1400" dirty="0" err="1">
                <a:ea typeface="Calibri" panose="020F0502020204030204" pitchFamily="34" charset="0"/>
                <a:cs typeface="Times New Roman" panose="02020603050405020304" pitchFamily="18" charset="0"/>
              </a:rPr>
              <a:t>spectrotemporal</a:t>
            </a:r>
            <a:r>
              <a:rPr lang="en-US" sz="1400" dirty="0">
                <a:ea typeface="Calibri" panose="020F0502020204030204" pitchFamily="34" charset="0"/>
                <a:cs typeface="Times New Roman" panose="02020603050405020304" pitchFamily="18" charset="0"/>
              </a:rPr>
              <a:t> high energy (HE) multidimensional data set with data removed for testing purposes. Both algorithms work by using iterative methods that leverage nuclear norm minimization, with ADM also incorporating slack variables and gradient decent. </a:t>
            </a:r>
          </a:p>
          <a:p>
            <a:pPr>
              <a:lnSpc>
                <a:spcPct val="107000"/>
              </a:lnSpc>
              <a:spcAft>
                <a:spcPts val="800"/>
              </a:spcAft>
            </a:pPr>
            <a:r>
              <a:rPr lang="en-US" sz="1400" dirty="0">
                <a:ea typeface="Calibri" panose="020F0502020204030204" pitchFamily="34" charset="0"/>
                <a:cs typeface="Times New Roman" panose="02020603050405020304" pitchFamily="18" charset="0"/>
              </a:rPr>
              <a:t>	We will present results that show we can infer missing data values with high fidelity from a start with up to 90% of the original data missing. The results will further show that the more sophisticated ADM algorithm produces better statistical fits to the original data across a range of starting parameters and percent of original data removed.</a:t>
            </a:r>
          </a:p>
        </p:txBody>
      </p:sp>
    </p:spTree>
    <p:extLst>
      <p:ext uri="{BB962C8B-B14F-4D97-AF65-F5344CB8AC3E}">
        <p14:creationId xmlns:p14="http://schemas.microsoft.com/office/powerpoint/2010/main" val="226374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Hyperspectral Image Recovery</a:t>
            </a:r>
          </a:p>
        </p:txBody>
      </p:sp>
      <p:sp>
        <p:nvSpPr>
          <p:cNvPr id="4" name="Slide Number Placeholder 3"/>
          <p:cNvSpPr>
            <a:spLocks noGrp="1"/>
          </p:cNvSpPr>
          <p:nvPr>
            <p:ph type="sldNum" sz="quarter" idx="12"/>
          </p:nvPr>
        </p:nvSpPr>
        <p:spPr/>
        <p:txBody>
          <a:bodyPr/>
          <a:lstStyle/>
          <a:p>
            <a:fld id="{092552A5-1676-4338-8794-F2C241E2F684}" type="slidenum">
              <a:rPr lang="en-US" smtClean="0"/>
              <a:pPr/>
              <a:t>19</a:t>
            </a:fld>
            <a:endParaRPr lang="en-US" dirty="0"/>
          </a:p>
        </p:txBody>
      </p:sp>
      <p:sp>
        <p:nvSpPr>
          <p:cNvPr id="5" name="Date Placeholder 4"/>
          <p:cNvSpPr>
            <a:spLocks noGrp="1"/>
          </p:cNvSpPr>
          <p:nvPr>
            <p:ph type="dt" sz="half" idx="2"/>
          </p:nvPr>
        </p:nvSpPr>
        <p:spPr/>
        <p:txBody>
          <a:bodyPr/>
          <a:lstStyle/>
          <a:p>
            <a:fld id="{9FE7283C-DB1C-0C40-9A35-8CE000AFB611}" type="datetime8">
              <a:rPr lang="en-US" smtClean="0"/>
              <a:pPr/>
              <a:t>2/17/2019 11:22 AM</a:t>
            </a:fld>
            <a:endParaRPr lang="en-US" dirty="0"/>
          </a:p>
        </p:txBody>
      </p:sp>
      <p:sp>
        <p:nvSpPr>
          <p:cNvPr id="18" name="Text Placeholder 2"/>
          <p:cNvSpPr txBox="1">
            <a:spLocks/>
          </p:cNvSpPr>
          <p:nvPr/>
        </p:nvSpPr>
        <p:spPr>
          <a:xfrm>
            <a:off x="-264117" y="1638795"/>
            <a:ext cx="5386917" cy="639762"/>
          </a:xfrm>
          <a:prstGeom prst="rect">
            <a:avLst/>
          </a:prstGeom>
        </p:spPr>
        <p:txBody>
          <a:bodyPr/>
          <a:lstStyle>
            <a:lvl1pPr marL="236538" indent="-236538" algn="l" defTabSz="914400" rtl="0" eaLnBrk="1" latinLnBrk="0" hangingPunct="1">
              <a:lnSpc>
                <a:spcPct val="100000"/>
              </a:lnSpc>
              <a:spcBef>
                <a:spcPts val="1200"/>
              </a:spcBef>
              <a:buClr>
                <a:schemeClr val="tx2"/>
              </a:buClr>
              <a:buFont typeface="Arial" panose="020B0604020202020204" pitchFamily="34" charset="0"/>
              <a:buChar char="•"/>
              <a:tabLst/>
              <a:defRPr sz="2000" b="0" kern="1200">
                <a:solidFill>
                  <a:schemeClr val="tx1">
                    <a:lumMod val="90000"/>
                    <a:lumOff val="10000"/>
                  </a:schemeClr>
                </a:solidFill>
                <a:latin typeface="Century Gothic" charset="0"/>
                <a:ea typeface="Century Gothic" charset="0"/>
                <a:cs typeface="Century Gothic" charset="0"/>
              </a:defRPr>
            </a:lvl1pPr>
            <a:lvl2pPr marL="465138" indent="-228600" algn="l" defTabSz="914400" rtl="0" eaLnBrk="1" latinLnBrk="0" hangingPunct="1">
              <a:lnSpc>
                <a:spcPct val="90000"/>
              </a:lnSpc>
              <a:spcBef>
                <a:spcPts val="600"/>
              </a:spcBef>
              <a:buClr>
                <a:schemeClr val="tx2"/>
              </a:buClr>
              <a:buSzPct val="70000"/>
              <a:buFont typeface="Courier New" charset="0"/>
              <a:buChar char="o"/>
              <a:tabLst/>
              <a:defRPr sz="1800" kern="1200">
                <a:solidFill>
                  <a:schemeClr val="tx1">
                    <a:lumMod val="90000"/>
                    <a:lumOff val="10000"/>
                  </a:schemeClr>
                </a:solidFill>
                <a:latin typeface="Century Gothic" charset="0"/>
                <a:ea typeface="Century Gothic" charset="0"/>
                <a:cs typeface="Century Gothic" charset="0"/>
              </a:defRPr>
            </a:lvl2pPr>
            <a:lvl3pPr marL="693738" indent="-228600" algn="l" defTabSz="914400" rtl="0" eaLnBrk="1" latinLnBrk="0" hangingPunct="1">
              <a:lnSpc>
                <a:spcPct val="80000"/>
              </a:lnSpc>
              <a:spcBef>
                <a:spcPts val="600"/>
              </a:spcBef>
              <a:buClr>
                <a:schemeClr val="tx2"/>
              </a:buClr>
              <a:buSzPct val="80000"/>
              <a:buFont typeface="Arial" charset="0"/>
              <a:buChar char="•"/>
              <a:tabLst/>
              <a:defRPr sz="1600" kern="1200">
                <a:solidFill>
                  <a:schemeClr val="tx1">
                    <a:lumMod val="90000"/>
                    <a:lumOff val="10000"/>
                  </a:schemeClr>
                </a:solidFill>
                <a:latin typeface="Century Gothic" charset="0"/>
                <a:ea typeface="Century Gothic" charset="0"/>
                <a:cs typeface="Century Gothic" charset="0"/>
              </a:defRPr>
            </a:lvl3pPr>
            <a:lvl4pPr marL="922338" indent="-228600" algn="l" defTabSz="914400" rtl="0" eaLnBrk="1" latinLnBrk="0" hangingPunct="1">
              <a:lnSpc>
                <a:spcPct val="80000"/>
              </a:lnSpc>
              <a:spcBef>
                <a:spcPts val="600"/>
              </a:spcBef>
              <a:buClr>
                <a:schemeClr val="tx2"/>
              </a:buClr>
              <a:buSzPct val="80000"/>
              <a:buFont typeface="Arial" panose="020B0604020202020204" pitchFamily="34" charset="0"/>
              <a:buChar char="–"/>
              <a:tabLst/>
              <a:defRPr sz="1400" kern="1200">
                <a:solidFill>
                  <a:schemeClr val="tx1">
                    <a:lumMod val="90000"/>
                    <a:lumOff val="10000"/>
                  </a:schemeClr>
                </a:solidFill>
                <a:latin typeface="Century Gothic" charset="0"/>
                <a:ea typeface="Century Gothic" charset="0"/>
                <a:cs typeface="Century Gothic" charset="0"/>
              </a:defRPr>
            </a:lvl4pPr>
            <a:lvl5pPr marL="1150938" indent="-228600" algn="l" defTabSz="914400" rtl="0" eaLnBrk="1" latinLnBrk="0" hangingPunct="1">
              <a:lnSpc>
                <a:spcPct val="80000"/>
              </a:lnSpc>
              <a:spcBef>
                <a:spcPts val="600"/>
              </a:spcBef>
              <a:buClr>
                <a:schemeClr val="tx2"/>
              </a:buClr>
              <a:buSzPct val="70000"/>
              <a:buFont typeface="ArialMT" charset="0"/>
              <a:buChar char="&gt;"/>
              <a:tabLst/>
              <a:defRPr sz="1200" kern="1200">
                <a:solidFill>
                  <a:schemeClr val="tx1">
                    <a:lumMod val="90000"/>
                    <a:lumOff val="10000"/>
                  </a:schemeClr>
                </a:solidFill>
                <a:latin typeface="Century Gothic" charset="0"/>
                <a:ea typeface="Century Gothic" charset="0"/>
                <a:cs typeface="Century 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t>Corrupted Image</a:t>
            </a:r>
          </a:p>
        </p:txBody>
      </p:sp>
      <p:pic>
        <p:nvPicPr>
          <p:cNvPr id="19" name="Content Placeholder 7"/>
          <p:cNvPicPr>
            <a:picLocks noChangeAspect="1"/>
          </p:cNvPicPr>
          <p:nvPr/>
        </p:nvPicPr>
        <p:blipFill rotWithShape="1">
          <a:blip r:embed="rId2">
            <a:extLst>
              <a:ext uri="{28A0092B-C50C-407E-A947-70E740481C1C}">
                <a14:useLocalDpi xmlns:a14="http://schemas.microsoft.com/office/drawing/2010/main" val="0"/>
              </a:ext>
            </a:extLst>
          </a:blip>
          <a:srcRect l="13014" r="15908"/>
          <a:stretch/>
        </p:blipFill>
        <p:spPr>
          <a:xfrm>
            <a:off x="472609" y="2188651"/>
            <a:ext cx="3760343" cy="3951288"/>
          </a:xfrm>
          <a:prstGeom prst="rect">
            <a:avLst/>
          </a:prstGeom>
          <a:ln/>
        </p:spPr>
      </p:pic>
      <p:sp>
        <p:nvSpPr>
          <p:cNvPr id="22" name="TextBox 21"/>
          <p:cNvSpPr txBox="1"/>
          <p:nvPr/>
        </p:nvSpPr>
        <p:spPr>
          <a:xfrm>
            <a:off x="8802624" y="1182624"/>
            <a:ext cx="3206496" cy="4801314"/>
          </a:xfrm>
          <a:prstGeom prst="rect">
            <a:avLst/>
          </a:prstGeom>
          <a:noFill/>
        </p:spPr>
        <p:txBody>
          <a:bodyPr wrap="square" rtlCol="0">
            <a:spAutoFit/>
          </a:bodyPr>
          <a:lstStyle/>
          <a:p>
            <a:r>
              <a:rPr lang="en-US" b="1" u="sng" dirty="0"/>
              <a:t>Notes: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from Army “Hypercube: URBAN” data 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 400nm, ~300x300 pixels, uint16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Corrupted Image has 50% of pixels removed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Recovered image has had ~97% of pixels values restored to within +/- 5 counts of the original</a:t>
            </a:r>
          </a:p>
        </p:txBody>
      </p:sp>
      <p:sp>
        <p:nvSpPr>
          <p:cNvPr id="24" name="Text Placeholder 4"/>
          <p:cNvSpPr txBox="1">
            <a:spLocks/>
          </p:cNvSpPr>
          <p:nvPr/>
        </p:nvSpPr>
        <p:spPr>
          <a:xfrm>
            <a:off x="3708108" y="1638795"/>
            <a:ext cx="5389033" cy="639762"/>
          </a:xfrm>
          <a:prstGeom prst="rect">
            <a:avLst/>
          </a:prstGeom>
        </p:spPr>
        <p:txBody>
          <a:bodyPr/>
          <a:lstStyle>
            <a:lvl1pPr marL="236538" indent="-236538" algn="l" defTabSz="914400" rtl="0" eaLnBrk="1" latinLnBrk="0" hangingPunct="1">
              <a:lnSpc>
                <a:spcPct val="100000"/>
              </a:lnSpc>
              <a:spcBef>
                <a:spcPts val="1200"/>
              </a:spcBef>
              <a:buClr>
                <a:schemeClr val="tx2"/>
              </a:buClr>
              <a:buFont typeface="Arial" panose="020B0604020202020204" pitchFamily="34" charset="0"/>
              <a:buChar char="•"/>
              <a:tabLst/>
              <a:defRPr sz="2000" b="0" kern="1200">
                <a:solidFill>
                  <a:schemeClr val="tx1">
                    <a:lumMod val="90000"/>
                    <a:lumOff val="10000"/>
                  </a:schemeClr>
                </a:solidFill>
                <a:latin typeface="Century Gothic" charset="0"/>
                <a:ea typeface="Century Gothic" charset="0"/>
                <a:cs typeface="Century Gothic" charset="0"/>
              </a:defRPr>
            </a:lvl1pPr>
            <a:lvl2pPr marL="465138" indent="-228600" algn="l" defTabSz="914400" rtl="0" eaLnBrk="1" latinLnBrk="0" hangingPunct="1">
              <a:lnSpc>
                <a:spcPct val="90000"/>
              </a:lnSpc>
              <a:spcBef>
                <a:spcPts val="600"/>
              </a:spcBef>
              <a:buClr>
                <a:schemeClr val="tx2"/>
              </a:buClr>
              <a:buSzPct val="70000"/>
              <a:buFont typeface="Courier New" charset="0"/>
              <a:buChar char="o"/>
              <a:tabLst/>
              <a:defRPr sz="1800" kern="1200">
                <a:solidFill>
                  <a:schemeClr val="tx1">
                    <a:lumMod val="90000"/>
                    <a:lumOff val="10000"/>
                  </a:schemeClr>
                </a:solidFill>
                <a:latin typeface="Century Gothic" charset="0"/>
                <a:ea typeface="Century Gothic" charset="0"/>
                <a:cs typeface="Century Gothic" charset="0"/>
              </a:defRPr>
            </a:lvl2pPr>
            <a:lvl3pPr marL="693738" indent="-228600" algn="l" defTabSz="914400" rtl="0" eaLnBrk="1" latinLnBrk="0" hangingPunct="1">
              <a:lnSpc>
                <a:spcPct val="80000"/>
              </a:lnSpc>
              <a:spcBef>
                <a:spcPts val="600"/>
              </a:spcBef>
              <a:buClr>
                <a:schemeClr val="tx2"/>
              </a:buClr>
              <a:buSzPct val="80000"/>
              <a:buFont typeface="Arial" charset="0"/>
              <a:buChar char="•"/>
              <a:tabLst/>
              <a:defRPr sz="1600" kern="1200">
                <a:solidFill>
                  <a:schemeClr val="tx1">
                    <a:lumMod val="90000"/>
                    <a:lumOff val="10000"/>
                  </a:schemeClr>
                </a:solidFill>
                <a:latin typeface="Century Gothic" charset="0"/>
                <a:ea typeface="Century Gothic" charset="0"/>
                <a:cs typeface="Century Gothic" charset="0"/>
              </a:defRPr>
            </a:lvl3pPr>
            <a:lvl4pPr marL="922338" indent="-228600" algn="l" defTabSz="914400" rtl="0" eaLnBrk="1" latinLnBrk="0" hangingPunct="1">
              <a:lnSpc>
                <a:spcPct val="80000"/>
              </a:lnSpc>
              <a:spcBef>
                <a:spcPts val="600"/>
              </a:spcBef>
              <a:buClr>
                <a:schemeClr val="tx2"/>
              </a:buClr>
              <a:buSzPct val="80000"/>
              <a:buFont typeface="Arial" panose="020B0604020202020204" pitchFamily="34" charset="0"/>
              <a:buChar char="–"/>
              <a:tabLst/>
              <a:defRPr sz="1400" kern="1200">
                <a:solidFill>
                  <a:schemeClr val="tx1">
                    <a:lumMod val="90000"/>
                    <a:lumOff val="10000"/>
                  </a:schemeClr>
                </a:solidFill>
                <a:latin typeface="Century Gothic" charset="0"/>
                <a:ea typeface="Century Gothic" charset="0"/>
                <a:cs typeface="Century Gothic" charset="0"/>
              </a:defRPr>
            </a:lvl4pPr>
            <a:lvl5pPr marL="1150938" indent="-228600" algn="l" defTabSz="914400" rtl="0" eaLnBrk="1" latinLnBrk="0" hangingPunct="1">
              <a:lnSpc>
                <a:spcPct val="80000"/>
              </a:lnSpc>
              <a:spcBef>
                <a:spcPts val="600"/>
              </a:spcBef>
              <a:buClr>
                <a:schemeClr val="tx2"/>
              </a:buClr>
              <a:buSzPct val="70000"/>
              <a:buFont typeface="ArialMT" charset="0"/>
              <a:buChar char="&gt;"/>
              <a:tabLst/>
              <a:defRPr sz="1200" kern="1200">
                <a:solidFill>
                  <a:schemeClr val="tx1">
                    <a:lumMod val="90000"/>
                    <a:lumOff val="10000"/>
                  </a:schemeClr>
                </a:solidFill>
                <a:latin typeface="Century Gothic" charset="0"/>
                <a:ea typeface="Century Gothic" charset="0"/>
                <a:cs typeface="Century 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t>Recovered Image</a:t>
            </a:r>
          </a:p>
        </p:txBody>
      </p:sp>
      <p:pic>
        <p:nvPicPr>
          <p:cNvPr id="25" name="Content Placeholder 8"/>
          <p:cNvPicPr>
            <a:picLocks noChangeAspect="1"/>
          </p:cNvPicPr>
          <p:nvPr/>
        </p:nvPicPr>
        <p:blipFill rotWithShape="1">
          <a:blip r:embed="rId3">
            <a:extLst>
              <a:ext uri="{28A0092B-C50C-407E-A947-70E740481C1C}">
                <a14:useLocalDpi xmlns:a14="http://schemas.microsoft.com/office/drawing/2010/main" val="0"/>
              </a:ext>
            </a:extLst>
          </a:blip>
          <a:srcRect l="11833" r="14371"/>
          <a:stretch/>
        </p:blipFill>
        <p:spPr>
          <a:xfrm>
            <a:off x="4383345" y="2188651"/>
            <a:ext cx="3904179" cy="3951288"/>
          </a:xfrm>
          <a:prstGeom prst="rect">
            <a:avLst/>
          </a:prstGeom>
        </p:spPr>
      </p:pic>
    </p:spTree>
    <p:extLst>
      <p:ext uri="{BB962C8B-B14F-4D97-AF65-F5344CB8AC3E}">
        <p14:creationId xmlns:p14="http://schemas.microsoft.com/office/powerpoint/2010/main" val="359634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Background</a:t>
            </a:r>
          </a:p>
        </p:txBody>
      </p:sp>
      <p:sp>
        <p:nvSpPr>
          <p:cNvPr id="4" name="Slide Number Placeholder 3"/>
          <p:cNvSpPr>
            <a:spLocks noGrp="1"/>
          </p:cNvSpPr>
          <p:nvPr>
            <p:ph type="sldNum" sz="quarter" idx="12"/>
          </p:nvPr>
        </p:nvSpPr>
        <p:spPr/>
        <p:txBody>
          <a:bodyPr/>
          <a:lstStyle/>
          <a:p>
            <a:fld id="{092552A5-1676-4338-8794-F2C241E2F684}" type="slidenum">
              <a:rPr lang="en-US" smtClean="0"/>
              <a:pPr/>
              <a:t>2</a:t>
            </a:fld>
            <a:endParaRPr lang="en-US" dirty="0"/>
          </a:p>
        </p:txBody>
      </p:sp>
      <p:grpSp>
        <p:nvGrpSpPr>
          <p:cNvPr id="6" name="Group 5"/>
          <p:cNvGrpSpPr/>
          <p:nvPr/>
        </p:nvGrpSpPr>
        <p:grpSpPr>
          <a:xfrm>
            <a:off x="1524000" y="2895600"/>
            <a:ext cx="9006474" cy="3128665"/>
            <a:chOff x="225774" y="2631278"/>
            <a:chExt cx="11330821" cy="4137054"/>
          </a:xfrm>
        </p:grpSpPr>
        <p:sp>
          <p:nvSpPr>
            <p:cNvPr id="7" name="Text Placeholder 5"/>
            <p:cNvSpPr txBox="1">
              <a:spLocks/>
            </p:cNvSpPr>
            <p:nvPr/>
          </p:nvSpPr>
          <p:spPr>
            <a:xfrm>
              <a:off x="5996517" y="2631278"/>
              <a:ext cx="5386917" cy="639762"/>
            </a:xfrm>
            <a:prstGeom prst="rect">
              <a:avLst/>
            </a:prstGeom>
          </p:spPr>
          <p:txBody>
            <a:bodyPr/>
            <a:lstStyle>
              <a:lvl1pPr marL="236538" indent="-236538" algn="l" defTabSz="914400" rtl="0" eaLnBrk="1" latinLnBrk="0" hangingPunct="1">
                <a:lnSpc>
                  <a:spcPct val="100000"/>
                </a:lnSpc>
                <a:spcBef>
                  <a:spcPts val="1200"/>
                </a:spcBef>
                <a:buClr>
                  <a:schemeClr val="tx2"/>
                </a:buClr>
                <a:buFont typeface="Arial" panose="020B0604020202020204" pitchFamily="34" charset="0"/>
                <a:buChar char="•"/>
                <a:tabLst/>
                <a:defRPr sz="2000" b="0" kern="1200">
                  <a:solidFill>
                    <a:schemeClr val="tx1">
                      <a:lumMod val="90000"/>
                      <a:lumOff val="10000"/>
                    </a:schemeClr>
                  </a:solidFill>
                  <a:latin typeface="Century Gothic" charset="0"/>
                  <a:ea typeface="Century Gothic" charset="0"/>
                  <a:cs typeface="Century Gothic" charset="0"/>
                </a:defRPr>
              </a:lvl1pPr>
              <a:lvl2pPr marL="465138" indent="-228600" algn="l" defTabSz="914400" rtl="0" eaLnBrk="1" latinLnBrk="0" hangingPunct="1">
                <a:lnSpc>
                  <a:spcPct val="90000"/>
                </a:lnSpc>
                <a:spcBef>
                  <a:spcPts val="600"/>
                </a:spcBef>
                <a:buClr>
                  <a:schemeClr val="tx2"/>
                </a:buClr>
                <a:buSzPct val="70000"/>
                <a:buFont typeface="Courier New" charset="0"/>
                <a:buChar char="o"/>
                <a:tabLst/>
                <a:defRPr sz="1800" kern="1200">
                  <a:solidFill>
                    <a:schemeClr val="tx1">
                      <a:lumMod val="90000"/>
                      <a:lumOff val="10000"/>
                    </a:schemeClr>
                  </a:solidFill>
                  <a:latin typeface="Century Gothic" charset="0"/>
                  <a:ea typeface="Century Gothic" charset="0"/>
                  <a:cs typeface="Century Gothic" charset="0"/>
                </a:defRPr>
              </a:lvl2pPr>
              <a:lvl3pPr marL="693738" indent="-228600" algn="l" defTabSz="914400" rtl="0" eaLnBrk="1" latinLnBrk="0" hangingPunct="1">
                <a:lnSpc>
                  <a:spcPct val="80000"/>
                </a:lnSpc>
                <a:spcBef>
                  <a:spcPts val="600"/>
                </a:spcBef>
                <a:buClr>
                  <a:schemeClr val="tx2"/>
                </a:buClr>
                <a:buSzPct val="80000"/>
                <a:buFont typeface="Arial" charset="0"/>
                <a:buChar char="•"/>
                <a:tabLst/>
                <a:defRPr sz="1600" kern="1200">
                  <a:solidFill>
                    <a:schemeClr val="tx1">
                      <a:lumMod val="90000"/>
                      <a:lumOff val="10000"/>
                    </a:schemeClr>
                  </a:solidFill>
                  <a:latin typeface="Century Gothic" charset="0"/>
                  <a:ea typeface="Century Gothic" charset="0"/>
                  <a:cs typeface="Century Gothic" charset="0"/>
                </a:defRPr>
              </a:lvl3pPr>
              <a:lvl4pPr marL="922338" indent="-228600" algn="l" defTabSz="914400" rtl="0" eaLnBrk="1" latinLnBrk="0" hangingPunct="1">
                <a:lnSpc>
                  <a:spcPct val="80000"/>
                </a:lnSpc>
                <a:spcBef>
                  <a:spcPts val="600"/>
                </a:spcBef>
                <a:buClr>
                  <a:schemeClr val="tx2"/>
                </a:buClr>
                <a:buSzPct val="80000"/>
                <a:buFont typeface="Arial" panose="020B0604020202020204" pitchFamily="34" charset="0"/>
                <a:buChar char="–"/>
                <a:tabLst/>
                <a:defRPr sz="1400" kern="1200">
                  <a:solidFill>
                    <a:schemeClr val="tx1">
                      <a:lumMod val="90000"/>
                      <a:lumOff val="10000"/>
                    </a:schemeClr>
                  </a:solidFill>
                  <a:latin typeface="Century Gothic" charset="0"/>
                  <a:ea typeface="Century Gothic" charset="0"/>
                  <a:cs typeface="Century Gothic" charset="0"/>
                </a:defRPr>
              </a:lvl4pPr>
              <a:lvl5pPr marL="1150938" indent="-228600" algn="l" defTabSz="914400" rtl="0" eaLnBrk="1" latinLnBrk="0" hangingPunct="1">
                <a:lnSpc>
                  <a:spcPct val="80000"/>
                </a:lnSpc>
                <a:spcBef>
                  <a:spcPts val="600"/>
                </a:spcBef>
                <a:buClr>
                  <a:schemeClr val="tx2"/>
                </a:buClr>
                <a:buSzPct val="70000"/>
                <a:buFont typeface="ArialMT" charset="0"/>
                <a:buChar char="&gt;"/>
                <a:tabLst/>
                <a:defRPr sz="1200" kern="1200">
                  <a:solidFill>
                    <a:schemeClr val="tx1">
                      <a:lumMod val="90000"/>
                      <a:lumOff val="10000"/>
                    </a:schemeClr>
                  </a:solidFill>
                  <a:latin typeface="Century Gothic" charset="0"/>
                  <a:ea typeface="Century Gothic" charset="0"/>
                  <a:cs typeface="Century 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u="sng" dirty="0"/>
                <a:t>Full Tensor (3x4x5)</a:t>
              </a:r>
            </a:p>
          </p:txBody>
        </p:sp>
        <p:pic>
          <p:nvPicPr>
            <p:cNvPr id="8" name="Content Placeholder 9"/>
            <p:cNvPicPr>
              <a:picLocks noChangeAspect="1"/>
            </p:cNvPicPr>
            <p:nvPr/>
          </p:nvPicPr>
          <p:blipFill>
            <a:blip r:embed="rId3"/>
            <a:stretch>
              <a:fillRect/>
            </a:stretch>
          </p:blipFill>
          <p:spPr>
            <a:xfrm>
              <a:off x="5996517" y="3391994"/>
              <a:ext cx="5560078" cy="2254921"/>
            </a:xfrm>
            <a:prstGeom prst="rect">
              <a:avLst/>
            </a:prstGeom>
            <a:ln/>
          </p:spPr>
        </p:pic>
        <p:sp>
          <p:nvSpPr>
            <p:cNvPr id="9" name="Text Placeholder 7"/>
            <p:cNvSpPr txBox="1">
              <a:spLocks/>
            </p:cNvSpPr>
            <p:nvPr/>
          </p:nvSpPr>
          <p:spPr>
            <a:xfrm>
              <a:off x="225774" y="2686987"/>
              <a:ext cx="5389033" cy="639762"/>
            </a:xfrm>
            <a:prstGeom prst="rect">
              <a:avLst/>
            </a:prstGeom>
          </p:spPr>
          <p:txBody>
            <a:bodyPr/>
            <a:lstStyle>
              <a:lvl1pPr marL="236538" indent="-236538" algn="l" defTabSz="914400" rtl="0" eaLnBrk="1" latinLnBrk="0" hangingPunct="1">
                <a:lnSpc>
                  <a:spcPct val="100000"/>
                </a:lnSpc>
                <a:spcBef>
                  <a:spcPts val="1200"/>
                </a:spcBef>
                <a:buClr>
                  <a:schemeClr val="tx2"/>
                </a:buClr>
                <a:buFont typeface="Arial" panose="020B0604020202020204" pitchFamily="34" charset="0"/>
                <a:buChar char="•"/>
                <a:tabLst/>
                <a:defRPr sz="2000" b="0" kern="1200">
                  <a:solidFill>
                    <a:schemeClr val="tx1">
                      <a:lumMod val="90000"/>
                      <a:lumOff val="10000"/>
                    </a:schemeClr>
                  </a:solidFill>
                  <a:latin typeface="Century Gothic" charset="0"/>
                  <a:ea typeface="Century Gothic" charset="0"/>
                  <a:cs typeface="Century Gothic" charset="0"/>
                </a:defRPr>
              </a:lvl1pPr>
              <a:lvl2pPr marL="465138" indent="-228600" algn="l" defTabSz="914400" rtl="0" eaLnBrk="1" latinLnBrk="0" hangingPunct="1">
                <a:lnSpc>
                  <a:spcPct val="90000"/>
                </a:lnSpc>
                <a:spcBef>
                  <a:spcPts val="600"/>
                </a:spcBef>
                <a:buClr>
                  <a:schemeClr val="tx2"/>
                </a:buClr>
                <a:buSzPct val="70000"/>
                <a:buFont typeface="Courier New" charset="0"/>
                <a:buChar char="o"/>
                <a:tabLst/>
                <a:defRPr sz="1800" kern="1200">
                  <a:solidFill>
                    <a:schemeClr val="tx1">
                      <a:lumMod val="90000"/>
                      <a:lumOff val="10000"/>
                    </a:schemeClr>
                  </a:solidFill>
                  <a:latin typeface="Century Gothic" charset="0"/>
                  <a:ea typeface="Century Gothic" charset="0"/>
                  <a:cs typeface="Century Gothic" charset="0"/>
                </a:defRPr>
              </a:lvl2pPr>
              <a:lvl3pPr marL="693738" indent="-228600" algn="l" defTabSz="914400" rtl="0" eaLnBrk="1" latinLnBrk="0" hangingPunct="1">
                <a:lnSpc>
                  <a:spcPct val="80000"/>
                </a:lnSpc>
                <a:spcBef>
                  <a:spcPts val="600"/>
                </a:spcBef>
                <a:buClr>
                  <a:schemeClr val="tx2"/>
                </a:buClr>
                <a:buSzPct val="80000"/>
                <a:buFont typeface="Arial" charset="0"/>
                <a:buChar char="•"/>
                <a:tabLst/>
                <a:defRPr sz="1600" kern="1200">
                  <a:solidFill>
                    <a:schemeClr val="tx1">
                      <a:lumMod val="90000"/>
                      <a:lumOff val="10000"/>
                    </a:schemeClr>
                  </a:solidFill>
                  <a:latin typeface="Century Gothic" charset="0"/>
                  <a:ea typeface="Century Gothic" charset="0"/>
                  <a:cs typeface="Century Gothic" charset="0"/>
                </a:defRPr>
              </a:lvl3pPr>
              <a:lvl4pPr marL="922338" indent="-228600" algn="l" defTabSz="914400" rtl="0" eaLnBrk="1" latinLnBrk="0" hangingPunct="1">
                <a:lnSpc>
                  <a:spcPct val="80000"/>
                </a:lnSpc>
                <a:spcBef>
                  <a:spcPts val="600"/>
                </a:spcBef>
                <a:buClr>
                  <a:schemeClr val="tx2"/>
                </a:buClr>
                <a:buSzPct val="80000"/>
                <a:buFont typeface="Arial" panose="020B0604020202020204" pitchFamily="34" charset="0"/>
                <a:buChar char="–"/>
                <a:tabLst/>
                <a:defRPr sz="1400" kern="1200">
                  <a:solidFill>
                    <a:schemeClr val="tx1">
                      <a:lumMod val="90000"/>
                      <a:lumOff val="10000"/>
                    </a:schemeClr>
                  </a:solidFill>
                  <a:latin typeface="Century Gothic" charset="0"/>
                  <a:ea typeface="Century Gothic" charset="0"/>
                  <a:cs typeface="Century Gothic" charset="0"/>
                </a:defRPr>
              </a:lvl4pPr>
              <a:lvl5pPr marL="1150938" indent="-228600" algn="l" defTabSz="914400" rtl="0" eaLnBrk="1" latinLnBrk="0" hangingPunct="1">
                <a:lnSpc>
                  <a:spcPct val="80000"/>
                </a:lnSpc>
                <a:spcBef>
                  <a:spcPts val="600"/>
                </a:spcBef>
                <a:buClr>
                  <a:schemeClr val="tx2"/>
                </a:buClr>
                <a:buSzPct val="70000"/>
                <a:buFont typeface="ArialMT" charset="0"/>
                <a:buChar char="&gt;"/>
                <a:tabLst/>
                <a:defRPr sz="1200" kern="1200">
                  <a:solidFill>
                    <a:schemeClr val="tx1">
                      <a:lumMod val="90000"/>
                      <a:lumOff val="10000"/>
                    </a:schemeClr>
                  </a:solidFill>
                  <a:latin typeface="Century Gothic" charset="0"/>
                  <a:ea typeface="Century Gothic" charset="0"/>
                  <a:cs typeface="Century 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u="sng" dirty="0"/>
                <a:t>Sparse Tensor (3x4x5)</a:t>
              </a:r>
            </a:p>
          </p:txBody>
        </p:sp>
        <p:pic>
          <p:nvPicPr>
            <p:cNvPr id="11" name="Content Placeholder 10"/>
            <p:cNvPicPr>
              <a:picLocks noChangeAspect="1"/>
            </p:cNvPicPr>
            <p:nvPr/>
          </p:nvPicPr>
          <p:blipFill>
            <a:blip r:embed="rId4"/>
            <a:stretch>
              <a:fillRect/>
            </a:stretch>
          </p:blipFill>
          <p:spPr>
            <a:xfrm>
              <a:off x="225774" y="3493065"/>
              <a:ext cx="5229225" cy="2095500"/>
            </a:xfrm>
            <a:prstGeom prst="rect">
              <a:avLst/>
            </a:prstGeom>
          </p:spPr>
        </p:pic>
        <p:sp>
          <p:nvSpPr>
            <p:cNvPr id="12" name="TextBox 11"/>
            <p:cNvSpPr txBox="1"/>
            <p:nvPr/>
          </p:nvSpPr>
          <p:spPr>
            <a:xfrm>
              <a:off x="422931" y="6157869"/>
              <a:ext cx="10539760" cy="610463"/>
            </a:xfrm>
            <a:prstGeom prst="rect">
              <a:avLst/>
            </a:prstGeom>
            <a:noFill/>
          </p:spPr>
          <p:txBody>
            <a:bodyPr wrap="square" rtlCol="0">
              <a:spAutoFit/>
            </a:bodyPr>
            <a:lstStyle/>
            <a:p>
              <a:r>
                <a:rPr lang="en-US" sz="2400" dirty="0"/>
                <a:t>Zeros are placeholders for missing (unmeasured) values</a:t>
              </a:r>
            </a:p>
          </p:txBody>
        </p:sp>
      </p:grpSp>
      <p:sp>
        <p:nvSpPr>
          <p:cNvPr id="3" name="TextBox 2"/>
          <p:cNvSpPr txBox="1"/>
          <p:nvPr/>
        </p:nvSpPr>
        <p:spPr>
          <a:xfrm>
            <a:off x="1524000" y="1302132"/>
            <a:ext cx="9118517" cy="954107"/>
          </a:xfrm>
          <a:prstGeom prst="rect">
            <a:avLst/>
          </a:prstGeom>
          <a:noFill/>
        </p:spPr>
        <p:txBody>
          <a:bodyPr wrap="square" rtlCol="0">
            <a:spAutoFit/>
          </a:bodyPr>
          <a:lstStyle/>
          <a:p>
            <a:r>
              <a:rPr lang="en-US" sz="2800" dirty="0"/>
              <a:t>Goal: fill in missing values in a given data tensor (multidimensional data array).</a:t>
            </a:r>
          </a:p>
        </p:txBody>
      </p:sp>
    </p:spTree>
    <p:extLst>
      <p:ext uri="{BB962C8B-B14F-4D97-AF65-F5344CB8AC3E}">
        <p14:creationId xmlns:p14="http://schemas.microsoft.com/office/powerpoint/2010/main" val="409887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p>
        </p:txBody>
      </p:sp>
      <p:sp>
        <p:nvSpPr>
          <p:cNvPr id="4" name="Slide Number Placeholder 3"/>
          <p:cNvSpPr>
            <a:spLocks noGrp="1"/>
          </p:cNvSpPr>
          <p:nvPr>
            <p:ph type="sldNum" sz="quarter" idx="12"/>
          </p:nvPr>
        </p:nvSpPr>
        <p:spPr/>
        <p:txBody>
          <a:bodyPr/>
          <a:lstStyle/>
          <a:p>
            <a:fld id="{092552A5-1676-4338-8794-F2C241E2F684}" type="slidenum">
              <a:rPr lang="en-US" smtClean="0"/>
              <a:pPr/>
              <a:t>20</a:t>
            </a:fld>
            <a:endParaRPr lang="en-US" dirty="0"/>
          </a:p>
        </p:txBody>
      </p:sp>
      <p:sp>
        <p:nvSpPr>
          <p:cNvPr id="7" name="Content Placeholder 2"/>
          <p:cNvSpPr>
            <a:spLocks noGrp="1"/>
          </p:cNvSpPr>
          <p:nvPr>
            <p:ph idx="13"/>
          </p:nvPr>
        </p:nvSpPr>
        <p:spPr/>
        <p:txBody>
          <a:bodyPr>
            <a:noAutofit/>
          </a:bodyPr>
          <a:lstStyle/>
          <a:p>
            <a:pPr marL="0" indent="0">
              <a:buNone/>
            </a:pPr>
            <a:r>
              <a:rPr lang="en-US" sz="2400" dirty="0">
                <a:solidFill>
                  <a:srgbClr val="002060"/>
                </a:solidFill>
              </a:rPr>
              <a:t>What is the one-sentence summary of your R&amp;D that you would want a technical person to remember?</a:t>
            </a:r>
          </a:p>
          <a:p>
            <a:pPr marL="0" indent="0">
              <a:buNone/>
            </a:pPr>
            <a:r>
              <a:rPr lang="en-US" sz="1400" dirty="0">
                <a:solidFill>
                  <a:srgbClr val="002060"/>
                </a:solidFill>
              </a:rPr>
              <a:t>Our team has written in Python and tested two algorithms that use nuclear norm minimization to iteratively solve tensor completion problems.</a:t>
            </a:r>
          </a:p>
          <a:p>
            <a:pPr marL="0" indent="0">
              <a:buNone/>
            </a:pPr>
            <a:r>
              <a:rPr lang="en-US" sz="2400" dirty="0">
                <a:solidFill>
                  <a:srgbClr val="002060"/>
                </a:solidFill>
              </a:rPr>
              <a:t>What is the one-sentence summary of your R&amp;D that you would want a manager or program developer to remember?		</a:t>
            </a:r>
          </a:p>
          <a:p>
            <a:pPr marL="0" indent="0">
              <a:buNone/>
            </a:pPr>
            <a:r>
              <a:rPr lang="en-US" sz="1400" dirty="0">
                <a:solidFill>
                  <a:srgbClr val="002060"/>
                </a:solidFill>
              </a:rPr>
              <a:t>If you have spectral or sensor data with missing values or you are interested in tensors method and the kinds of problems they can solve, please come talk to me.</a:t>
            </a:r>
            <a:endParaRPr lang="en-US" sz="2400" dirty="0">
              <a:solidFill>
                <a:srgbClr val="002060"/>
              </a:solidFill>
            </a:endParaRPr>
          </a:p>
          <a:p>
            <a:pPr marL="0" indent="0">
              <a:buNone/>
            </a:pPr>
            <a:r>
              <a:rPr lang="en-US" sz="2400" dirty="0">
                <a:solidFill>
                  <a:srgbClr val="002060"/>
                </a:solidFill>
              </a:rPr>
              <a:t>Do you prefer an oral or a poster presentation?</a:t>
            </a:r>
          </a:p>
          <a:p>
            <a:pPr marL="0" indent="0">
              <a:buNone/>
            </a:pPr>
            <a:r>
              <a:rPr lang="en-US" sz="1400" dirty="0">
                <a:solidFill>
                  <a:srgbClr val="002060"/>
                </a:solidFill>
              </a:rPr>
              <a:t>I prefer an oral presentation. </a:t>
            </a:r>
          </a:p>
          <a:p>
            <a:pPr marL="0" indent="0">
              <a:buNone/>
            </a:pPr>
            <a:r>
              <a:rPr lang="en-US" sz="2400" dirty="0">
                <a:solidFill>
                  <a:srgbClr val="002060"/>
                </a:solidFill>
              </a:rPr>
              <a:t>If oral, indicate presentation time between 15 and 30 minutes or a 5-minute spotlight.</a:t>
            </a:r>
          </a:p>
          <a:p>
            <a:pPr marL="0" indent="0">
              <a:buNone/>
            </a:pPr>
            <a:r>
              <a:rPr lang="en-US" sz="1400" dirty="0">
                <a:solidFill>
                  <a:srgbClr val="002060"/>
                </a:solidFill>
              </a:rPr>
              <a:t>I prefer a presentation time between 15 and 30 minutes.</a:t>
            </a:r>
          </a:p>
        </p:txBody>
      </p:sp>
    </p:spTree>
    <p:extLst>
      <p:ext uri="{BB962C8B-B14F-4D97-AF65-F5344CB8AC3E}">
        <p14:creationId xmlns:p14="http://schemas.microsoft.com/office/powerpoint/2010/main" val="68492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Computation Tools Used</a:t>
            </a:r>
          </a:p>
        </p:txBody>
      </p:sp>
      <p:sp>
        <p:nvSpPr>
          <p:cNvPr id="3" name="Content Placeholder 2"/>
          <p:cNvSpPr>
            <a:spLocks noGrp="1"/>
          </p:cNvSpPr>
          <p:nvPr>
            <p:ph idx="13"/>
          </p:nvPr>
        </p:nvSpPr>
        <p:spPr/>
        <p:txBody>
          <a:bodyPr/>
          <a:lstStyle/>
          <a:p>
            <a:r>
              <a:rPr lang="en-US" sz="2400" dirty="0"/>
              <a:t>All code written in Python 3.6 framework with basic libraries</a:t>
            </a:r>
          </a:p>
          <a:p>
            <a:pPr lvl="1"/>
            <a:r>
              <a:rPr lang="en-US" sz="2000" dirty="0" err="1"/>
              <a:t>Numpy</a:t>
            </a:r>
            <a:endParaRPr lang="en-US" sz="2000" dirty="0"/>
          </a:p>
          <a:p>
            <a:pPr lvl="1"/>
            <a:r>
              <a:rPr lang="en-US" sz="2000" dirty="0" err="1"/>
              <a:t>Scipy</a:t>
            </a:r>
            <a:endParaRPr lang="en-US" sz="2000" dirty="0"/>
          </a:p>
          <a:p>
            <a:pPr lvl="1"/>
            <a:r>
              <a:rPr lang="en-US" sz="2000" dirty="0" err="1"/>
              <a:t>Matplotlib</a:t>
            </a:r>
            <a:endParaRPr lang="en-US" sz="2000" dirty="0"/>
          </a:p>
          <a:p>
            <a:pPr lvl="1"/>
            <a:endParaRPr lang="en-US" dirty="0"/>
          </a:p>
          <a:p>
            <a:r>
              <a:rPr lang="en-US" sz="2400" dirty="0"/>
              <a:t>All results presented calculated on desktop computer in my office:</a:t>
            </a:r>
          </a:p>
          <a:p>
            <a:pPr lvl="1"/>
            <a:r>
              <a:rPr lang="en-US" sz="2000" dirty="0"/>
              <a:t>Intel Xeon Multicore @ 3.7GHz</a:t>
            </a:r>
          </a:p>
          <a:p>
            <a:pPr lvl="1"/>
            <a:r>
              <a:rPr lang="en-US" sz="2000" dirty="0"/>
              <a:t>128 GB RAM</a:t>
            </a:r>
          </a:p>
          <a:p>
            <a:pPr lvl="1"/>
            <a:endParaRPr lang="en-US" dirty="0"/>
          </a:p>
          <a:p>
            <a:r>
              <a:rPr lang="en-US" sz="2400" dirty="0"/>
              <a:t>Algorithms written by team and kept in </a:t>
            </a:r>
            <a:r>
              <a:rPr lang="en-US" sz="2400" dirty="0" err="1"/>
              <a:t>Gitlab</a:t>
            </a:r>
            <a:r>
              <a:rPr lang="en-US" sz="2400" dirty="0"/>
              <a:t> codebase</a:t>
            </a:r>
          </a:p>
          <a:p>
            <a:pPr lvl="1"/>
            <a:r>
              <a:rPr lang="en-US" sz="2000" dirty="0"/>
              <a:t>Implementation based off papers cited in slides</a:t>
            </a:r>
          </a:p>
        </p:txBody>
      </p:sp>
      <p:sp>
        <p:nvSpPr>
          <p:cNvPr id="4" name="Slide Number Placeholder 3"/>
          <p:cNvSpPr>
            <a:spLocks noGrp="1"/>
          </p:cNvSpPr>
          <p:nvPr>
            <p:ph type="sldNum" sz="quarter" idx="12"/>
          </p:nvPr>
        </p:nvSpPr>
        <p:spPr/>
        <p:txBody>
          <a:bodyPr/>
          <a:lstStyle/>
          <a:p>
            <a:fld id="{092552A5-1676-4338-8794-F2C241E2F684}" type="slidenum">
              <a:rPr lang="en-US" smtClean="0"/>
              <a:pPr/>
              <a:t>3</a:t>
            </a:fld>
            <a:endParaRPr lang="en-US" dirty="0"/>
          </a:p>
        </p:txBody>
      </p:sp>
      <p:sp>
        <p:nvSpPr>
          <p:cNvPr id="5" name="Date Placeholder 4"/>
          <p:cNvSpPr>
            <a:spLocks noGrp="1"/>
          </p:cNvSpPr>
          <p:nvPr>
            <p:ph type="dt" sz="half" idx="2"/>
          </p:nvPr>
        </p:nvSpPr>
        <p:spPr/>
        <p:txBody>
          <a:bodyPr/>
          <a:lstStyle/>
          <a:p>
            <a:fld id="{9FE7283C-DB1C-0C40-9A35-8CE000AFB611}" type="datetime8">
              <a:rPr lang="en-US" smtClean="0"/>
              <a:pPr/>
              <a:t>2/17/2019 11:22 AM</a:t>
            </a:fld>
            <a:endParaRPr lang="en-US" dirty="0"/>
          </a:p>
        </p:txBody>
      </p:sp>
    </p:spTree>
    <p:extLst>
      <p:ext uri="{BB962C8B-B14F-4D97-AF65-F5344CB8AC3E}">
        <p14:creationId xmlns:p14="http://schemas.microsoft.com/office/powerpoint/2010/main" val="169901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Low Rank Tensor Completion (</a:t>
            </a:r>
            <a:r>
              <a:rPr lang="en-US" dirty="0" err="1"/>
              <a:t>SiLRTC</a:t>
            </a:r>
            <a:r>
              <a:rPr lang="en-US" dirty="0"/>
              <a:t>) Algorithm</a:t>
            </a:r>
          </a:p>
        </p:txBody>
      </p:sp>
      <p:sp>
        <p:nvSpPr>
          <p:cNvPr id="4" name="Slide Number Placeholder 3"/>
          <p:cNvSpPr>
            <a:spLocks noGrp="1"/>
          </p:cNvSpPr>
          <p:nvPr>
            <p:ph type="sldNum" sz="quarter" idx="12"/>
          </p:nvPr>
        </p:nvSpPr>
        <p:spPr/>
        <p:txBody>
          <a:bodyPr/>
          <a:lstStyle/>
          <a:p>
            <a:fld id="{092552A5-1676-4338-8794-F2C241E2F684}" type="slidenum">
              <a:rPr lang="en-US" smtClean="0"/>
              <a:pPr/>
              <a:t>4</a:t>
            </a:fld>
            <a:endParaRPr lang="en-US" dirty="0"/>
          </a:p>
        </p:txBody>
      </p:sp>
      <mc:AlternateContent xmlns:mc="http://schemas.openxmlformats.org/markup-compatibility/2006" xmlns:a14="http://schemas.microsoft.com/office/drawing/2010/main">
        <mc:Choice Requires="a14">
          <p:sp>
            <p:nvSpPr>
              <p:cNvPr id="12" name="Content Placeholder 2"/>
              <p:cNvSpPr>
                <a:spLocks noGrp="1"/>
              </p:cNvSpPr>
              <p:nvPr>
                <p:ph idx="4294967295"/>
              </p:nvPr>
            </p:nvSpPr>
            <p:spPr>
              <a:xfrm>
                <a:off x="286186" y="1600200"/>
                <a:ext cx="7213677" cy="4893206"/>
              </a:xfrm>
              <a:prstGeom prst="rect">
                <a:avLst/>
              </a:prstGeom>
            </p:spPr>
            <p:txBody>
              <a:bodyPr>
                <a:noAutofit/>
              </a:bodyPr>
              <a:lstStyle/>
              <a:p>
                <a:r>
                  <a:rPr lang="en-US" sz="1800" b="1" dirty="0"/>
                  <a:t>Input: </a:t>
                </a:r>
                <a14:m>
                  <m:oMath xmlns:m="http://schemas.openxmlformats.org/officeDocument/2006/math">
                    <m:r>
                      <m:rPr>
                        <m:sty m:val="p"/>
                      </m:rPr>
                      <a:rPr lang="en-US" sz="1800" b="0" i="0" smtClean="0">
                        <a:latin typeface="Cambria Math" panose="02040503050406030204" pitchFamily="18" charset="0"/>
                      </a:rPr>
                      <m:t>Χ</m:t>
                    </m:r>
                  </m:oMath>
                </a14:m>
                <a:r>
                  <a:rPr lang="en-US" sz="1800" dirty="0"/>
                  <a:t> with </a:t>
                </a: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Χ</m:t>
                        </m:r>
                      </m:e>
                      <m:sub>
                        <m:r>
                          <m:rPr>
                            <m:sty m:val="p"/>
                          </m:rPr>
                          <a:rPr lang="en-US" sz="1800" b="0" i="0" smtClean="0">
                            <a:latin typeface="Cambria Math" panose="02040503050406030204" pitchFamily="18" charset="0"/>
                          </a:rPr>
                          <m:t>Ω</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m:rPr>
                            <m:sty m:val="p"/>
                          </m:rPr>
                          <a:rPr lang="en-US" sz="1800" b="0" i="0" smtClean="0">
                            <a:latin typeface="Cambria Math" panose="02040503050406030204" pitchFamily="18" charset="0"/>
                          </a:rPr>
                          <m:t>Ω</m:t>
                        </m:r>
                      </m:sub>
                    </m:sSub>
                  </m:oMath>
                </a14:m>
                <a:r>
                  <a:rPr lang="en-US" sz="1800" dirty="0"/>
                  <a:t> (tensor data points with measured values), </a:t>
                </a: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Β</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𝑠</m:t>
                    </m:r>
                  </m:oMath>
                </a14:m>
                <a:r>
                  <a:rPr lang="en-US" sz="1800" dirty="0"/>
                  <a:t> (small positive constants that increase slowly) and </a:t>
                </a:r>
                <a14:m>
                  <m:oMath xmlns:m="http://schemas.openxmlformats.org/officeDocument/2006/math">
                    <m:r>
                      <a:rPr lang="en-US" sz="1800" b="0" i="1" smtClean="0">
                        <a:latin typeface="Cambria Math" panose="02040503050406030204" pitchFamily="18" charset="0"/>
                      </a:rPr>
                      <m:t>𝐾</m:t>
                    </m:r>
                  </m:oMath>
                </a14:m>
                <a:endParaRPr lang="en-US" sz="1800" dirty="0"/>
              </a:p>
              <a:p>
                <a:r>
                  <a:rPr lang="en-US" sz="1800" b="1" dirty="0"/>
                  <a:t>Output: </a:t>
                </a:r>
                <a14:m>
                  <m:oMath xmlns:m="http://schemas.openxmlformats.org/officeDocument/2006/math">
                    <m:r>
                      <m:rPr>
                        <m:sty m:val="p"/>
                      </m:rPr>
                      <a:rPr lang="en-US" sz="1800" b="0" i="0" smtClean="0">
                        <a:latin typeface="Cambria Math" panose="02040503050406030204" pitchFamily="18" charset="0"/>
                      </a:rPr>
                      <m:t>Χ</m:t>
                    </m:r>
                  </m:oMath>
                </a14:m>
                <a:r>
                  <a:rPr lang="en-US" sz="1800" dirty="0"/>
                  <a:t> (tensor with missing values filled in)</a:t>
                </a:r>
              </a:p>
              <a:p>
                <a:pPr marL="457200" indent="-457200">
                  <a:buFont typeface="+mj-lt"/>
                  <a:buAutoNum type="arabicPeriod"/>
                </a:pPr>
                <a:r>
                  <a:rPr lang="en-US" sz="1800" b="1" dirty="0"/>
                  <a:t>for</a:t>
                </a:r>
                <a:r>
                  <a:rPr lang="en-US" sz="1800" dirty="0"/>
                  <a:t> </a:t>
                </a:r>
                <a14:m>
                  <m:oMath xmlns:m="http://schemas.openxmlformats.org/officeDocument/2006/math">
                    <m:r>
                      <a:rPr lang="en-US" sz="1800" i="1" dirty="0" smtClean="0">
                        <a:latin typeface="Cambria Math" panose="02040503050406030204" pitchFamily="18" charset="0"/>
                      </a:rPr>
                      <m:t>𝑘</m:t>
                    </m:r>
                    <m:r>
                      <a:rPr lang="en-US" sz="1800" i="1" dirty="0" smtClean="0">
                        <a:latin typeface="Cambria Math" panose="02040503050406030204" pitchFamily="18" charset="0"/>
                      </a:rPr>
                      <m:t>=1</m:t>
                    </m:r>
                  </m:oMath>
                </a14:m>
                <a:r>
                  <a:rPr lang="en-US" sz="1800" dirty="0"/>
                  <a:t> to K </a:t>
                </a:r>
                <a:r>
                  <a:rPr lang="en-US" sz="1800" b="1" dirty="0"/>
                  <a:t>do</a:t>
                </a:r>
              </a:p>
              <a:p>
                <a:pPr marL="457200" indent="-457200">
                  <a:buFont typeface="+mj-lt"/>
                  <a:buAutoNum type="arabicPeriod"/>
                </a:pPr>
                <a:r>
                  <a:rPr lang="en-US" sz="1800" dirty="0"/>
                  <a:t>    </a:t>
                </a:r>
                <a:r>
                  <a:rPr lang="en-US" sz="1800" b="1" dirty="0"/>
                  <a:t>for</a:t>
                </a:r>
                <a:r>
                  <a:rPr lang="en-US" sz="1800" dirty="0"/>
                  <a:t> </a:t>
                </a:r>
                <a14:m>
                  <m:oMath xmlns:m="http://schemas.openxmlformats.org/officeDocument/2006/math">
                    <m:r>
                      <a:rPr lang="en-US" sz="1800" i="1" dirty="0" smtClean="0">
                        <a:latin typeface="Cambria Math" panose="02040503050406030204" pitchFamily="18" charset="0"/>
                      </a:rPr>
                      <m:t>𝑖</m:t>
                    </m:r>
                    <m:r>
                      <a:rPr lang="en-US" sz="1800" i="1" dirty="0" smtClean="0">
                        <a:latin typeface="Cambria Math" panose="02040503050406030204" pitchFamily="18" charset="0"/>
                      </a:rPr>
                      <m:t>=1</m:t>
                    </m:r>
                  </m:oMath>
                </a14:m>
                <a:r>
                  <a:rPr lang="en-US" sz="1800" dirty="0"/>
                  <a:t> to n </a:t>
                </a:r>
                <a:r>
                  <a:rPr lang="en-US" sz="1800" b="1" dirty="0"/>
                  <a:t>do</a:t>
                </a:r>
              </a:p>
              <a:p>
                <a:pPr marL="457200" indent="-457200">
                  <a:buFont typeface="+mj-lt"/>
                  <a:buAutoNum type="arabicPeriod"/>
                </a:pPr>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𝑀</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𝑖</m:t>
                                </m:r>
                              </m:sub>
                            </m:sSub>
                          </m:den>
                        </m:f>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Χ</m:t>
                        </m:r>
                      </m:e>
                      <m: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b>
                    </m:sSub>
                    <m:r>
                      <a:rPr lang="en-US" sz="1800" b="0" i="1" smtClean="0">
                        <a:latin typeface="Cambria Math" panose="02040503050406030204" pitchFamily="18" charset="0"/>
                      </a:rPr>
                      <m:t>)</m:t>
                    </m:r>
                  </m:oMath>
                </a14:m>
                <a:endParaRPr lang="en-US" sz="1800" dirty="0"/>
              </a:p>
              <a:p>
                <a:pPr marL="457200" indent="-457200">
                  <a:buFont typeface="+mj-lt"/>
                  <a:buAutoNum type="arabicPeriod"/>
                </a:pPr>
                <a:r>
                  <a:rPr lang="en-US" sz="1800" dirty="0"/>
                  <a:t>   end </a:t>
                </a:r>
                <a:r>
                  <a:rPr lang="en-US" sz="1800" b="1" dirty="0"/>
                  <a:t>for </a:t>
                </a:r>
              </a:p>
              <a:p>
                <a:pPr marL="457200" indent="-457200">
                  <a:buFont typeface="+mj-lt"/>
                  <a:buAutoNum type="arabicPeriod"/>
                </a:pP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Χ</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𝑛</m:t>
                            </m:r>
                          </m:sub>
                        </m:sSub>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eqArr>
                          <m:eqArrPr>
                            <m:ctrlPr>
                              <a:rPr lang="en-US" sz="1800" b="0" i="1" smtClean="0">
                                <a:latin typeface="Cambria Math" panose="02040503050406030204" pitchFamily="18" charset="0"/>
                              </a:rPr>
                            </m:ctrlPr>
                          </m:eqArrPr>
                          <m:e>
                            <m:sSub>
                              <m:sSubPr>
                                <m:ctrlPr>
                                  <a:rPr lang="en-US" sz="1800" b="0" i="1" smtClean="0">
                                    <a:latin typeface="Cambria Math" panose="02040503050406030204" pitchFamily="18" charset="0"/>
                                  </a:rPr>
                                </m:ctrlPr>
                              </m:sSub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Σ</m:t>
                                            </m:r>
                                          </m:e>
                                          <m:sub>
                                            <m:r>
                                              <a:rPr lang="en-US" sz="1800" b="0" i="1" smtClean="0">
                                                <a:latin typeface="Cambria Math" panose="02040503050406030204" pitchFamily="18" charset="0"/>
                                              </a:rPr>
                                              <m:t>𝑖</m:t>
                                            </m:r>
                                          </m:sub>
                                        </m:sSub>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Β</m:t>
                                            </m:r>
                                          </m:e>
                                          <m:sub>
                                            <m:r>
                                              <a:rPr lang="en-US" sz="1800" i="1">
                                                <a:latin typeface="Cambria Math" panose="02040503050406030204" pitchFamily="18" charset="0"/>
                                              </a:rPr>
                                              <m:t>𝑖</m:t>
                                            </m:r>
                                          </m:sub>
                                        </m:sSub>
                                        <m:r>
                                          <a:rPr lang="en-US" sz="1800" i="1">
                                            <a:latin typeface="Cambria Math" panose="02040503050406030204" pitchFamily="18" charset="0"/>
                                          </a:rPr>
                                          <m:t>𝑓𝑜𝑙𝑑</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𝑖</m:t>
                                                </m:r>
                                              </m:sub>
                                            </m:sSub>
                                          </m:e>
                                        </m:d>
                                      </m:num>
                                      <m:den>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Σ</m:t>
                                            </m:r>
                                          </m:e>
                                          <m:sub>
                                            <m:r>
                                              <a:rPr lang="en-US" sz="1800" b="0" i="1" smtClean="0">
                                                <a:latin typeface="Cambria Math" panose="02040503050406030204" pitchFamily="18" charset="0"/>
                                              </a:rPr>
                                              <m:t>𝑖</m:t>
                                            </m:r>
                                          </m:sub>
                                        </m:sSub>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Β</m:t>
                                            </m:r>
                                          </m:e>
                                          <m:sub>
                                            <m:r>
                                              <a:rPr lang="en-US" sz="1800" b="0" i="1" smtClean="0">
                                                <a:latin typeface="Cambria Math" panose="02040503050406030204" pitchFamily="18" charset="0"/>
                                              </a:rPr>
                                              <m:t>𝑖</m:t>
                                            </m:r>
                                          </m:sub>
                                        </m:sSub>
                                      </m:den>
                                    </m:f>
                                  </m:e>
                                </m:d>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𝑛</m:t>
                                    </m:r>
                                  </m:sub>
                                </m:sSub>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𝑛</m:t>
                                    </m:r>
                                  </m:sub>
                                </m:sSub>
                              </m:e>
                            </m:d>
                            <m:r>
                              <a:rPr lang="en-US" sz="1800" b="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Ω</m:t>
                            </m:r>
                          </m:e>
                          <m:e>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𝑇</m:t>
                                </m:r>
                              </m:e>
                              <m: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𝑖</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𝑖</m:t>
                                    </m:r>
                                  </m:e>
                                  <m:sub>
                                    <m:r>
                                      <a:rPr lang="en-US" sz="1800" b="0" i="1" smtClean="0">
                                        <a:latin typeface="Cambria Math" panose="02040503050406030204" pitchFamily="18" charset="0"/>
                                        <a:ea typeface="Cambria Math" panose="02040503050406030204" pitchFamily="18" charset="0"/>
                                      </a:rPr>
                                      <m:t>𝑛</m:t>
                                    </m:r>
                                  </m:sub>
                                </m:sSub>
                              </m:sub>
                            </m:sSub>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𝑖</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𝑖</m:t>
                                    </m:r>
                                  </m:e>
                                  <m:sub>
                                    <m:r>
                                      <a:rPr lang="en-US" sz="1800" b="0" i="1" smtClean="0">
                                        <a:latin typeface="Cambria Math" panose="02040503050406030204" pitchFamily="18" charset="0"/>
                                        <a:ea typeface="Cambria Math" panose="02040503050406030204" pitchFamily="18" charset="0"/>
                                      </a:rPr>
                                      <m:t>𝑛</m:t>
                                    </m:r>
                                  </m:sub>
                                </m:sSub>
                              </m:e>
                            </m:d>
                            <m:r>
                              <a:rPr lang="en-US" sz="1800" b="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Ω</m:t>
                            </m:r>
                          </m:e>
                        </m:eqArr>
                      </m:e>
                    </m:d>
                  </m:oMath>
                </a14:m>
                <a:endParaRPr lang="en-US" sz="1800" dirty="0"/>
              </a:p>
              <a:p>
                <a:pPr marL="457200" indent="-457200">
                  <a:buFont typeface="+mj-lt"/>
                  <a:buAutoNum type="arabicPeriod"/>
                </a:pPr>
                <a:r>
                  <a:rPr lang="en-US" sz="1800" dirty="0"/>
                  <a:t>end </a:t>
                </a:r>
                <a:r>
                  <a:rPr lang="en-US" sz="1800" b="1" dirty="0"/>
                  <a:t>for</a:t>
                </a:r>
              </a:p>
            </p:txBody>
          </p:sp>
        </mc:Choice>
        <mc:Fallback xmlns="">
          <p:sp>
            <p:nvSpPr>
              <p:cNvPr id="12" name="Content Placeholder 2"/>
              <p:cNvSpPr>
                <a:spLocks noGrp="1" noRot="1" noChangeAspect="1" noMove="1" noResize="1" noEditPoints="1" noAdjustHandles="1" noChangeArrowheads="1" noChangeShapeType="1" noTextEdit="1"/>
              </p:cNvSpPr>
              <p:nvPr>
                <p:ph idx="4294967295"/>
              </p:nvPr>
            </p:nvSpPr>
            <p:spPr>
              <a:xfrm>
                <a:off x="286186" y="1600200"/>
                <a:ext cx="7213677" cy="4893206"/>
              </a:xfrm>
              <a:prstGeom prst="rect">
                <a:avLst/>
              </a:prstGeom>
              <a:blipFill>
                <a:blip r:embed="rId3"/>
                <a:stretch>
                  <a:fillRect l="-761" t="-748" b="-374"/>
                </a:stretch>
              </a:blipFill>
            </p:spPr>
            <p:txBody>
              <a:bodyPr/>
              <a:lstStyle/>
              <a:p>
                <a:r>
                  <a:rPr lang="en-US">
                    <a:noFill/>
                  </a:rPr>
                  <a:t> </a:t>
                </a:r>
              </a:p>
            </p:txBody>
          </p:sp>
        </mc:Fallback>
      </mc:AlternateContent>
      <p:sp>
        <p:nvSpPr>
          <p:cNvPr id="13" name="Rectangle 12"/>
          <p:cNvSpPr/>
          <p:nvPr/>
        </p:nvSpPr>
        <p:spPr>
          <a:xfrm>
            <a:off x="1600200" y="1153801"/>
            <a:ext cx="6779730" cy="369332"/>
          </a:xfrm>
          <a:prstGeom prst="rect">
            <a:avLst/>
          </a:prstGeom>
        </p:spPr>
        <p:txBody>
          <a:bodyPr wrap="square">
            <a:spAutoFit/>
          </a:bodyPr>
          <a:lstStyle/>
          <a:p>
            <a:r>
              <a:rPr lang="en-US" b="1" u="sng" dirty="0"/>
              <a:t>Simple Low Rank Tensor Completion (</a:t>
            </a:r>
            <a:r>
              <a:rPr lang="en-US" b="1" u="sng" dirty="0" err="1"/>
              <a:t>SiLRTC</a:t>
            </a:r>
            <a:r>
              <a:rPr lang="en-US" b="1" u="sng" dirty="0"/>
              <a:t>) Algorithm</a:t>
            </a:r>
            <a:endParaRPr lang="en-US" dirty="0"/>
          </a:p>
        </p:txBody>
      </p:sp>
    </p:spTree>
    <p:extLst>
      <p:ext uri="{BB962C8B-B14F-4D97-AF65-F5344CB8AC3E}">
        <p14:creationId xmlns:p14="http://schemas.microsoft.com/office/powerpoint/2010/main" val="426502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Alternating Decent Method (ADM)</a:t>
            </a:r>
          </a:p>
        </p:txBody>
      </p:sp>
      <p:sp>
        <p:nvSpPr>
          <p:cNvPr id="4" name="Slide Number Placeholder 3"/>
          <p:cNvSpPr>
            <a:spLocks noGrp="1"/>
          </p:cNvSpPr>
          <p:nvPr>
            <p:ph type="sldNum" sz="quarter" idx="12"/>
          </p:nvPr>
        </p:nvSpPr>
        <p:spPr/>
        <p:txBody>
          <a:bodyPr/>
          <a:lstStyle/>
          <a:p>
            <a:fld id="{092552A5-1676-4338-8794-F2C241E2F684}" type="slidenum">
              <a:rPr lang="en-US" smtClean="0"/>
              <a:pPr/>
              <a:t>5</a:t>
            </a:fld>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idx="4294967295"/>
              </p:nvPr>
            </p:nvSpPr>
            <p:spPr>
              <a:xfrm>
                <a:off x="125643" y="1752599"/>
                <a:ext cx="7875357" cy="4899485"/>
              </a:xfrm>
              <a:prstGeom prst="rect">
                <a:avLst/>
              </a:prstGeom>
            </p:spPr>
            <p:txBody>
              <a:bodyPr/>
              <a:lstStyle/>
              <a:p>
                <a:r>
                  <a:rPr lang="en-US" dirty="0"/>
                  <a:t>Input: </a:t>
                </a:r>
                <a14:m>
                  <m:oMath xmlns:m="http://schemas.openxmlformats.org/officeDocument/2006/math">
                    <m:r>
                      <a:rPr lang="en-US" b="0" i="1" smtClean="0">
                        <a:latin typeface="Cambria Math" panose="02040503050406030204" pitchFamily="18" charset="0"/>
                      </a:rPr>
                      <m:t>𝒜</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m:rPr>
                        <m:sty m:val="p"/>
                      </m:rPr>
                      <a:rPr lang="en-US" b="0" i="0" smtClean="0">
                        <a:latin typeface="Cambria Math" panose="02040503050406030204" pitchFamily="18" charset="0"/>
                      </a:rPr>
                      <m:t>Β</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m:rPr>
                            <m:sty m:val="p"/>
                          </m:rPr>
                          <a:rPr lang="en-US" b="0" i="0" smtClean="0">
                            <a:latin typeface="Cambria Math" panose="02040503050406030204" pitchFamily="18" charset="0"/>
                          </a:rPr>
                          <m:t>Β</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𝜆</m:t>
                        </m:r>
                      </m:sub>
                    </m:sSub>
                  </m:oMath>
                </a14:m>
                <a:endParaRPr lang="en-US" dirty="0"/>
              </a:p>
              <a:p>
                <a:r>
                  <a:rPr lang="en-US" dirty="0"/>
                  <a:t>Output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d>
                          <m:dPr>
                            <m:ctrlPr>
                              <a:rPr lang="en-US" i="1">
                                <a:latin typeface="Cambria Math" panose="02040503050406030204" pitchFamily="18" charset="0"/>
                              </a:rPr>
                            </m:ctrlPr>
                          </m:dPr>
                          <m:e>
                            <m:r>
                              <a:rPr lang="en-US" i="1">
                                <a:latin typeface="Cambria Math" panose="02040503050406030204" pitchFamily="18" charset="0"/>
                              </a:rPr>
                              <m:t>𝑘</m:t>
                            </m:r>
                          </m:e>
                        </m:d>
                      </m:sup>
                    </m:sSup>
                  </m:oMath>
                </a14:m>
                <a:endParaRPr lang="en-US" dirty="0"/>
              </a:p>
              <a:p>
                <a:r>
                  <a:rPr lang="en-US" dirty="0"/>
                  <a:t>Initialize: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bSup>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 </m:t>
                        </m:r>
                        <m:r>
                          <a:rPr lang="en-US" b="0" i="1" smtClean="0">
                            <a:latin typeface="Cambria Math" panose="02040503050406030204" pitchFamily="18" charset="0"/>
                          </a:rPr>
                          <m:t>𝑁</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r>
                  <a:rPr lang="en-US" dirty="0"/>
                  <a:t>While not converged</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𝜉</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m:rPr>
                                        <m:sty m:val="p"/>
                                      </m:rPr>
                                      <a:rPr lang="en-US" b="0" i="0" smtClean="0">
                                        <a:latin typeface="Cambria Math" panose="02040503050406030204" pitchFamily="18" charset="0"/>
                                        <a:ea typeface="Cambria Math" panose="02040503050406030204" pitchFamily="18" charset="0"/>
                                      </a:rPr>
                                      <m:t>Β</m:t>
                                    </m:r>
                                  </m:e>
                                </m:d>
                              </m:e>
                              <m:sup>
                                <m:r>
                                  <a:rPr lang="en-US" b="0" i="1" smtClean="0">
                                    <a:latin typeface="Cambria Math" panose="02040503050406030204" pitchFamily="18" charset="0"/>
                                    <a:ea typeface="Cambria Math" panose="02040503050406030204" pitchFamily="18" charset="0"/>
                                  </a:rPr>
                                  <m:t>−1</m:t>
                                </m:r>
                              </m:sup>
                            </m:sSup>
                            <m:d>
                              <m:dPr>
                                <m:begChr m:val="["/>
                                <m:endChr m:val="]"/>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sSubSup>
                                <m:r>
                                  <m:rPr>
                                    <m:sty m:val="p"/>
                                  </m:rPr>
                                  <a:rPr lang="en-US" b="0" i="0" smtClean="0">
                                    <a:latin typeface="Cambria Math" panose="02040503050406030204" pitchFamily="18" charset="0"/>
                                    <a:ea typeface="Cambria Math" panose="02040503050406030204" pitchFamily="18" charset="0"/>
                                  </a:rPr>
                                  <m:t>Β</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𝑏</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𝜉</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Ω</m:t>
                            </m:r>
                          </m:e>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𝑁</m:t>
                                    </m:r>
                                    <m:r>
                                      <m:rPr>
                                        <m:sty m:val="p"/>
                                      </m:rPr>
                                      <a:rPr lang="en-US" b="0" i="0" smtClean="0">
                                        <a:latin typeface="Cambria Math" panose="02040503050406030204" pitchFamily="18" charset="0"/>
                                        <a:ea typeface="Cambria Math" panose="02040503050406030204" pitchFamily="18" charset="0"/>
                                      </a:rPr>
                                      <m:t>Β</m:t>
                                    </m:r>
                                  </m:e>
                                </m:d>
                              </m:e>
                              <m:sup>
                                <m:r>
                                  <a:rPr lang="en-US" b="0" i="1" smtClean="0">
                                    <a:latin typeface="Cambria Math" panose="02040503050406030204" pitchFamily="18" charset="0"/>
                                    <a:ea typeface="Cambria Math" panose="02040503050406030204" pitchFamily="18" charset="0"/>
                                  </a:rPr>
                                  <m:t>−1</m:t>
                                </m:r>
                              </m:sup>
                            </m:sSup>
                            <m:d>
                              <m:dPr>
                                <m:begChr m:val="["/>
                                <m:endChr m:val="]"/>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sSubSup>
                                <m:r>
                                  <m:rPr>
                                    <m:sty m:val="p"/>
                                  </m:rPr>
                                  <a:rPr lang="en-US" b="0" i="0" smtClean="0">
                                    <a:latin typeface="Cambria Math" panose="02040503050406030204" pitchFamily="18" charset="0"/>
                                    <a:ea typeface="Cambria Math" panose="02040503050406030204" pitchFamily="18" charset="0"/>
                                  </a:rPr>
                                  <m:t>Β</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𝜉</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𝑜𝑡h𝑒𝑟𝑤𝑖𝑠𝑒</m:t>
                            </m:r>
                          </m:e>
                        </m:eqArr>
                      </m:e>
                    </m:d>
                  </m:oMath>
                </a14:m>
                <a:endParaRPr lang="en-US" dirty="0"/>
              </a:p>
              <a:p>
                <a:pPr lvl="1"/>
                <a:r>
                  <a:rPr lang="en-US" dirty="0"/>
                  <a:t>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endParaRPr lang="en-US" b="0" dirty="0"/>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r>
                          <a:rPr lang="en-US" b="0" i="1" smtClean="0">
                            <a:latin typeface="Cambria Math" panose="02040503050406030204" pitchFamily="18" charset="0"/>
                          </a:rPr>
                          <m:t>+1</m:t>
                        </m:r>
                      </m:sup>
                    </m:sSubSup>
                    <m:r>
                      <a:rPr lang="en-US" b="0" i="1" smtClean="0">
                        <a:latin typeface="Cambria Math" panose="02040503050406030204" pitchFamily="18" charset="0"/>
                      </a:rPr>
                      <m:t>=</m:t>
                    </m:r>
                    <m:r>
                      <a:rPr lang="en-US" b="0" i="1" smtClean="0">
                        <a:latin typeface="Cambria Math" panose="02040503050406030204" pitchFamily="18" charset="0"/>
                      </a:rPr>
                      <m:t>𝑟𝑒𝑓𝑜𝑙𝑑</m:t>
                    </m:r>
                    <m:d>
                      <m:dPr>
                        <m:ctrlPr>
                          <a:rPr lang="en-US" b="0" i="1" smtClean="0">
                            <a:latin typeface="Cambria Math" panose="02040503050406030204" pitchFamily="18" charset="0"/>
                          </a:rPr>
                        </m:ctrlPr>
                      </m:dPr>
                      <m:e>
                        <m:r>
                          <a:rPr lang="en-US" b="0" i="1" smtClean="0">
                            <a:latin typeface="Cambria Math" panose="02040503050406030204" pitchFamily="18" charset="0"/>
                          </a:rPr>
                          <m:t>𝑠h𝑟𝑖𝑛𝑘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Β</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Β</m:t>
                                </m:r>
                              </m:den>
                            </m:f>
                          </m:e>
                        </m:d>
                      </m:e>
                    </m:d>
                  </m:oMath>
                </a14:m>
                <a:endParaRPr lang="en-US" b="0" dirty="0"/>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sup>
                    </m:sSubSup>
                    <m:r>
                      <a:rPr lang="en-US" b="0" i="1" smtClean="0">
                        <a:latin typeface="Cambria Math" panose="02040503050406030204" pitchFamily="18" charset="0"/>
                      </a:rPr>
                      <m:t> −</m:t>
                    </m:r>
                    <m:r>
                      <m:rPr>
                        <m:sty m:val="p"/>
                      </m:rPr>
                      <a:rPr lang="en-US" b="0" i="0" smtClean="0">
                        <a:latin typeface="Cambria Math" panose="02040503050406030204" pitchFamily="18" charset="0"/>
                      </a:rPr>
                      <m:t>Β</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e>
                    </m:d>
                  </m:oMath>
                </a14:m>
                <a:endParaRPr lang="en-US" b="0" dirty="0"/>
              </a:p>
              <a:p>
                <a:pPr lvl="1"/>
                <a:r>
                  <a:rPr lang="en-US" dirty="0"/>
                  <a:t>End</a:t>
                </a:r>
              </a:p>
              <a:p>
                <a:pPr lvl="1"/>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r>
                      <m:rPr>
                        <m:sty m:val="p"/>
                      </m:rPr>
                      <a:rPr lang="en-US" b="0" i="0" smtClean="0">
                        <a:latin typeface="Cambria Math" panose="02040503050406030204" pitchFamily="18" charset="0"/>
                      </a:rPr>
                      <m:t>Β</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m:rPr>
                            <m:sty m:val="p"/>
                          </m:rPr>
                          <a:rPr lang="en-US" b="0" i="0" smtClean="0">
                            <a:latin typeface="Cambria Math" panose="02040503050406030204" pitchFamily="18" charset="0"/>
                          </a:rPr>
                          <m:t>Β</m:t>
                        </m:r>
                      </m:sub>
                    </m:sSub>
                    <m:r>
                      <m:rPr>
                        <m:sty m:val="p"/>
                      </m:rPr>
                      <a:rPr lang="en-US" b="0" i="0" smtClean="0">
                        <a:latin typeface="Cambria Math" panose="02040503050406030204" pitchFamily="18" charset="0"/>
                      </a:rPr>
                      <m:t>Β</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𝜆</m:t>
                        </m:r>
                      </m:sub>
                    </m:sSub>
                    <m:r>
                      <a:rPr lang="en-US" b="0" i="1" smtClean="0">
                        <a:latin typeface="Cambria Math" panose="02040503050406030204" pitchFamily="18" charset="0"/>
                      </a:rPr>
                      <m:t>𝜆</m:t>
                    </m:r>
                  </m:oMath>
                </a14:m>
                <a:endParaRPr lang="en-US" dirty="0"/>
              </a:p>
            </p:txBody>
          </p:sp>
        </mc:Choice>
        <mc:Fallback xmlns="">
          <p:sp>
            <p:nvSpPr>
              <p:cNvPr id="6" name="Content Placeholder 2"/>
              <p:cNvSpPr>
                <a:spLocks noGrp="1" noRot="1" noChangeAspect="1" noMove="1" noResize="1" noEditPoints="1" noAdjustHandles="1" noChangeArrowheads="1" noChangeShapeType="1" noTextEdit="1"/>
              </p:cNvSpPr>
              <p:nvPr>
                <p:ph idx="4294967295"/>
              </p:nvPr>
            </p:nvSpPr>
            <p:spPr>
              <a:xfrm>
                <a:off x="125643" y="1752599"/>
                <a:ext cx="7875357" cy="4899485"/>
              </a:xfrm>
              <a:prstGeom prst="rect">
                <a:avLst/>
              </a:prstGeom>
              <a:blipFill>
                <a:blip r:embed="rId3"/>
                <a:stretch>
                  <a:fillRect l="-697" t="-622"/>
                </a:stretch>
              </a:blipFill>
            </p:spPr>
            <p:txBody>
              <a:bodyPr/>
              <a:lstStyle/>
              <a:p>
                <a:r>
                  <a:rPr lang="en-US">
                    <a:noFill/>
                  </a:rPr>
                  <a:t> </a:t>
                </a:r>
              </a:p>
            </p:txBody>
          </p:sp>
        </mc:Fallback>
      </mc:AlternateContent>
      <p:sp>
        <p:nvSpPr>
          <p:cNvPr id="3" name="Rectangle 2"/>
          <p:cNvSpPr/>
          <p:nvPr/>
        </p:nvSpPr>
        <p:spPr>
          <a:xfrm>
            <a:off x="1536940" y="1295400"/>
            <a:ext cx="3991798" cy="369332"/>
          </a:xfrm>
          <a:prstGeom prst="rect">
            <a:avLst/>
          </a:prstGeom>
        </p:spPr>
        <p:txBody>
          <a:bodyPr wrap="none">
            <a:spAutoFit/>
          </a:bodyPr>
          <a:lstStyle/>
          <a:p>
            <a:r>
              <a:rPr lang="en-US" b="1" u="sng" dirty="0"/>
              <a:t>Alternating Decent Method (ADM)</a:t>
            </a:r>
            <a:endParaRPr lang="en-US" dirty="0"/>
          </a:p>
        </p:txBody>
      </p:sp>
      <p:sp>
        <p:nvSpPr>
          <p:cNvPr id="8" name="TextBox 7"/>
          <p:cNvSpPr txBox="1"/>
          <p:nvPr/>
        </p:nvSpPr>
        <p:spPr>
          <a:xfrm>
            <a:off x="7848600" y="1520274"/>
            <a:ext cx="2754406" cy="461665"/>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endParaRPr lang="en-US" sz="1200" dirty="0"/>
          </a:p>
        </p:txBody>
      </p:sp>
    </p:spTree>
    <p:extLst>
      <p:ext uri="{BB962C8B-B14F-4D97-AF65-F5344CB8AC3E}">
        <p14:creationId xmlns:p14="http://schemas.microsoft.com/office/powerpoint/2010/main" val="128791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Description of the data used</a:t>
            </a:r>
          </a:p>
        </p:txBody>
      </p:sp>
      <p:sp>
        <p:nvSpPr>
          <p:cNvPr id="4" name="Slide Number Placeholder 3"/>
          <p:cNvSpPr>
            <a:spLocks noGrp="1"/>
          </p:cNvSpPr>
          <p:nvPr>
            <p:ph type="sldNum" sz="quarter" idx="12"/>
          </p:nvPr>
        </p:nvSpPr>
        <p:spPr/>
        <p:txBody>
          <a:bodyPr/>
          <a:lstStyle/>
          <a:p>
            <a:fld id="{092552A5-1676-4338-8794-F2C241E2F684}" type="slidenum">
              <a:rPr lang="en-US" smtClean="0"/>
              <a:pPr/>
              <a:t>6</a:t>
            </a:fld>
            <a:endParaRPr lang="en-US" dirty="0"/>
          </a:p>
        </p:txBody>
      </p:sp>
      <p:pic>
        <p:nvPicPr>
          <p:cNvPr id="3" name="Content Placeholder 2"/>
          <p:cNvPicPr>
            <a:picLocks noGrp="1" noChangeAspect="1"/>
          </p:cNvPicPr>
          <p:nvPr>
            <p:ph idx="13"/>
          </p:nvPr>
        </p:nvPicPr>
        <p:blipFill>
          <a:blip r:embed="rId3" cstate="print">
            <a:extLst>
              <a:ext uri="{28A0092B-C50C-407E-A947-70E740481C1C}">
                <a14:useLocalDpi xmlns:a14="http://schemas.microsoft.com/office/drawing/2010/main" val="0"/>
              </a:ext>
            </a:extLst>
          </a:blip>
          <a:stretch>
            <a:fillRect/>
          </a:stretch>
        </p:blipFill>
        <p:spPr>
          <a:xfrm>
            <a:off x="69801" y="1139509"/>
            <a:ext cx="9466421" cy="5435795"/>
          </a:xfrm>
        </p:spPr>
      </p:pic>
      <p:sp>
        <p:nvSpPr>
          <p:cNvPr id="6" name="TextBox 5"/>
          <p:cNvSpPr txBox="1"/>
          <p:nvPr/>
        </p:nvSpPr>
        <p:spPr>
          <a:xfrm>
            <a:off x="8904879" y="1481537"/>
            <a:ext cx="2929623" cy="3785652"/>
          </a:xfrm>
          <a:prstGeom prst="rect">
            <a:avLst/>
          </a:prstGeom>
          <a:noFill/>
        </p:spPr>
        <p:txBody>
          <a:bodyPr wrap="square" rtlCol="0">
            <a:spAutoFit/>
          </a:bodyPr>
          <a:lstStyle/>
          <a:p>
            <a:r>
              <a:rPr lang="en-US" sz="2000" dirty="0" err="1"/>
              <a:t>Spectrotemporal</a:t>
            </a:r>
            <a:r>
              <a:rPr lang="en-US" sz="2000" dirty="0"/>
              <a:t> data of high energy (HE) events</a:t>
            </a:r>
          </a:p>
          <a:p>
            <a:endParaRPr lang="en-US" sz="2000" dirty="0"/>
          </a:p>
          <a:p>
            <a:r>
              <a:rPr lang="en-US" sz="2000" dirty="0"/>
              <a:t>Shape: 402 x 12 x 202</a:t>
            </a:r>
          </a:p>
          <a:p>
            <a:endParaRPr lang="en-US" sz="2000" dirty="0"/>
          </a:p>
          <a:p>
            <a:r>
              <a:rPr lang="en-US" sz="2000" dirty="0"/>
              <a:t>Dimensions: Samples x Band x Time</a:t>
            </a:r>
          </a:p>
          <a:p>
            <a:endParaRPr lang="en-US" sz="2000" dirty="0"/>
          </a:p>
          <a:p>
            <a:r>
              <a:rPr lang="en-US" sz="2000" dirty="0"/>
              <a:t>Sample fibers along Sample axis are shown on the left</a:t>
            </a:r>
          </a:p>
        </p:txBody>
      </p:sp>
    </p:spTree>
    <p:extLst>
      <p:ext uri="{BB962C8B-B14F-4D97-AF65-F5344CB8AC3E}">
        <p14:creationId xmlns:p14="http://schemas.microsoft.com/office/powerpoint/2010/main" val="216037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Data Removal</a:t>
            </a:r>
          </a:p>
        </p:txBody>
      </p:sp>
      <p:sp>
        <p:nvSpPr>
          <p:cNvPr id="3" name="Content Placeholder 2"/>
          <p:cNvSpPr>
            <a:spLocks noGrp="1"/>
          </p:cNvSpPr>
          <p:nvPr>
            <p:ph idx="13"/>
          </p:nvPr>
        </p:nvSpPr>
        <p:spPr/>
        <p:txBody>
          <a:bodyPr>
            <a:normAutofit fontScale="92500" lnSpcReduction="20000"/>
          </a:bodyPr>
          <a:lstStyle/>
          <a:p>
            <a:r>
              <a:rPr lang="en-US" dirty="0"/>
              <a:t>Salt and Pepper Noise</a:t>
            </a:r>
          </a:p>
          <a:p>
            <a:pPr lvl="1"/>
            <a:r>
              <a:rPr lang="en-US" dirty="0"/>
              <a:t>Removed entries at random locations throughout the data set by setting to zero</a:t>
            </a:r>
          </a:p>
          <a:p>
            <a:pPr lvl="1"/>
            <a:r>
              <a:rPr lang="en-US" dirty="0"/>
              <a:t>Operationally similar to instruments that have corrupted transmission of certain data points due to atmospheric noise or noise effects</a:t>
            </a:r>
          </a:p>
          <a:p>
            <a:pPr lvl="1"/>
            <a:endParaRPr lang="en-US" dirty="0"/>
          </a:p>
          <a:p>
            <a:r>
              <a:rPr lang="en-US" dirty="0"/>
              <a:t>Band Noise</a:t>
            </a:r>
          </a:p>
          <a:p>
            <a:pPr lvl="1"/>
            <a:r>
              <a:rPr lang="en-US" dirty="0"/>
              <a:t> Removed bands of data</a:t>
            </a:r>
          </a:p>
          <a:p>
            <a:pPr lvl="1"/>
            <a:endParaRPr lang="en-US" dirty="0"/>
          </a:p>
          <a:p>
            <a:pPr lvl="2"/>
            <a:r>
              <a:rPr lang="en-US" dirty="0"/>
              <a:t>Algorithm:</a:t>
            </a:r>
          </a:p>
          <a:p>
            <a:pPr marL="236538" lvl="1" indent="0">
              <a:buNone/>
            </a:pPr>
            <a:r>
              <a:rPr lang="en-US" dirty="0"/>
              <a:t>	Input: </a:t>
            </a:r>
            <a:r>
              <a:rPr lang="en-US" dirty="0" err="1"/>
              <a:t>number_of_bands_to_remove</a:t>
            </a:r>
            <a:r>
              <a:rPr lang="en-US" dirty="0"/>
              <a:t> for each sample</a:t>
            </a:r>
          </a:p>
          <a:p>
            <a:pPr marL="236538" lvl="1" indent="0">
              <a:buNone/>
            </a:pPr>
            <a:r>
              <a:rPr lang="en-US" dirty="0"/>
              <a:t>	</a:t>
            </a:r>
            <a:r>
              <a:rPr lang="en-US" b="1" dirty="0"/>
              <a:t>for</a:t>
            </a:r>
            <a:r>
              <a:rPr lang="en-US" dirty="0"/>
              <a:t> sample in Samples (3D tensor -&gt; 2D matrix)</a:t>
            </a:r>
          </a:p>
          <a:p>
            <a:pPr marL="236538" lvl="1" indent="0">
              <a:buNone/>
            </a:pPr>
            <a:r>
              <a:rPr lang="en-US" dirty="0"/>
              <a:t>		count = 0</a:t>
            </a:r>
          </a:p>
          <a:p>
            <a:pPr marL="236538" lvl="1" indent="0">
              <a:buNone/>
            </a:pPr>
            <a:r>
              <a:rPr lang="en-US" dirty="0"/>
              <a:t>		do 	</a:t>
            </a:r>
          </a:p>
          <a:p>
            <a:pPr marL="236538" lvl="1" indent="0">
              <a:buNone/>
            </a:pPr>
            <a:r>
              <a:rPr lang="en-US" dirty="0"/>
              <a:t>		 	Set random row of matrix equal to zero (if not already identically zero)</a:t>
            </a:r>
          </a:p>
          <a:p>
            <a:pPr marL="236538" lvl="1" indent="0">
              <a:buNone/>
            </a:pPr>
            <a:r>
              <a:rPr lang="en-US" dirty="0"/>
              <a:t>			count += 1</a:t>
            </a:r>
          </a:p>
          <a:p>
            <a:pPr marL="236538" lvl="1" indent="0">
              <a:buNone/>
            </a:pPr>
            <a:r>
              <a:rPr lang="en-US" dirty="0"/>
              <a:t>		while count &lt; </a:t>
            </a:r>
            <a:r>
              <a:rPr lang="en-US" dirty="0" err="1"/>
              <a:t>number_of_bands_to_remove</a:t>
            </a:r>
            <a:endParaRPr lang="en-US" dirty="0"/>
          </a:p>
          <a:p>
            <a:pPr marL="236538" lvl="1" indent="0">
              <a:buNone/>
            </a:pPr>
            <a:endParaRPr lang="en-US" dirty="0"/>
          </a:p>
          <a:p>
            <a:pPr lvl="1"/>
            <a:r>
              <a:rPr lang="en-US" dirty="0"/>
              <a:t>Constraint: At least one band had to be kept in lower and upper half of band index: mimics some operational conditions		</a:t>
            </a:r>
          </a:p>
          <a:p>
            <a:pPr marL="236538" lvl="1" indent="0">
              <a:buNone/>
            </a:pPr>
            <a:r>
              <a:rPr lang="en-US" dirty="0"/>
              <a:t>		</a:t>
            </a:r>
          </a:p>
        </p:txBody>
      </p:sp>
      <p:sp>
        <p:nvSpPr>
          <p:cNvPr id="4" name="Slide Number Placeholder 3"/>
          <p:cNvSpPr>
            <a:spLocks noGrp="1"/>
          </p:cNvSpPr>
          <p:nvPr>
            <p:ph type="sldNum" sz="quarter" idx="12"/>
          </p:nvPr>
        </p:nvSpPr>
        <p:spPr/>
        <p:txBody>
          <a:bodyPr/>
          <a:lstStyle/>
          <a:p>
            <a:fld id="{092552A5-1676-4338-8794-F2C241E2F684}" type="slidenum">
              <a:rPr lang="en-US" smtClean="0"/>
              <a:pPr/>
              <a:t>7</a:t>
            </a:fld>
            <a:endParaRPr lang="en-US" dirty="0"/>
          </a:p>
        </p:txBody>
      </p:sp>
    </p:spTree>
    <p:extLst>
      <p:ext uri="{BB962C8B-B14F-4D97-AF65-F5344CB8AC3E}">
        <p14:creationId xmlns:p14="http://schemas.microsoft.com/office/powerpoint/2010/main" val="194465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Results</a:t>
            </a:r>
          </a:p>
        </p:txBody>
      </p:sp>
      <p:sp>
        <p:nvSpPr>
          <p:cNvPr id="7" name="Subtitle 6"/>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92552A5-1676-4338-8794-F2C241E2F684}" type="slidenum">
              <a:rPr lang="en-US" smtClean="0"/>
              <a:pPr/>
              <a:t>8</a:t>
            </a:fld>
            <a:endParaRPr lang="en-US" dirty="0"/>
          </a:p>
        </p:txBody>
      </p:sp>
    </p:spTree>
    <p:extLst>
      <p:ext uri="{BB962C8B-B14F-4D97-AF65-F5344CB8AC3E}">
        <p14:creationId xmlns:p14="http://schemas.microsoft.com/office/powerpoint/2010/main" val="82513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err="1"/>
              <a:t>Hyperparameter</a:t>
            </a:r>
            <a:r>
              <a:rPr lang="en-US" b="1" u="sng" dirty="0"/>
              <a:t> Optimization: </a:t>
            </a:r>
            <a:r>
              <a:rPr lang="en-US" b="1" u="sng" dirty="0" err="1"/>
              <a:t>SiLRTC</a:t>
            </a:r>
            <a:endParaRPr lang="en-US" b="1" u="sng" dirty="0"/>
          </a:p>
        </p:txBody>
      </p:sp>
      <p:pic>
        <p:nvPicPr>
          <p:cNvPr id="2" name="Content Placeholder 1"/>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7448" y="1090814"/>
            <a:ext cx="3637092" cy="271645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11" y="1090814"/>
            <a:ext cx="3854737" cy="26917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8" y="3748326"/>
            <a:ext cx="3867348" cy="26935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9711" y="3748326"/>
            <a:ext cx="3639742" cy="2634581"/>
          </a:xfrm>
          <a:prstGeom prst="rect">
            <a:avLst/>
          </a:prstGeom>
        </p:spPr>
      </p:pic>
      <p:sp>
        <p:nvSpPr>
          <p:cNvPr id="7" name="TextBox 6"/>
          <p:cNvSpPr txBox="1"/>
          <p:nvPr/>
        </p:nvSpPr>
        <p:spPr>
          <a:xfrm>
            <a:off x="7741508" y="991676"/>
            <a:ext cx="4405184" cy="480131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Plots show effects of various parameter settings for </a:t>
            </a:r>
            <a:r>
              <a:rPr lang="en-US" dirty="0" err="1"/>
              <a:t>SiLRTC</a:t>
            </a:r>
            <a:r>
              <a:rPr lang="en-US" dirty="0"/>
              <a:t>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Energy (HE) normalized (energy normalization) data 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Plots are </a:t>
            </a:r>
            <a:r>
              <a:rPr lang="en-US" dirty="0" err="1"/>
              <a:t>Frobenius</a:t>
            </a:r>
            <a:r>
              <a:rPr lang="en-US" dirty="0"/>
              <a:t> norm vs:</a:t>
            </a:r>
          </a:p>
          <a:p>
            <a:pPr marL="742950" lvl="1" indent="-285750">
              <a:buFont typeface="Arial" panose="020B0604020202020204" pitchFamily="34" charset="0"/>
              <a:buChar char="•"/>
            </a:pPr>
            <a:r>
              <a:rPr lang="en-US" dirty="0"/>
              <a:t>Iterations (top left)</a:t>
            </a:r>
          </a:p>
          <a:p>
            <a:pPr marL="742950" lvl="1" indent="-285750">
              <a:buFont typeface="Arial" panose="020B0604020202020204" pitchFamily="34" charset="0"/>
              <a:buChar char="•"/>
            </a:pPr>
            <a:r>
              <a:rPr lang="en-US" dirty="0"/>
              <a:t>Learning Rate (bottom left)</a:t>
            </a:r>
          </a:p>
          <a:p>
            <a:pPr marL="742950" lvl="1" indent="-285750">
              <a:buFont typeface="Arial" panose="020B0604020202020204" pitchFamily="34" charset="0"/>
              <a:buChar char="•"/>
            </a:pPr>
            <a:r>
              <a:rPr lang="en-US" dirty="0"/>
              <a:t>Eigenvalue cutoff level (top right)</a:t>
            </a:r>
          </a:p>
          <a:p>
            <a:pPr marL="742950" lvl="1" indent="-285750">
              <a:buFont typeface="Arial" panose="020B0604020202020204" pitchFamily="34" charset="0"/>
              <a:buChar char="•"/>
            </a:pPr>
            <a:r>
              <a:rPr lang="en-US" dirty="0"/>
              <a:t>Fraction removed (bottom right)</a:t>
            </a:r>
          </a:p>
          <a:p>
            <a:pPr lvl="1"/>
            <a:endParaRPr lang="en-US" dirty="0"/>
          </a:p>
          <a:p>
            <a:endParaRPr lang="en-US" dirty="0"/>
          </a:p>
        </p:txBody>
      </p:sp>
    </p:spTree>
    <p:extLst>
      <p:ext uri="{BB962C8B-B14F-4D97-AF65-F5344CB8AC3E}">
        <p14:creationId xmlns:p14="http://schemas.microsoft.com/office/powerpoint/2010/main" val="3756737342"/>
      </p:ext>
    </p:extLst>
  </p:cSld>
  <p:clrMapOvr>
    <a:masterClrMapping/>
  </p:clrMapOvr>
</p:sld>
</file>

<file path=ppt/theme/theme1.xml><?xml version="1.0" encoding="utf-8"?>
<a:theme xmlns:a="http://schemas.openxmlformats.org/drawingml/2006/main" name="Div 3000 Template_Custom">
  <a:themeElements>
    <a:clrScheme name="LDRD-custom-1">
      <a:dk1>
        <a:srgbClr val="0F243E"/>
      </a:dk1>
      <a:lt1>
        <a:srgbClr val="FCFCFC"/>
      </a:lt1>
      <a:dk2>
        <a:srgbClr val="0071CC"/>
      </a:dk2>
      <a:lt2>
        <a:srgbClr val="F3F7FB"/>
      </a:lt2>
      <a:accent1>
        <a:srgbClr val="25AAE1"/>
      </a:accent1>
      <a:accent2>
        <a:srgbClr val="019CEC"/>
      </a:accent2>
      <a:accent3>
        <a:srgbClr val="0DAE64"/>
      </a:accent3>
      <a:accent4>
        <a:srgbClr val="6F6595"/>
      </a:accent4>
      <a:accent5>
        <a:srgbClr val="FA700B"/>
      </a:accent5>
      <a:accent6>
        <a:srgbClr val="D9214C"/>
      </a:accent6>
      <a:hlink>
        <a:srgbClr val="00C8FF"/>
      </a:hlink>
      <a:folHlink>
        <a:srgbClr val="FF2A5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5996</TotalTime>
  <Words>1276</Words>
  <Application>Microsoft Office PowerPoint</Application>
  <PresentationFormat>Widescreen</PresentationFormat>
  <Paragraphs>249</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ArialMT</vt:lpstr>
      <vt:lpstr>Calibri</vt:lpstr>
      <vt:lpstr>Cambria Math</vt:lpstr>
      <vt:lpstr>Century Gothic</vt:lpstr>
      <vt:lpstr>Courier New</vt:lpstr>
      <vt:lpstr>Div 3000 Template_Custom</vt:lpstr>
      <vt:lpstr>Inferring Missing Data in Multidimensional Arrays using Tensor Completion Algorithms</vt:lpstr>
      <vt:lpstr>Problem Background</vt:lpstr>
      <vt:lpstr>Description of Computation Tools Used</vt:lpstr>
      <vt:lpstr>Simple Low Rank Tensor Completion (SiLRTC) Algorithm</vt:lpstr>
      <vt:lpstr>Alternating Decent Method (ADM)</vt:lpstr>
      <vt:lpstr>Description of the data used</vt:lpstr>
      <vt:lpstr>Description of Data Removal</vt:lpstr>
      <vt:lpstr>Results</vt:lpstr>
      <vt:lpstr>Hyperparameter Optimization: SiLRTC</vt:lpstr>
      <vt:lpstr>Hyperparameter Optimization: ADM</vt:lpstr>
      <vt:lpstr>Salt and Pepper Noise: ADM Visual Comparison</vt:lpstr>
      <vt:lpstr>SiLRTC vs. ADM for Salt and Pepper Noise: Fit Metric</vt:lpstr>
      <vt:lpstr>SiLRTC vs. ADM for Missing Bands: Fit Metric</vt:lpstr>
      <vt:lpstr>ADM Bands Missing</vt:lpstr>
      <vt:lpstr>SiLRTC Bands Missing</vt:lpstr>
      <vt:lpstr>Conclusions</vt:lpstr>
      <vt:lpstr>Additional Slides</vt:lpstr>
      <vt:lpstr>Abstract</vt:lpstr>
      <vt:lpstr>Matrix Hyperspectral Image Recovery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Inferring Missing Data in Multidimensional Arrays using Tensor Completion Algorithms</dc:title>
  <dc:creator>Coon, Joshua</dc:creator>
  <cp:lastModifiedBy>Joshua Coon</cp:lastModifiedBy>
  <cp:revision>32</cp:revision>
  <dcterms:created xsi:type="dcterms:W3CDTF">2017-08-02T21:13:07Z</dcterms:created>
  <dcterms:modified xsi:type="dcterms:W3CDTF">2019-02-17T18:22:56Z</dcterms:modified>
</cp:coreProperties>
</file>