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9" r:id="rId5"/>
    <p:sldId id="291" r:id="rId6"/>
    <p:sldId id="282" r:id="rId7"/>
    <p:sldId id="292" r:id="rId8"/>
    <p:sldId id="283" r:id="rId9"/>
    <p:sldId id="289" r:id="rId10"/>
    <p:sldId id="290" r:id="rId11"/>
    <p:sldId id="293" r:id="rId12"/>
    <p:sldId id="288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D4"/>
    <a:srgbClr val="F3F2E9"/>
    <a:srgbClr val="DCA138"/>
    <a:srgbClr val="C8792A"/>
    <a:srgbClr val="9B2905"/>
    <a:srgbClr val="BB9837"/>
    <a:srgbClr val="BEA434"/>
    <a:srgbClr val="9C872C"/>
    <a:srgbClr val="0D1F35"/>
    <a:srgbClr val="A48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7"/>
    <p:restoredTop sz="89797" autoAdjust="0"/>
  </p:normalViewPr>
  <p:slideViewPr>
    <p:cSldViewPr>
      <p:cViewPr varScale="1">
        <p:scale>
          <a:sx n="49" d="100"/>
          <a:sy n="49" d="100"/>
        </p:scale>
        <p:origin x="177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31" d="100"/>
          <a:sy n="131" d="100"/>
        </p:scale>
        <p:origin x="30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E4584-52B0-4AC8-8529-507C635BB15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36C24-B68E-48CD-9B61-793C9B96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1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72" cy="465774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436" y="0"/>
            <a:ext cx="3038372" cy="465774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FA572981-2A84-DB45-9F93-E2FB5057B3FC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337"/>
            <a:ext cx="5608320" cy="3661014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27"/>
            <a:ext cx="3038372" cy="465773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436" y="8830627"/>
            <a:ext cx="3038372" cy="465773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7698BB17-5DC3-FA49-87DE-95D358C2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SAND2018-8249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8BB17-5DC3-FA49-87DE-95D358C281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8BB17-5DC3-FA49-87DE-95D358C281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40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8BB17-5DC3-FA49-87DE-95D358C281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8BB17-5DC3-FA49-87DE-95D358C281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6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4A3D-1302-4BBA-89A5-D274CCA6F2F5}" type="datetime1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3ED1-12E9-4557-B548-E824D48E80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750" y="1269139"/>
            <a:ext cx="9136250" cy="2208954"/>
          </a:xfrm>
          <a:prstGeom prst="rect">
            <a:avLst/>
          </a:prstGeom>
          <a:gradFill>
            <a:gsLst>
              <a:gs pos="100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50" y="5943600"/>
            <a:ext cx="9136250" cy="815421"/>
          </a:xfrm>
          <a:prstGeom prst="rect">
            <a:avLst/>
          </a:prstGeom>
          <a:gradFill>
            <a:gsLst>
              <a:gs pos="100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alphaModFix amt="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4858" y="1141444"/>
            <a:ext cx="3969142" cy="454491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514600" y="6352401"/>
            <a:ext cx="594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kern="1200" dirty="0"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Sandia National Laboratories is a </a:t>
            </a:r>
            <a:r>
              <a:rPr lang="en-US" sz="600" i="1" kern="1200" dirty="0" err="1"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multimission</a:t>
            </a:r>
            <a:r>
              <a:rPr lang="en-US" sz="600" i="1" kern="1200" dirty="0">
                <a:solidFill>
                  <a:schemeClr val="tx1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</a:p>
        </p:txBody>
      </p:sp>
      <p:pic>
        <p:nvPicPr>
          <p:cNvPr id="14" name="Picture 13" descr="NNSAlogo_Black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025" y="6367075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2" descr="NNSAlogo_Black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481366" y="6352784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1981200" y="22860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MLDL</a:t>
            </a:r>
            <a:endParaRPr lang="en-US" sz="3200" b="1" dirty="0"/>
          </a:p>
          <a:p>
            <a:pPr algn="ctr"/>
            <a:r>
              <a:rPr lang="en-US" sz="3600" dirty="0"/>
              <a:t>Machine Learning and Deep Learning </a:t>
            </a:r>
          </a:p>
          <a:p>
            <a:pPr algn="ctr"/>
            <a:r>
              <a:rPr lang="en-US" sz="3600" dirty="0"/>
              <a:t>Conference 2018</a:t>
            </a:r>
            <a:endParaRPr lang="en-US" sz="3200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2" t="17778" r="31112" b="24444"/>
          <a:stretch/>
        </p:blipFill>
        <p:spPr>
          <a:xfrm>
            <a:off x="0" y="0"/>
            <a:ext cx="1857392" cy="21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9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8C5A-872D-4425-9D82-C085CA56BC9E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4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3FB9-A6F5-477A-A760-E5132D85AF85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08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6727424"/>
            <a:ext cx="9144000" cy="130576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16217" y="6528028"/>
            <a:ext cx="9136250" cy="220198"/>
          </a:xfrm>
          <a:prstGeom prst="rect">
            <a:avLst/>
          </a:prstGeom>
          <a:gradFill>
            <a:gsLst>
              <a:gs pos="100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9144000" cy="106770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-3" y="126536"/>
            <a:ext cx="9147877" cy="81372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37" y="100672"/>
            <a:ext cx="7579963" cy="88221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73D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268637" y="1152740"/>
            <a:ext cx="8690029" cy="5340634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 b="0"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lnSpc>
                <a:spcPct val="90000"/>
              </a:lnSpc>
              <a:defRPr sz="1800"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lnSpc>
                <a:spcPct val="80000"/>
              </a:lnSpc>
              <a:defRPr sz="1600"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lnSpc>
                <a:spcPct val="80000"/>
              </a:lnSpc>
              <a:defRPr sz="1400"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lnSpc>
                <a:spcPct val="80000"/>
              </a:lnSpc>
              <a:defRPr sz="1200"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6217" y="6549872"/>
            <a:ext cx="9136250" cy="198353"/>
          </a:xfrm>
          <a:prstGeom prst="rect">
            <a:avLst/>
          </a:prstGeom>
          <a:gradFill>
            <a:gsLst>
              <a:gs pos="100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5066" y="6493405"/>
            <a:ext cx="2133600" cy="36459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0073D4"/>
                </a:solidFill>
              </a:defRPr>
            </a:lvl1pPr>
          </a:lstStyle>
          <a:p>
            <a:fld id="{092552A5-1676-4338-8794-F2C241E2F6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40267" y="6493404"/>
            <a:ext cx="1769533" cy="364596"/>
          </a:xfrm>
          <a:prstGeom prst="rect">
            <a:avLst/>
          </a:prstGeom>
          <a:ln/>
        </p:spPr>
        <p:txBody>
          <a:bodyPr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0073D4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fld id="{66060D5C-48FC-4071-BE0E-B2F0A4AB2CC7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229600" y="148974"/>
            <a:ext cx="838200" cy="765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2" t="17778" r="31112" b="24444"/>
          <a:stretch/>
        </p:blipFill>
        <p:spPr>
          <a:xfrm>
            <a:off x="8305800" y="130970"/>
            <a:ext cx="689385" cy="7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8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3878" y="1066800"/>
            <a:ext cx="9144000" cy="5791200"/>
          </a:xfrm>
          <a:prstGeom prst="rect">
            <a:avLst/>
          </a:prstGeom>
          <a:solidFill>
            <a:schemeClr val="tx2">
              <a:lumMod val="60000"/>
              <a:lumOff val="40000"/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6727424"/>
            <a:ext cx="9144000" cy="13057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6217" y="6528028"/>
            <a:ext cx="9136250" cy="220198"/>
          </a:xfrm>
          <a:prstGeom prst="rect">
            <a:avLst/>
          </a:prstGeom>
          <a:gradFill>
            <a:gsLst>
              <a:gs pos="100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9144000" cy="1067705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-2" y="126536"/>
            <a:ext cx="9147876" cy="81372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68637" y="100672"/>
            <a:ext cx="7579963" cy="88221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73D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59" r="70791"/>
          <a:stretch/>
        </p:blipFill>
        <p:spPr>
          <a:xfrm>
            <a:off x="7949169" y="36957"/>
            <a:ext cx="1009497" cy="99288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</p:pic>
      <p:sp>
        <p:nvSpPr>
          <p:cNvPr id="13" name="Rectangle 12"/>
          <p:cNvSpPr/>
          <p:nvPr userDrawn="1"/>
        </p:nvSpPr>
        <p:spPr>
          <a:xfrm>
            <a:off x="16217" y="6549872"/>
            <a:ext cx="9136250" cy="198353"/>
          </a:xfrm>
          <a:prstGeom prst="rect">
            <a:avLst/>
          </a:prstGeom>
          <a:gradFill>
            <a:gsLst>
              <a:gs pos="100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5066" y="6493405"/>
            <a:ext cx="2133600" cy="36459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0073D4"/>
                </a:solidFill>
              </a:defRPr>
            </a:lvl1pPr>
          </a:lstStyle>
          <a:p>
            <a:fld id="{092552A5-1676-4338-8794-F2C241E2F6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40267" y="6493404"/>
            <a:ext cx="1769533" cy="364596"/>
          </a:xfrm>
          <a:prstGeom prst="rect">
            <a:avLst/>
          </a:prstGeom>
          <a:ln/>
        </p:spPr>
        <p:txBody>
          <a:bodyPr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0073D4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fld id="{DEF9F4FA-98BE-48C5-BF5E-94555A3A0C75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193" y="6493405"/>
            <a:ext cx="2895600" cy="364595"/>
          </a:xfrm>
          <a:prstGeom prst="rect">
            <a:avLst/>
          </a:prstGeom>
          <a:ln/>
        </p:spPr>
        <p:txBody>
          <a:bodyPr anchor="ctr"/>
          <a:lstStyle>
            <a:lvl1pPr algn="ctr">
              <a:defRPr sz="1000" i="1">
                <a:solidFill>
                  <a:srgbClr val="0073D4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8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78" y="0"/>
            <a:ext cx="9144000" cy="106770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3878" y="1064378"/>
            <a:ext cx="9144000" cy="5793622"/>
          </a:xfrm>
          <a:prstGeom prst="rect">
            <a:avLst/>
          </a:prstGeom>
          <a:solidFill>
            <a:schemeClr val="tx2">
              <a:lumMod val="60000"/>
              <a:lumOff val="40000"/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6727424"/>
            <a:ext cx="9144000" cy="130576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6217" y="6549872"/>
            <a:ext cx="9136250" cy="198353"/>
          </a:xfrm>
          <a:prstGeom prst="rect">
            <a:avLst/>
          </a:prstGeom>
          <a:gradFill>
            <a:gsLst>
              <a:gs pos="100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5066" y="6493405"/>
            <a:ext cx="2133600" cy="36459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0073D4"/>
                </a:solidFill>
              </a:defRPr>
            </a:lvl1pPr>
          </a:lstStyle>
          <a:p>
            <a:fld id="{092552A5-1676-4338-8794-F2C241E2F6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-3878" y="0"/>
            <a:ext cx="9144000" cy="106437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59" r="70791"/>
          <a:stretch/>
        </p:blipFill>
        <p:spPr>
          <a:xfrm>
            <a:off x="7949169" y="36957"/>
            <a:ext cx="1009497" cy="99288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</p:pic>
      <p:sp>
        <p:nvSpPr>
          <p:cNvPr id="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40267" y="6493404"/>
            <a:ext cx="1769533" cy="364596"/>
          </a:xfrm>
          <a:prstGeom prst="rect">
            <a:avLst/>
          </a:prstGeom>
          <a:ln/>
        </p:spPr>
        <p:txBody>
          <a:bodyPr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0073D4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fld id="{0FBCA88E-FD20-4E66-BACE-70E4E987D0F0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193" y="6493405"/>
            <a:ext cx="2895600" cy="364595"/>
          </a:xfrm>
          <a:prstGeom prst="rect">
            <a:avLst/>
          </a:prstGeom>
          <a:ln/>
        </p:spPr>
        <p:txBody>
          <a:bodyPr anchor="ctr"/>
          <a:lstStyle>
            <a:lvl1pPr algn="ctr">
              <a:defRPr sz="1000" i="1">
                <a:solidFill>
                  <a:srgbClr val="0073D4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6185-D12B-4C4F-A5F6-D803E6957BD7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6217" y="6528028"/>
            <a:ext cx="9136250" cy="220198"/>
          </a:xfrm>
          <a:prstGeom prst="rect">
            <a:avLst/>
          </a:prstGeom>
          <a:gradFill>
            <a:gsLst>
              <a:gs pos="100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3" y="126536"/>
            <a:ext cx="9147877" cy="81372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6217" y="6549872"/>
            <a:ext cx="9136250" cy="198353"/>
          </a:xfrm>
          <a:prstGeom prst="rect">
            <a:avLst/>
          </a:prstGeom>
          <a:gradFill>
            <a:gsLst>
              <a:gs pos="100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Rectangle 11"/>
          <p:cNvSpPr/>
          <p:nvPr userDrawn="1"/>
        </p:nvSpPr>
        <p:spPr>
          <a:xfrm>
            <a:off x="8229600" y="148974"/>
            <a:ext cx="838200" cy="765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2" t="17778" r="31112" b="24444"/>
          <a:stretch/>
        </p:blipFill>
        <p:spPr>
          <a:xfrm>
            <a:off x="8305800" y="130970"/>
            <a:ext cx="689385" cy="7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8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FDC5-B2D2-4B83-AB43-9F7856F905A2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6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4A07-6B4D-47E4-9BD5-0CD9412020EF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9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CC9F-C7E5-4F66-9A49-D9D029FE180E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4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540-C4C2-446A-B6BD-5FCBE0BDFF34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3878" y="1066800"/>
            <a:ext cx="9144000" cy="5791200"/>
          </a:xfrm>
          <a:prstGeom prst="rect">
            <a:avLst/>
          </a:prstGeom>
          <a:solidFill>
            <a:schemeClr val="tx2">
              <a:lumMod val="60000"/>
              <a:lumOff val="40000"/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6727424"/>
            <a:ext cx="9144000" cy="13057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6217" y="6528028"/>
            <a:ext cx="9136250" cy="220198"/>
          </a:xfrm>
          <a:prstGeom prst="rect">
            <a:avLst/>
          </a:prstGeom>
          <a:gradFill>
            <a:gsLst>
              <a:gs pos="100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9144000" cy="10677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2" y="126536"/>
            <a:ext cx="9147876" cy="81372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59" r="70791"/>
          <a:stretch/>
        </p:blipFill>
        <p:spPr>
          <a:xfrm>
            <a:off x="7949169" y="36957"/>
            <a:ext cx="1009497" cy="99288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</p:pic>
      <p:sp>
        <p:nvSpPr>
          <p:cNvPr id="12" name="Rectangle 11"/>
          <p:cNvSpPr/>
          <p:nvPr userDrawn="1"/>
        </p:nvSpPr>
        <p:spPr>
          <a:xfrm>
            <a:off x="16217" y="6549872"/>
            <a:ext cx="9136250" cy="198353"/>
          </a:xfrm>
          <a:prstGeom prst="rect">
            <a:avLst/>
          </a:prstGeom>
          <a:gradFill>
            <a:gsLst>
              <a:gs pos="100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6727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F4D-BC44-4BCF-9CFE-86EDC46A8466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78" y="0"/>
            <a:ext cx="9144000" cy="106770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3878" y="1064378"/>
            <a:ext cx="9144000" cy="5793622"/>
          </a:xfrm>
          <a:prstGeom prst="rect">
            <a:avLst/>
          </a:prstGeom>
          <a:solidFill>
            <a:schemeClr val="tx2">
              <a:lumMod val="60000"/>
              <a:lumOff val="40000"/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6727424"/>
            <a:ext cx="9144000" cy="13057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6217" y="6549872"/>
            <a:ext cx="9136250" cy="198353"/>
          </a:xfrm>
          <a:prstGeom prst="rect">
            <a:avLst/>
          </a:prstGeom>
          <a:gradFill>
            <a:gsLst>
              <a:gs pos="100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Rectangle 8"/>
          <p:cNvSpPr/>
          <p:nvPr userDrawn="1"/>
        </p:nvSpPr>
        <p:spPr>
          <a:xfrm>
            <a:off x="-3878" y="0"/>
            <a:ext cx="9144000" cy="106437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59" r="70791"/>
          <a:stretch/>
        </p:blipFill>
        <p:spPr>
          <a:xfrm>
            <a:off x="7949169" y="36957"/>
            <a:ext cx="1009497" cy="99288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511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104B-A2F1-42E2-A25E-0CDDA7924371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3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F752-FD47-44C9-8E57-421A3F581B85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8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36AEF-F570-4864-862D-E0597FB001D5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52A5-1676-4338-8794-F2C241E2F6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6217" y="6549872"/>
            <a:ext cx="9136250" cy="198353"/>
          </a:xfrm>
          <a:prstGeom prst="rect">
            <a:avLst/>
          </a:prstGeom>
          <a:gradFill>
            <a:gsLst>
              <a:gs pos="1000">
                <a:schemeClr val="bg1">
                  <a:alpha val="2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754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  <p:sldLayoutId id="2147483654" r:id="rId13"/>
    <p:sldLayoutId id="2147483655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0.0844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dumoulin/conv_arithmeti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0" y="3124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“Synthetic Aperture Radar image generation using Generative Adversarial Networks”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62000" y="4191000"/>
            <a:ext cx="7772400" cy="1828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Joshua Coon/5448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accent1"/>
                </a:solidFill>
              </a:rPr>
              <a:t>Mark Louie/5448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accent1"/>
                </a:solidFill>
              </a:rPr>
              <a:t>Daniel Moser/1516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accent1"/>
                </a:solidFill>
              </a:rPr>
              <a:t>Mary Moya/5448</a:t>
            </a:r>
          </a:p>
          <a:p>
            <a:pPr>
              <a:spcBef>
                <a:spcPts val="600"/>
              </a:spcBef>
            </a:pPr>
            <a:r>
              <a:rPr lang="en-US" sz="1600" i="0" dirty="0">
                <a:solidFill>
                  <a:schemeClr val="accent1"/>
                </a:solidFill>
              </a:rPr>
              <a:t>Darren Rodriguez/5448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accent1"/>
                </a:solidFill>
              </a:rPr>
              <a:t>Alex Schwing/UIUC</a:t>
            </a:r>
            <a:endParaRPr lang="en-US" sz="1600" i="0" dirty="0">
              <a:solidFill>
                <a:schemeClr val="accent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accent1"/>
                </a:solidFill>
              </a:rPr>
              <a:t>Theodore Stangebye/5448</a:t>
            </a:r>
          </a:p>
          <a:p>
            <a:pPr>
              <a:spcBef>
                <a:spcPts val="600"/>
              </a:spcBef>
            </a:pPr>
            <a:r>
              <a:rPr lang="en-US" sz="1600" i="0" dirty="0">
                <a:solidFill>
                  <a:schemeClr val="accent1"/>
                </a:solidFill>
              </a:rPr>
              <a:t>Derrek Yager/5448</a:t>
            </a:r>
          </a:p>
          <a:p>
            <a:pPr>
              <a:spcBef>
                <a:spcPts val="600"/>
              </a:spcBef>
            </a:pPr>
            <a:endParaRPr lang="en-US" sz="1600" b="0" i="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5582C-2EC2-4095-BD59-76481D31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5572-56E2-49BA-9311-2A6F3A56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185"/>
            <a:ext cx="7886700" cy="1325563"/>
          </a:xfrm>
        </p:spPr>
        <p:txBody>
          <a:bodyPr/>
          <a:lstStyle/>
          <a:p>
            <a:r>
              <a:rPr lang="en-US" dirty="0"/>
              <a:t>Synthetic Aperture Radar (SAR)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6CC535-AED0-4DBD-818E-6B03E0211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45243"/>
            <a:ext cx="3133725" cy="29718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26D30-8BDA-4F0A-B77B-1B98D5BD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2B5EE0-D682-4362-9D9D-1995457BF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143000"/>
            <a:ext cx="527768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6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6363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Generating SAR Images with GANs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BBA4703-664B-4ED6-996F-EABDC903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C1AF95-CBEE-4911-92D0-07730A90EF81}"/>
              </a:ext>
            </a:extLst>
          </p:cNvPr>
          <p:cNvGrpSpPr/>
          <p:nvPr/>
        </p:nvGrpSpPr>
        <p:grpSpPr>
          <a:xfrm>
            <a:off x="293224" y="1182642"/>
            <a:ext cx="4583575" cy="2932158"/>
            <a:chOff x="293225" y="1182642"/>
            <a:chExt cx="4191000" cy="24739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0960733-F0F0-4643-ACAF-079998E5E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5" y="1474022"/>
              <a:ext cx="2748477" cy="218261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67B611-D5DA-4774-B67A-17FC8833697C}"/>
                </a:ext>
              </a:extLst>
            </p:cNvPr>
            <p:cNvSpPr txBox="1"/>
            <p:nvPr/>
          </p:nvSpPr>
          <p:spPr>
            <a:xfrm>
              <a:off x="293225" y="1182642"/>
              <a:ext cx="419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u="sng" dirty="0"/>
                <a:t>Example image from MSTAR dataset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BCC05C1-3A66-44A0-8F60-5F41973B6D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9" y="4381280"/>
            <a:ext cx="4850136" cy="23931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B45CB9-9EDB-4898-8B7A-AD24446D1B84}"/>
              </a:ext>
            </a:extLst>
          </p:cNvPr>
          <p:cNvSpPr txBox="1"/>
          <p:nvPr/>
        </p:nvSpPr>
        <p:spPr>
          <a:xfrm>
            <a:off x="4876799" y="1219200"/>
            <a:ext cx="403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 of SAR images on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SAR images have different statistics from optical images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Patches of bright and dark spots called “speckle”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Convolutional Neural Networks (CNNs) that work for optical images need adaptation to work for SAR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Loss function of CNNs</a:t>
            </a:r>
          </a:p>
        </p:txBody>
      </p:sp>
    </p:spTree>
    <p:extLst>
      <p:ext uri="{BB962C8B-B14F-4D97-AF65-F5344CB8AC3E}">
        <p14:creationId xmlns:p14="http://schemas.microsoft.com/office/powerpoint/2010/main" val="138902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21EF-A5FE-420A-A107-E35EF8CF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152400"/>
            <a:ext cx="7886700" cy="1325563"/>
          </a:xfrm>
        </p:spPr>
        <p:txBody>
          <a:bodyPr/>
          <a:lstStyle/>
          <a:p>
            <a:r>
              <a:rPr lang="en-US" b="1" u="sng" dirty="0"/>
              <a:t>Research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81BA9-71BF-4A29-9709-87C8F6FE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2D2C8-0B8E-430B-A3F6-313CC78E7C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853" y="1371600"/>
            <a:ext cx="7886700" cy="379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Style transfer: Can we make synthetic images look more like real images without human intervention?</a:t>
            </a:r>
          </a:p>
          <a:p>
            <a:endParaRPr lang="en-US" sz="1600" dirty="0"/>
          </a:p>
          <a:p>
            <a:r>
              <a:rPr lang="en-US" sz="1600" dirty="0"/>
              <a:t>Change elevation: Can we train a GAN on a set of 30 degree elevation images and generate a 15 degree elevation image (for example)?</a:t>
            </a:r>
          </a:p>
          <a:p>
            <a:endParaRPr lang="en-US" sz="1600" dirty="0"/>
          </a:p>
          <a:p>
            <a:r>
              <a:rPr lang="en-US" sz="1600" dirty="0"/>
              <a:t>Denied target: Can we generate SAR image for denied target by only training on group of similar images and a few images of the target?</a:t>
            </a:r>
          </a:p>
          <a:p>
            <a:endParaRPr lang="en-US" sz="1600" dirty="0"/>
          </a:p>
          <a:p>
            <a:r>
              <a:rPr lang="en-US" sz="1600" dirty="0"/>
              <a:t>Other parameters: Can we generate images that account for changes in other variables, such as squint angle?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33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6363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Algorithmic approach of your solution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4419600"/>
            <a:ext cx="6762750" cy="2230057"/>
          </a:xfrm>
        </p:spPr>
        <p:txBody>
          <a:bodyPr>
            <a:normAutofit/>
          </a:bodyPr>
          <a:lstStyle/>
          <a:p>
            <a:r>
              <a:rPr lang="en-US" sz="1500" dirty="0"/>
              <a:t>Generative Adversarial Networks (GANs) train two neural networks in a “game” against each other</a:t>
            </a:r>
          </a:p>
          <a:p>
            <a:r>
              <a:rPr lang="en-US" sz="1500" dirty="0"/>
              <a:t>The generator is equivalent to a forger</a:t>
            </a:r>
          </a:p>
          <a:p>
            <a:r>
              <a:rPr lang="en-US" sz="1500" dirty="0"/>
              <a:t>The discriminator is equivalent to an expert trying to decide if the generators work is real or fake</a:t>
            </a:r>
          </a:p>
          <a:p>
            <a:r>
              <a:rPr lang="en-US" sz="1500" dirty="0"/>
              <a:t>Nash equilibrium when 50/50 chance that generated images are labelled real by discriminator</a:t>
            </a:r>
          </a:p>
          <a:p>
            <a:pPr lvl="1"/>
            <a:r>
              <a:rPr lang="en-US" sz="1200" dirty="0"/>
              <a:t>Discussed in </a:t>
            </a:r>
            <a:r>
              <a:rPr lang="en-US" sz="1200" dirty="0">
                <a:hlinkClick r:id="rId3"/>
              </a:rPr>
              <a:t>https://arxiv.org/abs/1710.08446</a:t>
            </a:r>
            <a:r>
              <a:rPr lang="en-US" sz="1200" dirty="0"/>
              <a:t> </a:t>
            </a:r>
          </a:p>
          <a:p>
            <a:pPr marL="0" indent="0">
              <a:spcAft>
                <a:spcPts val="0"/>
              </a:spcAft>
              <a:buNone/>
            </a:pP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7F27-1B1D-438C-B99F-95B99882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AutoShape 4" descr="data:image/png;base64,%20iVBORw0KGgoAAAANSUhEUgAAAsUAAAE2CAYAAAH+It+kAAAAAXNSR0IArs4c6QAAAARnQU1BAACxjwv8YQUAAAAJcEhZcwAADsMAAA7DAcdvqGQAAP+lSURBVHhe7J0FnBxF9sffRgkhuAW9w53Djvvfwd3hHO7u7hAsIe4BAkkIECy4e9BDj+Oww10Od4cAQaK7/9+3u2vT29ujOzM7s1vffF66p7enbapfvXr16pV52i+7RMtMTI2WnjJyUbSsCTpEy2qkZ7R0bB8t4dNo6WkBe0ZLx6xo6TgoWnoycGK0dDRES5gsiX+GS6Ml/DNa7h8tPXmQfKADomUm3P57R0tPDnhgc4WrjcwRLTNxVLTcI1p6csBD7hKuBvA510N27BUta4LWtC6WkkwLVwNuipbTo2WSuGqpi5aePPgtWjooye5hJh92/CHvEy1rgta2k516uC5aOlaSxFUJXB4toaZKcksv9neSRyS/Dz6ZPSjZTPKlZBEJx99ZcqskDUon+7glD53Sneu6MOGuDFfTqTfbKlpNZWuzbe41u0Mn7hhtyoouqEH7xq/rYZXQuLrLSEtL8ocS94CBBwy01twFZXrAXGDncDVgoWiZ9oCvjZaOXD9CTu4xu1uLWXoA9+xmtkm41exls+5dzW7Uq3SCTjLtD2aH65e/Xn+aoW3HL2E2JNwzf1p8sS2A0stDnhmtQzdJmvPHlfS8oSTvoIczSa1HGdVn6lc6NfpTwejE9bqAZIGsWEkuluRDY73kP/gdsqf1oK/lAcuwHhttLpiUB1wQrfWQC32g7L9ruFoYKsl786BvMOulBz0u2lxRSl56CqSTBHXhoOJDXRwmuZgNEUWpC30hWVkFaEMT81D7JC2ZfMisLgbZlvr/SWnvn7S+UmuU5Phri3cteQ1YF/EHTMVZ0sJwsFk/LTrzcBEdfEb4lxbSEF3nELtPa+faYDufj63xkHtFS6CEqtA18mcJlV8cTMBCWC1aZoUSricyC9HHDoeanRz+pSi6B//XBfcTMlhm5mA7Wg/8reJKyKBBWW3QEtDBhgzBxEoynwR36FcS7PA05pd8n01dHGJ2ykSz0dHHAG07VdvO3NdsRLSpGTpQ/XizofOGJT+uLnjIv4SrzWmNkpwvi0bLODzgZElPkrSpC0I/TserpU7S5CqzAdED5oHnrWKSD5ni/m64aq9Jbg5X7VfJG+FqGfj00x7B8p571guWIbQak4SvZXidmfhHtCwKPZBkL0wquoB4QypAin7JaLUJ8YdMTf+1ZLngU1jTbxuu2hGSlcPVEvPRR/PaEktMsTvvXN+23/7paGsaaog1UpyaywNKbLRaMNIznww2u3yQ2U5qFl7GNn0e7R7yDxJMKafndpTwqzgHjt6UMtzYe+/NZ0sv/YPdccefbbvtsj3g+LkpDC0iqY9LQKM+1kM9UA/4Nj3ooB9Sn09xD1mqJmjL3ydZS3KuJF5yWk63brOaSKdO9bbssuhYUwl+0jp0aLCZMzvYI4/ggUuDCokHnE1VFITMlkudqJQtH20uOXF1sY0EI/pFyRJsKBk8wN9+6xjITL0wffveHv1lNvX1dcGD32ijt6ItcHq0nFOiwoGJW1BJjjd0miED/GAnt5jJiisP7iGvI/mrBDuV7ng+413bSdIyVl/9R5tnnuk233zTApkxIy/XYsTD0fJoCaqL0pyXUwaonAqxAsqF03V/knwmQW0sIMFViZ7GlfmmpCnYyWefPdymTqULKfyhGhqa6+z+/fcOHuzkyU1Vz7Bht8gO3ilQD3EoyeE2ZyfzY/NmUePPI6HhgnwgyWQnB2AnR6vcJM3o4Fx68C3W6RF5e+Hcg8GimFvCw+AB86DxIbB+hcSB9ZFfY4QHOWDALi18yMtKvpDw2nNDHIeHVNBDLhMFuzqpTL6TYOjTqnpcwg+whYTX28ls0LPZpL4+V6MhH3i4lFynW7HXaw5XknEjYobwmRqfUvy+hFf0I0lTCmlWt6wkY0YS9+Ysis0l9PVRmrOW5GrC3eQaEtx9PNhvJStItpNgzpUWKkHUSH7wcN0D/oPkX5KaebgOV5ILo5CSPHJkPJYN8w0zLF5qZ9O8JLvYDPwYL0kgUxdV1VL+h5yJtIc8m/hD/ljCdVKiURNZbd9qJNNNVgvJHgseMK5MGBMtq57iH/LZZ2f0uwZ8+WUymLA56GckM9jt4PQy7Cuht+SE4NPsMATHOxKiQwdLfpRgIbUqxamLs87aTA2N861bt8/shx82tIEDt7MxYwbZlCl/lCrZWq/6PbIq/qO//Vnm3M9BoyQX3bvPDJrWNL1nqwse0P38uUj4cYq7xxJSvE4ObeH072f7Wz48/vhK9vDDqIOzJC3pFvJ4Kkdax+eR0RIeipaObDrckwLmWZxloqXzKdMwivP3aOnJE6yAOP+JloDpRivU0wJciQUsANyZnjLBAybG2RG3hyHZsjwlWnryJPlAiX/zlJjkQ05+ToJf2VMAPNBCu4Fy/QieFOIPzUUqZeOYaOkpEl9KU7gzWpYK+hXjJB96TevjYp04PGS6pxzEyl0oIU7i/yQEozhoWKQ1hadIwkDDpvCAk9eVti0juXqq/2h2wLNml85UvdAx9oOubHbCm9GQB7WEjnzF7ILgDyl0MLs3Ws1Jsf7k+AMGHjAwVIsHvEPwKSSTryHpb3Y3m/YwkyW7Rbyt53yrWU/VvPV6osEQOT2Ie9QE3UgnD96ad1VYtD5T0qAf4m4tgyCZK80WZ1kIaTdUCZIlM1dJpV/PDREm5iI+drAZlGQdbJYO2jSMoQXoeFwjQeVBwaxESW4pqJc4C0fLOPFrcw94FUnWB1wu9HDr3AMulNZ4yATRkKjpheBTyDeS5HCABaNlnPIFopeR1njIhICh19YOPoUQQOOi6B3JRE9F0y+Mt7bdzM5jqVd/ekxK0/s92HrZILtCElb6QxoD6FtNXRDc6FhMsnS42oQ0FVISzjbbWK9+MLxM0kkPOu9I0ax0tLF6uGEo2SC7K1iK1nrIcT6PlknS1EUu8qr5TzR7XMVskh6uG2JWaBO/OYP1gAcy/r05OkeBDBpEPFrLLyobQ4ak1dxUeFgWDBjKOlYvaV2gLkaY3Y66uClqnush366iFqgRx346MyU7+piE2OD6q0yPUqh0Vr11kQ/JUskDnihRW6I86OmfmxxWFpP+POBtgiwOhcFD3lhCJGcYoxbag4wdAQxz/uaGFZSeHj3CSHjCtgglmE1cbwPBNMeFq+VByrTZsLF8GWLWZ1AYVsa4CzeCLICHjGB/Hs8GwdCBDcLVQJ3gV+gTfCo1RA9NmdI5R1wcjJQQEVS4ehP65fJ6Y/8eBpxn5e4g6UtzdI5petAfD41l+pJeGa0HPpKT95d8L1ldQsoZgkrcwJyibioviBj68ccueTxg/Ae69uKvRTVbEz3LEN9otWSoBAQD8/Vgr9PDDgac6qJP0Xpfbm5ViZrzwU0wfIABMKgI1EhpSA4vg48+Cp1DCywQ+jZ42P/734L22Wdxn8ajEhLuEbLFfsm4t7zQF914xADGUMsI/098iFn0p7LAQyb3j7NT42qCgOuWc8012zUOL0O6dEkfVktpXnHFb23xxX+OtsDfJNQLPFy8ec2HpmVAr29HPdzgDZERnGzokOthbHyIWbS5LLjXFFVBS4xkpQzvxcxpuY+A0nnssTcHQxqQyy7bI1ARhUOFiOSOFI2hE9X/oMpM7XWXRKpVcHoOHUyYKhHtxP9SYvh1nQtzNs5OHjEC/c2PFB4jOcSsrm6W9t2nib697LI97aCDyExl9u233WzBBX+zRRaZal99Fb7OLlCxqZ2MXYzZhB7lIVOyk0n7moCdHK0GyOy6Swf4h+zkC240Ozba3CJ0U3nbye7BMF7uPQmtLFQHQwdwvuPMYbvjOz24Tezuu/9i22yTbSw0DYq7bdiwrUrwkLlGHqwbXsbx4iqlGcmHXA4KecjuAawv4eHigiRwGpWB+mCwJK0mJy7NQfMhZUk566xSBV+jJrhO/AtcQymGrlUUV5IpwRjQjHpCdfCKUlqaV36FNKuT5llxJRl40OzDgByulTesZnAPgBofW5khZqiHZyWU5NLz66/F+j14yNQbNTXyCZpWVvlQaEkeOnR2ItNjjz1SzejQLs6vJNPaxD/LoMmnJJwX/UzJrhnK+5Cz4R4yvgua1mecMdZ69w4zbTVVF5h8CM51JzXFbH3ZWnz+eXc788xxjQ+4KTxcnDaYbKgJBtmnEbg0q5XiHvKsWR3UBG6ZgT/XXOHwsjFjbrdTT3XDxZLwxvBwXSuRXPY8eNQIoV28VYBKoXXocOpkP4nLmdFqFKcu5pmn3k488UHr1u1NW3bZu+y1104N1hdb7BHba697Zb6N1oMLRy0x3IxhZ7l45ZXFbI01wl6S2eqCh1xz6iFJy3Syq6hYAuvgPjvc9nzgu4MGuflEaICUpv/NUxVQEHIlewoto3RyZVTwUyl5ygqdLrlwQ7xJNpYkl8l+Q7TENe7xlJxcBTAZrQdxK51R35nAhdU0IVDpcyp62jl9o2UmsqXrcpo5Ew9EyzRcKIDHUzTxEa9JXGvypGgZx4X2PhctM0EmyDTiDbADoqXHUzCpAZYRmBbZzAv+Fk9+m0Y8vDoJ348nOSBtksdTMgj2yqcQh/00xUEW6uTxa2oeTE914wowieYzxceSG62lBTlZiMFNwk04QCbxePKGQka220wDflwhdAW50DErZABLK8heI3tKDj1ZaYUtvs0V5LT9snWMpO0PfrL4MtL60RatAz7eZIQz8f65EqZdLaGDg2CENLLNUNJen3VFKDwOoGW4DCQMSHHBzkQ3umzT9LI5Py8TX3N9m0rY5xkJPWtoPHfdT0j+IuEz27FDw1DR3MSPAwTWxQsbGploGvZzk+zlel7sS4xE2jgNomuYOKtodIGNg7RrmAf0kEse21FpLeEGWrpCzLyhcduRUaYOvAsI0DijEDM6iwLnGCbZWUIBItDGdWa472WC/TcMVxuJF9Jk7lCOm6sQu5689MFGub+fDxy7aJk3nCxt1hJmg3QxQVaERcxG6MKvY7uqmRtXMTtKb+1EZG6zC9/QfamRcNb6Mo1UWO7Ud2bo82gtf1vG7BStn8mx+NufzPbVtt7SAFdp2zS2nWe2pKqwhdbWb6htyRQbJUPHbndQiBmtQahdPLSO7bxoDLg9Q8Kg10JizPk+3xkSfGoOLy81UdG44S/60RrGh8N4AnTiuuPCkO2szKOCeYkK8YG6T72Z+LU7PqnN2rbaZWZPfiGTSSp/nxekHHSurVW13PG8FM0fzKaosN+kh7EHM/5/bLb2b2a78/211LhVNXPdaiqknc0m6YFuLemii5lbmmKyrvWfl5sdtv/skdt5z+BUCO2pIBMnwTAjd8/JGFEKIri/O9MiX/h+2vMcLmEwdYuJFWQ0bIftZUZNitVosqvOll2V1kNZTZSlIOuY7QKSYmBnxwtacvZD/pZWENNIyxIYDwElaMgdqySFOA1XiHcITQMaB0Eh3qPptPbtgvZSkGkohoHqs4N3MnWIOM2chsvolTZzGukW/h2uBmNash2npLgCvaNs04Nlo8q+/ZJlMVllqoIhtrUNyDMDRP9wau/2UpDjE6GfEy2TBc2lx0/TykysCS6RS7IzhVyu0Kozcqihdvulsu+dzBmmaQrYyewK3diMDDINiXZtfRpsNamZj21QIgXskKBhHzIoyqXQMfwd23pBdoX1k2gZBzvTDb+HtHjhV6OlS63icAXZDclPMzWqivnNXtfD6Ky3mImyO7Eek66ICjM5dVurQGOO0S7poF+twQba/7T+rp2t7YNsvGSMGgnfaPtpalLjfXFlN1jquitAv35LWydSM9YwM/UbjxjRqOEKhJGb5HyjEGXjDgkxz/jVmfGXH9d1kdclG3sqfE2eqcsoGH0MEpG6zIKHqMaZGL2saVkGHWS8IiFT9LEcZGrsOV99UVRGI3fqtKL+J89c7UqnTviw06DQoZldl3YSmbABPINcbC9hqDL5n0jaxzBqCmurKIGrzVbViadK0syRXOIy+E75MvOzKRmuINN7Rto3phnNxT7Rsm1B9oeJE/eLyb726ac97OGHV7MZMzo2G7U8G7whRMwlXXUMhULLuKi3fKDnjvH4zMaEzc60rpw307nLilqsXdWKPEcnj5sh+YrLktxDWr6xXKlgx12eJcMVZHrLaIm7uXrpGYsnKzhcQlUHurZGwvzWIS4oJv736ocC/MkncwcpTA455Co74ogrrGfPN7W80pZa6ifbZJPXrHPnWQUMt6dThFiMQcGnwiCFNbEcF0swA+i55Lx5nVsPPt9rzAu9TS9cN7sRXDTxTKa6Ruc9yogeYG89vIUv0gsxxGxDrS8ms2lZl1JWy6CrX387XeudJKu4gkx6LCK63NAeMi4zOYjLEEpGfzoT4NpoCfHxbW57SR9m2aAAf/jhfEEBXnLJn6xr13q7447/C9J8bb01Ga0KhdlesGnjo7LdS110buBCkOGcsZDoh8auLhjdQGXMz6ZMVyH9WtoTE+XnuWUt6MbWjP7GBaF4+e9X7TezowqyK3RMNYE9xmwI2GZs50cgKIcYBrQD+ZOZAJbccGQ6zJS6pjmlSgJVCjARRo06z+rqZneILL30A7bLLg800bxk/GJ9tiZ2E5MnuUJCLAgPl4JM0BK1G+Ya94yCwKuBByTN/5w3uRp7Up176odqDJqKN/YcutC++rHXq8LGXoto8iDKRiUK8pVX7mjHHXdj9KkpFMpeve6w/v13D9a//LJ7kBXNEU9B58hdkAkscr15aC3MMXrxCB7iM0IySOxktjH+r2QFWYZmkznA4DiVw/GxwKu0glwFlL2LGmczreX9JSTypccE7cyUKgTToIFJIPlnCYnBaJS0Ptddt3WgZfff//YgA3Ncpk8PG2nffTeHNTDlWEmJay00JIXYvaxoZgoxWhkKidnIiUpvRwqxCvQMqfvG31AnyZQdr80TL8i83URnEUVFAebHYRg9BZq+fFrmP0mw9zAzMk1nUznQmkcffVtMazbl/PP3scmTXXhlqUnO6MXzc+dCc7L+3+DTbFOtpOiAndWq5OZnfKyGt96ckk2KVWvEC/IrEpzxK0nQyLQQGUVBNYBQFbOdAoztnKtzgMZiU0aNujDQkBRAZmJgqguEhle+cvvtfw0yI7Y+5LJwz89pQrQw0/STxtJp55IX4CQUaGmeX2Ucn6hC7fy303UR7WZS9XhBlkkV2HFoXaphCiI/1p8kuE8wJ2i4kKuBH2ldSbakf85919jatNVXvzzQnngGmPHil186BYLnIF954w21R6oCeqGcBqbhyLPEbYam5qV34/qcSYNWLisq0B0lzn8bSPSnNk/84TLe7BIJc+E8L8G+w3dMnAJzhtGDdZmEOAO0DoWeqQMywf50Fsxu7JGst6Vg9/ISAJodLZ3JfIhnyR827BYbMGCXEjb2ML/w9nActw+ei/Ukcfcdz4tCTw3WosaeJzNxjUwEPy1sfhRsZXpgqML5IYjuIpskBZjCSAHP1GXrCAtxnGRjrBhxhbgQmI7npJNK3TiVwmtsxLGOAK5JXiyeEdr5a4mnzMQLMiYFM6NTTaJZsIUJWPlSgm3MdswJPBvYhCVtiZeFjh1nBFNqoLHnnLMcXaOu8IJ7ljwnGsoohIckeDDi+3nKQNy0KB/V1CGSr2nBhBDMV8D+UF/fUfcRb2RiWnwcrgbQXe96Oim4dFUTb0FDuSzxBZ7ZxDVy+yVeiM888+xg6SbdoGGKNHfxuWfnGlTO5GGJacEgVGxjX4grgC/IwKSro0bhcaAA5zt40yV4cXEUTsNjViQbtSQ1TI5MIayTqTnR3A53LMIF2J+cHW5KBxrirlHLZFl0XAExHlUf2F9uCm84FcPf/76s9egxSwWmh3XvPiPwIaPhBg++16ZNe8P+978l7eabT7fvvvvaVl3142A7jabnn1/VHnhgd9m6n9nEidfaxhtfa0OGTLLHH9/a1lnnbhW+u+wf/7g6mAXtySe3sA02SM7R1xzOu8givwVBQk66dZupbU/ZQgv92myK0dnU2aOPMuOxg3kJMS0wPSicoQmSDsNyCOfEhdlbQrjmKAmeoniQEY1tXgKG+k+Q4DFiHCDtF0Zjo91xazJCAs8IHVV4ZVruDapxKqeR8QFPmHBT4ILr2/dWe+uthVQot7IZM7ra1KlzWr9++9krr/S1F19cwoYN+4f98MP89ttv3e2EE86w++47y846a3M7/fQxtuiid2m5p40Zc52NH7+JXXPNxjrGota7N72N+ZH0TVO4l1/+u2bmA13bv/ySKXKNRi+ggXPhpvcm5ptz0GiGYMRGDDf2Lx5CSweVy1DEd934QUya+NS07ZpM2qe0jB6Npqltfv6ZuSzpuaMAYRLgR6/M8/N4CqTak5t4UvANvdlg4yZHSsehmz4b3k/saVVcXCxd8mncEi0zmUb83dmsSXwGek/ZiQ+yTQtHxUvgSE4ITeOPkdWQljiQAaMeT1mJJ2SBZCGmOz4OwVKOZG7ip6Ol4/1o6fGUBcyCNNMgXogZXJvEmQYuOD5OfN49bx97ykpS+8ZxhZhhW2kQi52pgP4nWiZHiHg8JSVXkhnigjN1cgC+4kyQc+LEcNXjKQ+zo9ma4sJNSTKTDeY3yQSRe/GMnh5PyclUgAHzgDwcSU6TOD96shHnoOuZYJ80kmPhsml4jycrDPBMg2gwCnAmG9f9LZ7uK0mm70Lyb2VP0OdpmzC7UxpkOKeQucCbJHRcZCugQKalTDCBTvL7tR9D4qk4YcB7OhQwRnxnIlcBzpWoDzODgbdx2m0ylHLTlmMnMtmgroBmGj+YT2HL5qYDniu53eJUJo67HdKWC3FaqKQbPsSIiUyhlMT+5iI9jUB2fLBVmWhPhZgRFk4bMioik8nAM2Gqg2xkK8RHRMs06PHLJPEubY8ngOl941BonYCbSTMOWY34e660qKQHywTfTxttQgLHbDAFmqcI2pMm5nN8W1paUhKjMFDTJSTPRK40UskXyFNG2nIhznZvaMtMAy0pyLlmBXLa3FMFtCdN7HDbkwM9496DbDESZPvJVMiZRN1TYdpjIQb+lkx0gp1LEnJwf0vOSAoU8EwjnRmSPyhc9VSK9mpOQPLvjNBw0+k6SMsVBzMCjR0f7ZGE6RI8FaSShZjsNpXA2avZNDHkkyyRVK4OjuviKHI1/DwVJNcPXUoYSexiEuLn5UWieiYzDpOt8HdSzBLbS3D6kxLYSPJIuBrAPgwBIr0U6VUpYESOMSKD49Ptm+w1c1CAacDFRzDHr+sACTMqMWUtMxTxN6ZVY246SDs2GXy41kzPFBfbd+FqKrjY/hiuNqc+VALkha5l6vRjZwtpLYpKauIkbjhPto6DePWe9KNSgOla/lTCtGYQ5lcLyfaCcs64XUs8cDwTpnOh8WJQgCmcrgBDmjnBj5M2bKlUkDKLay5K9JA6qlrZ96Ywle8s2U74slP3RfTwmF7BpbCNb5/5Qti4bbLdyVVhsvHUv0VScipZiMmaA0y/AGiyP0hwde0icSmcdpW4xNXxBNZpsQekg2JOEtKvuoAfNB4Ti2e6N5eWNZ6Clqw+8ZfEja8jJ9oFkqQplFaIKRzkfq5K9CC7SGtctrvZZ7rILT83W0kFcpYe0t1jzJYdbLay1u/Rtmkn6ndRNcQzbVCJPIPtW5ttM0eYB44QvandzS6P9p+lB35OtF6vKuwSPYizN9ZvKg0TTL6+ktlx2p+arSzo3BXDaUsX34s3gCqdt5NhQ27SG3I4OBdW3JVFDjQSgceJTybpsveQwZ7xbpnuDS2ytiSeDJAuX7YDmteBt+GocLUJmWzir6Jl1aKb66Q3czu9yQtTUFc0e1AP7p2H9Ez0QJjDpW6s2bMqjISaNmi/BfSdLS43u394NGe1frC63/R99tcPsJ6+dAuF+bGwa58f+qQ1zd6bqZdaVeNSP8sM0g+JiVYWKlmIWwqzOyWH0GcjTXO7AvqiJO5iw7zAx+v+nqvbOZt3IhPFfCeV8bK/z5U97+Sz2S9gVt6TeSQt2l9vIO0P1Oq6qh7Hrmp2jOylvVRgKQ9J12MjmQqLTJSjH5idepbS33WCWW+dr9vhZu9qk8p4+SjrwVsZBm4m5/GgkFK40cKYCn+XAA1IXhLYUMLnbAWZCd3jc2QTBM9EPWnPM1eDzpGrYUfDMdB0+8k+v1qFRDcT2O466UxVAd0XTu9Kz4q+W6/jBOVT6w1aL1mZSDkeDbt426Mk1JImLpSkJqYAYwY4MyKuceL2MB4UZzdnItlj5xJjJ8EUyacAF4RuILg3lY6g61w31km26y86Ua6Yjma4AgylLMBQ6uNloi0X4vi9uUSBNAIdFGoHBZrRzu6h59JoyULOLK1JU4fBpyTNLgu6eKeF8SDwuZMaVL/+0A4HpLblQhzXAmpzNPlMAzHp7om753IV4qQmniSJT2HL6OrVwtXyERVkMoQ3FmTZG78Vo5FrmbZciOP+53giQOxZtGa2xtCV0TKNVyXJQvxmtATmA8yroVUKVHC5T+ZraDQtpJF/0Q22m9HV7aUQO/cejQrXIEvzXpAAZQkJ82OkQecLrr5kIXbQ6v9buFo5Io1sh5iderAafAeZ9R9gdrQKtrP/a4dBtowNsa1tRB4ztA4OO6DaciFODvik4OEHdSTn29tHwqQv9ADGJ5txMNmLMxnSGn74mpnxqFWgIF9qNkJyBjLRbLRsosZ7RFNnkmiXamEZFeR77IFYg5hC3RCZgwNsQ312MS3BS9qWCzE9aA7Mh2Teh3h1S0zGNeFqQDIfBT2KzITkiGtipvaCtOFOVcEbZvMMDzMVURCayQ5RT1zVMMgWs42iHtjBdnlQqAfbFsHnYWrfDApmkeLaA9pyIf5dtKTKSfb0gTM3eJsJLooTD4rHvnWZ4h2uENNL+L9wtbrpZ/aAHsQ20tidk6JW6V47Nn2JW5chQXbScN5Ap4GH2H3B+qCodrlpdtlty4WYgkb1nylbOxFh2LhpzwCzwmnYtDxueAOYPy9bgpaqo7/Z/SPC7EfNuF3mlAry1dHH1oCasZtUSthWGWwHq8DyYh2mAnyhPl+pIkwxvkifTw/2qQvdiY0quR1CiGUQoJICM3ZmSnEFTLSYbWh+MaT12PECBZ4OVReNPXYy3kfq1+3Lehz9mDPQrNF6PTaxWnz1mBOrRPEe7KOFdktt2BLQsoBartmyI7WETD12aN1sQ8KyUplCPGiQq9prlyFDgoCY8EPBJLup06DgUJDnkVBLsHSuweVViFkvVSHuoP1SC3F83zJQ04V4q2itdhky5J/6P59CTOEglgKThALzoGQ/SXLoUz5QmCjMpdbEOQux6uuNXw8z4xdK8Ix0HpYNV4WDCRy+ELcqmQsxMdGYHmlT1RJqitniwkyLptKFuJfZ/h+b/e02s32jPxVC43Pa1uzOO0PvDpSlEKc1ajzp8MPQqbCqJO6eo6CmFWBCEHeStKQAp700FeN8s6N4KYqQLk7uMts+enGykevvWXGFGDeTzpkXudKa1iYTJ+4t2a9RrrtuK3v++SXtnXcWsA4orqDWomNAtWzOQaYUavyaDKHKt/uXQr+7hBEvx0hOlQDnTo66rghS6ZSLSsCzLRpXiIkV4ECo9cckBDjzmQd4oIT8C/hKcfhzY7g+SG+KC4sfln1U+9Ro+qaRIyfaIYdcK7kqkKlT57YPPtjF1lnnk9RZ+LNDYdxUQkGmAFPg86nxvpHcKGEQ6nkS4pkZocK5H5BUlLEqE4eFQ7MqQWPP4iA9O8kS/VLmQBncdJxjI+7hchD8qtgljAAmoGV5CVwuYdzbOhK6XnmoVJPYiDj6sa3Yhweflkivuhk16mLr2/eQ6JPZhAlH2zHHcC/F8I4ErYkJgWuMAkxBLlajVTwOI86tZgdHq0UjLRiYGNHHfJmuAjlthNkiKtBzqfA2vkyj1C7Qtjkkf9JL1nmI2RhXiCmYdMuieYEWdVz7UFCZ9pW4AtYZGs+4OOJz3TFSGwpVzahRF9ppp82eIGbChCPtqKOKrU0wHWjAsmSUtPPx5pPfwhNDBfNr5FcVVhXCY1UoXZujizTtYvobz/SQxVSHSjvMdAWQ4Beg4PLW4NZBy7qcueMle0mI8DpDgjmxswQN4wo7gyprh1GjLlABnt1hccEFR6gAF1t94k5jfhA0MQWXACGWFOS4MmgV1BKd/GIN5qyQNu4tLTxKD9BFtE3XQ/36JClcbXtaf6N9NtAVYsaVudk0GTrP+DMgcHykxI3i5cc6J1ytYcICfGT0yeyiiw61I4+kF64YCC7Cn0rkm9PAbkkBdrVbq6EL6LC2bO5nmgZFVRON7jVp2YeiVdaDkeZRYWU5QLbyN2fL9NV6EDGIVnaFmMac07r8IG4AJVqZ+dxoqCwrQa2T06F2OfvsEdax42925pljAhk58jLbZpvrrVu3YhJ7kB6A5+EKMBqYQsuyKgqwQxfScX0poxdma7U2gyvE4B44+QHoJnXggUBLU4Ax9DeWVB+4wSiImcQxbdoiduqpJzbKvPM+a4sv/rP99lto08/et6O9+OLi9tRTy9hPPwWjJ8LNjaA9iHXguTgTgn3olHAFOPmdVkUX0xGNrFb5FbIFL00TVeGVcquVjHghdpCpxfXz05CjunQByvxg+UzMUlkowFdeuYN16TIrVU477Q7r3j1jPoUmuMKMKbXWWp/Z//3f+zb33NP0mYLp4EWnJ4tGnLN9GYzKPk9LKLxkOso190dRzAgDlIqCgozXIZOskD3wqSpJK8S1BQX48st3s333vcN+/LFLMznppLvt5JNd6qxSQQ8TGpsCjMlFoWWoP8/TaV98vnQ5lxwd+NhdEz5cvT3uvO0OV4gxEbDtTpaQ4okqcRUJ2gVbGSczdjL5uYgVICNl60MBvvjifW3//dOnvh027FYbOBCfdjmgCxoN7GopnmWyKnbutbgWz0Q++zSiGz4yWZDbK64QM/bsDQmuM6pOtAz2HoMiCaPEW4GHwmWJrA6TYvDge+yUUy61+eab1kzuu28tGzBAZl7ZwDzBt+4KX7wAXypx2+nsyEdLxtPM5oUvyCGuEOPgZ/AdgysZi4UdjJahANOoo/qk65l9tpfIdKoKGmzy5K6pMnNmob1EhYIpQS8nPnSIZ4h3uYtdt3PZOoKiguyyeLZLnLbAfcawdvyIFGw0LTGxpGciroJuaTpAyHRDYjziJci/kB8uFLNHjxnWpw+NRs4bl5AG0ifkoK6uwU4/fXebMqWzDR16l8yFbaO/NOXuu/9o22wTpqf69ddOttBCU+2XXzoFcRJNu5nppWuuzUaMuMz69ZudSLtpKCbeG7wThBVSazktzPXTGYTPmfhhCnCLwgwdOkFjKGYaKsgX3hLGvLiXl1DMOQjFjD5XA2XJxeYKDQWB/n5cSWhZqklGMvBDYEJQsNHOa0helmBaZOtOxddMIQ/zC1OIKcD33ruqbbTRW9aZ7nSBTYvkC/uOHXuA9ep1RdBoa91CTE1F5h+gjUBvHUm2MQvQwJhluYY55U2uQgz6MZsMv9fFYrdXE2UpxM6coEuSwkuhJW+wGwpDaCBBKAQEYVqgVTA5eNupIjEx0oTUqRRgTI+Qc8450Dbc8G1V8x0CNxZCoUKj5ivvvjuvnXQSwUbVABqYQo0iwNVGFB8FmK5sCjCKgAJcsZgSCm1cos1tHleIcQ9RQElDirnAj/IvCQUae5gCTrZ0eqgY/o5G5sejoKYJ+8Ed0bJ0dO/uOiNaG1eAgSXmF2BKUHthL1OAq+V62yyuEDOnMfGsaFG0CJ0auNMwHe6XoFnRNGhgGnp8j9Y5vXlpQrAQdnRTnPlQrGAPH330VYEpUT24why/Jgow+AJcAZwmYSAjNi4a+AUJPmMKIS1wV6gJWSToguE5pC1lWyaoUmcH1GAT051L71lLiRfg1rWJMRXukvBC05ZA+6II4km1aQyXLEO8Jx2niWnBMuwG7UojhYYJBY5CzY/AIMO7JStJ0MSuizUTzSPCsIFdL1pLpLrgGVA70aAi+opCzvNyz6ZcQ989MVwhJngFLYItizsIQTNjXtCgI2sM+/JDUeDxVGQrxNXFmDFXBlq4dLh7pwDTZqA9gUlGoXUxGm6fjFMYeEqDK8Qu9SluHAotHggKMN4KGnJkysF8YDtVJcnzqsn/mJnhw2+w/v3jUXmlgkJKgXV+YLRwPBM9oBQwaWrnha9BXCHmIa8roYXN6A28D/g4+RHojl5OwmQsxE3wo60vqf4fZtiwm1WAk5PPlArun5eaAoyZw3MD/OsOzDFqAGdLe8pAZQpiuZKnnHnmOTZzJi9VGnVqwM1umDlK07Bj1DeNObLC8wwpqPjVcVU6s4XCTcOOGgs/O72dnjJQ24W4GJoX4qNUiJtOEEPs8dNPL2FrrPFF4NpjyP6gQcQGx70TtBkYyoWXgufobGFmTiWjJoWZxjFjFV2GTU8ZcOZEe6ZpVU8B/u9/l7TVVvsyKLz0MKbnncCDg1ciaSrgwXEFmK5oX4DLjC/EdKA4iO+gAK++ej7J/5JeCIcrwCRRcbk7PGXEF+K6utDLQgF+8sml8izA4KLF4pqYbmYKNwWYxi8xKXSC5AsTpXsKxBdiCuE880y3p57KVwM7kh0vLk6CAow3B7cl3h188Njc9OQ53GiT5FwZxGvjBXLZ7d2IFbrxw+zoYWPRpUtF65P2ql1T2UI8ceI+akgdHTSWimXq1JZHhVFonXTqNE0aOLSBCwNNzH1gTvAcWWfoPgXYcVy0pGATewJ4PG6TEPpKrHb8WRCLTOQgw8Ho+dtVwstC+KLzbpCkxQXgj5Ywlq9aBim0CpUrxEOH3mmHHHKNkSaKhtJNN21mQ4aEsaXXXbd1bH2bxnXiH0aOvEjfvd1GjZpgX3/d3c4668ogDmPEiGvs3HNPDBpi7747v916q8uVkZ0RIw4Izu+kV69Lbc01v7A33yw0sQguNgowgklCIy5ZmBj1wcyiYySuCxrNeZKEVGEEV2WKEXa2Nsv+EhfWSiIR51ZkICrHIKlNu6VyhbihIdSgFNBvvpnTPvhgGxXGN+2zz/hB6mzcuE0Dzfjpp5sG23/4oYv99lt369v3cBXU12z69KVtscWm2KabDrCffuoSjO449tgx0qT1tt56X9jOO7usRdlJi2HGA7HyymGvJdeW7o1IEl53qEnpEGJ0TBx3DIKlYLFoCUxY43LAxefHwCY+PlxtHJZPAFaQASeCTil80EDvKhCg326pXCFeZ50hQa7fAQMYw2cqlEtIKx5nv/tdqKGcZpw+vWewffHFfw2GK6Fpt9zyPFtkkTuD/d5/fxWbe+7p9thjS9vYsQPzLHD5s9BCvwbmDi8HyVPiiVea4hIwkmixXVfnrU1pC0AmXGeHs4VdwXMdCUmS2+Of3Xqm75aDX37pLNPldZs2DdsW6Owgfx1xJTuwwdN6VKYQjB6N1qptTjnFBbqTpxnNSy2Wa0Ykj8fTiuCtYcLJYqm22G+Pp6qpXNvOUwvg8aPpQkcjJj8hIoVCNmDSWuNoKbR89ZbgKCL7QaEwmo5rD5teHo/HU4OQOzRt+K/zyeQDgad07zgYkpDvRAt0+h8ergY8GS3zAf9X/NrbdfePx+OpTei7dlFHabgJXTKBD5VRAmk+W9IiYV1nggnrsGLTrO98LGN6weJdmo5bo6XH4/FUPcQ/J+M+0sikjEkemct6RRE3myFUuFlTs/FstEyDkTUufVgaLu2ux+PxVCUM/SPvSyEklTG5vWdPyJod/M5xtwXjawmdzoekZUyvP2MN8mF4tPR4PJ6qgsFNjC0pBnI/AUq50GkdiSgnuhpXRKGTmD0QLRmkdUO4mjenRkuPx+OpChgEuHm4mhPGayWjEEjWR+bJYsAiLqTzLwnXslG4WjCzZ6L3eDyeVoLOMBQZg1vzhUTrfOeW4FOYYD2ZYiBfzpIMDlfzYotoCYxN5Dpcno9iOVDS8pHyHo/HUwSbSsgmUAgoQqxnFCBWMFERpLvIBYOv+Q7CnEVMOkA2A9LTFQrHOE/yUvApP8grw/fSZ8AIp/krpDLyeDyeFnOVpE+4mjcMrHDK1Em+2eSYyj7+vZZMucP3jwpXC8KdOx6XHIcplhgA4vF4PGWHgQ1pYWPZINTMKTKEQRqF4r7rXBrFwAQxhXboOXChuGvIxD6SYo/v8Xg8BXFOtMwXsnY6JYYwvXGhkBOO77bEBUCixWJxmUoRZrbNBBmckjNdeTxVj89NUZvkm6XMjXJzVjTREWMlmXIpZuJ8iRsp15IMaS1R5OR3BGZiy5YzHf+178DzeDwV4dxomQ0iIpwlibjpJFGIX4WreUEHXfw4xSQPchSTAAi4Znd+OvCywWyE8UkoPJ6awFvGtUmu343ZI1FKcdzcEVjF4fRS+eGS8DCM+YpwtWiKtYyZTBtel7g5JjIRt9wZNl2oLCXJNhzb4/F4Gmk67W9zyJZ2soR0lM6idInRsWzdzE+5IIcE3yWEDYZIWmIZo0wLxaX1RPI5N9OrtdQydsrf46kY3jKuTXL5bZk3kgEYjKx7lA2CSZoYEPGChJjiXJBIiKlMYI1oSX6JJFjh+cJ8k4XyYrRkUqt8rtvjqUm8Mq5NCulEwz3hfLVMH8l8pm5K9mwwIATikQtpyXpIQJQv+Zw3zkISXAeQ7/DolnQwejythlfGtUmhCocRdnzHhbTl8hljQVM26ASMT5bt5k9z5DO4gsgGXAxHSwrNGvdYtOS6iwnH83hqBq+Ma5Nifzcyr7noiGxgQQMxu9lYM1pmAusaa3gVCeFxuTrf4jAq0Fnd60fLfPCWsacmaWvK+MNI3peQNcx9zjfuNNfMFjTxWzJwoViwVOO0ROH0lZCgPRObRcu03MPJ8/4tWiZBiaPwiUzgO29KoJDh009Hy8kSfsN88crY46kiNpAwLY8DxUDScZYoG5ZYaYwqcx1c4CzGIyUM+eUzcrEE6NR6PFwNloR60fRmn3jiGhQIAyzocHLHTIKCwgWAYnQhY1wboWdUJt+xQRBmxTE4j5td49JoWSi7SjhWtmgB4pEzXfMBknhEg4tldswt4TOCayRJvlPCx+OK4wnq82FfiY+m8NQcbdWKQBmTZHy74FP4Usfv9UbJThIynaFgGT7rhvuy3yESev4vlIDb/nsJihml+bCE/T6QAJ1bNK3xx/Jd55dNntvhrESU/qESBjOgwKdJgO9NlDDLcvIYl0uS1nIuiIxw0x0xmu3P4WozOBcKmexsSVDGJHt3UQ3MoUfOZOad25kNgmfLZKRpXCChosvF9RKOQUVVaGwyiYLukbjKrBhQxn8MVwtHPzwVESF5ntaFd+YhNf/dO1XVtEefMdbbNpI/SIjX7SIpJShqlNXZEizkNFCE/H0JCUodi5dwNGbWIO8ESr+XJB42tpbEDdxIU+7ZWE/iFLGz5NNwscgoszSoBOK4Qo4ipoXBdWVSxJCvm8Id46BoWQiFPps2xwtmc/VQRX6J2ZIqRGvNb3auavoL9GBmShpOM1s92pWH1SCZLmkyRD7at7HD1f1dy3oJx1iDZXybpNH9pfUZksZjDjRb9esoV7Xbzv6SxrLIuoTvxc87VUrqHpaSxo5nrfPdJtE57u/x/WqJtqqMcSE4qxj0+zSCQkDpMACBXLr8DasY3H5YpM4qBrcdK9j5VJmU01nF4NJQEg9LjO8TEizMNIWC8mUABddC0911UOFjVTkPhitjgWNJAucn3vbfwafCfjdaCa7ZTawxlU8mHzo+cXBDpx1Ys2kKnGdM3guuz1UU2chHGTsLG/J1a3gS6Aeefph+x7EqN6rlj71I5U0KmTkMZ8gKGKQfrGELs+3VrNlB24Lf9lIZB/rhu6pZd4c+ougapMzX1r6/Se7b2+xv+gFRqPWjzYZpOetlvUva//ZfwjI1C8V5rNm6fFfH3ulPZvtyLr0QpG6loEzjWP8LI3HqVVGM57zs82HoAkMR/6bm0I1TZkfiAMsGWU9LU7loHYU+M1LUM680W1w733WdWU+9PMWO9GxV2qoybk1IYkMnGfPOYX0nrclSkEmZJtlF4sLDsNJJLYkLpYkVFMPNc7dVtASsDDfijzntknwaLfMhn2gK5z93110oaZVGu0bKqr6f2f5/NbtbHxvf+QfMJiEjZCnPJ8NEmnqTwWpFra1teohzSLqMM3teuwblTYruIRUgyk6TZywNOlnWDcq7s2r6KQPMXua7Uvav/RD675v9JitpP86xtPZRoVr4HRkzK4bvCtc3h473pRT9XFp3Zb2T9u8o62RrFeprtY4y77qQ2atSxBgx5Ih9aS+9fwvHLOtawivj2iSf303vn90crgZWNUOkHZkGX7hBHURJ8AIhepcblzdJWgKWeTY4By8gnBIt84XvMvybhPst8ReXBV3crG1kxam5tc75Zn9ME1meZ6gp32Krbm6dS1bwF9JQA1c3O+oMsxXeNxtxp9k/9ecO2h5EqjykMtHTbOQoWa2/k1J7VsaxtOHjY2RILGh29ryqhCMrt26J8Duu3HEMBhLVoZz1XTdKsoOU67NSyIGbQE2mX5YNo5rqtM9z0fYO2s53g2MtY/ahjvXD8ip7qixuVPPyuvXMDtP2l1VgZ6jgdRlkdpLu55LVzI6W4j5P+0/WPV6iv5+jJt+g/cw+lxXx2+9nR+3UJBRgT+1BJ1m2ae+xgLYOV4MOwPHhagCWMbMvbxx8aorKeTMXRbyz7wQJ7ptihyUTzeEqiDTo+HIRI/mWTbWETe+r/SP4VBpK3oGHMkbZXivFsr2U3R1qtUjRNJvvT/vNlHV31tlmg2Xp+eHfLYMy5DvwPGUlm5sCN4lTxPix44rYkckyJoFQ3A9OEzMeddFS5ZA2nDqOWsh5c42EiBisrFIq4nLTZVKYUa9hB7PrpS2axHxLQXeSwu4ji3WKdhrzZehH9bQDvDKuTTJZjShLpld6WcI+rmMyDtZYpu8DI/T4O0KER5xsg0VygVJJDqdO4qZLytYZSLIiImKYXgm/fE1C8ztSyvSgXaeH3cR6w2q+3uxElPIeao5/p/2jP3naKF4Z1ya4GpKggPE34nOl4zAJzW430CXt+/nQP1oWA3HRaVnf4pwuoRKID8QBhkW72T1Q2PmGyFU9kVIm7WeHHWXtpynlG8yOX1Ctit3VyvFKue3ilXFtktbJQ54IFFnS+hwluVKCH5SBJSjifKMxgF5r6QTbTUJnTCFQvlysNbHLhbo5xkjOlzB5arZ572oelO7tobVfJ6V8tX5I4miJ3w1E2zvcZHaMlPLPspTHeqXc9vDKuDZxMc3ZYMAIzX3ilvdnQ4x8lPFfJPiWCRNCyRNJ8ZgkH4htZhg3SsR1ZGGx53JTOMgRwvlPlJDtrd2ApSylvG+/sPJLC9HqdKPZsUeqopru39/KMMg2tcE2zIbYFlrfRevna0nZbBmDdcRBRPmF8JJ5ag9m3nAJ3+NgLRE+xqCWTLGWWMZ0ehGylMY4CQM54oMvHAzbvlqSycIlHplRhCOCT01hFCAJfxjynQadhYSmYfW3xDddCsoZTXGaFG7O907KeMeRqgCxmKNNjWAp76pnfY3ZcVG4WMCrZvOq5mWgDC2Zgt5t1c6/3Gm2A5VBtKktwDNoeTQFyrjOVpfyZDJfhs50ti/tEm0nPYDZUFtLT/xg/RKUf/ozjpAcIlU7U985WlXmdzZLZb+D/UH7rK3th/G1QBk32PX6Pxhp62vW2oQQtDgM0nhIghLjZcoW9M7Lm9ZDT9Ii4osJX0tTxJApThh/7vKSoyRpihiw5tMsYyI/GA1JbDAvT2sr4ppFCrWhp9kjm5iNWsfsgrv1bPOVO0JL3CK/tf8NktTJQBlsJ0kBj5e5sUujIh4kHTpLCrc+eKewlg/RFp4fChnT5wn9nfwt+0nxLqvjNKiNmdoy9cq4NqH2BSxkhmffK9mUDXmAMnZuDkbcYUVRDojCSHacJYnn2sDt4JQz/lySLmWD/eOhbQz3xoWCL3lVNnhaDlZ3L7Mnhpjdfa7Zn1QzuuH7OcEqjvmtvVKO02CfSBmfLSv2OCnUe7S8Qop4QS15n6bqDbpS61jDh2j7YVLC92g5hxTxcdp2kOQomRx9woOlU1BTxlM1kP+ChO3FggK+SxLP35EPRDWgOPFFH8eGAnADPvAlExeMS6JaycdNgXWTOqy8tdwUKhTzjDE7bKLZ6GhTAEr5J7MeKjCkZs0bHXvmJbKyZTXvruvIp5+h2uA5F+KmwGDgd4u34IgAym94NVbyYnpOhyf2x63xud453BZZ8MrY42lOPsqYyJQfwtVgsAw++MAfXm3KWPvP2EaW8t2qfAtVqoeYnaq290VS5IXM0lIt8JwLVcZ6RHl3NJeUnIWiZhg0CL9MsfGzntLRwYYMwfVAoS4X+OdwjeA7x9f9ieRMCbmMiUEmNWm54d1xirBJDue2rox1vHL+tgWR41nyt5pRxt5n7KlGSGq0joSIkbT4YqI5GLaNj5vZRvCZEwWCL72Z8ioTvLS87Ei2HM5tjl5m+28XhjrOkpbr2BL51qxrNvnUbM53zXq8bjbvs2YLPma26ANmS+pHX/kMs412NLuqFMmVqoFstUpt4S3jaiGbZUykB817LFeGWmPV6p0sCsKBSO84UPKehE5JOgiZRXphSSUgBBCrvAlt3TJGGe9pdo/O1/MOs1OWCRNPlYUMz6pxG3/XM5gqZb2fCt3miefFft5NEWMxCTVXPAFN6fHKuPXo1Knepk/vaO+9N7998cWi9p//vGyzZr2kvxCulil3crFQjlD2xHRKHwQjBBnivZAEny2J+V1e5nLDi+sgAX8wIUF7UMY7m923stnk48yG6Z6CxPGtBfe3tSqEpDJmu2SwVvPrgAv1FJ3TxRoILSLupiClopuiHQhjYm44YMnMFii8OG4qdbUWAishDsNzmUWA2NV43CojTvgcP/cK0ZJJPUlUA0xEWWhvv6cl9Ogxw0aNutBuv/2vdtttzWXSpA309wtsxIhLAwXcrVuoaGfO7GAdOjTY8st/Z3/965tSxMygjYVaSkXMUGz8wpSJYyQu1acL0yulNUPa0ELguuIzw7RppAQeOVf1RY/M2f+qAinmLqqp0Gso2HyEMMBmBt0QVa7S6IO0HOxEnzPF0wcMNVt+UJhrJW9UcTTCRTMtC9MFUbMzNxtB/A4U73ISCh5KlrhS3W/jMagdqT2JH6UmcjUwSVCwjpmKKL4/E14yuSX5aHlp3f6MTqGGYmoViH8nM94yLh6UcN++l9k++5xiSy7ZPAkPinfcuONs6aWftx13fMKGDLnCBgw40OpJm9CMUnfgYf0yaSudZAwOYXQhitdZws4yZgQflngpLGOUMe9AUbR1y9jxpNnCo/S+q21fUMhcGWiYIiMvaRkLnnOL3RRSqpvqQKtLAYcj8CKkLOf83Gw//W1JfWnadLNJeh7E/vOd5bR9f31nQPR5YX3eWp+DmX+GmS2rmmx/beuo67tpoNnLWm8EZcw052TXYjs/8oISeEyi3yMAq4d8AW9LuHB3jMMlKEOaj3zXbaeHGx9eUhmTJ5fZHLCq48pYZdYWl6D0If6dzHhlXDihEr7C9t77ZFtqqWYvW6CEzz33aFt88Rdtu+0YQh1uq4wyxhJmlmiUMNM94W9mEAJlCavbKWWnhJ3PuE0o475qPerFvkH7Vq0yrgF4zqVSxttrtdFQ0UO8UFo26C/Q3+fWj9RdynU77fe1Pt/ulLEOdoaW538g/XhllEZAf7tM1nXj3JhSzEvru0fGXQX/krjp37kgboRCjqCIXXMQUx5FDOzjwKomw5b7rvsb0+CgiMFtIzSJGR1QxBAvICqvjYoY4ufwlAKU8MiRE+3llxey0047tJkiRuFecMERdvvtf7Yjj7ygURFXBubUQ5ngjsCqoAUGSXcEFjG4UX3xMlfzSMPG38280QPg/fOUnvdl1fZzgiKWQr1YlWZPLX/qb/aFnv23+t3iZXD+n/V78Jv8brbLlx3qpJAbf18d6yMdo08hP3hylgZelia1f4JshaLQVIqeUhAq4YvtpZcWlkV8iC2zjBu0EIISvvDCw+y22/5sRx99gW27bSWVMJEVzEpCHwMtJtfhiwUMrvw5pRyf0RurmfLWZhSRbiT+UucF1qus4jNkzZ7yzOxWrSd/aGUw2IfZ2p3Mq42Uq8YWiEMb+sgiHiJFepmUK/5h9Gmwn5roKOFvzpbxoL8doM/dUN7HmnWVMj9Qf9tTnydq/VLJBVpfP/6Dk+yFMKFLJFtK+kk2lDA9PCe6T4JVrO8G6Q2ZDp/4SkKVdM7gO7CF5H4JN+COrxZVYDUX2jGSP95NkZl55pku5XuR7b77QFt11eZZ0+h8O/vsw6xnz7ekgLP/RqV3U3wrYcYOWk+0uDgm3yXWmPA3554ghphmonNP0KSk+clvjmLGUmY/ssaRZ6MltLqb4lS9W2oeXK1983ZTxOF8aub2P0LvszTKF95NUf3ELWMKNYoYULwuMxiWCp8Bf3F8TjSgUwVF7BQ3TcvfS+IvNclHyqeIPZlBefbufZUdcsgpsoS/t99+69hMzjjjOBs9+lzbfvsn7dtvu9k338xp7747v7322qL26qs97fnnlwzWf/mls9XVhUoWBd4ysMonSajYCQtzieud5cvLTycyLxLn4rObEgoFxTY6ilky+wfb6XtgWfPoRlpkWOihdLzMbJQU8VcH6Z3Ui05FRcL6QiVV2XtKj551IySOIbTMQVIXVcAB+HFVuQYjnYJ5uwSWLlYyVokq3SAUDcW8kYQfkIgI9l9dQg8jKfqSc6qVjrZiGaPkLr10V/v4Y+e/L4wOHabZ6advJ8UZPguU8dChl9lhhx1rCy7omvZNmTDhSFmzY+2rr9JSazYlaRlzvUjnzg02bVoH++67OW38+Ee0Jx1rdKQR/kS/AxnesMpRqm7SVPzBlBWMApSwywJHy4r8x270HQqZ8sSxuEYsY5QwM4AwSg9Fw/e5P45dlZaxLJLTZc321YXH37tUjjc7aLwsUu1blGWcRN/heRVFPtdbpXDdNWMZ1+pDbk6tK2MU2pVX7iAF18kOPPCWDC6AdPju4MF32ahRW1vfvrdLGe9QMWXcnGxuCiJlaEURIUEFzvc5J8oUxf2C5FUJ7jAUNIqGv7tQSfbjvrgPlsz1h0JHSaO0UNJVGU0ButkZUqIXS4kem0uJHmN2uKyd80qljNsplK+adFPA0tESKxefHeCbwyrBN8wLQZOQgRvsi/+OF4LOAmfJMOUOccVuvjV8eVgvhCRRQF2HjAdQpNdcs7Vddtnutv/+kyS35q2IGXQxZMjdgU944MDtZJXyO1U7KFvKEUqW+0SxErqGrxcliiJ2sB9KHfcDS8oScceUK/zHrANKOk35VxUo1pvMjtaPNE3K9AJddPL9C9BDadAN4yv3tCOShQGlSXMPRUpKQAZmoECxZtaWoHRJ4EKzk79RayM0OVGyNEHp9SbnLU1FBnTQ3KZnnA6Yv0pwY+SnbNoyKOGbbtrMRoy4WOt69br8KqW8rV133TY55cYbt7Bhw26xOeaYqRbBNjZ5ci0oYQd5JPj9iahBgaJwG+cBE/yNbVh8TgljEABlkRlFzpNQvuLDXNOsenIuExNfqIyUlA2U8s1mR+pHmyqlfKFqI+63CVLU3mhpZySVMc09RsxhoVAz08mCxUKeAXq92fa0BH8gGbNQzBQahk5jKWPVMNQZZU3P+LIS/oYy55g0I+noq3orpuygjN966zg788wDbK+97pHcnbd07z7ZFl/81hpTwg7KEThlg8J1scPglDCghFHO+JJRvJTFUyXHSlzZdfHGaeGShMrRt1Go0H9SdvQSdJFSPkLWz9RdzC6OZx+TMqYF6mlHJJUxw5zJbA+4KYiKoOCjhFGmWLe4G7B4yT3BS0KQPsMh6bThBcPfxhRAa0mwiNmHjjsUMMr6TknlwMdJc74axANOaaKAUbSUwaR/1VXWrkPPuStoeaFgwVnCzg/urOeaQzfW+Razw/SC/SylfAmpIvWQnJvQ005IKuNrJPjj8OGhdFG4WMK4F1DGvBx9JW9K8A8TaoTiZSg1NTkvBNuZ+YCXjv1Rzrw4u0uwilrS4UBl0axJl8p8802zUaMm2DnnHG8PPLCSPfLIcvbEE0vb008vac89t5i99NKi9uabC9q7786TUT79tHuL5auv5rRzz93X+vS5L/DteuLuCcof5QFJuq6cQqbzhRYboW+MYnIWtVPq7rNT3DVLpJQPXc/sSz0YhjDfs63ZpKRo+52/hoaSpw2RfAHwx+H/JWSI4cpMGMmsw3wmaxvb8O+hcF+W4I7A2iVkCd8xLws96Qyf5uXBOiabG/49LGdeMNwWTGtTjFJ2A0o4HsdlPrWQeDTFZZftYz//vJjNOSejuiB5n00/FxK5UAj19Z2ljLe3Sy7ZyA499BEbM2Yz+/HHsGMGi33gwHts7NjNC3Y33H33H+3rr5e1gw4id8Nsfv21k5199g1VHk3xnIQydIfEKWNaXK5FdoiEZFNxKGvEI2NNc40oYpejgj4O+ikwBjhGJVNopqIbSo2m8FQcymfNhrZh6WJpsJ3eapQpLgi2oQAZHkvcMC8HHXGEIvEysY4ydi4ILGS281Lgd+ZFwbpGIWPBYFlzLpd3oCXgo761mTJeeOF3bJttsOpbDwZPXHzxxTZ+/C521FEPe2UcKGOyAtJRTFlxChQrGTcO5QzFynW44c9AWXItIjcyj31RzihyypT7jlfGHkdNKWMskzhEUBA1wSANCjQ5Y7F6mVWBDjksYiIquEn8wShaPnOzWMKu6Ykl7R4ALxkdLwx5pcOPY7APCqhQCRXMbLDibw1Xq5SGhg726KNLWZcunwYJ2D0o6bBCmt1x5zrhXJmh0oiXTdb5HuIiKCgLbMeFgbKG+Hc8npoiadkw1JmCTa3Oi4EFi1ImjzH+4/9IUMrEFP9TwgtBTDLuA6xmvsuLxBIFzsuDBYz1g+uCJRbN7ZJi2EmCZcW0PUy5M5u4ZTxx4v72+efbW11dPPSpNaiTEv7ahg8/3KZMaRq8334t48ckxKZjGTvr1lnGPCMUKmWPjmFSqaZB+XIVG24KzsW1VItlTOsRi93TiqhAUCae0X810VeTfJkY8owVi4sC6wU/HRYtFuiLEviHhMD9zyUk+MYKpumIDw8rhe9cICH8DZ8tTTYUOS8Xxyb2cxdJaam1EXjtWxkTjXOTBMWLYuVaORbfQSkPk5CoCtw52Jfk3pQfR1Ipc3+lGA7t8VScZLMOywJLFgWKxUKuCfx61PIoYTroSN7ilCwvLwqZ7+HOIGIC6xlFzP6koEPRYE3josDCnijxlIM55kCRVXtTHYXrIiFQtFjDbIu7H4glBhQrLgz2Y/vx0ZKOZeBe+a5LasV6WgXh8VQ9yReX0VEoVoaZMoqOaAmakrgXsH4Z/IG7AaVKfgE68EgAhGJmf14srF/8wqTYJPwGxYyVzWeUBbGinlJCyNzw4dfbjBl1slh3arSKqw+nKJ1ydUqYJeUM+OxcOrgbsHb5O+IUMyldnZ8ZaHV5PDVNUhmjZBk1R0HHb8xEoRR+4o5pEpMKE/8LCnUrCcqWuGPiilHg5EPmpSHkCJcFHYC8TLxohMURluZy1npaCrHUw4ffYF98Maf177+nde1Ks71WoHxQDpwSdp15tLZoXYGzfB3OzUJry7knyKkN1VoBeTx5kVTGREYwHJQ4UMLCCD0jbAiLFkER4y/GykWpfihheDOWDOsMiSaOmHA4rGksa/al0w03BR1vvITxF6x9w7DoQoWcwp98so99+OFcUsJ72Jxz8kxrAfe7OyWMAkUJ85kyxJLOO3Joz44hD79H2SPKB0WM24zZmGmB4Uqjo48+C5Z04Hk8NUfbsVBrPYVmucivA+8oGzJkTF4deF27zrQBA65RJXCAff11d5s8eU775ZeuwXm6dUORdrRbbnnGpk/HreVcXLSUqJgZQYnVS8VMBx6/F5U8oHD5TMXCdTi/Mp+TIYH0Y7CNFpob9IHhwKAlj6cmSVrGnvZJg5Rn9oq5e/eZduaZZ9mzzy4VKGJYeOFfbMUVv7G11/7U1ljjc1t++e8k3+pYhETSIsIthXuKGHRaTFi3+IRRwFi49CWghF05RAlzHU4Ro2hR0Gyjr4K+Cb5Da821BujHAK+IPTWNV8Yeqbq6Bps6Nb1V4ZTw008vYaeeenKgdFsGipVy5wZ4gLPI40oYsHgBKxg3GLHsztXhQi3p1/B4ah6vjD2hMk4mpg+V8Fh7/vnFAiW82mouz0dLocw5xZ9Uwi7zWlwJI67PArC6wSthT5vCK2MP1Nsvv4RDlJnOf9SoC+yZZxaXEu5lK62Ev7eUoPSd4ndKGB8wuMxrlMukEnazeuCOwDom3p1cJ0h8IEgSZ0kXCiGZj4WrHk/58crYE1rGHTrU24gRVwVpRk877UhbddVyRSWgiJ1l7JQwnXyAAqZMokCdEiYyBwi7jHNmJEzxT45jwioZeccMNHw/6QM/RcJoUiABFr5mruWPkjSrH/820T/AyD9GpTKS9EQJ18bAFMJA48r+JAkdl+zntrtBLYSBcg/OPePukxBSnkP8OJ52SPZOm1oiHk3BtPK33nqpbbxxL1txxc/svfcWsUceGWCHHHJM0OkENMPBDZAgZAyI1SUyIJlLAouR4b/J/YHvMOU9x2Q76zNndgjWx43rY+uvf4P9/e/vB9uBRPOcg2O5IcVs4+9sZ1v6UOPCcdEUM2YQBpaZFVYYb+uu+5ye17ctPHeu4dB05jFP4tkSFwmBVc7vgYJyHXMMQELZpcGx49eIu4NIEUIyiXlnMBJ5Vug0ZF9cG1wTChkYLcqw/TiEasZBQRJKhxI9R0IuDaxxoPJwFQk5WFC+hNZhvdPRSGsCq59rJFSUmdb/LQEiQJjWbICEfUgl6sAvTiXgaYeU5oWvBpwyRmmefPIDdtZZmwcKlc9OcZK+8vnnl7RHHz3URo8+xTp3rreDD/53kNrysss2sw8/3NwGDuwd7M8xxo3b1O68c3V9Zyc13QdL6c4K9mf7+efvZO+/v5ftvvtxQbjXvPNOtSWXnKLzzbRrr13bXnxxVx1jiI0de6ptuOF1tsUW79uvv3a0U075p/XqtYsttdQUO+OMo2yOOb6zo4++OThfz5632Y47Xq/z19sCC7gmfOXh/j//vIe99NKKtvjin9taa30WVC75kUsZM1qORFNYtCg0F2eMtcmSXCe5/MFJZQxYt7gWUO6k2CT7oFPGbl8yDfaRMHqU2HeiMxgow/ZkNAbXxmAnYuexvFHG5PYGrtkNVkGJkxiISoRzcz6UPVa1O+84CXmaH5CQFxxlDAyYGiHheDxfRhy6VoKnnZHvC1Z7fP55+LKgRLp0abBTT70+yC/8xBO72V/+cqlNndpByrpToFhdjuGePZ8KrFWnvLEQn39+N9tss8uD0C+3P4l96vUOr7DCpUE414orfm/jx1+hYy+lY3W2ZZf9zKZNQzHo1WzoqHN1DWJ4OU9DQ50tttgvwTH22edK++STnRvP17v3BFtooV9bVRED973ooj/blls+b6uv/kWjlT9rVgd77LHl7b///X2wXhxY6Cgjvo8CRhmyJEc2zyGfjrmkIgZcFLRmODbWLIoY4vuyHUUMWMZcAy2dtLA4lKKbLR2ftFPE4BQxcL24HrgH3B5Y6Ux8ED8voYB8h1lxSFPrYOJT9qPjklaCV8TtmLRCXZskB328/faCdvfdx0m5rizr8yNZd1fa5pu/EinYJe2hh06VkplPCvhuO+yw6+yBB1aTwu0WKCDcDSNGDLZ+/QYHyhnl8+ijJ2v/uW2JJe6QdXyTjr2uLOvptskmWE9m337bzS666AIprWk6zwidY2M74ojLrWPHejv99NN17AVldWMdmSzikcF1LbvsFXbggXcGrgTON2DAoGbukWrGVSJPPrmMzZjR2f7853d1v5bDMsanS8IpXAYMu79bgrXo8bRr2o4yHjCAnMqzlbGntehgw4YxuzLZ/Gh204x3flCUMYmlUMYMqz9G4vF4PJ4srCgJOxw9Ho/HU3Fw9+C7jKeoLBQs32JpO601j8fjKYKTJeSRoDMTF0Mx4D8nlKsYmDF8z3C1YPDFM8mpx1NTtN0ICk8xXCchyoC4XBRxPFIgH7BkSf7DXIjMElMIfJeQsBskxYz0myAhBpiBFh5PTeEVscfBCLR/SY4OPoXRD4W4JlCADGBw0R+FKHEiKghpIxb3Mkk8aVA+ECNMHmOs4cXY4PF4PLUGCpRBF3FQwuQYzgdmdnZ5IhzxRPDZYF5ElwQIiDlmcEa+YD0zfBmw4l1F4vF4PDUBIX9YvszkkoRBChuFq1nBL4s7Iclz0TIbwyX4o+Pg0iBiIxdEdODKiPuxaeExnNjjqSm8a6L9wqg0YnxRaN+yIYVcnXUXSIiOcHPNxckV+fCgBPcF/ug4LpdENqg42Ac3CMOLHbg3WhKt4fF4PBWDeQlzZV1DIR4brqZCIneG72bi+WiZBufeMVxtBm6JNAvd8SdJttme8TF7PB5PVXOEhOmOcoEiHhauNgO/bKZsaQ6yoiXB75wrtwT5INwsHklwg9ChmI1bo6XHUzN410T7AlcCOXpJTZkPaa4JwtOIciB1ZTaSrgnSVtIph4JPpqGMg7KOd945iEsm7eTGwafMuIT0Hk/N4BVx+4GBEsjhwaf8IO+uwylI/LJpijIJ/lrH/pKnJCjnXKFpaSFzuEH4Psnac+EVscfjqUrwyboQr3zBcnUujKUkH4WreeN8xERU5BNB4dglWjrojMOKz5fHoqXHUzN4i7htgwWKZUqTHmu4UMjzSwjbRRKXpzdf8CN/JyFGOZ6PNxfOIsbyxp9M3mA3q3M+eIvY4/FUDUQeEGdbbAY1Yoz5/qjgU+Gg+MM8zIVxpITQOnzRxRgKJJv3eDyeVocRcYVMj09zPhlORmdc0k2QLww3JsysGJja6JNwtSiYV87j8Xhalf0k/wlX84IIClwAJG13MNBj1XC1YEifWWzWtv4S5nlrCe9ES4/H42kVmPTy3HA1b36WoIjxJ88drReTwQzfLHO4FeJO2D5aAjN7MG1+S3HT8ns8Hk/FeVRCmFgh7CpB8aK86VBjPRcoWqbJPzj4FIL1zEzKhUDnH6krgaiOuEWeDSoMN1V+GszQ7PF4PBXnc0kye1oumE0YxYsSPEryhSQfGF7M9xDmpTtb8rSkUA6V7CPhOIUkcyddZzxGOYlXxB6Pp+IQ2VCIK4EoCqdIEabxz9enTBhc/LvIeZJi4Lr5PiFy+YI17M6biQ+jpcfj8ZQd/Lkue1ohYE06ZYY490A+fCyJf/cwSTH0lfwkQbEWAqMC3bkz4RWxx+OpCCtL4ukf8wU/blyR4h7IFzrj4t8t1BXiIFlQMol8vjBIhHNPDj6lU+gIQI/H4ykYMpMVEp7mYMaMuCJN5gHOBR167rvZ0lRmYy7J5eFqwcTdEviWM+EVscfjKTvFzMl2msQpMaTQvBPA90jGXuxIPaYxypbfOBcu3hnJhlfEHo+n7CwZLfOF3L9OgTmh060QiGrge0yTXyxY8vG44UJhoAfXQP6KbODH9nhqCp/0p/Yo9Df7X7SMky38Kw3nTii0cy0OuSsKnZ05zmbRcky09HjaDF4R1x6FuAaSw31dEp5CFXEhsypnAkVMqFwx8F1HriiPllQWHk+r4BVx7ZHvb7avZLlwNeBhyaUSBn8Uooj3ipYthQqkWIs4PjlptogJj8fjqQhMOZQLlHXcJ4zMJwFmu8g131wcFJ87BlnVioXUlsVa1oym4/z5pLhsSeY2j6dV8BZx7ZHPb/ZKtIzjLEkiH0jOkw/EDrvp6ftJmLWjWFriI3ZDoAsZfEJieVoEhQqVlH8vPBXFF7jaI5ePmHnmkiks41YiCdexLvOBGZ8dLjdFsRTrmqAicH5fpl3KhduXa+VeC5W/SRi16PF4PBn5Q7TMxFYSlFBc4kl5SAK/RLiakx8kfN9NUU/WtWLB2sz3vHGoDNx95ANJiVrC1hLXCvB4KoK3iGuPXBbxvZIDJOcEn0IYTOHoLslHqeFKcAl54ikvi6VYi/i4aOkTvns8nqqhkBwPoyUo3bhPmETwPcPVrJDzl+/iU3akWcT5Zn5jEEkxTX5nDeebYMhbxB6Pp+wUMhecmwkZYTJPLGXWySOcC+eWYDJPR1IR44/tFa7mhA43RtcVQg+Ju/5802V6ReypObxrovbI5ZqIQ+fTZ+FqYEm7EXL5xBE7xXdBtEyDWT0IS8sHXB0o1EKIdxYyLb/H0ybxirj2KEQRQ1rcca7wtW2jZa7cvutLyKiWD1jPhY7oOz5aFuIf9iPrPDWHV8S1R6GKGJ8wo+zi5FKIQ6LlidEyE2tJ8rkerOqNJYVaxItHy6uipcfj8VQFm0TLQtlJ4vytuTrNUNRpSjPpIybH8UXhakbOl3AsUm/Gc0bkgnhod72F5D92rphi8T5iT8XxFnHtUahF7LhNsmO4mtUipoOM5v23wafskGIzm5vjQAkTk+4tQbmlKfdM7BItIZ9r8XhqFq+Ia49iFTFMkjBXXDaFuF+0HBots8GQZyYBTWMZyWUSpnS6TuKmWsoXFz/8ZbT0eNosXhHXHi1RxMC8ddms2P2jZT55HQiPS1PEKN33wtXGGUW6SQpRxCtGy2ujZb74zjpPzdGWFDFT6dDLj7wdW893jjSa7puGqxkhhWSl8xCQ+2CBcDWgJb8ZSup3kmwK0Q0YyScxEMdL229KtNxO4hQ11nO+ihil7SB1p8fjqUEKsbyqnSsl8SQ+dLoVC3PG8WyydZrx91fD1WYkO+vY98xwtRH2YfvtwafZFDL1PpODcgykUKgsW4LvrPNUnPbgmjhGMkzippJnZBpLNzU7FiLgP3X5ctlO7lvnT6UJDtMl5G3AEmS2Cf7+iyQ+2IDOKb5D2kkGVKTNlvwXCfugNFg6aM5/IMGK3E3C74PPlrSWbKMjrSW/2dhomamzzg19/me0zId4Hgu+RxrJrySuY9CBuyJfnJ86k//Z42lTtFV/GsrN3RuWGD3wmwefwu1O+THk9gkJ8bCkWDxd4pKQo/BYknMBpct08ihXhgejYGl+u8EMKEosVWYQZl/nxyW0iw6rePYz4PtOuQPXhJKkU4uhyODu4WoJOSNcjuHdJTeGqwVB2NtD4WrG330HCZYs7pC0Kfuxdsmi5uAayczG8+U63TT3acc/VZK0njPhfh/uMz47Rz58Icknl0YmsIgpEwzxLgrVckySmitW21N+ftFL/K9ovappDxYxSuGucDVgKQmWFrMBPyjJ9AycMmBUV1ocazwZDrMb4zvGhRBvkmfqWDtawvFR0C5tJVbgI5JfI8HSBq4vrrSL7azLx8p1eSzSJhxN4ixhlA6KyylhsrulUYhF7MAtU4vgN/dSHVITtAdFnASrDqVABxijvVoahQBOaWMxx6eqz1QQLpZQQTCU+ArJ7yW4SpgqHysdiQ8djluYxVwvHXBxZZ6JdaIlbpxcuHvG3+zcL7h5qETSyHd2j7g//L5o6ckTFZSGv5jtua7ZQSyPNVtX2xpdPJebLbFh4a2MJoxTedWLs3P0MSdvqDzreg7m2qJNefO42TxqZhZTidcU7VERvy9h6O6aEud7LRW4JpaWEHJFk/0gSRpY2bhDKJgoSAYsoJRRxvipUUbORYGLYJCEbRTIYhQxlrYjm5J1ShDXSRLcI/F8wsnnxnBk7j8T+SpifOOOgl9cjzWo4Oyyk3SYNOUzb6kFKAV4v2p+WoIUrskqaM8FewqUtKTJ743CZJskcK9En4Pfgm3/p9akjvGi+xwt2T8oE2yT0J8SsIjW1Wyi1RTfP+28bJvu9oFjVGlI8a+ibY1GDX+P9mssH+47bItvrxXaqiLeNVoC7od4s5z4VJrPm0Xr+IABH61LchNXBihE55MlxpbCxg8dV7IkYUfBA8ceISFzGB2AdFwlwYLEJUFSG3yu+JtRzljpW0jwN7voCPzM10vYn3OrnBWE3ptGdwGdiwxLzkSmBD5YuieHq43ECzvfyxWtkK8iZhQeJCM0PPlTJyX8iayN91T4b5O220aF8QIVnOkvmc2rJtiWKKshZiupOXOn1h+QsjxDSxThzJ4qv2zrZnbNw2bzbSrr9wTp8MXMhs9jduFrslKvNttE+9Sr9h2uH+xvWr+/i9ktn8pYUHPucn1+UFZz43t4QdQBK+vnyAPN/qLz3iHlcz/WNdsvUWtQFsntfE/nvUrH6aL1htd1rRPM+sgCueFpsx56UTpyXeyncw/VchbCdd2v96eHDrWBWgIcs5Zoq4r4lmgJKMjkSz1Ycla4GihqwF/rOmhujpaAglHrKuBOiaut435nlLX7Lp0DNPFR5nRiOeUeh9FmKOv+EnzVDqIvRkmI8ojn1aUTD4sUq6DQ3yzeWUGHXTzKIUmmYxPJkQYpMPUeNPqzs5Fv89JFsTwQLQuF6/HEkNILjAfVwAvoh+okITxvhhTx2frDZqpRNz3TbDz7yhI4R9bu3dq2iZTe/iqEc2rZ/VKzox6X0n1bxoMKb7efozSpv0pR63jdtP/mslLGLm82UdsO4vv/NjtAP8ZUFdo67RPEwut7c79qtoLOu50sj11UWZyHIpXF/KUqjJ30vb/qxeq1mtkY9l/d7J7jzEaqKbb7n2TNz693U827Y7jmP+id1X7BCMypug5ZCrt/KQNI1k/8/a8J2qoibk2wmvEVo7zLoRQKOeaWEmeJkoWNJmm276fFFycjPuKkWfuZiA/SyATl0blearWjrirRjy7d1YQOKhjfSptetY3ZjjJdiTZp+F5W8sVm/9bOc+iHaFBhJolSnUzMS5eRvls44U6QVdJB1sQT2r+LLOCPpOGZqJZzud8x2TdRt094/M7Lzg77rMd9oVp9tL70LzUJr9BxMRgaOL6UdkftT9mcJaXeVQr5e33uqmbi/W+G0VAztV8nWernyhqvl8an4qkpvCIuPRTEuyVxv2wpKeQ3i1vtrkONlyQT7tjOau4jIWsa0HGWpqjzJR+LOD65KJEonhKhH73Dek1bXx1/M9v7n2anSbN2missK80UmFPgUnTlMCocDVKgV55qdrEU7ZayfnfQMltZ0+UEYUsddFHxay7nNZYVr4hrj3x/s0MlrjDj5sg0Wi6OU9K4c+hsxE3i+IekmI5CRz4+4viowUzRF9kg/jnuVqoarlAr+1yzP2WSCWbrSYvgeioJH6gFopqs+4FmG+i4951udrx+3LhbaqYs2N1Uy065P+zL4LfvsrTZ4+tHoyBvMFt0WPrEAiVHmrWjmmxdcHPo/AeqoAXPYjFZ6rJo1lVhoNx3VrPqq1PCSJBZG5gd8/ewY7wlBkJV4BVx7ZFvrU+InCM+Bb9Ttmm4vxEBEVeKjE5sKdl80w46KoFBMYVykoSoD4ZxVx2yPA99TveHgtFLV58UPfi6A8wGlkIZ/97sicP1m+1gdtQXZvOr/b+drM2gn0SK7Vf9nTjxjmqizJjP7ELJhOvMDtE1dPzQbJhqzKlzq/z0N9tfGvn9Zcw+loJujLZZSspbxwhmTfmd2UvzRlapjj1V+76uVcpoBzVvcGvV6Z4b2I999L23td1Vsm6fjjLV9x+ra9Yxxp+ox6VzMLKV53bHZLOFtN/498zm1Bf3u81sK1nQV+uaPnwo9AfX6fjBufhOLVKzF96OYTAIydazQceLU0h09LlIBHhYkim5PINUkparjJTGaIrkyLpCoNOQuO1s0LFJ+B9hhYQX5gsJm4hceTT41DJKMbJum3Axm930m/3V7KqvZGUOlwWK4o3+1MhbZnPLcj3hSilk/b0iVp4uIqh8k9ejD1QOqiMqR6ZrAf4W357n9TGyrhRlouxU9EF7SkKzQpoAy9MpYQp2XAnnIh4n7JCRUhLyUSxBrKv4d7TMBzLtESpY9S/ckWbPLGL2pSzNHVAs0eZGVjL7qY/ZuP3NhujvJXNTZAPlFldwjjyUXMnJdC2Q3N4a11dOvCKuPXL9ZvEoB9fRli9BkH4MYoeJPS4F+fiX3cuWb0cd1jojGRkIUxMco98HZTxYlrduVvqkKSjjXmbnHWA2SH+viDL2tD5eEdceqRZDxPIS5w++X9I4gipGs5c/BlMbORjRd3a4WhIK6ejLNcSaGFZCnxioUnOhSmqu/Hd+3WMmZbym2WTia2UZD/bKuH3gFXHbwmVoA2KICwUfrQw2WtFBBEJrkVaBONaQ4LoIBhTUIjSzUca6gR+Gmv0jTRmvrr9FlnFJOvA81Y1XxLVHJouWIduuo40Rb5mYL1pmgmb+heFqq0CPeqacFQyWIZ0meTpqHinaJ6SMf0QZR5uagGV8nNkF3k3R9vGKuPZo0hsfg8gBIDF9phFv90ji2eEqSTaXiIP8HZnSaFI5qEXfmG6z5sEylqJ9qofZT8PNtkizjFXjfK99JnjLuG3jFXHtgSLWO9kEwssQcmFcwIYUiB1l2PDjwafCYVaRYhUBo+qCXAM5yDS/oEu85GYYaVOcYPbk3JEyjjY1AWV8pNlFUTRFzfnEPbnxirj2QBEnfzdmpMDaJUl7GuSZYIDGTZKkEs8HwsNQ4MUogb9LGGxBoqNiIJ6XLF7lGjJeFWAZo4xHmG2eZhn/0ezbY8zOr2Rom6dyeEVce6QpYkY5MYggSZA4RUIOB0Y8FQNW6BAJCjyfYcpxTpOsIBkpKbSscS6unUomW57jNgMdeD3MpkgZb6aHTc7dJrKeKrPjpYwPNBugz14ZtyH0e3pqjEMk10hyDQOmw44cE8mBFMxbt2m4mhMS/ZDgm2nxoZCRdVjopBp1luxTEnIj5wOpMN+SFKr4S0HZRtZdb3YMw32jTanohWxQzfeXF8y27JyeXrRumtk885u9d67ZJTqYf4czU5qRdYNU/juo4qsPfrtvZZa4SRuK5xzrat/ZBBtqB/PRW8S1By94rlFqzPLBwI6WDJNlRmmGJTslXAgfS06QFONOIPqD77WGEm51UKy9dP9qRjxxmdmoFBk5xmzwj00z1XnKSQfbQdVdg5YNWv6fDbbLpZyZzqxl1M1u1XhFXHvgp03meI2zl4TZksnZUCyEkDG4I99Zl+OQr3Z1SZAUpkAYyddbEsza0J5BIUs6pIkecOp7K9OY6YqYQqhgiQ7hSaNez3sRe1DK959SwufoQZPJMJ4Uy2TZriNLeWfrbytHW0IG2UqSrfS3LWxk5g5rr4hrD/JBZMpkhiuAtIXZXA96lzNCdAN/R4mnTaefDSwEKgmO4RJ+F8INEmbLztdt4okhZTprR7Prtja7X/JgoXKB2brRoTy5qFdLs0OsjA+x81Tyl9GP8Ip1tB1tYJCYCyVMi3QP7fuLZIb+jdC21OfsFXHtgSJOa7Yz2gxXwsDgU2ZQlnpvm4HyJbqCMlFohAPJepw/uolvNEa2CuAFCcn0SUTvKRKUsWrBb+4x20iyeSHyhVlPr4wzgFvic+tpw2xJKdJt9HlFLSmvKNu/2ix7URbxzXrz3pFSHqk36E/B34boXRsiG3qQPWoD9G7OCLImprr6vCKuPeikSw56+FKyr+Te4FN2aIYmfcdMN4MFjMsjm8JMg5Sa5IRlsEUxoPTpsKAD0tMCVAN2us1sF73pwcws+iE75yvDzO5EGV8YzrfoaUq9lO/uUqR7aLmjVCvlVY9N1Ol5dbA/StlObJQGGUs3RblVBkoFs22IjdeWvbVvqs71irj2IGcwIV2AO4DPS0qYoikfUORxHzNDhpmAsRifMh1yahEXnOUNsMrprMCVksz65imeLnfqN9ne7GY94Cbzy2VDWqUOZfyxysHEphMJeBqkQv9mY2X1jpbGxE98bvQXUllN199vlaI9pInsprI9xI7S/p8HnwfpHetol2vftNaoV8Q1CC8XCX1QfkQ2MCln3i+cwAJ1PubbJbg50mKQc3GFhDnQipm9g3O66I/4PGqeEiCl2uUOWcZSxjfprU/LMZ0KyniU2a0qVMsxtVO02QNvRwp0oFp/9VKug6SOYabdE1jJcU4LEmfxQOeRzI6Bb8gc+ukVce1BfmCiC06ROMu4EEjqgyL8XHKRZKgkX1y4DT5dBnpcHXwqjIUkTM9PwQ6bd56S45TxDqEyLsgyPl3W9JtmK18eZrprT2AYYNjwfjiBpp3jQ22USu98UsVHytr9UA/tfi2vknI+K3BDdI36aRr0ftXZ3to2Xn+/Qgp8EX2Ot0Ybj5tqJnuqGgZqkJOg2OnmGS7MUGfiUJkqvRCI7yXnMTV7ofPK4YM+QKL3nPENVcvWklYb0AFYsaodtx8QDqhphn60bn3Nel9lNgjFyTb9N0tK99pJOpW2OQXC9uk7mV1zkNmQ6c37BjKi7zXcabb7xmZ37GP2RrS51ih0QMdoSXzCXMiVG3s2h0nJXiQbmc69OAzeOD57y8RbxLUHHXPFKmEgZwQvb6FKGLCEUeCFKmFgQtIVJdWshAuBFkWmJEVVgzRClxXM7u2qRrQU8tv5itra7+jm+t+qhjZKPjpcW4f+FhRvXPLnYrU8kkoYcihh8Iq4/fFFtCwGkvcUy7KSf4arVU/zl6k5xJFi4bMvg1CqFpnmHaRJGQzSsRDRVztJCTex7D3lAcuo9rnppo72+utEDnhan19tyJBKzyGHr400oOQsRinigy4WkrQzQwnNeJr4+AwZpOJ8hnzmbyTYj0//9F9JkEujmlwToAey28ZmT22Rf2RNANchy/iG2832iRRzrVGoa4L+klxx+GWhbSjiQYO6WH39ZtaBSt/TynwpRYwLo5ygDBmFhzIkMQ4dmCTGZ0ACie9boojz5VkJ56MjjBlDGrPbtXVFrO1V8565+8+AV8QVxSviaqLUipgySipNoi2wfJnPborE/da4PIggIZxvogTl9b6k3HCP90ikL5vSlhWxts3Y12ykPufd8VcCgmemcwdLwbJhAf3O48wu14dMLlaviCuKV8TVREsVMZYucZi4Axg2Tdxzpt8V5UsEyU4SrNJekjsklVDEGWnjinja1mYPSQYdHFZGRTNLh/s1h8tDzZ1O2qfTz2adp2tf5AfdvwrFPK+Zra3tC5KRzl1fgppRxJlqEo+nUpCRilF9ZFzD1fCthGY+Lzm+5kyKi1mmGXSwi6RNTCZaS7xntqKaA79XbTmtWJnTbKpq3V+yiQrGjyubfbee2Rd/UcW8kdlHqhzeOszs6fFmE7R+44Fm/amIokurSYLatObxFnE1kc0i1vsXhLAxNBvf6kuSYl4gYn17SPpJUMZYQxznRImMwopYxJyXdIjNaA8WsZTwxlr+S0ryGt1oVqu2WNy9pdBk+xSzhVbV/TH3X7TJ4V0TFcUr4mrCKWJaW1i5xA+T35jh2JMlLYV8y2SQYxomZwmjCDgfw60r5Zrg/EwBtYGEASCNtANF/KAU8ZY63/U63+76W9ORZxWGREUqYN1UCzeZGFfX+rOkkHSuTAk2KFytLJVwTWwVLT1tkU6d6oMKcNasDvbqqz3tv/9l2DUda7y4KF9eBDrYSqGEyTBH/K5Twq7DiGGjKOecSq6EOCuQl/9DCdZ+e0H6zRr08EmbWrWosiKTHOlh85VlJK1CXBFTiHlZXI80Q2lLAT3LnlrhzTcXsYkT98soF1+8f6B8v/lmTnv++aXsmWeWsrfeWsjmmGOGrbnm5/aXvzDijA62QhIR5cP+Eo47XIISRhkAyphzlUoJy9CzPWJLBm0wWwnWNlnqyFZHpASpQx34uJtYY+2ABv0ATaz+akPNlee1YBbxfKXVOnmTFjGdJfjeSIP3MhsiKPhM1U4YkYNOFppA+Mq2ZUMCtWpSsw1xnHjaRGJCsaAozPHp4HkRSDjuqRRvv72g3XlnX5t//g9TZb75PrIvvtjNvvpqTuvZ82dbZ52Pbe21P7UVVvjWZszoaPX1dbKMnYIsJeR/JYKCPADxjjmaxHEfc6mUMSMA8TUza8gVEoYynycZL2H6qGESBnAAw2AZ9r1e8Knt00mm/5c/mc2ph13JELaC0fUVWhZT9x9iNlQyOC6yBpgXMiPa5+JB4SCjvMjkmiB5uGtKoiCxCHjo4yTEagIWAoH09FrjfmDCSODl4IWYW4JF4XDbge+8Eq4GQfHkTyCjGJntSYvIS0elQAq5BSWecoMlPGlSHxs+/Cjbaaf/NJNddnnUXn/9JOvS5WMp5Gk2c2Yl3FpwqORtCdNAJZUw5TSufCvpq+R9YFonDJLP2NAe0MPueJvZvqoZx/8W+v/bPLrnJVXQrpRc6kSV0f+iP6ei7xTUIozXABRoan8UH7MuMOOCS+6CP+zPEizcMyQLS3Bq0+tN5wjwfY53lQRl7ZzkbjvWBNm7bpcAYUpMm471vbeEYaXg9geaocxGHMw4kBHfWdcy/ve/heyOO06zIUOOs19+Sbdyhg69zc4+exvr0+cK69378CzPupQDOg6TkPmLRNxxJYw/loJOZYBvmCV+4sMlTGHTkiYmLTHKaTHz7gW05c46h/42c3f9Lnrws/S3SlXKqaggzPV/ZlefZPZYtMlRkqgJKborFpNBoMLVRLlqO+6pP+lZUB7fZT+tB7/vYP3eWuktyzjwo+tvGKVv6HNggOrvB+rvRBB9yr76XiMcgCl4SDo+RoKShP0kpC48XvKahJtFWaOIeUlulgDf53jEgDIlOr5CcNv5Hk1MrBt4SkJKRs6D/w/LB9z+QKfMWxKnvNPxirh43npr4cAdMWTIMalKuHPnWTZgwJ1Swlvbjz92sVGjLq6QIj5K8ozkEglKmMLu5uvDQKCMoBxQxITDEZmBD9cr4gooYuCcaduriJIoYinKy/Vi9JcWblTEUqhfa/u+uv9H5jKbrMK3sda31LZg4lCUqz4HiliKso+e1Tfadmn0t0v0t/P1t5d0wnW0fmiyJqMwM2afOciYiBJoEuIbRuG+KQl++Czw8sStFwc+Nwq5A58aLglPaxEq4T5ZlHCDlPDddu65WwVKuHLQOiJG92JJ0hJOphRE6eQ9C4WndEiBVLMSLhlUONLAR2t5PCKlSYWPQr1alugX38sQ0DaM1CY+4bn1Pe3TSw8JpR0oYSnl1fTcXkcJ81la/3l9npFUxA78tfh4UcJYwviCSXKC79Y9fF7ctB+C5iRWCZ198by1Z0uwoqnlScXIDA/xZmUanCPTNXpaQuiO6J/RHUFkxIABt8sS/od98w0KsFJQfmgF4cqiQ8RVAE7hqtw24qxjR6Zy5PEUjZo2vB8DpUz7IVJi/dmu5cDVZNmqgO4oRbZmuGuIFHbDlLAfbRkp28vCrYEyW1mLZXSc0U5UoKfElVzS0qUTDYWsFlWgDLFg6R2eVwKE8NCr7HDfx3xnfX0JL0r8uLg+aLYRa0qiFnAzNzji+9M7fWu46ikZWMKTJvWz4cOPTFXCXbuihO+1sWNDd0TlwMdL8xnXWNISTiajTyphN1qvLZB8F/MislCbuEQ8pWGxxG8iJbyENiyg5RGybi+WTIqef4DWCe97Uj/GW9pH+jZEn7/R9o+04RQn+m7fYq1NTth48AwkXxwHVrCntXjnnQVkCQ+woUOPsSlTmluQWML9+k2yceM2s8mTK2kJHyLBVUVnMErYVRBp7oikYqZJiFut3YISkMW03+5mF+lFbysVUjVDhddopEjZ/lWLuG7roB1eHiqLWUq2XsqShFRAvPka/cJotABZtOsUq4j1u8/Ov+qpEd54YyG77bZBsoSPSLWEu3efKUv4rsASrrwSJlySFlA8PjPNEibuPK6YUcIMQmr36MHMulytWCnjCV4ZFwWtfcY40JpHgvEOUnbN8qHIiiUY4Q0p2Mslgf83Tvw7UtJD9XkRLQ/Q92ZqvZc0eC++N1Aiq3Zjp4gpzLgA7peg1ZlEz7GhhB5k/MRkvHK4cLN5JCTiJqaTyAgHx2AOKC4Yf7OnNXnzzQXtrruwhI/KaAn37n2XLOEtK6yED5KgNFRGg1mD3bmdT1g6pRH+RplyUG4JD4rv066JlPGJkTL2rc/CoBOOYANCZhHWCaU4OBm6BlKk50oOlByswvsfCWU5QOvHSRqHgGu9j4TwYNa/l1I+ge9xbC1HO0WMq4HgdKIasJSCXkGB3+1BCcoWZXpvtA2YCQG+khBfjJlOPDAvBb5lfH1YL4tJig4F8pQA3BF33jlYSjYMEcTyjUuPHjNs4MAwRK2ySpiBQkB5obPDEff/UsED1xW3hBkBGreEKcONPrr2DMr4Qj3T3cwu0Mvonp+niom7JhjF5qwNohpQosQUEznhYH3ncLURrGBCjYgFdvljT5KQrJtEGi4MztMa/PprJ7vuuqusru4369XrAhs0aHxCzrFTT73b+vff0b79tpt16zarMZFPecF6oPOW3A0Mk49bwk4JY/FyHQhZzhzOHeEsYcox+xSTUrNNojb2jIlq/u5qdoksK++mqHLiijiOK9A4pONWBtZysrAzeIOEGcyqgCJnH76zsYTtLH3TsbX47bdOwbDkfv1OtD59ejWTM8442hZZZJL2mWWz9NN+8slc9uKLi9u9965j9923lj399O/s3XfntylTujQqZ6IqWqasyaLGFEcM2nAtK6DyjyvhuMWL/xiwhGnyuXO78klZbSuU5H3Rg5p5ntmJL5sdogc7A+u4ENEhkp2knjKRSRE7SH7SR6LfJaC3JBlONliCJUwylHclWDlse1jicP5kTz7gLsAyLUYyKceGhrogKU+a8PuSO2KOOWbZggv+Zquv/oVtueULkhft//7vA1tppW+tR4/pjfklHnhgFXv44VXs0UdXsJdfXty+/rq7/fJL5+BYCy6Yy/pCCTOEnpYVShgLGFDCrkWGsqXzjkgIWlrkNKDjJK6cGSJPgnjuty0pYajTj1JsJdeEhaVML1Pr9ByzkWqiXl2g3Kwfgv4f9/57yoR7wCjP8yUunpf4YF4AakReFhQy+5LchxEkvJAMOyZbGkoWBY0lzAwJN0lgHwm5IgAlPSFcLQNtaYgzyrRPn9ShrXmxww6H2Zprzk5C8913c9jFF4+1AQMOT03UQwKfM8443A47LOhIyEl8iHPyeX/99Zz2wQdTZU3z8jrLldSVdBqxTrKnIRLKFT5hWlf0OaBIKV8oYpI9kdGMeHNSqNL3gHXGsHqULxwrYcAH/Q+EvHFfHAs3B6NCq26I865mF9ycp0GiBzFT5v/W/cPO82akDXHOhXYq+t3I9xxVSKFDnFuNWn3ATWkrihhL+NRT77cJEzaxqVObK81McN+jRh0jpbuhbbttH1tjDZfno7yKOJ1MuSZwIaCQ6YsgvwiVP1Phk1wKxYtCRkGTiwS3hbOQUcQIlrZrKuO+wKdM+XWCZU0YXFXmmvi3Wc/rzXa72GyMHlzWTkXdTMkVcTulZhRx/i+7p7yghHv3vtvGjNnMvvpqjmBEWz5CPPCoUcfZoou+aXPMwUwR1YrrW6Aj2BF3R+ADRlG7vL5OwTjL2sGw0WRkB0q9qgd0/F33va9amoeanawba6KkU/DKtZ3hFXE1EFrC99no0YUNKabD7LzzjrSePV+xXXYpZG6u1sQpXixY1lFKxGvi1sKSd511KCN8wsSvxyElJtwZLdmnJkbVbWD21R5mN0oZn6SbS3Z6x/GKuJ0RV8SuuUQ+CeKGCfrH8uCFYcQJCuIvEiaEXEkCvAR8D/8dx6JThe9ixbAdoZmJP5B96aTxxAkt4XtlCW+eOtAiEyjh888/Qkr4VdtxxyejTrdaAPcC/QlOIVOunBV8pcTdh7OE3We+E5++S63zwJ0RV8JZm/zVwMaqbPYxuz6XZay/1babzVMQcUXMqDlGNm0h+YeE8f4kYdlOQiL43SW7SVC2vBC8POyDT43OExL5MChkVclqkp0kDPDgBaLziI4VOl34uwcYSHHqqf+UJfyPgi3hCRMOCSzh7bevJSUMuB8Qd810CjuYfggFhBJODtbAgiQ3NtBpR4ROXAnj5uC4LSWbpVoS/mr2JZbxYWoF6CGkna+Wfk9PCYgrYob0EQtM4WYQBoWayAhG1gFTg9wooVcbBczIOUbbUZDoucby5Rgkv+Az+YsJQaJpSc3PC8YL5Yc7A8r05JPvsxVWOM8uumhHu+66bfKW8eOPtUUXfc22287Nm1ZLuA43QOFQbhwMBHJK2CkjKnLKD+WREXhAZ198xJjzNccVGANASNJdqCwpKburA8t4z9BNgWXcRBnrRr3LsJ0R/8FRlPjneFFo8pEdCCuNARsUeqb1QInSMfKABMv2BwkTfNKjTb5i3BaEujEZKBY2PeR8j55xjsX5qr75WBHef38+m2eeZ+2oo+60o4++NW8ZMeI6++abrWzPPZ+MjlRrxH3AuGKciwKoxBky70AJo6RcJU65orVGtIUj6Z5wkOWKkMxChTDLioxEowNvL7MbDjLrG1fGWuHZeNdEOyKuiCnoWMT4eFGcKFzCgJhjaXkJ1jBKGjcF1gmWC83DdyS4InBrMJMHhQjfMoqZoavLSPARk82IwpbsfGm/1Nd3CHI7FCKffuoGQNQqziJGyVLBM3NLHKxSiCthwE0G8RhrLGGUMmWuJkEZ72129f5mg3UTgWslUsSedkRcEaNEsXCZS46AfKCZxgvBzMpYwM9JsHJR2sR+MoQZi5g57XghSAfH8gkJPmOalAixobgr2OYVcfsGZUO5c1bni9HSwbT1wH5xq/AciXOTAYZC3B3BMv/OzioCN8UBZhP3NRuhm5ilGy/ZyDpPbRBXxOtI6KijeYhSRoFicZBZDYWMIqZZSJOYnLG8CPiNGcqMdcz0NjQTGT1EEmT+jg+TOfC2ldADjqVdWR9xcghwawk+YQ9g5cafBRE58fSpEJ/AEYXEkHlw2dooZ/HYYsA4qIhLoRxgGe9ndvGeZmP1Ms30irh94awJwHWAJUznCcOY+RtNRzpG8MHhkqCw43agwKN8sYrpvMPKRVnTm41VQjwoVjT74BMk3A3rhc48jo/SLh2ZRtYxL9sttzBXHi8+9+PuN7lMh/wMpaCubqYtsshDdsghV0dbzD7+eB5dWy878USnZPJjnnmm6zsP2plnbtEkuTv3Pnr0MNtsswurdGQd8B3igEmzijLlelDMVPiUlziUNX439qOVRVlbQEIF79wRHI/9KHOUs1LM4txidNHNRtblCyPwxpqN29Ds/FMyZC6crOd1vFk/P7IuJzU5xBmFi58Xvy6Kl5eZZD74jYHODyYSZSz//0lQukynz1BQernJScGLQT4Bpruh1xp/IKkw8SHjluAFYfSXyxlQKIyqck3X2aQp4ldf7Wl33nmmrbzyJdaz52fWpcsM/X1WMD080rHjLOvadaa2pb8wzGDMPi2le/cZUnSTbIEFHrZjjhkXbW3PiphJYxm8QbmiY851ttFy2lHi4HcmdwTDlskrQdgkrjPXMefKLp3AuDH4rWpeEYO072JjZB3rBgOfcQp1alq+6BVxTmpyiDODMh6SkFuYi8cFgWKm2YgFgjK9VoL1gb+XjjoKPwl/GKwBWMu8QH+SoGyxfLGecWsQR8yLyLGKhfOfFq5m4ZVXFrPbb7/AxozZ1Xbb7d+24Ybv2Prrf2h//vPHtt56n9naa39ha675ta200veSyamy7LI/2O9+N6VFstxyP0ph3q7KAAXsX5gQlAtWbDxOmAplV8l7wacQKl3KVT8JHXQoYMSVWZYcJ66ssKxrHnzG95htrhplqwzyDynh/l4Jtx3iPyS1OIoS9wG+YCxX/HAM3qCTjt5sLGT8vkRR0BREeBF4gbBW9pQw6zPfwa3BQA8UO9Pw48JAKX8s4XjFgDLH2sMyp/MmJG4RY+GdcMJDtuSSV2sb1lKysDb9XB8YLuUo0A329ddbSvkP0zk62ltvbSKLGGswpP1axKMkjIpzLgaidHBtoURRtGnHxY9MWaOFxT1jAGAQUMZQxnwHyxofMhnbatoi9pSMmnRNMGMCLwKj4EjmTrgahZ6Xhbn4KfyEpOF6wDrmxeXF4BjkiiW2GD8yLztT8TNUmqmVmOUDq5qXBTcFL9VQSWEKKISUiu5FxYIiN3J9qiI+66zChgyXGjrnRow413beeYh9+umi9tprW3hFHPx2JPehMw5FTMXMPVDuUMT0I+DiSk5MSxmjtUV5Y0lZRDge90RfBC6yNuGa8JSMmnRNUKjx2aF4CUMjXpVtdJBgsWBdMmQZ6xerhsgK4oNRrFi9NCOxiulUoZOBThm+j/LmZcN6IRk461jRWNeFCsdzMHIPhc8LXa3UBTNf/PJLNV9jpXEKikoyGeWAMqbDOD6pAOwRLSmvSXcE5S7u5vB4ao64IsblwIuBxYGFi/JA0WGN0NGG1YJbAcsD37ELH8KCOVjCCDpmX+BlIoICi4VjcA4UPAqdY9DELBXOT13dfPvtUiWLwKh9nBVLWYtXrM4i5m/kLImDu+uEcLWJpUn5wnBwzzZenj2emiFecN34fixarBIsYALosT6wPon/Rfli2dKDTYccCbTJJ3GhBP8tzUKULUodhY7fDmVJbDJNBCwdLBisYv5eqMShMuDFLaViLz3dus2wTz7Z2f78Z6JNPKHyTTbbXUpMBwr24nC1EQYNTZS47+KOiHf8Ul7jit3jqRniipgONZQrShZfHOt0yjHyCT8vYW1YxlguL0tQrMQHO0uG0XQkA0KZD5CQ8tIpb8LcsJxJo8ln5sFjcEehgrIHfHDEOsdf3qbgw2xNqatDZtkFF1xrO+7Yy9ZZh9aEp7myRAnHK1MXN0y/RBI642h9sU/cHYESxkDwithTk8Sby1ghKEsKOf5YrGIS/tB5t6GExOO8MHTq3STB/YDvmBcChYiSxP3AaDs61QjQJ5aYDjp8ycx3h1+QHvNicek4XXLwkLTOug4dnOuk9aivn8t23fUAW2UVnkdT2m9nHZU0cxlSzvhMGaQVhUJ2ERAkj6KizcQRkovC1cAQwHDAUq6Wzjrel6TV76k8v6nAZyqLVUVcEdMRh9IldwTB9Vidb0pQvvh4sY7JQUwEBMqWkXhYxLxEuBuYMYGhzeA6XHAnoHx5cfg7CYAYGFLswxkpaa7IkwM6UFbVQqY8w+1TEaOc+kv4Ham0qaxRyJQh9xmF7BJNsT/KGeXKjM1xyJKG4nXKnL6CqlDEHk+hxF9MFCT+XHzCxPySb5h4YtwJ5Il16Ql5+UkQT8cclgjKmqYkHXxESHDMSyQoXb6DZXqVBNcGMZ68dMWSnzWN8qsW8SRBcVJG4u4I1+kGdOKhhAHLmWeIUUCrKu4TPkpCxR83JpL9CB5PTRBXxOSAwMolhpPICF4IFCfZ2BjZRCF3mddQ2sSDYiG7oad02qGYmX+M4dKskzCIl4zm42US/Ht839M+cVZ0vNmejHzACHAwqIjvsA+tMBci6RgtwV0FlE/KnMdTc8QVMUm3Ub70TKNcmW0XxUy8MNnWsI7pcMLXy8g5BmxgseBPpjlIRx0uAV4WXh4Sy6O4UerEGhOSxACP+LxjntIStw4LodjvFQrlwiljiFvCQHkkwsbBDDGUp/g+lNP4MYjsoZXmlbCnZokrYqxbXsiNJFiwFH6SduNeoHOMzhEiKxjNhpImNwU+YpQtbgdG4pF3GP8yeSawpOnQw2LBymbQB37Aap7yvXZ5+OFVrHPnn23ttfmNqhlnDSeVMC0lyl88TSqVeXwf1+eAoeAgj4lXwp6aJq6IsVbxCxOfidWKn87F/DIRKPkdNpcwI8cfJFgmWMOEGaGUGfpMVjYUOq4JIinwE2NB0wnDdzgeHYKeUvLww6vZyy/vYL17j0ztkKsenEVMmYpHtbhoieTgnD9HS6ATzylcDAEGeQBWs7PovU/eU5PEX1qSwtNZh+LkpSB6wlnHWMW8JChe8kxg1bAdawTFzYvhkvuQ0AfFiyWM9Yvg2qAnnP2qewBGrYESfu21be2UU4bbb79Vu//duRTiQ5SdEnaWMu4xxxgJ7i4s4WS5OStauiTyWNjVEy3j8RRAXBHfIcGSZVQcHSMvSXAz0DnCfqyTKYt1l96SQRbEEh8mwQ9MHgpeLDrpXJ5iLGeWxNJiscSblZ6W8NBDa9orr+xoffoMtxkzWqKEK+Uj5jzuXCheLOO4Eob4HHZYwWT9S7oecE8Qj4xCJ9446Uf2eGqKuCJ+XoLVQa5hOugYWUfsJpYyChSrlheA/RhezGg5LBD8vszcjNXCHHY7SPAVk+QbHx8+Zb7HC0WHH/t5Wspdd60RWMJ9+w6uAUvYgRJ2ZY5rRgE7JYxCJqaYCj4+AIb81pRDlDHfp/ywD+WMgR8YB1T0HNdZ3B5PTRFXxLgSsEDwD2MNY/XiNyaEDZcFbgmGNqOYXbwwgzSImEDh8pIw+g6fHS4I9mF/FDUKm84+pi1q/RFv1QQDIwoVFM5LL+1q/frVkhKGuEWMNRu3hHEtEGNOpU15ikMZY19mcqYFxuATWlp8hw5jIi3wJ1PR83ePp6ZwL0VtkzZVUrXz2Wdz2VVXjSsqK9tcc/3PTjttZJORdZnIb2TdUXbYYaQ+zU3LR9bhUiD+l0qfY1BRo1Sd24tKm8RTDK93fuAkdPziBqNS5/lxHFpcxLBjAHg8NYVXxG2d0ivii1QJHG6zZnWwn37qrMqAEYRz2s8/d7OpU+ewyZO/t5dfJlwRdwF+W9wIKGCWhDUyvJlh3fxWbKefAcWLYsY1RgQO+2HtMl/d7Hn+Qkg2heXLvhyDMoylTCuO/g2Pp+Zo/mJ6PJn45BNifOujyVfrAyW+1FI/2ZprfmF/+cv7tskmb9jOO+OOwirFtUU4JH0OuLUYeeksXhemRuSNi4ZAofLZZdTjM9NhMZw+DsOd41n3yGOCBe6VsKdm8YrYI9Van9vF8eWXc9nVV4+1kSMPaRKhUV9fF1jaTmbNytXKcn/H4o0rVCzi+Gegk5iOYL7D9F1Yz06JYw0TrYPixyXh8dQsXhF7UKZ0kGXm00972GWXjbMzzti3BPMAolQpd/Fws7glDOyDEo7HBROnjlXtQAkTm85s4x5PTeMVsSdUxJn862Gn4hgbNWr/EmWTo8zhG3aWsbOE3WeWKHunhLkurGd8zsDnQyXED3t3hKdN4BWxx2zmTJRhc7CEr7zyHCnhA0o4I7ZTuBD3EUNSCUNySiQ68Ihh95awp83gFbHHbNYsBlI0hcT1V111doncEXGcf5lzJn3C+KrjljAj5pKWMAOKmJbL42kzeEXswTUxRxPXxPvvL2DXXDNWlvCBZUhuj7JFGcetXMoh2wlxc2AJuzhhwBJm6D1zKLo5DBHikDPB6E6G2xcDg0pKWQF5PBnxitgTKmLHSy/1tBtuOF2W8D4ltoQdKHYiH+I+YcphPBFQ0ifMpKFERzBys7eE8DiGziPkQMkESatIxVoMzEzOZLkeT9nxitiDayLM//H880vZvfcODXzC5ZvmKR4ql0kJYy07Rb2/hFF0zh2BEmeoPEoW+ZsEFwZz4V0tYe7FNDjPseFqANMs3Swhm2AaKGKX8wKXCGlhmTSXVK/AqD+ywzlQ2sxaw7RgDDiJs4+E75IilhnRHUyWQEXCtGOedoxXxB4s4u52//1rSAbJEt6/TJawI35slHI8Lti5I4DIChQgYWtYwnFIv4qyQ5h5nNlimL6LwR3MFIMSTcJ5rglXg5F7HBMFeZeE7ydhKDbDruFiCaP3TpY8IiHdKyMROSaKFzgveVaYS4/c3VjxQFZDEmbxmTwtDMUGKhNme2ZWclLO8tnTTmmbirhbt1n273+vYmPH9rMxY4bYLbds3GrDn999Fz9ma9MQzP6cJgstNE0W8bz2zDPHBh1z5Z/w1Cli/MRxnzCj9nBHuN8JJUx0xGPBp6aQoAoLFWGdUXwkDMJKxeokc6CDcxCZgVIlDhnrmcRADKUmWyBWLbM/5wIlzFRhRGugQJk09zQJyhVIkMUxGZJNSthNJLCd5EQJVj4WuHvn2EZlwEAVZrPhs6ed0vYUcdeuM23gwAvtlVe2tV13HW+77XaW/fDDojZ8+OXWqRNWluwwLXv0mNH4GVDewHa37uBzpv3dkr917z4zEAfK/7rrrrRFFpna5LscK7mf+3vy3KVg+vSl7bjjHg6m4U/K3ns/Zp07f6blqYElXP4KC0WM28Hdp7OEnU+Y54DVyAQDmaIj/i0ZHwnrWLW4MPpJGBLt3B+c418SXC/O0kZxo5A/iOR+SabkQmmg1F1lEnepMAEC1jkKm47FfJ6juwYsbFLPetopzg9X28ST/vzrX6vas88eaUOHHtEkOxmKj88ovGHDLgyUU7du/7MhQ44LvnfaaVfZ4ov/0z788EAppi9sxIgDGr9PxrHp0xe3Oed8zQYPPqlx/402GiHLu49tsslwe+SR3jZ1Kon1zZZddoIdeuidUv4j7Oef19Y5v9V337dTThlsF1+8r33yyV5WVzfV9tzzMFt++e/sueeWVsXxfzZt2rw2efJ6Ovf+eWVWyxcUfzYYmjxtWgf7+OO57a23lrHf//5jW3HF74LthZMt+xrK6QbJnhIsYhQlipFcFG503QkSFHCmLGr4glGk5wefQlDeHI/jryjB8iRnNooa3yxpXEnN6so7+8XLPq6J5Fx/VATktSBXRnx/LF+ukZzbwOw1i0ji++Ay2UuC75c8ypQLzn+KhJSd20qYxeaPEvzfwD5+Psd2StuziF95ZTspkRsaFZlrgqM8sTYHDpxkxx9/nI0Zs5mtscbVduaZvYK/zZixqK222tN24YUb27zzvmATJ24dKO+hQ++Q0j3Mxo3bVErzThs79rDG/T/4YBU75JAT9L3PpVT72iWXbGS33LKBvf/+IcH5hw7tI4U7y66+emcp8P52331/sO+/X9XOO29TO+OM7WUtXxUoyenTO9tnn+1qG2xwh+27b6+SKmHA0s0m5DQmZ8QSS0yxzTd/Sc/lG93bvPbGGwsHFRf3WzrcxAAcEzdB3CdM85xmerZUlii7uBIFFCbfR7ETVeHKNfthvaJM15FQIbGN3MWcHxcFS3zOSTK9G8lzu/04L8fiOnBLuP1I8ckIQBQ2ythZ0XTuUeHgsuB7oySedkrbU8RYRnV1vAyhEnZN8H79LrG55pppDQ1dpQhH6fN4Ke197Mcf15K1GjaTt9rqHfvii262zDJPSxkuHFiEDQ2dpKxHSxmfa2+/vbMU6bqNboSjj77VFlroVx13hqzwtezww++xXXZ5XN/pou93lnUbKp3PPpsjUHivvrqD/fWvl9g333QNlC2W93vv4U80W2CBh2311b+wJZds3cTmKGSujetYbbWv7Kefutj9969lTz3FRLClwA0ewSfslDBgZeJmeDr4lBkiE5i1Iw5WKooPq/ggiYuEIEqCzjXASkcpo/RQ9uzPNbDEPZGEDjYUOMSVL9aus4YBRQtnStiPdwr3BB2BgJVPTDJWM88Qax0YuMIkDESJ8D1aCZ52SttTxMst94D97387BcqSjqczz9zCDjhgbylHsoOF+1xyyZE2atSxkmOCeNlff+UFjsPLqqcTWIINspKPivY/WnJIsyb7K6/0VJN+Pzv33G1swoRNdG6sH8fsl7iuboZNmxZau+GxO1qXLs5XGn/ZqwOU8pxzzrTNNnvJNtzwXSnlrvbii4urUunSWBkVDjHLPG9X4XCcPhKyrGVyadQyVAZhOQojK66TeDxNaHuKeM89n5CyW0bKc7/GDrbXXmN0VcdAgeKvHTVqu0DJfPrpXDZ27H7hF1NAWXbo8LONGbN5sP/7789t48c3t1ymTesiJYu13cEee2wJnQe/Z2iRNzR0DCzxH3/sahtscJ3+3juIVPj66zltxoyFZXm6Tqrqhmc399zTbJ11Pg3yET/yyEr29NOhT7wwkgM6+kqIpSWTWluEqAzuFWGkn8fTjKQlWJv8/e8dpfCWlTIkQqCjbbfd1fbCC8vbrbf2swcf3EN/m2KHHjpKyzrbeuub7V//2tQmTeot6249+9OfbrOllvpBSmV5+/OfHw2+//33c0hJ1su6/tS22eZ6e+CBre2OO06VQl8r2H+JJX6yZ55ZTlZiuP9SS022119fwG65ZbC+O0NW5Ie21lovBOebMuV9u/zyM6XE57Xtt/+X/fDDV/o83l599Y926qkHSsHVBZY7LoDVV3cdN9UL99SpU4MtvfR39rvffR9UMC+8sLR17TrdFl74Nz23X+3RR/GFpsHMHLQWLgk+hc15Ot18J5WnXVN9zeFiyDRVkvuMNZsk+Tc+p+3nyGd/rG8sx+Tf0r4L2c5Xa9Cx+dJLi9gHH0y1p55iEEM8g5qD+2aoMnPOMZksgyaImPB42jVtQxGgiGfN2lwWcajgPK1Hhw5f2JAhuBkIH6MzLt6xxe9D4h6EeF9Cuzyedk9bscjqbPTo5qkcPZXn559nSRHHcwzjL2fEGQqZ8DHmsWNIr8fj8Xg8niIgrI9KlVDDttHH5PF4PB6Px+Px5Amjtom2xCBm8CDJ7MLxSJWDsTF3Ssi3VEnwrg2XMCiz0qwryTb/gcfj8Xg8Ho+nzDBQn2EpxLwwJ0o4XCnMmcfg8sWDT+VnDwmp+ok8J9moGyxebnaREGTJ/ZNsNZ7av5wwBneghAHBnJtsKR6Px+MpM20x+4/H42kZ5Ad9WELmoh8k6ImdJW4UDoYaGffLGTtKftRzJRijeGrJskTC6o8kzLpQrpkM8H4zBJR7JNE1uUvJGsU04uUOgOceme7FpQt0070UOwGjx+PxeDwej6cImEaKwTfkBtmKDRnAGH5dwkjKUrOshFzOJO3nepIcICGlqZtbsFQQpsA9YQwzlyBGuQNjlTzS6wefSg+TBTCRAfMqMs2Wg3v8UUKaV4/H4/F4PB5PmSGFMmmimSc1n6n0SDGN8Ryfs7WlYIRjFOKhTptk27GDhAld8B6XgsMkeIAxwjOFRzBCn2ezevCpdDDVIV5hjs28uEkYyEjKbuYd8Hg8Hk+Z8eETHk/7hDCByyR4RleSMKMgA8ni+fOygcFWCsOU5Khcw2YSYpQZxJec2jWOC+doSeYL7v1yCefdQoLRiyF+nyQNGgGckxkHWwqTZU2QcG7mAXfP/R1JEqZUIGRlvuCTx+PxeMqKN4o9nvbFypLnJIRIEBJA7CqxusTuFoobeFcofG+ShJhlpmzhGnpJ8onZxSiGYoxiBqy9KsEjTSJtjkGsdHziyTQIpeAaud5iYQ43njcDBvEMczymMs91z94o9ng8Ho/H4ykh20swBoldJYa1JeA5/VzSO/iUP8QgE7eLV5QY3mJgIltCCrKFWCQ5SoLxyVyRxaRVI5b4GUkxcczbSDCEma2G2b0LBa/y9eGqx+PxeMqJ9xR7PG0XPKFDJcQL7y8hTAKPJQZeKVgkWuaCqQvx8DLB918lxM/irS6GnyR4WUlblg2ujdRthClgCPeUMIgPL22hOE9xvt50njthIaRUI78z97ui5EVJoTAjmZ8hzuPxeCqAN4o9nrYH4Qm3SfCOIqQv20mCp7iUkJUhExitTHiBIbmqhAkouIbvJC2BgWkYunir0yBjBR5h4pLJUoGBuo/ke0mxcC6MYs6dDZdSjXvGmOW5YxS7kI9imC4hX7TH4/F4PB6PJ08ISfhAQozsP9hQJlz4xAPBp6ZgGN4lwfgldKDUcG7CJ+LhFxifwyQYy9w/3uhSQsYL4oEzQRYOzsszYaBgKcG7/ki46vF4PB6Px+PJxqESPIr/kSzDhjLjjGKMUwfxsm9J2EaYRrlgIo3HJXtK1pNwPoxhpn/ON5yjUDhX0jDFc0wqO577Q5JyTbDBlNbFhHx4PB6Pp0B8+ITHU5u4Gd8wCNeUkGYMD+n7kkrAeenW31fCBBNkj8BIXVuCcVwuCGH4QnKd5GnJ3RI8xUx6kSuLRLEQ0+vSsTHY7goJcdq/l8wt2VRC3uZyQPhLplARj8fj8Xg8nnYLA+XwlGIsMbtbKVlMwgQWuYwwYoSJ0SVFGd7SSkE+YSb3IDSDbBqVguwVzLL3kgTjmDjhSkG6PDJ2eDwej8fj8XgEk0zgCSWdGR7ZUkIowDkSvL/ISZI0XFq3TFMwlws84JyTmezI4lBJyNpBxgsM4j+wocIw612+E6p4PB6Px+PxtFnIBUzIAOnFSjW1cRIm0nAGMUZvfKpnskgMkfC3XFMwlxomtyCLw6USZn6rFIRLnC/hnq+REJrSWhwoIZsGDRePx+PxeDyedgVG2E0SjOF+kmJmb8sHDC1StzmDmJCMDSXAwLF/Sth+lqQUacGYxjmXgUn2Cu79Z8lhbCgDGL1vSLi/OAwWJJcw+YWJka6GMReEyJDZIldeZo/H4/F4PJ42A93zxI9+KdmMDWWEuGCmWHYG8fMSBo0RpsFAtikSBtGVAkIA3HkQjP29JXG2ljBYDa9oqcNDkpDOjevYI/gUxu3ikf5Y4hoFpYTzMDCPWGgm8igEwjcwihlM6PF4PB6Px9OmYeAWntFHJUxjXA5IZUbOWwbHxQ1U5DLJxGj9Nck6klIxTpI8nxO8tcQKs47HmklHyg1ZOwgD4ZyTo+W9knKFhewucfeLFOr9xiim8eIzUHg8Ho/H42mT4PkbLcFQGi/BWCsHhEicIYkbZmlCzHK2GeqKwd1fJsFjPFBSqTAF4pLJ3MG5Z0lGSmgslAsGBX4jid/zKZJC2E+CUVyu8uHxeDwej8fTKpBW7F8SpgLG4CknxKMSJxw3yuKCUdpfUo6YZdKYpZ0TwTu8laSSbCxxIRKknasE90uS976jpBAIYflI0j345PF4PB6Px1Pj/E2CQcbEFvEpisvBGhIMqaRB5uRrCZNdlAvicsnnmzwvXtp4ZotKML+EGeEImViaDRViHwne6Pj9cx2FDlh0RnEls294PB6Px+PxlAXCEsh0UOrwhCSEZFwriRticXlKsrKknDDVsosTdjJBUmmjjrAI4pmJoy5X9o5MkGHjXUn8GZBruJjfH+Mao7hH8Mnj8Xg8Ho+nhiEVGZNjlJMdJGmD6JzgHV5FUk7wgj4gcefEK94aWRMINfi3pJze8GxgiMefPZknGHBXDGTpoIeB6aU9Ho/HU0aqIQ+nx9PWKaenkpy7eKFvl2TLUOAMtHLSVxJPJUf4QGvoGAYXkmuY81casockM0zQULg1XC0aP3mHx+PxlBlvFHs85QejuBxGzTYSct9mGzjmDGG8lUi5YCDbaeFqq8NEFwgD6yrN8ZKe4WoA18DkJxjpxcDvR9nxutrj8XjKjFe0Hk/5KfV7hpF9teQuSZp3GEPqUAnG1LKS6dF6uTzFC0iYirmc6c0KgeeDcN+VhPCU5IQnePEfCleLwv1m3lPs8Xg8ZcYbxR5P+Smlp/j3EmY4YwBWGngkiUNlMg5gdjxiezl/OcIJuLcLJeWadKQYnKeYdHSVhJnxaCA4iPEmF3JLKFdDxuPxeDwJvFHs8ZSfUhnFO0vekSwZfErn+kgcGMJM2QzlCJ/AENwlXG3kJwl5mFvLu+k8xZU0ipk2m7zQcZil77lwtWi8h9jj8XgqhDeKPZ7yU4r37GTJLRKMvUxgBOK1jYMhHM9KUUpI7zYsXG3kCwkhG5MkhebkLRXOKK5kTDG/D4MeHXjsmUmwHCwj+UpCRpFyC+f5QUI6P58Bw+PxeDweT4tgMo3zw9Wi+IfEGbXZ5BXJ3JI4xPk+Ivlcks3DXCgY+o9K4uefLMFjCtwvuXqzZcQoF4SYvCSpVEjHmhLil+PP4nJJKby8e0nI+xwPy6g0DOR8RkL+ZY/H42mzeE+xx1N+8Fq2xEDCS8eArVz8LCF0IQ7veDcJHmOMtVJBloW/hqsBhGkQPvB68Mns+2jZGlQ6ppisG/FBhszmR6OglM+7NcnWO+HxeDxtBm8Uezzlp6VGBd3XW0kwrJ1sKmF7nCUkS4WrjWAcMstcKfP24hkdHq42QqjAHeFqwIxo2RpwzzzzShjF/ydJThJCmEtLY4k9Ho/HU2G8UezxlJ+WeorTeFiCYewG0QHhEcTyYgQ7tpAQRoBRXArPJTPUjZLE42cflCRji/NNhzZGslO4WjJ43pUyintJ8MQ78NZfEK56PB6Pp5bwRrHHU35a6inOxPOSfuFqI2tJSMPmYlvdTGp4iUuRfYIYV2KcHUwecrAkOagtH6N4Mcn+ktWCT6UDT3Gpw0XS+Jtk23C1kXslT4erJaHUjSmPx+PxZMAbxR5P+eE9K5dxc67klHA1KxiJLQ2fwIgdFK4GcMxjJJ8En5qSj1G8vmR+ycLBp9LhjOJSNAIywTmOk8QHEnK+0eFqSfGGscfj8VQAbxR7POWnHOETcZhGGAMz2+A25zluCRjf8YwO10luCFebkY9RvF60LJUe4hlvLSGMhJjmchrFPO8dw9VGiKl+MVz1eDweT63hjWKPp/yUK3wiDimzSNvFZBrkJU6CgdgSTzEhDvHJKT6W9A5XU8k10A5PKwP2oKXPh/jmqyTc44hoyb2WK3wC45u8xPGGDuc7L1p6PB6PpwbxRrHHU37K7SmOM0GCkfh3CbHFDgzEYj2nXPuxknie2r4Sch9nIte5uEbyN0NLjFfCOUiBtq/kTclfJGTlKIVnPBN4uPFIx3lA8p9wtaRUqtx4PB5Pu8cbxR5P+amkUexgYo2eErI7AEZqsUbxHyQHhqsBt0syhU3kC9dGPDGQGaNQGORGuMjg4FOYBm11CQZydwkD/8plFJ8oiecl5vrJOFHMfXg8Ho+nSvBGscdTfioRPpEJQhz+KyFcoVgj8QSJMwJ/lGCI5goTyNUIYKpi0rtBIcYkhjQG/78l80m4J0JGdpW4a2LwG+nYymEU4yUmZ3ScZyV3h6sej8fjqVW8UVydYFBghOQrpTa65pEsKHFGSzFwTRyDLvf23gXMe9Zaz4BZ5xgUxsC3YjzFK0jik1NcI2E66ZbCVMwY6pBvHO5ACSng3Ex670sY+EfISJxyGcX8hodKegSfZsNAx3J5pTlne39/PB6PpyJ4o7g6WVfyhOQxCXGKyMsSDBuMAjxlbjv7kQaqlL8lRga5Vv8cfCqO5SRMT3ylJGlEtDVulmAUuWwKSVojfAKY3e5aCefG8CxmENj2EhdLjJf4wnC1xZDezZHLU7yh5FvJkOBTCAbyshIG/CXBKC5H+MSKkn3C1UYY4Hh/uOrxeDwej6cSbCChkr8z+NQUuqJ3keB9AwxSvHs7SMhIQIzl5hLyqp4uwehlBjJmEsMrnATP4s6S+MAqjs05mEqY7ftJzpcw4p4JHeL5WoFzcg0YNHGD3U14gBeajAZ9JBMlTBv8R0kmiBc9TXKZhDhZJpBgUBXX5GJT84FYVq79bAnXT3gBzybtGItLDpMQL3qphJRkq0gcGJvMGPe4hN+G69s9Emabc55QniXfryQ8fyb34LoQjLdCexT43Ziu2B3jHkm+kKniXUmyXDj4zd1x8bSmsaiE63b7Ia9LklNZJzlKcmO4WlIod/FrQQ6RlBMGEDKgkfe4tWBQIb9DXB94PB5Pm8N3y9UOGMV4ju+SxLuzAcPtIglTzOIhY9DRW5K5JHgxMW6IuST2kS5n9mPCBLqCMSAw+lg6GESFYcfsaC+xQVD5XyKhC57jXyH5ULK8BKMGo3ljCdcIfH5BglFFpYqXm/J2nwQj9CsJxjleNlKI4ZEcKmF/jF2X5xbjl/yvnIs0WBwTg3pVCbGta0v+JMk1ixjGGbG1S0t4Xo9I8JzSgCDfLAYY98j9rSTBC4938kgJ3ngMoP+TYJTPHa1/IFlZMk7CPTE72xsSjE+mX/6fhHPsJtlScpCkEnB+siHwezgwanhO3Ee+0DhiCmfn6WfmOu4/HzCK+0to+CRnuwPKJQ0awECmLDoot5S1PYJPIYRDcMx8Bvgx9TJll8ZPqaAxSPmhoeTgHaMckO2iXHAPZ0h4jvQStQa8v2T5oIyX814zopeSXgEaeoWUX4+nrUJdOlX/vS/xA3xLiDeKa4dsRvHhErq1nYGbBoYxWQQwFogTXUiyiGQzCamsMJhcfttsRjEGJcs47Mt36N522QAyGcUPSfD6EiKS7PqeJOF68C7zXTzgGLsfRduS+XcxpjDU8jGK8YhjsOIRxuOL0fip5FdJHCpeGg8Y0Rixzjh3YIxfLDlHwgA0IEQBbzn3hHc2CcYdBkUljGIMYgzO5MQSGHQYcIVAecKbDhi23DuNqnzIZhRzjTR0XFqzVyWkZ8P4pvzuLYlDg4+Z8/JV/njsKTtxQ7ul0MvCbx6HKbZHhqtlwxvFQkYxZRdveTFx8R5PW4O6FOfWf1Wx4zDwlIh4t7an9nHd9XEYiIexicfyCAmDpJjgAIMBY5au2UK61dP2dS9lvo0s9ks7Dum04sfASMKIZRrhpHFaKMTD4uXDC02DYKzkPYnrBsdLzbnxQtM9jyGHEeb+7uQ1CccYL8kX7jXfZ9MSeJ+ZZS5pEAPXXihxI5pyg+c8X7Kdj3IaD6ugkcT+P0niBjHefAZrUm4L8YZw7DTvdLF0kyQbNN9IiJf3eCqCFMjMhMyIZLok43gB/a2Bv0tatUFRieuIjl/M2Imi4X4k/B7F6FhPleGN4rYPXmFCE4h7xcuLFxTjA8WB54UKv1ohfpRwC2KjkwOc8Jy5yR/yAeOaLnA80Hi98H4RXyxdFsRpD5BwzMkSPNCERWAUMlgwKXicCY9wYMxDptjmShnFhLQQqpFGoRURhiU9Cw5CQSg3+YBXHkM2UyWBgZvNu0HoClM1E/5RjHeUay+l94S48WRZo/HxWbhaVipRbjxVjApAvZTWXGpJ3qX1+7W8E5FSuUefH5A8qAJ/vZTX0Xepwa/PjQ1Irc/oY7amKvp7pZzGTdcmbau48cZ1HG72Jy3vW9jszPg1lgIdr/5hs/k6m92mCu2ae1W3aVvZjWPu609m++mc1+s5r1Hq+/JUHm8U1w7ut8Lzm8R5XdO8rxiWGMV0faMM8bgiGHIYh10lyWO6z3rHG8l2DndtcU813+XYybRufGZ7/NgOzhv/GwoG45WBasyohpLjHvDwMpCNJeTjRcZgZaAY32cKYgw8up/4TFov4mfpxgfCIghXIQ7b7c/z4jx85pmuI3EQJoAhR0gG+7IfjQ9ij6Hc7xnP62oJg7KS3CohW0n8t8kHvPTx+Nlss9fFYRDlFxJCWjL9LvyOaQY2k4LQUGEwJqEtxVJqo5hQkHh5pSxgFHs8laRBCuXDD8z2kGLcVi/RNlJGm0s2lUI6RIp1uhT9FQvJ+H3XrJsKbL3+1lmt/deeNtvrSbN+2qdB24KyrP9m6Bh150n/nagG8Glmq6tQ99R2PLpNGtHsy/Jis6VOkZGtimMVjFC2sz9/e8NsTozRr3XOaPusp6QDn5Mu0fV2GSOdqM97SAbrC4E+4vyPqxH9iNm82n8m3x1mtpKU/bqcS9vwwuL9nc5xuEb+dqV0E/tLgnPrvw6bmE3+r9mBOv5RW6kxrW0d+TsNishIDjzVHPc46e9+Zqu9L13BcTiGg/0+Uj10iRrm3CfPZrDZytE1Nt4vqALq8YOOPVX1y8cSPeP5OZcqg3l/jfQ++0um87x4dseYrTfWbBnuXdubnHuKrvlBHUO/Vw/9LbhvroVzR8+18dye8qBn7PFUNSgWDOlkdzgxyxii0hWBEYWBW63Q9c60y6Uc+OWgcrle4gatxcFQ5pz/kjCtMoZqvhDSgFecGGtgWudR4WoqNGiIraYh4cCjTuMhLZSBlGyqP4IBjoTzELtcqm5V4usx4gmJaSlkG1Fd1yRLC42MjSSVqKAYvElMMY1aH1NcujJSM6iSrn9exqVa7VfpZfxSBtNJK6lhhiEY7RKAASVF87fL1UhXa/ZZtSpJWzjrXLPle5mNVWvzxU/CcR+zpBiWPNTsLI6xntkdOt5HP0pHvKZyJoN6Q/3gl0wKx690lCG39jl6//Xgu0gp3Luy2Tvat8dLZn/8Ukaejj3wLL0jOs5RMlx3m8/sXbV4l5RC+Lmb2fc6R8fTzUarJdnpZLPxUtz/kTFJLH4HHaOHlPdo7b+UbmaWDPo3dPznZIF3ljG75W9mC85r9r7Ot7Tu6fkVzV7R+jz63tYyKueQkXyalAfpSjt+petbWo0Cnfc33cORi+h5aPt0nW/Qh7qnjmoo63q+1b0+qWNOlnJaW0piXe33ig4wMNp/lq51ZSm646WY3v6dGiHad4pevHn1G2yswr/MX8yukSF/pe6ri5TuZjJYt5lstpz2fWxBsy/0nDpIWfx4mdk92vbrn6WDpUj3mt/sLSmNe/V8fta9rfqi2Q5Syt9ov367Rb1OWl/6cP1WUuq/6fecqQuaV7/55zpXJz2XJ/XbX6x1Gv3Ybj6muAw0eak8niqEipA4XumCJqKGd5CfmTRu1WwQQ7neMwxiPMFpBjGTbODhdJ59nlkh4CmOX3daD4EDwxfPbtwgzgVGK+EZGMWqt0tq7BASVKqKIi1tIc+20OdZLN5x4cmXjnvJ8MJIkvG2xANhPH69PidjeeuvkzGoF2ReGYz/vcnstolmj9xs9s83zcbIIN1RBjFhax2GyXiTwTtSL+nrM7Vdhtwlavk+erfZ3bLiBsgw3Vp/ZzB2Z87DwbfS8bQvBu0+38u4lMF4jAy993W+TlyH9ku+6w0Y+2+b7S4j+1S14G+V0XnNBBmLUjoz9LfJOs/2MugHP2g26VmzibL2B+hkHW+fnWEnOHd0n9p9Nu58Ot7xU6QTn5HhrGdzh66/93KqR2RMr6GKhMbvLB2kUx8ZwzK8D31LBrwaGU+vIYN1LbP3tjW7UYrlG93sJmolL8jzlPK9Z8mw55Du2Ae4NjUMLlfldJsM4imbSjdjEG+i7TKsj9YzfvhiHVMG9iUycPfWhdUdbDb8sbAnk2cT3IcUzqe/qkGs57i9ruVoNRoO1/4Y4hjEnjKi38DjqWoY0ETaNOmgJkJ2AQa7NVGAVQrvWanfNQxi0tklM5EAMdF4iKkMeFYQKNsCIC1a0MUZQYhJErzDpGgjwwgp/qoFQnBKYRQT/pIctEhoiJ+sw1ONzJKRuJxe+q7zypDbPBwYm9aY7fxPGZcjzXpJKXSQYXyFlMTDkgcl9y9v1kdGGlOo1/83TIVXp//IUDRd+zt9gkKpk3SKbwNZbXhcO3PsaJ8mf8+EDGj0SeO+eoln4d2VYdiZ0IFoc8CcUdiBlD/3l9fx8VRrEdfDdVJywdgQHYzjBGEjW5ttq50elAF8zZmy8WUEM76B3KPf6ABT9Xw76Lz5nLPh/TBlKbF5svmb6NMOMrR/ltJ872eznlKgGMWB8Q40BrTg2XV0zzDf5+hpGd4o9njKD8qslAoNLy4DJ+N5iB3kjCaziHRoExoVbp7EFTiQcm6TcDWoQE6UEFt7IBtiqG4LKlJCGFrLq1EqTzG9EOTBjkPcONlQKgX30sQg8GRHL1o8M0Oxknx/qga9VLzLxNo2xttyvRuZ7TnBbJCs2XfuNpM9l5mvdJjTzN74n/SFXpTddbNbSP4m5XGcDLkNdjM7WZ+7qsX9moyEGa+Y/VmFnjjXII43ksD7/ENzXVGr1N9jttC9ZkfoGf5vqp7L82aX3mz20GizF6Tw3uH+o30b0c0HjhkpQ95TfpPg+Wi9wzpRik4dk9lhG58d62rALPyZ2R8IN5EhTmMbveppZbxR7PGUH+nBkhnFdIkyiI+BgUmYHfCUcLUJKOFCjWK8PXzPgXFGjulAoUuYETBprJFPek0JuYyZnCX+/UpCDHopjOKkl5j74RlUAtIlEkNMxhTyibdWPHFNoZdslh7cuTIy7ovkgWLkALP+euBddLxmRlArUveT2dLLm12jAn6rjLHbVYGTgQIP773vma0y3uwYtUqP0UvYGHOsF79O0lmWmzNep29ptr++c39XsxuXMhu8shq5i5mNOVWiF/3boWaX8CwJe7jK7Egdq5P2u31uGYm/NzttUbNROtgk7fNPGdJMfz5D5wiMOj2wVLtCx+A6OiHRpoDo2po1/LQ9ed2NcCyW+RzLfd99J47+Fr/mDvrtv/672ZV6hivpS3fpPs9YWMLzXsDsChm+DASO31/Hk/Ub6O8/TDQbuJDKnnYg3OSMx6SrZVDfe4jZsNfMNteJ7tMz7K9nfZye40Q1PC5b3OzFF8xOXSHMwd8h2z17KkOzQuLxeEoOk2D8VRKfoa0YCBnBQ4xijoMBSyo2JsRIgnKlu58lAxLzhevle/l6e/8t2UriJlhhAg0mVkmbvKPcMAuf6vJgoGGxEEdMnmQmsHGQro/ZDhncWQ4I+2BQHbmamZDnNkk1IFuhNgbaYcjpRThfLaIgJZd+vOt14cTdU/7zre/q/yeDZojZAFlXU0aYnaWWyc8yqlrVk6eL5z1Pg/tCgq72YEsMbdDmoDuecIbA2NI2niMGf92HZnPh7cWQ1nbOwXGa3Ku2y04LpJOM7znn13fnCyc+4nxBCEV8H31uZhjr782uA7SdbfyxiTEb25/QgUx/Sx6L62+yv7Zxn9wvIR36OBt9aHbN7thq1XfXvXbTc/m5e6jDeCau/DUJG4nO0fCt9lchDXoqUq6h4R2zub/R9j+qXOmiabg3eVbu3JIm95UC5/YD7cpAs4Lr8XhKDgoMaQnrSRhlnTSIv5TgnU0ziONkNSZSwPihssgHRpKTjSE+42CmCrwSUJkEFW0LYAIXwkDiYPgXMoFJvnAuphJn1kFm72NymWoxiGsOGRMd5zL7aJLZnjJQvtvebNKA2YNRMUIwjrJJ1xVktFxndmIfs3NONRt8gBoFkec433ei5Oi6umQQrrmJkRaH7dF+jUaW1jG6gu8uLaMKgzjazrZmxj/bor91UMt86rwy8qLPnDs4r5aN+wRfSsB+0d+bGHv6HDz36GMjsf2z/S15rGb7s0+0vdnz0bZm18x+bFtYOkQtsZ/mlO6M9mFfV0aaHEufg3KFQRx9TruGzstJR3JMPWBS4zU5L+hz6n15Koc3ij2e8kMlk1ph5QlZHTCYGPwWh658DLe3gk/ZKdQofk+SyyuI5xQPHtMdJ2lNo5gKqaVGMQMHXZ5pxzOSQp9jNsgfjtd5uIQJQvBKM6DJUwJknXQ5xuxptRZ30Y/51XZmt8o43k4v4jSJ7I7sYJisJAMG47i32fhjzUbsbzZEP1hXfb/VjGOPx1M+vFHs8ZQfDOJijWLVx3aTJPmuEj+8mYQuzFxgABRqzOE5wmuZCdKSEeuKsZ5GaxoNpfAUE8ubpCUTijiId8az/qOEyVEwvskUUu1pBWsWPG8Yx3ea7bSg2bdqidw62GxrvZB5DajTDp0xjq8363WSjOMTZBzjOfbGscfT9vBGscdTGQo1ink3L5GcHnyaDSnqmFiD2NNCyFn5pzBMsqEkyMMZ8bSENEPMnpfN8GxtY6GlnmriV+MQt0eoSrFgZBOjTGomZlYkZnmCxFMhMI6PM3vqDrNd5zf7XsbxzUPN/qEXM6+YTH2/k168H2QcnyDD+Hwd6/T9zQb/IKNZxwi6zT0eT23jjWKPp/xgkBZiFBNuQYzwIcGn2eCdZSY4JjPJF86Nl7jYd52BfQyW4/oRZsV7V5KL1jKKXSxfSz3F3aOlg0GHxWSeICwCY5rc0Qy0JN8z8cOeVkIvROdjzf6rF2xnZh7DcxwZx/l6jhmUNvlGs2N6mZ13pIzjA2Qce8+xx1P7eKPY4yk/OSvaGBiet0i2CT6F/CTZQIJ3thCPFN7IKySbSlpqJBZKaxkHhCfwvFvqKQ4GHglSy9E4If43X9CrAyRcA7mdCZPYUsKxPFWCCknXyHO8y7xmP+gHvmm4GjF6AYO8v9FuGdEOnTGObzA7/mizC3SsM2QcD/SeY4+ndvFGscdTfgrx1BIusUO4GjBOwuxShXgXyRtKLmNy25Kxgm57jMVKUunzOWhUQEsbAWMkHItpqC9lQx6w710SGjGESfAMTpV472EVI+O2y/FmT2Ic9zCbIuP4lmFqxGAcR7tkRd/vtK7etRvNjpZhfMERZqP3Nxv6pdkcOob/7T2eGsIbxR5P+cEoJiQi1/tGrG6vcDWYOY3UXHzOd5DcPyRkM/iXhAF6DDgbK8Hr1SzNUpnYSYJHlBntKpk/8/cSPOxDgk8t9xQXAvmfP5Y8KhksIUuIbCRPraAXhFRYjZ5jwirUMr1xhNnmMmzzHpC3ltn3hFUcY3b+CVHMsQ+r8HhqB28UezzlhwoVAzXX+8ZMcEwrPKeEWNR8c+Kq/g0MZ6Ze5vt012MYg+rjJstyQVo27pNMGRiEH0gqkWtzTwkxu8w+Ry5aZtqDSoSL8NzpJpctFaRTw0MfTOvqqV1UiLsQczzJbPe5zX6KwiowjvMekOc8x0eZXaBjnUUqt9bOc+zxeHLjjWKPp/xgsOZjFFNhMoguPglGJhgIxuAtjk1aL6ZhJkVbprRh5TCKCeu4VoIxTC7lP0q4T4xEslSUyyhmlj0yN5DWDAhbINwBmBUOymUUE6d9nYTnzjrXsrPET8PcxnDG8R0q2z3Mft5BxvEIvWN4fj/U+5dL1CqcdwGzqeeanayX48rDzc470Kx/FFaRb++Px+MpJYNUDw+y5ay/rWqjmw2o9kaxx1MBnFFcihCGpSVPSb6QMJ0x73BfSS4vVinfdRez/L2ECTxQLH+ItjnwFGMslxLO+5yECS6I88UovV4Sx8Uyl9ooJg3eKxLuy+WNJlTDD6hq42AcE1YxScaxWj6LjosGwf6qdzqX6KXs+K2M4GX1npwog3iK2VKn6n3V9k4yjEv9fng8rcMg21za8ArJRK1fEchgu1yfL9PyEi3Habm/ts8bfaP1mN86W53tq9r4ePvZloy2NuKNYo+n/OABxqPYbLrSAnCpvW6VHCBhtrVC4lZL8a5vLSGkAy8wYQp4n4+RqP5vBgZzqSDzA57YcyVcA/HDmcIU3DMuVUwxGT8YOHe5BI/w/BLZR552SF03s58lv6gA/rCK2Y/5ysraX63ZKYRPeC+xpw1SH5TqentNxu+BMoIPCJaD7CAtD7WZdrOagOurFhqjbX8Ov1KdUKl5PJ7ysrfkJAnhDYV0s/N+MtCOjBSEKRCWMEVSCHio75NgRBPeUCgY0ydLmCyEaY4PluSTJ/kICd8jx/FUNhQI181gQQauXSAhi0M+xyGm+nwJMcY0IoqBUBSmXiZG+yrJ8ZJcU163ZWiIDJJsLmmV56D6lunEmVAlq0GJ0bmr2YVdZIheadZPhai+oUT1nA4yra/ZHmrd/jbQ7C4dN+9Grr5b/6lZd73Mo1W4vr3EbGhXXWvatWlDw2SzLteoLKu12U03XDHn1e/MPttT73ch9+ZpFSg3zIL5XxWOSg5oTmdQkPZzH13Vy9bTzrPDEz11DfrLYNUdHWwDm2WP2dCUjD5DbU293QzUZqIj9P9MfY9yiNPlFWnla61PY8gc/XUd7Y0gXeba2o+wuU46S9j70hA8k+91vgdVW/1LJvnsWP5ztO9k66t9eurTGBnwb4V/CPGeYo+n/GDMYWjlm6aMWN0bJMQW46XkewdKCjWIASWBIYGSKQQMEDzRKBMG7jH4b31JvhOHFOupJT76Tgn3TgMCpUhjIF/Dmv2552LOv5TkPxKUMLHZVDz7S9qzQeypPPWf6337t9khKoynvGu2ztJmny9q9k05RZbIly+ZrUHWDbVC11Xhr2QGF09bAKP085gB6hgWOCvW1V9/0V/dIPCQc2xuGdUjZQIfob/fFRjPhFqwHGL7SfP31vZFZOaO1n5rRN9inlVM5tv0/9GBZ3qIjPLBtm8gQ2Qsd7BnVfPtbavaUdE38qJZK9Xj8ZQcPG0MimPK5Gyzwa0nYRAXlRHd9i9IWgoN3zskxCKTIaG5wmoKyutqCTOv0QpPxuzmyz4SvLz5eorXkXDvNADwrD8pKQaeMV5twk3ybUTQnce58TbsJyFW2zMb7ykWOkilPMWzXjebv5/ZuQuZvaiX9rH7zE7+g9k1Q81u1y6dSnVPSXRQGpQzB5jt9KrZ7vrBx8mieEIb3QBWT3XA719dnuIOtodKz7RAoC4YQ4MzZg5tYwzMQ/aGPdbEawsYv+HkVA/IMH5BNUDSWVuvb6ys4+2o45Cvf6KM3tl64CTrbvPYUvrb77R1Ee3XQ+vdgmXoZPnWVrGBtlt0Xu8p9nhaHYxCYlHJX5sGoQbsQ3wuxuGqklIYxEAlh5HtFFQmMMKZxe0yyW4SBs8VaxBDvl6mvSQodwzov0qIFy7WIAZnqORzfrzAeIWJj2bmOZSkN4g9VYNq/k4ySh+/02znec0mb2d2q16UrWURlcUQwtiWdB5mduck6YHPzRZnMhMZ8WvpnN5z7MlMveqXBntPa31l/J4iQ/REfb5Zn2fKQF1A1iafmhrEg4I6icF39fprV9VSC9kMWzAhC+uv3+mb1E1PqqagTjPrb6tr/VyZvuO1ZRPtM1lHe1jm8BX2vUzfhqCns+CB0N4o9njKDxUYxtq6wacQQhLw4PI3XlwG4mGkES5RSlAgHJPzJz1bhHQwYx6t7r9IFpWQReJ1SUvJVoFyHcRJc+94sIl33lZSimmQXYhKpuwTKGE8yShnYqyZIAUvJMrc46lKMFRPDI3jnXqEuZNvjSYWyWtK6kLRATGOuww3myQltfsHZssQVnGp2ZreOPZkhPCJxaRbMX7xzA6xf2vLsZKXJQy+G23DAsdHyJDAYH5ff+uoJdmEntTfH8sgj2r/14JzDLI5pcnVRtSyg03Q5/P0t//aAPvEetsUmcrTdPaiGo7eKPZ4yo8zfBl4hkcUj+w/o3W6JQmtKCfMcocBTFwwrCxh0ByZJDCA0QN4q4uJWc5EWvaJBSX3Spj97WEJ9z5KkrVLvECcUZw8Jl1peL65Lu4Zz/nREn4Lj6fqcYYqxjGz7jEldTTr3mZlNo476SW9ZZLZnm+brUi+5svN1tD5ijI6PO2MIWpEDbEL9X9/FagZMlYHqubrFYQ9wCC7Xdr4Thm7a6omGq/Pu0mWs9NsERtuPbW+kozdnXWMcVrHEOaYv+pY70k6StPvor//n/WzpQMZYutJTtRfTtGeXQIjugC8UezxlB8MMTyTy0nwVBJKwYCBFyWV4CMJ8ZhM+UyYBvGzxHGhlC6RlAO804RFUHESK40nllhl4pTLGaaAFzpuEDOS+XHJQ5KhErzSZJTweGoWjOPjzZ5k1r34xCIYqpKZpRadEv1Vd6bZtTrnzu9Il+2oRuaVZqvp795z3PagnuovUbEKnDdJIUc74wyWl8CHKpT3SJ61+TI4OUbaZ/oWsbznqDR9LE28pT7RY2oyk2/T0Q7SN8+SVcog681lzh4oE3p/Gbd/1bYpkrP1/buC/WFIMBj9BB3vaf3tb9L8B+k7O+sYC2n9SpvDessgvlul97FgUJ7je519VlAn3Kf9m2WDUnn2eDxlBgWzmAQPaWuwseQeCanNBkgq4R1F2eENJo56pIRzF9RiL5I9JAdJ8AKTWxhjmPP7irt4SjnQjmT5lEEqtKaj0LOgWrZdDrTTDb96qdkw7Ud4VUa4thPMDn/XbEe1OB/V/f+i75TN6cX9SBp0TxvqXJPPMDvt92ZTynlOTxMoN+UcaIfextNKmFs+M6y2GXiwHo/H01Zg1rt/SJh17nM2eFpMKY3iRSSPSZyHiV6UiyQ0mj5hQxreKM5pFM841WzvN8z2PMbsuC3NPtR3SjGDZkZ4HgergaMfcNXhOueq+i3LfU5PI5SbchvF5IZn/EW7CjHzrTqPx9OW+J+EwYNtwSCm4iNnNT0NrQ3XQn3BtRC3jZFGjDqVJyEpjCAnLIi4cdIgMWiT3hHCV8j/TIq/ZSX0IMTrHb5zmoReFNlU9qoETz/H9Hg8noqCovNUC4MGdbEOHTay+vrOWlJBeDztnQ42c+bnNmwYKera2juBUYmRibHIoEdGZZOBo5+Eqa0xDL+RMGnKB5LWAoOWNH1AfCmeKcJRENbJ9ME68eqsu23J/fDy4l1lsCX5q5MwIPQsCV5jvGCNeE+x9xR7mkC58Z7iMuA9xdVGvXS4Fy9eZkvtNRAxDDCYSDFEmACTpjBBCEbvnyRUOGQDIUcyAxLdgEumlWYwIPman5OMkWCENjOcKsyHkjMj4ZqYRpsBmrI7g9jgWyUMgGHw5L8lT0m4fry+eO4x6PHcM+22bMPgvh3cO1Nyc4+EVoyWNDGIPbWPWkUdpqgB+JveDS/WkWehAt+ARI/IUyW0trL1xMFTbPZ3GQLeU+zxhNBw/9yGDMF4qqZ3AgMXDwpLUtkRMsBsharzAi8p2/K53jUleEYZDf03CToAIxFDtJekjwQv6fuStsJACQMg856kxXuKa9dTzH7Hmx2hl2MXvJpzmn2s/Xivm917JYmefYscg9xvdBxS1wX3xLaUvzELYScVXspM4zkXM3t4lNl5C6pMue/lCcf1nuIy0KqF0pPAG8UeTxIqkEoZxehDKi1yGhPaQPwr4QvExDIVKN5dl0EED25LwGM8QUKGjK0kpKnbQcJgMzfrU1s1igvGG8W1bRTrvg9922x3PbDJbNvNbPheZi9rlTqvltEtNyPTNrfdLeuekl08RjW/FM6nZ5qNKcA4ptx4o7gM8GA91YI3ij2eJKU0ionRxeBkEBi6D2OXLn28u+F5wvVyQgYHQhCYWposGWTLIH4YzzCVoWylxvACbxRHeKO4to3iE8wOe0e28GCz/dYz++Igfe8HsxX0o16p32hm2nOoFmRx8k42Q63iziqM6I1m67qfYH2GjH5t76RtXaR4OiP6zDL4rO3dtewqq3MZ9l/Y7AmVrXPySG/H8/JGcRmo2oLYLvFGsceThIohH6MYAwUhhvdHCZUMhiYGMB4pvstAsKxGVRnBC0wFQ47ebSRM3rKLBGPXXVPSKKZSOknS1oxiDH0mcZEtZddKCDfJih6QN4qzoO/UhFGs57b/+nqfXzJbpL/ZFfOYva4CcLx2q3WPcUuZMVFl/HazkRubjdJL/0iO8kW58UZxGcjWEvF4PJ7WoVOn+kBg2jQqWgwiBmKtK1lHojo4GMDGdga0YVhhTGIAYwwzMQSGJHGrKHX+1hoG8d4SrodzPyLBKGamqD9I2B73QqkeDIwDNx03WRvaIrJVg4wbhI5wj1TuhJKQ5cLThtFLgDHXoafeRxX8r1TgsUHwrLZr4RlIgfFe5IUeYv2jZvMtGI5DKIdsKMEw1uW1L9KMYjwtdO+R63O85NxonVYDM2NVW4tuTwktJboaPR5PqenWbZbNM8/0FkmPHqE3EEOXXpD48p13FrCPP57HnnxyOXvttUXtnnvWtTffXMjeemtB++abOWUUU5GSsox0ZWQ1eF7yugTvMdN04hmuNvaXMLU1MZSTJEyLSmYFjOG0SSqoGDGGnXFfTVBBukwSr0TrND6ekTwdyWMSGiIY/gyiYwZF5G7JLZKbJUyoco0ED3kcphs/UkKWCiph1ff2d4mnjaGXgbj8BhkR9TI+aBDxbnsKp24FNfaXDt/Jt8sg70hy9uC0RdIKJIYv07OixOi6Yx+UNS373hIU5IWSYySzJK0NnhgULVMSkuOydvHhE55qAkP26acXt0mTRtiMGUzEUDwdOvxsm29+qk2d2s169vzWpkzpZquu+rl17txgXbvOjPYymzkz2VDnczVmn8gExjCzvxEeQMzwFhJihl2eYQxAjF7uBQ84g/owDohlRtfSTe6MYrqV+0paO3yC0A/060aSUnivCZvoF642gXsk1voqCd7jRup9+ERNh0/ovoOBdmoRXjLC7Hq1cOdRK2icHuCU68x66XvV5myrKPx+F5j9SS3IobUYPiGFh55O6u5UBqt86+J1e4WjsrOILPUt9f2fpQjuGRKGxJWUbDfBg8CjwWhrRl7T6idVEC0TvQvBTEQO4vbwGqDYuVkneHGukCwkiYOx/YXkBAkKkHO571B5cJ4knE/6oTHVEYIXhgoI+ByHGZbokmNaUrc/Cp37WEkS548S7pXpRqXvghHn7jsMvtlLokZZEP8Wv9aPJNtKPJ62A8bwW28tbKeddoXdc88pduCBJ9q4cZvaWWdtnpeMH79JsFx44btkDP9idXXTrWPHH2399T+yjTZ601ZY4VtbZ51PbI45Zml7fWAIO6ldMILxrqBH8IjS23axZG1J2sQbVHgYyOgkZyRT0cUpq1FTIPw2ePlKgQsPob5A/xNfzb3jeEFnNzGIPbWNCnbXsWaXqYV3uIyHLQ9VY0XLeVXwCXui3HtqHCmHTfQCXyIhsuAsLUenifYbJ6OYyYiKQmUGJ8IfVWjoccs73KQQslVCyRY5042qbAejpYmLw3B0sI4HGaWpe28UpvjkATwrIR7QQWWAIc2sRhjGfHbfoWv0Nsl2EsfOEgxsDGPygbp9uaZhEuCzY1MJBjPeLc7r9qc1+oTkTYl+m0bYzn5cK12dGPHuO1RwGMPnSWg5uWulwmKWrTsleDE8ntqGMIe3317Q+va9zO68s6/ts8/JNnhwL+vZc4pNntzVpkzpnFV++61jIMOGnWynnHK3LbHES3beedtZ587fWENDJ6uv571pazhjGJ3CRBaEmtF4R2mzPR4zDOgadIgLk0gzCpwerYaeuHKA4cszwDjGs044hqcNo0LeaTOzT28xO3gfs+v0kgyaKcNYBgi9RHgO27XwDGRQZO0FqWZ04Q36jet0LzhNT5Rx1StNBpkdM8Tsv+G3ZnORWWf9rWK9BXi2JXNy3mhTI7qHZhA+QUwYLnm8svxQzGePEUhMHIZhEoxr4sSOldDqx5rne3hBOCnxgARvE6sCeHf1jIKpQwnTiENsGUqT8AxmTkJ5MksS6ZPw6OKdjZMWPsHMShjpDMp5jQ0xSMtE3NuSEiouPMEbSIhju0yihmwT9pXgzSB0hBmd4tAFSFfgTpLb2dAifPiEpzUIwySWDMIkOnX6wfbcc4itssp3gaGbD8QF10kfnnPOMfbNN1vaWmsNt333fcx+/LFL8LdhwyaqTHey0047OPhcmHGMbqnG8ImjJDToMepciMSuEibwwBB2XZroL3qX2IYO5d6dMYyng2fs0sBhJNJN/n3wyew4CTqmGsIn0H9bSlolfluViQ+fyIK+U7XhE2lwvU+b9bzQ7DC9DDiksv6u7QE9E2a4q9/c7MoDzV7Us8zmCdWuVRU+gSNyH13LSyur3Mqwy9qgH2a2tHbor5tgghPsTGxF6KJtPVQY6Da8R8u7ZEQ3lg2dZzn9nfFjlLUz9LfGXiX9DTv1MP1dl2CP6+/Xxv5ep3NuphYYuozZBHHk/qxldx0cRysVzV16r+/Wtma4mGJGBh/EhgiMVFzjDHAh2bxLYo8ix6DkQsjBmZyliOk/meIUpZaPUXy4xMUsYxRzfAZwrCDByE1WDoQ24MmNG8V4mglrwDBOtkpQrFwjldR6Eh5ONqPYGd1pRvFpkpESbxR7ag88w888s7jddtswlbepMoYH2corf2e//JJft1TXrvU2S6pt/Phj7LvvNpExfKaM4f8EXmVH2zOKj5BgDB8gQQ+iZDGG8ZAA7zD35yoqerdQ+E45YyTHjWKE/fnMfhg//B28URyhiqsqjGIp/D1l1P7qjeLweRRrFHtaDOWmqoxiXcce+v2nSWbo4gLPcfTnALapcIwbYPYRf+Nz9Kdm6P06Un/nnb9Khi1O2oA0o1jb5tb64Tr/alIOj8vCvmbsbEcDntzuelCn6HuLaJ/zdGxs2CboGJvr79h6/6HCyYT2aQLhAyh0lD/eWgxRKj+UFDfHsZiViZeXigFPLEYkRrZrBRQDFQTHIVSC7knCNzgvPxqVEZUGxB8wBjLhFhjHf5HwonI/eJuZpx8Dm4otHgLi8bQPXMxw795X2aRJ/WzvvXvb8OFH21JL/ZiXQYxhi4wbd4wNHHiXvvecnXXWtrbddv9tYhC3LTCGSaFGmAR6hd4sGtH0jCVjhtFFPAca9HGDOAm6EkGBM2AkqXM91Yf/jTyeFGQIMpX1B2r0DdISu4xBwo3CtplR5h29RA0YszJqN9PyuMFmI7R+npaXanmZ/r6WDEp0Jz37aWB3zqX9iU4Yp/2/kYF42FCzS+IGMUj5/k1/X1Lynb70R33n4Ljo/Afpb9iV6Ol104xiBsCpkR2k2EmCgUp8L7HAHABDGeOXsAbCDLhAPDpPSQ6TMKc/rQ3icuMeBvbBE502AIVBfZyfysdBJYQRfIfkOgmxvHiYacHg2WX/eJgEqZCIWSakg8qM9EEcTw30oDKj4id22EGqJyq4x4NPTeFYDBYkFVESjkvjgMrS46luMIZdzPAddxAzfJINHXpMYAznEyqBIUwPxrnnHi1j+A5bfPEXbOzYLW2bbZ4JQiXaZswwegw9haf2Rgk6D33AALpknmHgM84DvDfOI5wEY5n9UN5pXh6eI7qZ3yTt+55WQj9GWyzjHk9J0MsxS8bprzJsM0m9jNA5ZYzS8zReRurqMpTpdRmm7cc4I7Wj2b36G87VZnAOSU8pSAztHlpS8Sz7dRQGkUTH6aa/E6bxmeT2qbIn4yIFzLZrJP0lfdOMYoxHugYxEjOB+5kwBwxSBpMAHlhySxJGQXJ9BuNRmRACQWohDE8Hg9MIzSDnaBLCGDg/IRNxMIBHSFziftId3SshFIL975ck4W8Y6xjxZJwg9g8DPRnvwj044zoJ4RcHSu4LPjWF8+8jwcj3eKqT2cbwpXb77YNtt936NBrD+XqGu3efKWP4KBs8eJItueQLdvbZW7dxzzD64FMJng10G71VZJPAM5wMZZCubTSGpVcbwx+SuJhh/o4xLF3dDPahZwtPCIPx0vbxtA51+qEr8Xt0WM5sSk+zp39UZf+C2WI6abvMGetpe0i54bVdQfLZQtKpMuo+kLGM3mxEBlrGeknvIAbuV1KQffS9kVK8J+kzXp3hMqj79gmjChqRZf2M9v1V+2A3Lny62eQs8kOaUVxOsPy/lDDiFE+Lx+MpFxjDb7xBarXLZQz3t91372PDhx9uyy47OS9jGK8weYTPP/9I6937XltssZdlGG9l22zzdOAZbpuQTYLBt2SvccYwnmEG5dJrlIzt5DPZIjByabinGU0YyzwvjOEmyj+C79AThmeYfdCPniqkEkYx51Bhqb/AbPy1ZkdNMDtwd7PznzFbUCf3ZcNTKVQU8y9vlNt83g8ZvO9JntGOi31jNnSg2cEybneUQbuPZOBgs4v0tw1lnKY2BGPnCexXGcE/6vtnqkLrq43dpIzH6phH61g4GPDO4tgYqL99oe/1075jdI5D9fetJFtq3331me2X6XPvNKMYxRyvMIm1IOA51xScXCTeWPbFW8znJMSIENbA8QmBSELeQjwxTN9KWEY2GGnIQDnSqBHL7PF4gAF0zBLXt+8ldscdgxo9w8ss80PeYRJ4hi+44DAbMOB2W3TRV+zss7e07bd/yr75pq16hum5osFOWBihVdKPQS/X6pK0MC+MYZSuiwdOA2OY/TCW08ZVoCOdZ5jzem9g9ZNWr5UFVeAdMY4nmo2+0OyUi2Uc72Y2ITKOfVnxlBMa50QNEH5K0oM0IQMP8zfAM6pYZF/aNYflMKRlfM4cKsP3szA07Qopvy/1helaEoGAwXq4lObA+jDdbpOIgfll4Mp4HKXVCasmYof7m32m7w7QdZwko5uZNBeUEg+cNzrnt/rbCJ13fx13uN6tZ7Xk+zO1/raOeYUM08O13+nJFxyjlJRCjJgmTQYWNhfFgcmwQMwGKdPIDuH4q4RKBEOXyS94kAxk42ECI5dJqQYY4cQbM5X0mhKOz/fI67mfhBshDELXGXiSOSfp1chSAUzIQQwvo74J7yBLBvewjWQPCVkiqNxqU2H47BOeloBn+LnnFrNbbx1pHTtOtZ13HmRrrfVV3qnVKHNklBg37gj78svt7Q9/GGEHHPDvFsULY2BXd/YJ9AUjrJlQiAY9+owBvG9IgGvFcHUjsNFB0qf2U/ApDJvgupzRy7MmJSX74z3GMHbfBT6jjPEuuzAuZ1RjHHM8F37BeIwTJWTv8dknWj/7xPRTVE/px/1BtX/Zsk9kgntTwehyrMqECt/SJ+gYf9G7oWOQYspnn2hfUG5oSJcr+0S7Jc1TDFjsKH+8JMQDYwgvIyEuGOXolAFdihjNDFDDoCbrA8ZqHwnfJx8wfycO2IHBSgWi9yeAeF/SqjEjHl2XDGTBQ8OsecSGOIOYyoLjMesR5+fvDLrDSN5TgsImvpesEh5P+wFDk5jh/v0vtJtvPtfWXPNi23zz0+2773rYQw8tb08//bscsrS9+OLiduGFh1jfvrfZoou+ZhMmbGo77vhkEDPcNgfQMQ7hawl6hbSRGKBMvEHcWXLgLLrKhUkkY4bRoeToRIehg9CD5BlOq6h4joRJ4AjAUMajEn+2nAejAsMZOFdbfPY1i36gVvs9MDhVAGddanb6xWa9tMRzfMF/w8mmvOfY4ykBmYziNFDiCN9BqQNGMUqcwWjOyI3DQDeUyJ+CT+m8JCHcgkwOGOMcxwmD2zCaAe8yrnoqlaslGMROrpcwoI6MFkHKD4+nXYBB/OWX3e2WW0YH3tjDDjvYNt30eVt55S9lHH8q+SSnbLDB+/bEEzvp+x1sq61OsmWX/cCuvno9e/PNhe3hh1ezF15Ywp58cjl75ZXF7JNP5paxPYdNndrRfvlltqesW7dZwbWwxONcvT0dTLaBl5deLxrsdAMyUyd6hnSTSZ2IIYyRioGKhxd9hjFL+Bbfx0Bm6nga5/+UkOaRbU5vAccktRC6kh64NAMGnerSD8U9y57qgd++1RsperE6zqsydJnZyAlmJ11kdriM44k/mi2qi3O9Dx6PpwiSL7gLnyAtG7G9SRhogvImdpgKAsXPtMxMnUxmh7iy///27gTczqo6A/DKPEIIYUYCFkSBotVWLU4gpcxDhVargsjkgIIgEKQSAqJAEGQMk8qkUAWqtTiBSBGwkApUplqUmYQIBEiYMud2veeyw+FwT7iB3OSS7O951nOm/9//ePb+9vd/e20NAVIrTzErhJRmvrs+Y4MME3EY3e27rh6JaXARZUTY9vj9bId6TXkujzdb4Zh6a4O8cFT7RMWiAhF97LGhce65Z0afPnNiv/2+HGus8XzMNSFQNzFy5Kz4xjcOyrJmxNix52R5VNFONN+H3lONWSxmzerbeD916pDcVr8kysNihRVmxuTJq8SoUdPjgQfWjpVXnh4vvDAkbrrpwJg3b0jssstXYs01p8Vzzw2O1Vd/NvolR1xxxdkxR673RFGkvZZtddYPi8M+odNs8iEWK0+bjJFgC0CE2SMouwiF7Tl+dZL3CG6zBYI1gl1MvdYMRHtahow0vHAG69l/5JtyXOpG9eeHM3iWPVGbmFF8x+B9UaLr5B0vopfYJ+YcHLH3yOz4LA37RDs45qnZeRsT8eXHIj6YjfiduWNG2y+W426H/HPMezpio/wXz8ob/uBqn1iicG2rfaIH0PqnQYoRVRW6AXat8JtK/c0ZxeRsUJz8wW/KuCJDvmDKL9sDcm36U8QZNDJUZZ5j5Jaqq4GguFBYeISRcmowkm0fzF5yegZovE7LYLPQ0FydgSwbaGf2urUypE8zWvyNh0qKeycQT7j00q1i2rRXG3C6eDFw4POx1VY/j/XWm94l0e1pUvx6Yf+Kp/jrX99zAQF+7rkBSZT7NhTngQPnx4MPjoqhQ2cmmV4nVl31qZg+fVgMGDC3QbQnTTINtQ62+snEQcooPtxX+5+wNRgDIdWj+sGxsVs15x1vJsUIMHXY1PRgW8gPm4VsFH+fAVRhM1rquDfDsoiBetI+Wq8QXmKAOs4kQvCRDOkpC9GznuULKWZdk/i+kuLeQYrnHpRtT+7ElLERP81yewUpLrCNvIn7Z8M4MP/8S6T9yIvRJ0/CfMp13rxLZJsVDbhvKinuASy2P+SL4G3iJVZx8ustKjySRIgR7ua8xu2gkiwqjhns3tiopLh3wTWgip5zzsfioYf2iNGjL8m4O69Pz6khffrMbyivt9++V8yY8Zbo1++Z2HnnQ2KzzR7uMo3aG4kUL+pAu87/QN8kzZNy3VbyCcqhxBqj4ImSOgBxdn08nWKL8Fl9Yop5HXWv6gzfFYKFBFsHKdbANKu1tmHSDsTQ67cymvOSI7H20z5Y1jgIZRQiXOon1wOxL6SaorxDBkJuX5RhH9QB9oNFw2RIlRQnFoEUz909YnxegBF8t3kxZuaJXSz/V2UfGPHZbOQm9UZSXLFcwX1TSXEPoPsNZ/dA7TURxmshxECdMcilO4QYNIIPv/haUbF4gIxJSXbRRf+QZExGlHlx8snbxd57/zC23PLu2GqrOxZ77LDD72PrrW+Pe+75UEyceHSsv/5PYsSIidHR0e2Gd5kD8iyoyV2TB0RSXSGnsLEJnjx5UoVAI6kIsadJZslELhHiViDAiCkSXIiy955SmTXTZ2MWkFUWDAozEl1gH+ybzrz6lGe4OSWR9V1DT8MKIQa2jYJybLahHPtuPWVXLALyhPX/fsSY/SO+8ZmI0/aLODRPZt88wYvDa5s91sVDsCsqKnonFjcprqh44wIZNlDs4ot3jjFjfpmEbEBjGuO99vpRj01jTDkdMGBebufzMW7clbH22r+PCRO2S5J8fcyb90pluGJRgRAjqs1kBtlEhJHbMoAOCWWNkZPY79Zjb2DH+nFGgeXKfeAV8VaPUm0Qr9Z7hK1Mx33zxqeXUCxhtoU0FwtHUZgrXiPyhA7YImJK9mj2/VTEpbtHnIkc50Xu93rJcSXFFRXLNioprqgoyvDFF+8SRxxxZcyZMyROOmmbJMOX91hKMmTYds8883MxdiwyfGeceuo2scsu/9WYIKMntrl8wtgDymup6yjDyDDyiQwDYmxaZ4S42TMup7rxCSwQBUiszkpRhtkJWomWZZAnvxsDYcKiZnwtwxOxogwbhEedrtd8MSIvwsAPRDyW5Hi/T0T8YM+IM5DjvFh98kTr3HQbubxraiYtqrP3FRUVyyDakWIKiYFucnaaMU6miLUztsvg4TMTicqcSiJHpzRHBt/xnhkx/f4M/mKPIGWO8J0k9BLjG5i3dQaPmiT5yvTd32V4PKlxopoo75sZBtppqA7NoLZskSEfMs8gT57vNTJGg8s9agCfgX6rZyi7NF4VFS8HUmrCi+99b4cYM+aqmD17aJxyynaxzz4/bEx40RPEtGzzrLP2i6OP/kmsueadcfLJ2zfIMAJesbjBWoEUI8Jl8JtovrbqC17hVpz94muBekTaNOu2U4aRYfWi39Rz6qBmGKynvkLO7Rdy3tV9phykueJ1IhnsAuUYOf7nvK7ZyJj1Cjlu7dAsDH1y4fr0pqJiGUY7sjg5Q0o2DYCMEwbPbZyhQjBTnbRG/HEe+ylDI0MNoX5I22Z55Fkjr/Hg+S2+PCPANQT8erJSSK1GbUFmNRImAvHI0XJGmv8sQ7aKWzI0JNLAmeiDl9ArhUWOUPuMhNumZcZmyKKhYWr2AFYs7yjE9JJLtk0y/O8xd+6w+O53t4jDDruwQYT9ZqrkxRkGsyn3nHP2jkMP/UVjgowJEzqnTmbNqOgplIk01FHNXt9m6EzrPLdCPQTqOGox8ir1WldESt1oGQpkme3uhBdfwTqEADN3Wsb+tIICSRBQz1lefdgVTKZ0TYbZPns6zDCKxCPpb2iFNHd+IHJ8RcQ+u2d7lOT4rM8kOc6TTP19VeU410eKa8e1omIZRlcKBVBg/fk1IkZJaxQownx2Gg8k1aNGlbYG3bTQUqkhwipPjQnCCqZztp7coOV3Fbr1qCjIrpHjZXCeFGtUYo2MNErK8pn6ohzbQcA1HpaRsQIZp2ojyL6jats/ZByx9956vRs1+0TPg23hwQdHxAUXXJDneGYS1lvyfDvv7f4LiwPy+q4aL7ywSay55hVx+OHnLFQVdu2lLDv77KNynY2TOB+4XGaf6ITjeC15ij+ZofNuCnhPoGSOKN7gkn1CZ1mdYZpnT59aof7wdEvnvNnrqw7U2QdlEQd07O2fe0m9+IUMeZEdq2nu/zFDeZa3zXIs6jEEufkeLLaO3pKneKkjGWu3sk8sCvJkz0nWv965EUetFPHH0yNOzYsxOy+MNuplyGU7sjHsu2/Ev2yQbduR2S7mct0eBJvr1+wTFYsT7puafaIH0O4PqRGh+Kr8kdnbMhBlM84hpwgmhVeFrgKhKssVTN1QoVN9TbTBQiHRvdnozH6nYfE9IsuSgfQirUgsRRrp9SjTskaTaywkxNcwGVXuO8QAAbb+nRkI8zoZiDGFhm3CNtg+pEBi5bCvf8jo3aikuOeBlN1//8i48MLvx/DhtyZhO6LHbQuU4ksu+UDceuu4WGed78cBB3yvS4JbUElxM14vKWaros7Kpa4usm31j7qiNCYI8Ymdb18BdQdrl856AWJrXfeNOg9RK6qu/dWRlwHDEzN1FntYQSspti/qTHWjulSZfodKil9ET5DigrwhZmdDNDp7MEdng/dI9pBOykbE5BcLyHEu05EXvF+S4nFvjbixkuKKpQz3TSXFPYB2DSf1VvoiFb4JOFTsSCtSLNk8oqoRKI/5kFkphkzMcUOGaZhZFxBRSo3K5cwMj+KMxEa2hRRsf5Ghwqe0KJNN48oMXkANhTRvLBSWcfFtU9nUF6ScIk15ZrdA1n+UARodE4Mg983pjyoqKpYfeNolNCJIjI6FeqV59s3vZrBfdQX1kc47QgbWR2zVe8op5LZAnYR8I8R+N410V1AGAmyZrqwUoJPcWn7FYkae4IEfyk4PW0X2pC78QsTp2Yv6WvaCBudNs8Bykxe82icqKpZxtCPFyKzfEFdqrEF3lBK9dcFPbMAblZbKazY5M0dRi5Fn0zB7NClvqLzF5TGkhqDMKoVAe6Xqsl9Qf5VrxLcGhTKNTPMwG8BHAab6mg2KSkydfl+G7fAXI+4aEctbDvlGrKkwtltRUbH8AXkVSDEiLFrVOSnbDB4uCm0r2MXkJ1b3tCPD4MmYTnpRho/KUJ81A2lW7ylDJ795X5Tpc6mvWn+v6EHkyR+wVXaOkhzvtWfEt7M3c3qS5BP/r/Np5py8OfrlxR+SF6R2VCoqllG0I8UagQ9kUGB3ypDpgZLrcaTBF9dnePxIUaa+/GeG0dvee+TnM/+woNRSmzUmfMlIsWwSyKrllaM8kySwSFBk3p3xXxlA/b0sgzpMWTZwxvKIuwYHKdbIUHAow+dlWAcZR8rtw7LZsMip++STg+NPfxoV9967co0M52Lq1CHVflLxIpBgal/rY3f3h043Aqr+MHbCALZ2UG8ZGFxsYgXKUfewmREQ2L9AfWhGPfUTIMMLU4bVUStkFCUbKiFeCsgLOnDLbG/+Lcnx3hFnjo345j9lu3JVXuPZESMqKa6oWHaxsEpXBgfEWEUuIwRfMMIqi4SK22eWBt9RZinG1F8D5jQayK4yNDosFzy+iC47hd+KokzdFQazILAGxRl4x0KhXGUhxBoVv1GveYg1HL5TFnKNfEvxplcvlRIvocrLMkg6Yr4kocFtbjxfHd31FPOoTpz4pvjJT46MmTM1xi9Hnz7zMhABZXiPEHQs+I73tHzu23fR9rET818so7fA8Zn5bIPo6OgfK6/86zjyyBO6zOpQPcWvxLLtKdahlzJSHcBXDOoIUIe4/9URVFnvP55xaUY7sHN5MsaS5b5xTRBl4y6QWpB14ojOtw31mBJdiLD6sNlT7LMyfGf7zn31FLegJz3Fr4a8WefkzTN6QsRRM/J1k4iLtsi2Lm+Y9v/hFuSC87OhGvKjiEPygj/y7Yhj8+apnuKK1wr3TfUU9wDa/SE/m4F88vL64xsMwsOrwt4+Q+UtpECjIBtUggzLI4x8eq+yp5Igu+wQGiekFoFFzpA5qjMfscYEIVa+dVgf3pNBOZbn2MVn3+BdHpnBqkEx9tk6GihWDtvVeFiGJYPNQsPIA72kgaD/bQa1+pyMdr7Bl/BqpBi5uuGG9eKnPz0m+vWbGTvtdGx8+MMPJxns+wqisTDi0fyb97a1KERlnkvfC9Av+x0rrjgnTj995/jTnz7XIIXz5w+LUaN+FV/96omVFHcTyzYpZrMy0E7HXuccAVamOqWU10yK3TOeZJ2bwSLWFdQ9nqCVp1nKLh14dZMnW8r0WefYf7+QuUKKwTKuKdLsd8u6F8vvX8owPXUlxUuRFBfkTTvnNxHrZKP13tyJ7v+/mpBldKwVMTkb2FvyYi/K/VxR0Qx1aCXFPYB2jRNiqoKmgCCaFF8jsCktKmyPElXoCDGFFgFFbFXciCiiawQ2QozgbpChMvOe304jgBgjy7bDV0x5/GjGrzOUh0zajkaDqkyZtgx1h0fZNuyfgXr2UShPozIxw3ZkyrAP9ssNtCThfCH1/M7On86EQYDtU8O1I8WmAZ44cd246qqxMXt2Z+7U/v1ZSSi2RQmel+sUhXhOEsY5jfd9+zpnfu/I97PyOwpxR4NU+857qcm6IuF+HzDA9e59lXffvtKcDY1HH/3HJMa3xfjxX02i+7dx883HJSm+Jknx+EqKu4llmxQbKEcptr60bICYsm8VgqUuU7b98r9w/O57HXn1kXqlK6iXXBMpIhFgKSYR5GILA3Wpuqr0JIkNjsn2/TebCbm60D3rs32hFH8lo5LiXkCKKyp6ESop7iG0a5wonNtmaBj4ipEGFTtFlrXBI0GfNQYaBQRWZoq9XnxFkDVCiKxAeimn1ucD1iiwN1B6NUIaAuousizrhcebykB6Sw5iDZQZ7uQ9puSwalCTkUMkGdgqfpGBVPMHslFo0DRelGZEFVHu6Uf/zqt99BjW/hVoEBF/x3StL16GdqQYaTn55H3ikUc+Hu95z7jYe+8b4plnNLzLJxCrSZOGJ2kcHzNmvCU+/vFPx/vfPzl+8IO/jhtvHF9JcSXFiUKKjY9Ain+XUewTzaTY/0idYFAuYmrfHL+GphAwEw3JM7wwmOBCWB+5LQ2Ve0s5Oqu26zeEuRxLMyl2v6qvOju81T6xAHkyKimuqHgJ6plKinsA7RpOii5CbCR1qdDZGPiCkVXqp4rbiGzkzuAS2SKoJEixFEa7ZbBd8CAjiDx37BMIN1+xZfxORaby2iaiTPlFlBFdDQjiawCLgSsaL4NdWDmsSwU2QAZBtj+WQ+ZVoOdnIMdIdBlst0sGqwe/ck+Gx7SnZzQTYnAT2y/nTEaPf85YNEI2b16/JEz9GwRpeY6ZM/tHR0e/6Nfv2Rg4cF6SwLxL57YnmhXLK5BN9VczofYeAUVS/aauK2heDjm2jA693O0Lg059IdXN8FknX13m/297rfCbelVdW6wUFRUVFRVLGO1IMSJ6UQaFVoWNoJYcw+wL7AAUYCnRqLlsApQc5PPYjF0zqMeW90jxhgzkV1ksF+wNSLTJNSg2BulRgr+ewZungeBXth/UZKmQEGaqj1e/UX41Zsjl/hkIpn2RxYL6ghhTZSkvSHZprLqvoPUsnM8fZDgvBhxWvBZQR1kpBg6kruo0VVQ0A8FsJrqUYUTXky51WfNvBciwOkS9oY6xPNXZkybEtysckKFu2zujKDfWK4pOOzLs6VEhw/allVRXVFRUVCwhtCOIfK9sEkgtIoocU3iRVwPaEFkpz0ybyuOqsUA+qSXItMeDGgS/UXEptPy04zKQZ/mIrWuwnWU1IpQbjzmVAYj4WRnKRaKNHufP8xhRA0JRtv/Uacq18qWIs10DYSjR9oVVgiVDAwRdNYJLA9Rz5805pn5XvBZ0dHTewwMGzI8nnvA0I++Kho+6ogL83wUyrA5ATpHhVlhG/SLUbwhxKzzh0Xlvl8mGImxQrbI8KbIt5bTWs/ZFx99yCLPXViDHniJ19VtFRUVFRQ+gHSnmeUU0Vf58wBRgyrCKnAVCjmAjs02oYVkNAAuEZTUqiK0ZotgrjMZGai2LuEqSL60R4sIjRrGh/lqX7++KjJLRojx2tC5PnwaJn5mywhrBB8jSgcQrD2mnurItIPHsFIi5aaM1ULY1PuPCDIS5p+LiDDlKS+qnZsjQYTIS58cgHgS/4rVB1oyhcdddG8SBB54TTz317thpp8/G4Yef0qWfuGJ5BWKpfqDyet+qxhZlGBkWrb/77Hf3lDrNjJ2vBsoxQsz2pUxg79Fptx9d2STsm23YlvfEgqocV1RUVCwhtCPFSG3xwyK5pTGhxCFzJtfgFdaYSE3EAnBQBvsCwgt8xvy8VFCVO1LLV8wi4TtEGJml4iLfyjDrHfsEddpEH8png1Auq8G3M5RPZaWwUITtj/1D3K3vcaSGR0OkHBN9mO3O/h+awev86QyqdE+FFFDSzdkXsD++R4gp2KaBfW1q5ty5A+KJJwY3Ju1YXmPq1MHxzDODok/yhY6OQXH77XvHjjueEOPHfyre9a5J8eyzy+8gxIpW+N+LrqBuU8cgr4W4NgMh9R9GVNkodKq/kCFVWnehXrR9JFnHXL3Vjgzblm00e5wrOuFaaK9q1KiRkX+I2mHuAbQ7qU46+wSFlvIq76ZHeZRieT+puoieVxko+Hsptwiuil0aJOTWIDhKL9/vdzOoutKsUZuRVWnK2Cc0BHzCBukhyhoI3yvHNjVcGhJWAw0Gkk0x3jSDCo0EsWTIlEGNKT5AyyDMLBtdPTLtSSDBGkCE/mcZjnnhaJd9YoUV5sQFF2wX99/Pnw31z+AcDBz4VGy//dnxznf+uTH4rjuo2SdeiWU7+4R6zCA5T40MgAVPqJDgQj4ps+oUdQX4rE7xOyLrs/ffyeAZbgb7lo7+lzO29sVCoHxjLo5pfOoEAcI2KMfqSvdi2a+afeJF5IV3brp/T1dULPvoyIpU3VGxGNGucZLBQRoz/mED3bwC9RjRY6Xg6UU8LQdIH+KJALM/ABVXvuBLMjRMJ2VQSzVIyDaSy37BW0v1RYC98hMjz9K3Idy8x9bRcJndDlmnArNPaEBsxyxTljUoT0OFRPMwH56BdJeBLEsKVCjbLQ3tq6O7M9pVvHZUUvxKLLukmM3BU6XdMwwG1jl1DhEs6nBRbAsp9tn/1jKFENtXn1m3jI9oho79zhnqPcva14MzDsnQGV4YLsgwSZKySz3RSooRbfXXck+KKyoqKpYE2jWcyCWl1mh+XmENBgVYCjSkVWYJlT7/rxyeFBkNg2UQXYqvZRFotgeNEoIrzzBPnmXYCJBnCrH9kP4NmTVLlEF1CLfGudgMEHHEmz9YI2IfSqNmfUqQRlPjiRibROT4DA2PBnBJk0wkvvuEuKKioqfgv49w+j+qy7oi5eqbQoZbrU0+q0taYUyAOqzUo16lXFT/2AbC3G5Qnpzu6kzkvbWeUO9Zv6pAFRUVFUsQ7UixRkDaNQPfVNole4TGRc5OlgnWCIPZKBnSoQF1l/2BekzRRQxV8KZMRa7HZMgmoWGi7HqM6XseW40RC8aHM2wfoVYeLzJ/8tUZfMNUYn5k6rVHnFRkVg3LUJjZOxB6vmUqNSX6AxmLok5VVCyPWNb+I+qrEq3E03fqP2TYExr1TSsZLij1SzMsL62ic6YeUo5t+B4BBznL1WFSRnYF6xknYaAyqCvF0ujEV1RUVCz3aEeKTYwh5RrFgyJL1ZVXmGXB7HQyOiCcxavr0Z7GAQn2KBJ59dgSsdZQsGNQnQ28o+iyXpjtzQA425KRggLss0bFdwaqaWioJWwVSDSCq6HxGwKN7CLCSLbHo7Yn44PGjYJjUJ7f7XNtZCreGOAhv/nmt8aMGRvGyivfGBtu+Fi+L0SrontQH5X/fOt/32+ealGG1V+ePDV3CCzvfKvLvPeUihDQDB1vAkCpb5Rj2eZyQB2mrrMtWWm6whczjLdQBkJcUVFRUbEU0I4UUzBKjmEqCiIqc4SGAhlFXE2SwUphWmXWB8SYx5eiopGZliFDhYqel082CY8SVf7SvclggShTjk/NQJ41MP+bQY02AIWfme3ihgxk2vYpynx/Hl1qZNg0zHDne9YL6eKUydvsN9sw/XNFRe8G7/G1124chx32b3HXXTvGoYd+Mr70pW/F4MHzFtGHW9GJZlJc3iOp6hF1mHqqFX5DmKF4e7uCegVZRo67Am+wekqHvXiGDb5VL7Wq1upFdWJFRUVFxVJEO1LseynSKMNsCHINewxIPebrpQRTiqVj4wk2sISSzGcsG0TxHX88w8A6FoyynsF6H8lgr/Aq3zFFhj2CR5jqwqphwhB5h5FjWReozFLCGfBiXdtFdqnISLBMFfbZen6jRkuNxru3sMatomLpopMMb5Jk+Iq4445/SDK8exx++HENMrwoA+Yq2gEhVsfoWOiklwF0BX5HhhFm7xHmZuLaVYfEsmWgXCHcgAyXgXuenLXCU659M5r9wsZdeApWrrVXQZyoqKioqFhCaNfgIq8yOrAfsDJ4TOg9D7AGwMxOCKwUaCwUvMfIMLVDlgePAOUMptRSeynBiKmGRgND5ZV94owMmSl8pwFBkg3CQ8Apz5Yz6I/SrNGyTbPWIcL2x8A826LYUKaRcY2UFHJUasrx2RlSs3XVsFVULD2wSVx11TuSBP84yfBHkgjvEUcccWyDDC8du8Sy+h8p9Ushr+qRcqzOs/rEbwhz828FnoSpl1oh3zlCa3lP1IofuF0nnHIsmn9n7ZJ2DZSDUJe6rp3HuaKioqKiB9COFLNNUDwQTEqtSlplrtI20I3X2GdqCZsFEi05PRXYbxoL5JgPuHiLqbo+I7xUXISaJ9h0zwbOUZQNOmGd0Lgo53MZtmFAn++8Is5U6Y9lGLinsaNKs2XYDkWawiKQcsdgdrxmNaeiYulh9dVnxTXXbBpjxvxb3H33P8RBB+0Rhx12TAwYsLTI8LIO9VYz0UU41Q/NyrDvWqHuYKWQj91MmF1h1wyigXzIXfmBbdd2kGZ1lQ68VHHKLrYyqrHtqI+Lkl1RUVFRsYTRjhQjxILySpFVsRtoogGRDYKKSwGmDKvcLcPSYBlkmMcXUeZDVobGQpo19gtqMRsEywP/sGT2lBN+YpN5UHzZMKjRFF/p3XiaZahgsaBIU36lgvthBk+fMu0PAo/QlwwZSLfGSkaKioqlj2nT3hZ77/2TuOOO3eLLX94jxo4dGyusMDvmzKlkePFCXVWIsHquvFdfIalQlOFWILCWUa9YRl14VsbXMrqCDr+Jiyyvk883XKZ4t73iXyYIGIuhLpQ9Z8cM27EPlqEMl867/RXN+15RUVFR0YNYWGWrMi4NhseLKm0olbbKnPJRlinLa9ypMM2qCVXZsqDB0UCUkd1lEAoguwg2aEyUV8pvRnN5UB5bgn3VuHSl2vRu1Mk7eh4vTd5BrevIzzp2PU06OvKaDo1580bGiBE3xT77nBgrrzxjsRDhxTt5x+wk6ROWock7DMQtk3fokCOs6hrnXbnFnlDqD3WOsB1qbamX1Dfeq4uMo9Ah7+614xUWxjuwpB2XYZyGJ2GEBHWluky2HHUXL7LtG5QnK4XjIARUVFRUVPQwqgLRm1BJ8ZLD0ji/gwbNTyLcZ7EOnlt8pPjgLGvWEiPF5fx79bmcmwEDOr+fNatz/+fO7Z+diSlx3HEsUOor3yOo/itIqqdDyC1CibwityxdBuSekCHvuZSPnm6ZZIj9q8ySiSj7XDr3njoJHX5PuIqNQQfee/tmWfvBLnZaRndhMPK3MjxBk6WnEPIyKK8Q8C9kmBXPIGVjNSoqKioqlhAWX+NcUfFGAiK2pINfeHnKJjFs2Nx48MEReexDk7DPjV/96u1x441viZtuWj+uu+5tcdddq8X112+Yy6wUN988Ou67b+W4885V4/bbV48//3l4PPDAyHjhhQHx5JPsC0grYor0IpRsDQgqtdXTJaSX1eq+DHnVPQGgwhpvgPzKY24ZKR4NmjMIVyo0qR6LHcyyFFuk1baEMgSLV3k6hTSbcAM5lt1mYU+l2MmMdTgzgwrd6hlGtBFimSx4l6nIVOVKiCsqKiqWMCoprqio6ERHx+J5ciSrxuTJw2PcuNPj4otPjZ12GhPHH79XbLPN7fG+990bm212X3zoQ/fExhs/0fg8evT0eMc7Jse6606LDTZ4KjbccGqsttrzjc/Dh8+ONdYoSq7oLhxLCfVc87FRmSm0rFvKbn1q4DPVudgqWkmv35WHHJuYwyA5Ng0DhZuXvTDD9wb/2lYzGS7YO8NAPRMXSSVpTERFRUVFxVJAJcUVFRXAxjAgZs587XUCZXjSpBVi7Ngz4qKLTokddhifZPhT8fa3PxrPPkttXVoox4TIFjLcLm0aIlzGLHSlABcy7HiovsqyvEw3bBre+w3x3ieDHaOZdHsvLNusDFffcEVFRcVSRiXFFRUVnUCKX4u9gzI8ZcqwGDfulCTDZ8S2256UZPjTsckmjy1lMlyAyLJgIKNdkWHfI8vtlGFQBkW4mQy3wrkz46dtsXh0pWyzW1CG2TmqMlxRUVHRi1BJcUVFRVK+Ph0xb96ghu+5u4MQizJ85JET4oIL2CROihNP/EQvUIaboY5DaLuyLkCxSSDL7cgwwizbREmt5rtm2Ab1GHiIW7dlnf0yeJuLMszTXFFRUVHRi1BJcUVFRScpnj9/SLfSxCHDU6asEOPGnRoXX8wmcUJDGd5oo8di+nS2gd6GkoKtAOlHYim6bBKyP7QC8S02CYS5K1KtXOoxUI8pw62E2URGchj/IcPEHVUZrqioqOilqKS4oqICKMVDYubM9qSYTeLBB0fGUUdRhk+J7bY7OcaP/1T85V/+uRcpw61Qx5UAqrBAYrsiw0AZLpki2tkkpICD1tnwEG7rsEnIhIEMS/9mSvqKioqKil6MSoorKio6MW/e4AYpbrVPUIbvuWfVOPLIc+PSS8fHjjseF8cfv2dsuumUXqoMNwO5Rdgpugg/i0Q7ZdgyhQyXPMLNsH4hw2wSJbdwMz6VwSYhkOHfZki3xkOMIFONW8OyYzMWFWdnuFZ/1/i0ZGCCJRYQ+2y6/oqKioplBpUUV1RUQKeneP78l+qEESNmx//8z9pJhs+LK644MbbbDhneqxcNoOsOkFzEnXrbFYktNgmEl+rLJtFsgUA6i03Ce2S4dQAdol2UYSSXZ7hZGUYkN8k4J0PO4k1bwnfHZywqCnFflFR1rxdTM96bsVGGVHMVFRUVywwqKa6oqIDOqahnzuwfo0bNjhtueEuMGXNJ/OIX42LnnY+JE0/8ZC8bQNddFKXYawFy2xUZbkVRhi3fapMokHaNAlyU4Rsy2gF5Rs4p1a1h+1tm2JagVptIxDo+/3cGT3J3QHW2zpUZZtAr2DXDbH72wT7/bwZibbKS3TK6A52D2zKkoFvDFy/C5CS2eVnG4xnKLTmgpaUzQ98ZGb63/XJcSPa7M5oxLsNvzonz7jxYz3eXZBQfd8GbM67L8Ltyp2WU8+q7X2Q0Y8WM72T4zSQvjscU3D7/MsMshxUVFcshKil+o8GjbY+zqXirrjprwXtT9fJ8Dhkyr9vZA5YFmDZ4eTvmnoDzN3/+sLjuur+LL37xP5IUj4kddviXBcpw77dJtAMyLEpd10yGEc9WZRgsaxkkuGSTaF4G2ZJNwkx40qshq93xDFOK3aetwQYB12bYTtnHERn8z6ayXjujTBTSikLWv5ShvHdkWGenDAQVLs4wzbVpr11LSu/GGToMB2ZckeGYugOkVthWQVHhf5qBiCtXZg/HYqZAJNT++972HRfyaT3fux4Fx2RYz3VzvM6D9d6T8YkM02UXbJVBoUe8XTflrpRhEKWUdwh1c2dmwwwzGSrXNuyDKcGdX/vgvBkMuUpGRUXFcgaVQkVvwbhxGostGvliu/J1/u53a8XVV++bBOX9je/69ZuWy73QUPjmzdMQIDfPx+qr/zR23/3SGD58Tv62bF5j50dO3bPPPiCmTXtvbLPNv8Tmm98Xzz/frAgu+9ApeOyxoXHeeac3Bsqtv/6lMXDgzOjo6H6Ht2/fOfHAA1vFc8/9dQwY8GiS4bGx7bYPxJQpSM3ShuN4NI455n/y9eX/iYXjkxlIoEf9n88wbfJ5GYAkIU8lZ7GBdRTGQqpsp6i34Dz4bL39Mw7JUH53M0kcmXFsxucyzvVFG/DonpaxY4Z9oF4K+0lNRf6QWsouWPYLGT/M+OcM5BNxLES4QLlIezsFtJxXSu7BnW/bgnL+nxmjMjbLoDyDfUGukdRf+6IJP8/4YMZfZ7CXNMP02ojo6AznGLbIOCXjrzKQb9Ny2479VI7rukcG6FA4rx/KaFXpkWIKu2PfwReJci0KiW+tH21DvD2Dml5RUbEcofsNZ8XSAfI3b17f+PrXj47LL78gBg9+PI49drs46aSt4+ijPx5HHbVP4/XEE7eJU0/dKnbd9YAYMmR6vPDCS8Taa5l69+ab3xzXXbdx3HLLuvHkk4MbZLvAcs8+OzDuvXflJJcDGuvcf/9K8dvfviVuuGHDRuYBqmwrSvmPPLJi3HTTX8RvfrNR3Hrr6EZZreU/88ygl5XvO+uJWbP6Nkj8n/88PO66a43sBKyX5a2fZa3TyIerLMuD5SZPXiHmzBmR52d4PPXUiCR2Ixr7KF1YQVGSbdNxXH/9WxtlQ+uxGGR2330jY+rUIY1ticcfHxYPPbRSY397I3QMVlxxTmy44aWxzjr/HrNnD01y6/za5+7Fs8+uGqutdmvstts+ceSR+2an6rm47LK3N867c/XCC50djXLu31ig/ulsquvci62qL/iNcoj0dmWTQNYQPhYJ0zGzSbyW1GoL67BRMA3Go1BSOe3TOhl/m/GRDIS3dX3Xw/GxQayZQbVmBzg6o/kYfcfK4NVxWqc5lCtejRAvCbB4IN3yODsG54ISjwybErsVbBzAs90KhLoVxQf9jQzH3NW58F+vhLiiYjnEsqkivlHRlVKMOJ522p5JGj8Za699aRxxxPnxxBMaiu4B8Tv33N2SMO4XQ4feFeuue3WWOT3J3rpZpsa2T/z93381ttzy3gaBPP/8rZMIHRZ9+sxuxIgRt+V6k5MYrRlPP715LjM9dtnlkHjnOyc3ctoqf8KEPRr7N3z4bbHeetcmcX82y18/iexH8jhmxE47fTU22+zhRvkTJuyaxPPzud4fkgSvl9uYEwMGPJHHPCi22GJ8krRh8d///aXcxz9keZPytxlJVleOxx7bPAngKrHppt+M/fa7Jo9nhfjRj3aJRx/dJvdjtRg58sZcdnp0dPRPMjslPvOZyxvHf+qp++e+7NQ49je96bpcZnau8648li3yu7vj058+OtZa69nc5/nxy19uHNdcc2oMHPhQljM4tzciBg16tHE91lvvx7Hvvj/L/WslJssu3IPimWcGZgdqaJ7zNfN8zMrzNivWX/+JxpOIQYPmNyb86Dkgh69HKaYgIrRIFvUR7K//GtJU1HCksXSSmpVhRJE6rDyq42sBj+/XMr6YMcEXXYBayhdr0N1RGddkOHak+IAMvlmEnO+4KMWUXWX6DpEE5JqXGJFkh/huBrwtwzLU4m9m/EcGP6/tUqEta98WpmSDDqf9pBTbt/ZeYhsAAAhPSURBVKIUn55hP7tSinl6kVo2hVal2FTX9kEHwDmn0OpwPJlB1dVRYJ/YNoMibPt8xbtngDbsgow9M5TtvCG1m2cok/L/swxWkgLnl0XjzgwDHL261s7xzhn2k1qvE1FRUbEcoZLi3oR2pPjoo0+I5557V7z3vWPjn/5p4oLBTgjJv/7rFvl51ILlYejQ6bHddjfEm9/8XGNShUce2SPe/e6jYvvtb22ot2D5558fGN/5zpnRr9/zceihByY5fCHOOmubJMVj4q1vPTPGjr08Ceywhio7atTMJMxbxu9//9VYZ53vx8EHX5TksSOOPXb/JKy7xgc/eFgS6/9dUH6/fvOTvA+P733vnNzPR5LMH9I4ljPOQIr3jw03PDMOP/yKXGZwkto+SVY7Gkqx/TLQ64EHhsfUqcPy9xVj+vQV8v0a8cc/fja3OTk+//mvJAmeGbNn94szzxwT06a9L7be+qAk939snBtlIOunnPKZmDJlt3jXu45N8ntdQxkHCvDEiW+KH//4jNy3SfGVrxzU+O6qqzaKX/3qtNz+NXktjm+Uj/CVfVtWrSiLgnKfOSf3379int9ReW8Oz2v7THbano411niuce4XH1F+vaRYurKDMqRGG58B7lF2oycylMk+gZAVUmybYzIokwaISUH2eiAbBf/u7RlF2WwHXt/tM5DXSRl8xndnsEzZr5syStYJZa6XMTEDiWwG64DfWSl0CMq5Q/jfl+E3xBbBpoqylxSyvTDoFLKkOIfKLZaHhe3L32TYFhsDH3czkFf1meNsVuiRaB0ayjbi/KsMJNW5cQ6dy1Z4AiTTBx8xywX7hf3RMdCxaQXF37Gwbjgu51vHQ1RUVCyHUMlW9HYMG6aCjyQgGyQpfOmRPzK55pqTk4zcm0T1j0lMpsZDD300yeNHG/aJZ54RGuTI77ZOAnlAXHTR5xtxwQX7x2WX7RsrrnhbrLrqfyWx7CSzBfPn98t1+y8ggh7TDxrEd+m3/g1yNGnSkCTW/IodcccdO2X5By4o//zzvxBXXrlnrLTSb2OVVX7XUBub0a/frCSw/RvkSdlekanzzts99t//10lovxs///lHk0C/tbEvI0Y8lWtR9rpHTB9/fEiWv37u54wk+5MbWRUKqL2Ubgr17Nlr5rkZ1VCxC/r2nd04bgS77FslxJ1wHoROwtprPxd/8zcPxRZb3J2droezEza9YT25885V49prN8l7Yq34v/9brbG881sI9ZIFZdGgtWJ/8dm1ZpNo3p9y/Q/PQEKRMKrr6yXEwNZAmX01QgwI6skZSDn1lVJqPxHK6zMKIQa2CX7dVhIKiOSPM3QGmo+TIk7JpTKzWfACX53RHUIM7CfKpDoXQgwL25dbMq7KaCXE8JsM6m4zIYYbMlgcjsi4MIO32radx1ZCfGiG8nWEXDMdCERYVgkEt10OaB5tg/xOyPh6hu1UQlxRsRyjkuLeDoRs110vjcGDH4iHH94zvvWtTzSyTiCQyMZmm90XW211Z+ywwx1J9O5qWB4Qx46OPklIZ8eoUR4NUo+nxDe+cWIceOCp8cUvntYI74844lux996XNpTgmTO7fz8gi6NHvxAjRyIQtvVAlj/+ZeUfdNApjfL32uuy3P7chRJLKvKVV76jYcMYOfI3cdxxn0xyfF589KPXxMc+dmtsvPH9eWzzGsdV0EmyfNcv4+X7Pnr081nOnbnNIUl6N4nhw1/yNsvWce21b0tCvFaexz/Fpps+0TieitcO19a9usoqM2KDDZ6KLbe8O/7qryYvmODjvvtWfhlRBtev54nyyhk6ZIgxyCbRuk33BuKEvCGS1NrFQYYrlgzYYgw4RGiJBpTiEzP8pynBXRH1ioqKilegql+9Ca+WfeLSSz8Ud9+9T8yZs0Yj88SgQdTOaY1JF2bPXj2/XyuXnJ8E9abYY49TkzzPaFgsLr/8vXHbbQfnciOTXN+XRHBSvh+QJHh0rvemJKS3xTHHUMgizj+ffeLQJDbnxpe/fFk89lin5QCR/OEPN4uJE78Wa655eRxyyLcbSqr9uuSSzePOOw/I/V4hy/9Tlj85yx+cJGl0Y59GjLg+y/9agzhNmLBbEqTPxUYbnRKf/ezP4umnO/3R5XhPP/1L8eST20T//k9mOQ9lOf1j1qx185f5+X5Eln9/kuXDsszOdHSI9PXX82vyEt+V22B3eC4OP/zYhqp+9tnsGp/J8/VcrLjiLVnurCRpmzaOe9Soq2O//c5odDCUVTzFo0ZdFWPHfnPBvlUsHpRr7J585JHheX8MiHvuWTdWW+3JvLZ9Guo9Rdl98lIHCrF5PfYJmSI+lkHZ/EoGsHZQjnUg3Tse4fOkSrFWUVFRUbGcopLi3oSFkeICBA5xoL7JiDB3rkfTHUkE5yWZm9VYjz2gVZVF+nz35JODkoB0qqIDB86NVVaZ1fi+eQCZz+223+635vLnzu0Xffp0NNThlVZatPKLjeHpp0053D/LmJOkacaCMtptmz1DlgS/DxvW/Ii5U4WeNm1QkviBjfM1fDgFfVaXtoiF7VtFz8D5dl/zl7t3brppo+x4PZ7XbIX4wAdYDx6NY49dVOW2kGKPxaXj8jheHl9Aik02wVqEDD+aUVFRUVGxnKOS4t6E7pDiiorlAe5/MXdu/+zwPB6nnMLi4LG41GNU4zIzWjsUUsxbKp+uQWGyUMiwQCX2uN2EDxUVFRUVFQ1UUtybgBT37fv+BhGoqKgAGUmmxDHH8MaXjqInHf4jctMitnzDBqg1p1UrpNhgKx5mWQkM3BKtg7oqKioqKioqKioqlhmwRUjDxRaB/CLEl2WY9riioqKiomIhiPh/Cbr7j1njeiEAAAAASUVORK5CYII=">
            <a:extLst>
              <a:ext uri="{FF2B5EF4-FFF2-40B4-BE49-F238E27FC236}">
                <a16:creationId xmlns:a16="http://schemas.microsoft.com/office/drawing/2014/main" id="{7E3233AB-2798-4FB8-8938-E15FEFC10D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BEB29B-F430-4E0B-9EAD-063E106E4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8" y="1100931"/>
            <a:ext cx="6627102" cy="289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6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ACE52-2D25-584D-8A85-DAEAB81D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7886700" cy="1325563"/>
          </a:xfrm>
        </p:spPr>
        <p:txBody>
          <a:bodyPr/>
          <a:lstStyle/>
          <a:p>
            <a:r>
              <a:rPr lang="en-US" b="1" u="sng" dirty="0"/>
              <a:t>GAN Architectures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11E8F5-4780-5542-891F-52873E4BE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905000"/>
            <a:ext cx="8634845" cy="1756874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F41796-90F2-4C6F-B2B9-84A0545F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5205667" cy="2021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49EA4C-CFBF-477D-BC25-8BA4E0AF8339}"/>
              </a:ext>
            </a:extLst>
          </p:cNvPr>
          <p:cNvSpPr txBox="1"/>
          <p:nvPr/>
        </p:nvSpPr>
        <p:spPr>
          <a:xfrm>
            <a:off x="76200" y="14397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Generator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1CC9E-E942-4E9E-BEBF-28199B5D4291}"/>
              </a:ext>
            </a:extLst>
          </p:cNvPr>
          <p:cNvSpPr txBox="1"/>
          <p:nvPr/>
        </p:nvSpPr>
        <p:spPr>
          <a:xfrm>
            <a:off x="116711" y="4114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Discriminator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1983F-EC37-4BB8-A468-67FB4EF27991}"/>
              </a:ext>
            </a:extLst>
          </p:cNvPr>
          <p:cNvSpPr txBox="1"/>
          <p:nvPr/>
        </p:nvSpPr>
        <p:spPr>
          <a:xfrm>
            <a:off x="5791200" y="4724400"/>
            <a:ext cx="32921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https://github.com/vdumoulin/conv_arithmetic</a:t>
            </a:r>
            <a:r>
              <a:rPr lang="en-US" sz="1200" dirty="0"/>
              <a:t> </a:t>
            </a:r>
          </a:p>
          <a:p>
            <a:r>
              <a:rPr lang="en-US" sz="1200" dirty="0"/>
              <a:t>for some cool illustrations of convolutional filters</a:t>
            </a:r>
          </a:p>
          <a:p>
            <a:endParaRPr lang="en-US" sz="1200" dirty="0"/>
          </a:p>
          <a:p>
            <a:r>
              <a:rPr lang="en-US" sz="1200" dirty="0"/>
              <a:t>32x1 vector is noise input</a:t>
            </a:r>
          </a:p>
          <a:p>
            <a:endParaRPr lang="en-US" sz="1200" dirty="0"/>
          </a:p>
          <a:p>
            <a:r>
              <a:rPr lang="en-US" sz="1200" dirty="0"/>
              <a:t>Conditional GANs (</a:t>
            </a:r>
            <a:r>
              <a:rPr lang="en-US" sz="1200" dirty="0" err="1"/>
              <a:t>cGANs</a:t>
            </a:r>
            <a:r>
              <a:rPr lang="en-US" sz="1200" dirty="0"/>
              <a:t>) concatenate additional</a:t>
            </a:r>
          </a:p>
          <a:p>
            <a:r>
              <a:rPr lang="en-US" sz="1200" dirty="0"/>
              <a:t>tunable variables onto the end of noise vector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49BDC-ABBB-45C7-892A-72924F30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2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6515-B1A9-4046-99CB-E5DC4B24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b="1" u="sng" dirty="0"/>
              <a:t>SAR Turing 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F2F02-18CE-4F66-A971-109C0109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694FE-0AAF-4DE8-95C7-4FE4497A88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501934"/>
            <a:ext cx="3143250" cy="1370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5B2A82-73B8-4913-A0BE-D0D022B85914}"/>
              </a:ext>
            </a:extLst>
          </p:cNvPr>
          <p:cNvSpPr txBox="1"/>
          <p:nvPr/>
        </p:nvSpPr>
        <p:spPr>
          <a:xfrm>
            <a:off x="222330" y="109938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Which one is real/fake?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D332C-56D5-40EA-9D72-A143E675E01F}"/>
              </a:ext>
            </a:extLst>
          </p:cNvPr>
          <p:cNvSpPr txBox="1"/>
          <p:nvPr/>
        </p:nvSpPr>
        <p:spPr>
          <a:xfrm>
            <a:off x="-762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8A246-E8B2-41FA-AF75-017E2E73F2D8}"/>
              </a:ext>
            </a:extLst>
          </p:cNvPr>
          <p:cNvSpPr txBox="1"/>
          <p:nvPr/>
        </p:nvSpPr>
        <p:spPr>
          <a:xfrm>
            <a:off x="5010150" y="5969603"/>
            <a:ext cx="4133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Answers: 1. R/F 2. F/R 3. R/F 4. R/F 5.R/F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D82C5-4765-43C3-BFAB-DD4A095268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3087626"/>
            <a:ext cx="3143250" cy="13709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59F091-253A-490A-B6EB-9F9D64984316}"/>
              </a:ext>
            </a:extLst>
          </p:cNvPr>
          <p:cNvSpPr txBox="1"/>
          <p:nvPr/>
        </p:nvSpPr>
        <p:spPr>
          <a:xfrm>
            <a:off x="-44370" y="34524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645973-4FDE-4E20-A95A-C6430B8AB0F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4800" y="4735109"/>
            <a:ext cx="3143250" cy="13709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B1A483-896A-4857-BDA3-CAC590C882AC}"/>
              </a:ext>
            </a:extLst>
          </p:cNvPr>
          <p:cNvSpPr txBox="1"/>
          <p:nvPr/>
        </p:nvSpPr>
        <p:spPr>
          <a:xfrm>
            <a:off x="0" y="52227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D51E92-C416-4C89-B921-BB381B8EE25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105400" y="1468715"/>
            <a:ext cx="3143250" cy="13709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5445F3-56E7-41CE-9252-CC4B253176E0}"/>
              </a:ext>
            </a:extLst>
          </p:cNvPr>
          <p:cNvSpPr txBox="1"/>
          <p:nvPr/>
        </p:nvSpPr>
        <p:spPr>
          <a:xfrm>
            <a:off x="4724400" y="19695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B8055F-1DDF-4694-9CB4-9B411E3E0E5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105400" y="3155474"/>
            <a:ext cx="3143250" cy="13709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1ECB70-3D8A-4665-9CD5-5327767888DD}"/>
              </a:ext>
            </a:extLst>
          </p:cNvPr>
          <p:cNvSpPr txBox="1"/>
          <p:nvPr/>
        </p:nvSpPr>
        <p:spPr>
          <a:xfrm>
            <a:off x="4724400" y="35884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28424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9A8B-F02D-480D-B719-ABB952E5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87" y="16397"/>
            <a:ext cx="7886700" cy="1325563"/>
          </a:xfrm>
        </p:spPr>
        <p:txBody>
          <a:bodyPr/>
          <a:lstStyle/>
          <a:p>
            <a:r>
              <a:rPr lang="en-US" b="1" u="sng" dirty="0"/>
              <a:t>Lessons Learned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79CEB-FBA4-422B-9666-A4CAA1D8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B61C4FE-76FE-4D91-B8EE-FB435A18E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012" y="1282710"/>
            <a:ext cx="486498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i="1" dirty="0"/>
          </a:p>
          <a:p>
            <a:pPr algn="ctr"/>
            <a:r>
              <a:rPr lang="en-US" sz="1800" b="1" u="sng" dirty="0"/>
              <a:t>Lessons Learned:</a:t>
            </a:r>
          </a:p>
          <a:p>
            <a:pPr algn="ctr"/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quality of images is sensitive to network architecture and hyperparameter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Off-the-shelf solutions don’t produce good results without modifications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Using a sliced Wasserstein loss function seems superior to L2 loss function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SME feedback on images critical for improving data</a:t>
            </a:r>
            <a:br>
              <a:rPr lang="en-US" sz="1800" i="1" dirty="0"/>
            </a:br>
            <a:endParaRPr lang="en-US" sz="1800" i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295313-CDF5-4A6E-B2D6-16E299609660}"/>
              </a:ext>
            </a:extLst>
          </p:cNvPr>
          <p:cNvGrpSpPr/>
          <p:nvPr/>
        </p:nvGrpSpPr>
        <p:grpSpPr>
          <a:xfrm>
            <a:off x="50480" y="1621094"/>
            <a:ext cx="4076012" cy="1794242"/>
            <a:chOff x="111655" y="1514707"/>
            <a:chExt cx="4076012" cy="17942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09D464-98B3-476D-9953-B39908F91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5988" r="169"/>
            <a:stretch/>
          </p:blipFill>
          <p:spPr>
            <a:xfrm>
              <a:off x="111655" y="1514707"/>
              <a:ext cx="1780675" cy="1794242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425C0618-2741-405D-BCC0-1F772C1FAB1B}"/>
                </a:ext>
              </a:extLst>
            </p:cNvPr>
            <p:cNvSpPr/>
            <p:nvPr/>
          </p:nvSpPr>
          <p:spPr>
            <a:xfrm>
              <a:off x="1956912" y="2110995"/>
              <a:ext cx="527421" cy="4009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044D23-E5A6-4268-88AE-2C3171874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6169"/>
            <a:stretch/>
          </p:blipFill>
          <p:spPr>
            <a:xfrm>
              <a:off x="2575678" y="1608825"/>
              <a:ext cx="1611989" cy="160600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EA9EB6-6C5D-4F89-9F5F-048ECDFE4E10}"/>
              </a:ext>
            </a:extLst>
          </p:cNvPr>
          <p:cNvSpPr txBox="1"/>
          <p:nvPr/>
        </p:nvSpPr>
        <p:spPr>
          <a:xfrm>
            <a:off x="72467" y="3694469"/>
            <a:ext cx="37607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Fixed generated images (above) to make them more “blocky” by changing activation function on generator network </a:t>
            </a:r>
            <a:r>
              <a:rPr lang="en-US" sz="1600"/>
              <a:t>from sigmoid </a:t>
            </a:r>
            <a:r>
              <a:rPr lang="en-US" sz="1600" dirty="0"/>
              <a:t>to 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SAR SMEs say blocky images more realistic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of changes in network architecture producing better images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C0F36-CF2D-417D-83AF-9BD05720E306}"/>
              </a:ext>
            </a:extLst>
          </p:cNvPr>
          <p:cNvSpPr txBox="1"/>
          <p:nvPr/>
        </p:nvSpPr>
        <p:spPr>
          <a:xfrm>
            <a:off x="98607" y="1219200"/>
            <a:ext cx="346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 of Lesson Learned:</a:t>
            </a:r>
          </a:p>
        </p:txBody>
      </p:sp>
    </p:spTree>
    <p:extLst>
      <p:ext uri="{BB962C8B-B14F-4D97-AF65-F5344CB8AC3E}">
        <p14:creationId xmlns:p14="http://schemas.microsoft.com/office/powerpoint/2010/main" val="352473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3" y="-266942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Additional Results and Future Directions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8800"/>
            <a:ext cx="8096250" cy="46482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2060"/>
                </a:solidFill>
              </a:rPr>
              <a:t>Additional results from using Pix2Pix and </a:t>
            </a:r>
            <a:r>
              <a:rPr lang="en-US" sz="1800" dirty="0" err="1">
                <a:solidFill>
                  <a:srgbClr val="002060"/>
                </a:solidFill>
              </a:rPr>
              <a:t>CycleGAN</a:t>
            </a:r>
            <a:r>
              <a:rPr lang="en-US" sz="1800" dirty="0">
                <a:solidFill>
                  <a:srgbClr val="002060"/>
                </a:solidFill>
              </a:rPr>
              <a:t> on improving synthetic SAR images</a:t>
            </a:r>
          </a:p>
          <a:p>
            <a:pPr lvl="1"/>
            <a:r>
              <a:rPr lang="en-US" sz="1500" dirty="0">
                <a:solidFill>
                  <a:srgbClr val="002060"/>
                </a:solidFill>
              </a:rPr>
              <a:t>Can show examples later if interested</a:t>
            </a:r>
          </a:p>
          <a:p>
            <a:pPr lvl="1"/>
            <a:r>
              <a:rPr lang="en-US" sz="1500" dirty="0">
                <a:solidFill>
                  <a:srgbClr val="002060"/>
                </a:solidFill>
              </a:rPr>
              <a:t>Dan Moser </a:t>
            </a:r>
          </a:p>
          <a:p>
            <a:r>
              <a:rPr lang="en-US" sz="1800" dirty="0">
                <a:solidFill>
                  <a:srgbClr val="002060"/>
                </a:solidFill>
              </a:rPr>
              <a:t>Examining several improvements on ‘vanilla” GANs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Sliced Wasserstein GAN: Replace loss function with Sliced Wasserstein loss function</a:t>
            </a:r>
          </a:p>
          <a:p>
            <a:pPr lvl="2"/>
            <a:r>
              <a:rPr lang="en-US" sz="1300" dirty="0">
                <a:solidFill>
                  <a:srgbClr val="002060"/>
                </a:solidFill>
              </a:rPr>
              <a:t>Cost to transform one pile of dirt into a different pile of dirt</a:t>
            </a:r>
          </a:p>
          <a:p>
            <a:pPr lvl="2"/>
            <a:r>
              <a:rPr lang="en-US" sz="1300" dirty="0">
                <a:solidFill>
                  <a:srgbClr val="002060"/>
                </a:solidFill>
              </a:rPr>
              <a:t>Mathematical arguments support Wasserstein being a better loss function</a:t>
            </a:r>
          </a:p>
          <a:p>
            <a:pPr lvl="2"/>
            <a:r>
              <a:rPr lang="en-US" sz="1300" dirty="0">
                <a:solidFill>
                  <a:srgbClr val="002060"/>
                </a:solidFill>
              </a:rPr>
              <a:t>Derrek Yager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Data Augmentation: Expand data set by translating pictures, adding noise, etc.</a:t>
            </a:r>
          </a:p>
          <a:p>
            <a:pPr lvl="2"/>
            <a:r>
              <a:rPr lang="en-US" sz="1300" dirty="0">
                <a:solidFill>
                  <a:srgbClr val="002060"/>
                </a:solidFill>
              </a:rPr>
              <a:t>Theo Stangebye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Network Architecture: More layers? Pooling -&gt; Capsule Network?</a:t>
            </a:r>
          </a:p>
          <a:p>
            <a:pPr lvl="2"/>
            <a:r>
              <a:rPr lang="en-US" sz="1000" dirty="0">
                <a:solidFill>
                  <a:srgbClr val="002060"/>
                </a:solidFill>
              </a:rPr>
              <a:t>Alex Schwing and Dan Moser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Examine Automatic </a:t>
            </a:r>
            <a:r>
              <a:rPr lang="en-US" sz="1600">
                <a:solidFill>
                  <a:srgbClr val="002060"/>
                </a:solidFill>
              </a:rPr>
              <a:t>Target Recognition (ATR) </a:t>
            </a:r>
            <a:r>
              <a:rPr lang="en-US" sz="1600" dirty="0">
                <a:solidFill>
                  <a:srgbClr val="002060"/>
                </a:solidFill>
              </a:rPr>
              <a:t>properties of generated images</a:t>
            </a:r>
          </a:p>
          <a:p>
            <a:pPr lvl="2"/>
            <a:r>
              <a:rPr lang="en-US" sz="1300" dirty="0">
                <a:solidFill>
                  <a:srgbClr val="002060"/>
                </a:solidFill>
              </a:rPr>
              <a:t>Mary Moya</a:t>
            </a:r>
          </a:p>
          <a:p>
            <a:r>
              <a:rPr lang="en-US" sz="1900" dirty="0">
                <a:solidFill>
                  <a:srgbClr val="002060"/>
                </a:solidFill>
              </a:rPr>
              <a:t>Other staff members developing statistical tests for comparing SAR images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Michelle Hummel</a:t>
            </a:r>
          </a:p>
          <a:p>
            <a:pPr marL="0" indent="0"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7F27-1B1D-438C-B99F-95B99882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52A5-1676-4338-8794-F2C241E2F68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2AB8503CA0804F8BCCB879F648DF47" ma:contentTypeVersion="0" ma:contentTypeDescription="Create a new document." ma:contentTypeScope="" ma:versionID="6a3124ec590ffef31edf8a30941a096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919a2b553f4250e763baf9e68fc6a1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07B761-AB91-4314-891E-D360568BFFF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7436D9-0053-499E-A1F2-9AB1A3E17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A89188-839F-4BCE-A14E-1E765E7A9D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20400</TotalTime>
  <Words>592</Words>
  <Application>Microsoft Office PowerPoint</Application>
  <PresentationFormat>On-screen Show (4:3)</PresentationFormat>
  <Paragraphs>94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Theme</vt:lpstr>
      <vt:lpstr>“Synthetic Aperture Radar image generation using Generative Adversarial Networks”</vt:lpstr>
      <vt:lpstr>Synthetic Aperture Radar (SAR) overview</vt:lpstr>
      <vt:lpstr>Generating SAR Images with GANs</vt:lpstr>
      <vt:lpstr>Research questions</vt:lpstr>
      <vt:lpstr>Algorithmic approach of your solution</vt:lpstr>
      <vt:lpstr>GAN Architectures</vt:lpstr>
      <vt:lpstr>SAR Turing Test</vt:lpstr>
      <vt:lpstr>Lessons Learned</vt:lpstr>
      <vt:lpstr>Additional Results and Future Directions</vt:lpstr>
    </vt:vector>
  </TitlesOfParts>
  <Company>Sandia National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Sandia National Laboratories</dc:creator>
  <cp:lastModifiedBy>Joshua Coon</cp:lastModifiedBy>
  <cp:revision>380</cp:revision>
  <cp:lastPrinted>2016-07-27T15:55:51Z</cp:lastPrinted>
  <dcterms:created xsi:type="dcterms:W3CDTF">2015-02-24T23:19:05Z</dcterms:created>
  <dcterms:modified xsi:type="dcterms:W3CDTF">2019-02-17T18:23:46Z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0x0101009F2AB8503CA0804F8BCCB879F648DF47</vt:lpwstr>
  </property>
</Properties>
</file>