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3375600" cy="1874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04">
          <p15:clr>
            <a:srgbClr val="A4A3A4"/>
          </p15:clr>
        </p15:guide>
        <p15:guide id="2" pos="1051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iFbDsA9KExIWpAZ+2wiIhu7UX0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3"/>
    <p:restoredTop sz="94719"/>
  </p:normalViewPr>
  <p:slideViewPr>
    <p:cSldViewPr snapToGrid="0">
      <p:cViewPr>
        <p:scale>
          <a:sx n="72" d="100"/>
          <a:sy n="72" d="100"/>
        </p:scale>
        <p:origin x="-2000" y="-2376"/>
      </p:cViewPr>
      <p:guideLst>
        <p:guide orient="horz" pos="5904"/>
        <p:guide pos="105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Cook" userId="32f940418afe24a9" providerId="LiveId" clId="{2690C59C-C28C-4D4F-8E86-4EDE9417993D}"/>
    <pc:docChg chg="modSld">
      <pc:chgData name="Joshua Cook" userId="32f940418afe24a9" providerId="LiveId" clId="{2690C59C-C28C-4D4F-8E86-4EDE9417993D}" dt="2024-02-22T23:25:14.526" v="5" actId="20577"/>
      <pc:docMkLst>
        <pc:docMk/>
      </pc:docMkLst>
      <pc:sldChg chg="modSp mod">
        <pc:chgData name="Joshua Cook" userId="32f940418afe24a9" providerId="LiveId" clId="{2690C59C-C28C-4D4F-8E86-4EDE9417993D}" dt="2024-02-22T23:25:14.526" v="5" actId="20577"/>
        <pc:sldMkLst>
          <pc:docMk/>
          <pc:sldMk cId="0" sldId="256"/>
        </pc:sldMkLst>
        <pc:spChg chg="mod">
          <ac:chgData name="Joshua Cook" userId="32f940418afe24a9" providerId="LiveId" clId="{2690C59C-C28C-4D4F-8E86-4EDE9417993D}" dt="2024-02-22T23:25:14.526" v="5" actId="20577"/>
          <ac:spMkLst>
            <pc:docMk/>
            <pc:sldMk cId="0" sldId="256"/>
            <ac:spMk id="98" creationId="{00000000-0000-0000-0000-000000000000}"/>
          </ac:spMkLst>
        </pc:spChg>
      </pc:sldChg>
    </pc:docChg>
  </pc:docChgLst>
  <pc:docChgLst>
    <pc:chgData name="Joshua Cook" userId="32f940418afe24a9" providerId="LiveId" clId="{87A158D5-5DBF-AB49-B39E-23C6ED53EFB3}"/>
    <pc:docChg chg="modSld">
      <pc:chgData name="Joshua Cook" userId="32f940418afe24a9" providerId="LiveId" clId="{87A158D5-5DBF-AB49-B39E-23C6ED53EFB3}" dt="2024-02-22T23:26:26.177" v="4" actId="20577"/>
      <pc:docMkLst>
        <pc:docMk/>
      </pc:docMkLst>
      <pc:sldChg chg="modSp mod">
        <pc:chgData name="Joshua Cook" userId="32f940418afe24a9" providerId="LiveId" clId="{87A158D5-5DBF-AB49-B39E-23C6ED53EFB3}" dt="2024-02-22T23:26:26.177" v="4" actId="20577"/>
        <pc:sldMkLst>
          <pc:docMk/>
          <pc:sldMk cId="0" sldId="256"/>
        </pc:sldMkLst>
        <pc:spChg chg="mod">
          <ac:chgData name="Joshua Cook" userId="32f940418afe24a9" providerId="LiveId" clId="{87A158D5-5DBF-AB49-B39E-23C6ED53EFB3}" dt="2024-02-22T23:26:26.177" v="4" actId="20577"/>
          <ac:spMkLst>
            <pc:docMk/>
            <pc:sldMk cId="0" sldId="256"/>
            <ac:spMk id="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7825" y="685800"/>
            <a:ext cx="610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502107" y="-4460081"/>
            <a:ext cx="12371387" cy="3003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80341353" y="10286782"/>
            <a:ext cx="43934062" cy="2748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25091989" y="-16923605"/>
            <a:ext cx="43934062" cy="81903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2503170" y="5823168"/>
            <a:ext cx="28369260" cy="401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5006340" y="10622280"/>
            <a:ext cx="23362920" cy="479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t" anchorCtr="0">
            <a:noAutofit/>
          </a:bodyPr>
          <a:lstStyle>
            <a:lvl1pPr lvl="0" algn="ctr">
              <a:spcBef>
                <a:spcPts val="2020"/>
              </a:spcBef>
              <a:spcAft>
                <a:spcPts val="0"/>
              </a:spcAft>
              <a:buClr>
                <a:srgbClr val="888888"/>
              </a:buClr>
              <a:buSzPts val="101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760"/>
              </a:spcBef>
              <a:spcAft>
                <a:spcPts val="0"/>
              </a:spcAft>
              <a:buClr>
                <a:srgbClr val="888888"/>
              </a:buClr>
              <a:buSzPts val="8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7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668463" y="4373563"/>
            <a:ext cx="30038675" cy="1237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636442" y="12045529"/>
            <a:ext cx="28369260" cy="372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6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636442" y="7945020"/>
            <a:ext cx="28369260" cy="410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b" anchorCtr="0">
            <a:noAutofit/>
          </a:bodyPr>
          <a:lstStyle>
            <a:lvl1pPr marL="457200" lvl="0" indent="-228600" algn="l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 sz="63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14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 sz="57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 sz="50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107275" y="12015154"/>
            <a:ext cx="54693107" cy="339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t" anchorCtr="0">
            <a:noAutofit/>
          </a:bodyPr>
          <a:lstStyle>
            <a:lvl1pPr marL="457200" lvl="0" indent="-78740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Char char="•"/>
              <a:defRPr sz="8800"/>
            </a:lvl1pPr>
            <a:lvl2pPr marL="914400" lvl="1" indent="-70485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7500"/>
            </a:lvl2pPr>
            <a:lvl3pPr marL="1371600" lvl="2" indent="-62865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3pPr>
            <a:lvl4pPr marL="1828800" lvl="3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–"/>
              <a:defRPr sz="5700"/>
            </a:lvl4pPr>
            <a:lvl5pPr marL="2286000" lvl="4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»"/>
              <a:defRPr sz="5700"/>
            </a:lvl5pPr>
            <a:lvl6pPr marL="2743200" lvl="5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6pPr>
            <a:lvl7pPr marL="3200400" lvl="6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7pPr>
            <a:lvl8pPr marL="3657600" lvl="7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8pPr>
            <a:lvl9pPr marL="4114800" lvl="8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356641" y="12015154"/>
            <a:ext cx="54693104" cy="339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t" anchorCtr="0">
            <a:noAutofit/>
          </a:bodyPr>
          <a:lstStyle>
            <a:lvl1pPr marL="457200" lvl="0" indent="-78740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Char char="•"/>
              <a:defRPr sz="8800"/>
            </a:lvl1pPr>
            <a:lvl2pPr marL="914400" lvl="1" indent="-70485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7500"/>
            </a:lvl2pPr>
            <a:lvl3pPr marL="1371600" lvl="2" indent="-62865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3pPr>
            <a:lvl4pPr marL="1828800" lvl="3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–"/>
              <a:defRPr sz="5700"/>
            </a:lvl4pPr>
            <a:lvl5pPr marL="2286000" lvl="4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»"/>
              <a:defRPr sz="5700"/>
            </a:lvl5pPr>
            <a:lvl6pPr marL="2743200" lvl="5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6pPr>
            <a:lvl7pPr marL="3200400" lvl="6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7pPr>
            <a:lvl8pPr marL="3657600" lvl="7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8pPr>
            <a:lvl9pPr marL="4114800" lvl="8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668780" y="750677"/>
            <a:ext cx="3003804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668782" y="4195976"/>
            <a:ext cx="14746687" cy="17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 b="1"/>
            </a:lvl1pPr>
            <a:lvl2pPr marL="914400" lvl="1" indent="-2286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 b="1"/>
            </a:lvl2pPr>
            <a:lvl3pPr marL="1371600" lvl="2" indent="-228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1668782" y="5944659"/>
            <a:ext cx="14746687" cy="108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t" anchorCtr="0">
            <a:noAutofit/>
          </a:bodyPr>
          <a:lstStyle>
            <a:lvl1pPr marL="457200" lvl="0" indent="-70485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1pPr>
            <a:lvl2pPr marL="914400" lvl="1" indent="-62865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–"/>
              <a:defRPr sz="6300"/>
            </a:lvl2pPr>
            <a:lvl3pPr marL="1371600" lvl="2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3pPr>
            <a:lvl4pPr marL="1828800" lvl="3" indent="-5461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–"/>
              <a:defRPr sz="5000"/>
            </a:lvl4pPr>
            <a:lvl5pPr marL="2286000" lvl="4" indent="-5461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»"/>
              <a:defRPr sz="5000"/>
            </a:lvl5pPr>
            <a:lvl6pPr marL="2743200" lvl="5" indent="-5461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6pPr>
            <a:lvl7pPr marL="3200400" lvl="6" indent="-5461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7pPr>
            <a:lvl8pPr marL="3657600" lvl="7" indent="-5461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8pPr>
            <a:lvl9pPr marL="4114800" lvl="8" indent="-5461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16954345" y="4195976"/>
            <a:ext cx="14752480" cy="17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 b="1"/>
            </a:lvl1pPr>
            <a:lvl2pPr marL="914400" lvl="1" indent="-2286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 b="1"/>
            </a:lvl2pPr>
            <a:lvl3pPr marL="1371600" lvl="2" indent="-228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16954345" y="5944659"/>
            <a:ext cx="14752480" cy="108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t" anchorCtr="0">
            <a:noAutofit/>
          </a:bodyPr>
          <a:lstStyle>
            <a:lvl1pPr marL="457200" lvl="0" indent="-70485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1pPr>
            <a:lvl2pPr marL="914400" lvl="1" indent="-62865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–"/>
              <a:defRPr sz="6300"/>
            </a:lvl2pPr>
            <a:lvl3pPr marL="1371600" lvl="2" indent="-59055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3pPr>
            <a:lvl4pPr marL="1828800" lvl="3" indent="-5461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–"/>
              <a:defRPr sz="5000"/>
            </a:lvl4pPr>
            <a:lvl5pPr marL="2286000" lvl="4" indent="-5461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»"/>
              <a:defRPr sz="5000"/>
            </a:lvl5pPr>
            <a:lvl6pPr marL="2743200" lvl="5" indent="-5461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6pPr>
            <a:lvl7pPr marL="3200400" lvl="6" indent="-5461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7pPr>
            <a:lvl8pPr marL="3657600" lvl="7" indent="-5461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8pPr>
            <a:lvl9pPr marL="4114800" lvl="8" indent="-5461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668785" y="746337"/>
            <a:ext cx="10980341" cy="317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3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3048935" y="746342"/>
            <a:ext cx="18657888" cy="1599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t" anchorCtr="0">
            <a:noAutofit/>
          </a:bodyPr>
          <a:lstStyle>
            <a:lvl1pPr marL="457200" lvl="0" indent="-869950" algn="l">
              <a:spcBef>
                <a:spcPts val="2020"/>
              </a:spcBef>
              <a:spcAft>
                <a:spcPts val="0"/>
              </a:spcAft>
              <a:buClr>
                <a:schemeClr val="dk1"/>
              </a:buClr>
              <a:buSzPts val="10100"/>
              <a:buChar char="•"/>
              <a:defRPr sz="10100"/>
            </a:lvl1pPr>
            <a:lvl2pPr marL="914400" lvl="1" indent="-78740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Char char="–"/>
              <a:defRPr sz="8800"/>
            </a:lvl2pPr>
            <a:lvl3pPr marL="1371600" lvl="2" indent="-70485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3pPr>
            <a:lvl4pPr marL="1828800" lvl="3" indent="-62865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–"/>
              <a:defRPr sz="6300"/>
            </a:lvl4pPr>
            <a:lvl5pPr marL="2286000" lvl="4" indent="-62865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»"/>
              <a:defRPr sz="6300"/>
            </a:lvl5pPr>
            <a:lvl6pPr marL="2743200" lvl="5" indent="-62865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6pPr>
            <a:lvl7pPr marL="3200400" lvl="6" indent="-62865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7pPr>
            <a:lvl8pPr marL="3657600" lvl="7" indent="-62865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8pPr>
            <a:lvl9pPr marL="4114800" lvl="8" indent="-62865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668785" y="3922608"/>
            <a:ext cx="10980341" cy="128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t" anchorCtr="0">
            <a:noAutofit/>
          </a:bodyPr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1pPr>
            <a:lvl2pPr marL="914400" lvl="1" indent="-2286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/>
            </a:lvl2pPr>
            <a:lvl3pPr marL="1371600" lvl="2" indent="-228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marL="2743200" lvl="5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6pPr>
            <a:lvl7pPr marL="3200400" lvl="6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7pPr>
            <a:lvl8pPr marL="3657600" lvl="7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8pPr>
            <a:lvl9pPr marL="4114800" lvl="8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541853" y="13121644"/>
            <a:ext cx="20025360" cy="1549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3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6541853" y="1674918"/>
            <a:ext cx="20025360" cy="1124712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541853" y="14670727"/>
            <a:ext cx="20025360" cy="2199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t" anchorCtr="0">
            <a:noAutofit/>
          </a:bodyPr>
          <a:lstStyle>
            <a:lvl1pPr marL="457200" lvl="0" indent="-228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1pPr>
            <a:lvl2pPr marL="914400" lvl="1" indent="-2286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/>
            </a:lvl2pPr>
            <a:lvl3pPr marL="1371600" lvl="2" indent="-228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marL="2743200" lvl="5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6pPr>
            <a:lvl7pPr marL="3200400" lvl="6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7pPr>
            <a:lvl8pPr marL="3657600" lvl="7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8pPr>
            <a:lvl9pPr marL="4114800" lvl="8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668463" y="4373563"/>
            <a:ext cx="30038675" cy="1237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t" anchorCtr="0">
            <a:noAutofit/>
          </a:bodyPr>
          <a:lstStyle>
            <a:lvl1pPr marL="457200" marR="0" lvl="0" indent="-869950" algn="l" rtl="0">
              <a:spcBef>
                <a:spcPts val="2020"/>
              </a:spcBef>
              <a:spcAft>
                <a:spcPts val="0"/>
              </a:spcAft>
              <a:buClr>
                <a:schemeClr val="dk1"/>
              </a:buClr>
              <a:buSzPts val="10100"/>
              <a:buFont typeface="Arial"/>
              <a:buChar char="•"/>
              <a:defRPr sz="1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8740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–"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0485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28650" algn="l" rtl="0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–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28650" algn="l" rtl="0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»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28650" algn="l" rtl="0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28650" algn="l" rtl="0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28650" algn="l" rtl="0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28650" algn="l" rtl="0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sz="6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7500" tIns="143750" rIns="287500" bIns="143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37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9F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28600" y="122238"/>
            <a:ext cx="32689800" cy="24685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952500" y="0"/>
            <a:ext cx="315087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Statistical Considerations in the Development of a Consensus Statement</a:t>
            </a:r>
            <a:br>
              <a:rPr lang="en-US" sz="4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Joshua J. Cook, M.S.</a:t>
            </a:r>
            <a:r>
              <a:rPr lang="en-US" sz="4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Jimenez</a:t>
            </a: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B.S.</a:t>
            </a:r>
            <a:r>
              <a:rPr lang="en-US" sz="4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Joshua Stillman</a:t>
            </a: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B.S.</a:t>
            </a:r>
            <a:r>
              <a:rPr lang="en-US" sz="4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Achraf Cohen, Ph.D.</a:t>
            </a:r>
            <a:r>
              <a:rPr lang="en-US" sz="5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b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West Florida (UWF), </a:t>
            </a:r>
            <a:r>
              <a:rPr lang="en-US" sz="4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Georgetown University School of Medicine (GU), </a:t>
            </a:r>
            <a:r>
              <a:rPr lang="en-US" sz="4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Florida (UF)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447800" y="674688"/>
            <a:ext cx="3124200" cy="123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 or University Logo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228600" y="2874963"/>
            <a:ext cx="8001000" cy="155654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8505567" y="2767307"/>
            <a:ext cx="8001000" cy="1556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Nominal Group Technique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16687800" y="2874963"/>
            <a:ext cx="8001000" cy="155654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•Method</a:t>
            </a:r>
            <a:endParaRPr sz="5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4917400" y="2874963"/>
            <a:ext cx="8001000" cy="155654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28600" y="2819400"/>
            <a:ext cx="8001000" cy="9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8458200" y="2819400"/>
            <a:ext cx="80010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2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EVALUATING    RAND/UCLA METHODOLOGY (RAM)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6687800" y="2819400"/>
            <a:ext cx="80010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STATISTICAL CONSIDERATIONS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24917400" y="2819400"/>
            <a:ext cx="8001000" cy="184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CONCLUSION AND ADDITIONAL RESOURCES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24814211" y="13229124"/>
            <a:ext cx="8001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381000" y="3675063"/>
            <a:ext cx="7848600" cy="16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a </a:t>
            </a:r>
            <a:r>
              <a:rPr lang="en-US" sz="31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consensus statement:</a:t>
            </a:r>
            <a:endParaRPr sz="3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3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comprehensive summary of the </a:t>
            </a:r>
            <a:r>
              <a:rPr lang="en-US" sz="31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opinions</a:t>
            </a:r>
            <a:r>
              <a:rPr lang="en-US" sz="3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panel of experts… </a:t>
            </a:r>
            <a:r>
              <a:rPr lang="en-US" sz="31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guidance</a:t>
            </a:r>
            <a:r>
              <a:rPr lang="en-US" sz="3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health care professionals, especially on controversial or poorly understood aspects of care</a:t>
            </a:r>
            <a:r>
              <a:rPr lang="en-US" sz="31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-</a:t>
            </a:r>
            <a:r>
              <a:rPr lang="en-US" sz="3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Miller-Keane Encyclopedia</a:t>
            </a:r>
            <a:endParaRPr sz="31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are they used?</a:t>
            </a:r>
            <a:endParaRPr sz="3100"/>
          </a:p>
          <a:p>
            <a:pPr marL="457200" marR="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●"/>
            </a:pPr>
            <a:r>
              <a:rPr lang="en-US" sz="3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Rare</a:t>
            </a:r>
            <a:r>
              <a:rPr lang="en-US"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3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high-risk </a:t>
            </a:r>
            <a:r>
              <a:rPr lang="en-US"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 conditions</a:t>
            </a:r>
            <a:endParaRPr sz="3100"/>
          </a:p>
          <a:p>
            <a:pPr marL="457200" marR="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●"/>
            </a:pPr>
            <a:r>
              <a:rPr lang="en-US"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standards for technological development</a:t>
            </a:r>
            <a:endParaRPr sz="3100"/>
          </a:p>
          <a:p>
            <a:pPr marL="457200" marR="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●"/>
            </a:pPr>
            <a:r>
              <a:rPr lang="en-US"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Economic policy guidance</a:t>
            </a:r>
            <a:endParaRPr sz="3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8637600" y="5467499"/>
            <a:ext cx="7848600" cy="79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RAND/UCLA Appropriateness Method (RAM):</a:t>
            </a:r>
            <a:endParaRPr sz="31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criteria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(industry-dependent)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experts (n = 9-15; not based on statistical power / hypothesis tests)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initial clinical comparison round (usually PRISMA guidelines)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1st round - experts independently rate appropriateness of </a:t>
            </a: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clinical scenarios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based on clinical judgment/appropriateness </a:t>
            </a:r>
            <a:r>
              <a:rPr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(1-9)</a:t>
            </a:r>
            <a:endParaRPr sz="3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2nd round - experts meet to </a:t>
            </a: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ratings, then given the opportunity to </a:t>
            </a: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 again; third round if needed</a:t>
            </a:r>
            <a:endParaRPr sz="3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consensus reached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recommendations for clinical indications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5031700" y="14046325"/>
            <a:ext cx="7772400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+mj-lt"/>
              <a:buAutoNum type="arabicPeriod"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Birko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S, Dove ES,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Özdemir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V. Evaluation of Nine Consensus Indices in Delphi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Foresight Research 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Their Dependency on Delphi Survey Characteristics: A Simulation Study and Debate on Delphi Design and Interpretation.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PLoS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One. 2015;10(8):e0135162. Published 2015 Aug 13. doi:10.1371/journal.pone.0135162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+mj-lt"/>
              <a:buAutoNum type="arabicPeriod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Fitch, K., Bernstein, S. J., Aguilar, M. D.,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Burnand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B.,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LaCalle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J. R.,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Lázaro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P., ... &amp; Kahan, J. P. (2001). The RAND/UCLA appropriateness method user's manual. RAND Corporation.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+mj-lt"/>
              <a:buAutoNum type="arabicPeriod"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Kwong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J. S., Chen, H., &amp; Sun, X. (2016). Development of Evidence-based Recommendations: Implications for Preparing Expert Consensus Statements. Chinese medical journal, 129(24), 2998–3000. </a:t>
            </a:r>
          </a:p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+mj-lt"/>
              <a:buAutoNum type="arabicPeriod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Miller BF, Keane CB, O’Toole MT. Encyclopedia &amp; Dictionary of Medicine, Nursing, &amp; Allied Health. 7th Edition. Saunders; 2003.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+mj-lt"/>
              <a:buAutoNum type="arabicPeriod"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Siwiec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J.,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Konieczna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M., &amp;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Koperny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M. (2019). Good practice for guidance development – review of consensus methods. 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Zeszyty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Naukowe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Ochrony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Zdrowia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Zdrowie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Publiczne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Zarzadzanie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17(4), 217-229.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doi:https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://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doi.org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/10.4467/2G842627OZ.19.023.12185  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+mj-lt"/>
              <a:buAutoNum type="arabicPeriod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Sparks JB,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Klamerus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ML,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Caverly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TJ, et al. Planning and Reporting Effective Web-Based RAND/UCLA Appropriateness Method Panels: Literature Review and Preliminary Recommendations. J Med Internet Res. 2022;24(8):e33898. Published 2022 Aug 26. doi:10.2196/33898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5100425" y="3751275"/>
            <a:ext cx="7848600" cy="9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 sz="31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Consensus studies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(i.e., statements) are key tools to assess clinical treatment appropriateness and agreement among experts.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they are </a:t>
            </a:r>
            <a:r>
              <a:rPr lang="en-US" sz="31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opinions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thus do not have the same statistical rigor of traditional studies.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 should be taken to include measures outside of traditional statistics to ensure the </a:t>
            </a: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validity and reliability of findings.</a:t>
            </a:r>
            <a:endParaRPr sz="3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Repository: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 &amp; Terms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Review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of RAM in R</a:t>
            </a:r>
            <a:endParaRPr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 descr="Blue text on a black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3732"/>
            <a:ext cx="4700457" cy="2001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"/>
          <p:cNvGrpSpPr/>
          <p:nvPr/>
        </p:nvGrpSpPr>
        <p:grpSpPr>
          <a:xfrm>
            <a:off x="318648" y="7783931"/>
            <a:ext cx="7815827" cy="7277852"/>
            <a:chOff x="-56287" y="793374"/>
            <a:chExt cx="7815827" cy="7277852"/>
          </a:xfrm>
        </p:grpSpPr>
        <p:sp>
          <p:nvSpPr>
            <p:cNvPr id="102" name="Google Shape;102;p1"/>
            <p:cNvSpPr/>
            <p:nvPr/>
          </p:nvSpPr>
          <p:spPr>
            <a:xfrm>
              <a:off x="817954" y="1695711"/>
              <a:ext cx="6036214" cy="6036214"/>
            </a:xfrm>
            <a:prstGeom prst="blockArc">
              <a:avLst>
                <a:gd name="adj1" fmla="val 11880000"/>
                <a:gd name="adj2" fmla="val 16200000"/>
                <a:gd name="adj3" fmla="val 4639"/>
              </a:avLst>
            </a:prstGeom>
            <a:solidFill>
              <a:srgbClr val="F79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817954" y="1695711"/>
              <a:ext cx="6036214" cy="6036214"/>
            </a:xfrm>
            <a:prstGeom prst="blockArc">
              <a:avLst>
                <a:gd name="adj1" fmla="val 7560000"/>
                <a:gd name="adj2" fmla="val 11880000"/>
                <a:gd name="adj3" fmla="val 4639"/>
              </a:avLst>
            </a:prstGeom>
            <a:solidFill>
              <a:srgbClr val="49A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817954" y="1695711"/>
              <a:ext cx="6036214" cy="6036214"/>
            </a:xfrm>
            <a:prstGeom prst="blockArc">
              <a:avLst>
                <a:gd name="adj1" fmla="val 3240000"/>
                <a:gd name="adj2" fmla="val 7560000"/>
                <a:gd name="adj3" fmla="val 463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17954" y="1695711"/>
              <a:ext cx="6036214" cy="6036214"/>
            </a:xfrm>
            <a:prstGeom prst="blockArc">
              <a:avLst>
                <a:gd name="adj1" fmla="val 20520000"/>
                <a:gd name="adj2" fmla="val 3240000"/>
                <a:gd name="adj3" fmla="val 463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17954" y="1695711"/>
              <a:ext cx="6036214" cy="6036214"/>
            </a:xfrm>
            <a:prstGeom prst="blockArc">
              <a:avLst>
                <a:gd name="adj1" fmla="val 16200000"/>
                <a:gd name="adj2" fmla="val 20520000"/>
                <a:gd name="adj3" fmla="val 4639"/>
              </a:avLst>
            </a:prstGeom>
            <a:solidFill>
              <a:srgbClr val="BF5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045833" y="3236963"/>
              <a:ext cx="3580500" cy="2953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 txBox="1"/>
            <p:nvPr/>
          </p:nvSpPr>
          <p:spPr>
            <a:xfrm>
              <a:off x="2570179" y="3669524"/>
              <a:ext cx="2531764" cy="2088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875" tIns="55875" rIns="55875" bIns="55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Consensus Methods </a:t>
              </a: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2863715" y="793374"/>
              <a:ext cx="1944692" cy="1944692"/>
            </a:xfrm>
            <a:prstGeom prst="ellipse">
              <a:avLst/>
            </a:prstGeom>
            <a:solidFill>
              <a:srgbClr val="BF504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3148509" y="1078168"/>
              <a:ext cx="1375104" cy="1375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35550" rIns="35550" bIns="35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Delphi</a:t>
              </a: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5582440" y="2830506"/>
              <a:ext cx="2177100" cy="1944600"/>
            </a:xfrm>
            <a:prstGeom prst="ellipse">
              <a:avLst/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5710002" y="3115218"/>
              <a:ext cx="1944600" cy="137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35550" rIns="35550" bIns="35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4800" b="1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RAM</a:t>
              </a:r>
              <a:endParaRPr sz="3400" b="1" u="sng"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4328566" y="6126534"/>
              <a:ext cx="2480688" cy="1944692"/>
            </a:xfrm>
            <a:prstGeom prst="ellipse">
              <a:avLst/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4691854" y="6411328"/>
              <a:ext cx="1754112" cy="1375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35550" rIns="35550" bIns="35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Consensus Conference</a:t>
              </a: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925060" y="6126534"/>
              <a:ext cx="2356306" cy="1944692"/>
            </a:xfrm>
            <a:prstGeom prst="ellipse">
              <a:avLst/>
            </a:prstGeom>
            <a:solidFill>
              <a:srgbClr val="49ACC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1270133" y="6411328"/>
              <a:ext cx="1666160" cy="1375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35550" rIns="35550" bIns="35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Nominal Group Technique</a:t>
              </a: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-56287" y="2830459"/>
              <a:ext cx="2177083" cy="1944692"/>
            </a:xfrm>
            <a:prstGeom prst="ellipse">
              <a:avLst/>
            </a:prstGeom>
            <a:solidFill>
              <a:srgbClr val="F7954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262539" y="3039053"/>
              <a:ext cx="1539300" cy="137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Mixed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Modified Approaches</a:t>
              </a:r>
              <a:endParaRPr/>
            </a:p>
          </p:txBody>
        </p:sp>
      </p:grpSp>
      <p:sp>
        <p:nvSpPr>
          <p:cNvPr id="119" name="Google Shape;119;p1"/>
          <p:cNvSpPr txBox="1"/>
          <p:nvPr/>
        </p:nvSpPr>
        <p:spPr>
          <a:xfrm>
            <a:off x="16825788" y="9872738"/>
            <a:ext cx="7772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to increase validity and reliability:</a:t>
            </a:r>
            <a:endParaRPr sz="32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16764000" y="4589475"/>
            <a:ext cx="8001000" cy="5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Statistical Analysis</a:t>
            </a:r>
            <a:r>
              <a:rPr lang="en-US" sz="31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1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Descriptive statistics: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 and IQR rating for each scenario (resistant to extreme opinions)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/ power analysis: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applicable; opinion-based, try to balance backgrounds of experts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Consensus threshold: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scenario medians (appropriate, uncertain, inappropriate) and IQR (level of  disagreement)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0047" y="10387025"/>
            <a:ext cx="2789253" cy="279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16119" y="10728675"/>
            <a:ext cx="5668155" cy="727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"/>
          <p:cNvPicPr preferRelativeResize="0"/>
          <p:nvPr/>
        </p:nvPicPr>
        <p:blipFill rotWithShape="1">
          <a:blip r:embed="rId6">
            <a:alphaModFix/>
          </a:blip>
          <a:srcRect r="53669"/>
          <a:stretch/>
        </p:blipFill>
        <p:spPr>
          <a:xfrm>
            <a:off x="8715450" y="12436700"/>
            <a:ext cx="3706974" cy="564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"/>
          <p:cNvPicPr preferRelativeResize="0"/>
          <p:nvPr/>
        </p:nvPicPr>
        <p:blipFill rotWithShape="1">
          <a:blip r:embed="rId6">
            <a:alphaModFix/>
          </a:blip>
          <a:srcRect l="58118"/>
          <a:stretch/>
        </p:blipFill>
        <p:spPr>
          <a:xfrm>
            <a:off x="12422425" y="12436700"/>
            <a:ext cx="3350975" cy="564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"/>
          <p:cNvSpPr/>
          <p:nvPr/>
        </p:nvSpPr>
        <p:spPr>
          <a:xfrm>
            <a:off x="12334800" y="15162250"/>
            <a:ext cx="430500" cy="59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Macintosh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</dc:creator>
  <cp:lastModifiedBy>Joshua Cook</cp:lastModifiedBy>
  <cp:revision>1</cp:revision>
  <dcterms:created xsi:type="dcterms:W3CDTF">2012-03-30T21:25:52Z</dcterms:created>
  <dcterms:modified xsi:type="dcterms:W3CDTF">2024-02-22T23:26:31Z</dcterms:modified>
</cp:coreProperties>
</file>