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8745200" cx="3337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FbDsA9KExIWpAZ+2wiIhu7UX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04" orient="horz"/>
        <p:guide pos="105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502107" y="-4460081"/>
            <a:ext cx="12371387" cy="300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0341353" y="10286782"/>
            <a:ext cx="43934062" cy="27482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5091989" y="-16923605"/>
            <a:ext cx="43934062" cy="819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503170" y="5823168"/>
            <a:ext cx="28369260" cy="401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006340" y="10622280"/>
            <a:ext cx="23362920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lvl="0" algn="ctr">
              <a:spcBef>
                <a:spcPts val="2020"/>
              </a:spcBef>
              <a:spcAft>
                <a:spcPts val="0"/>
              </a:spcAft>
              <a:buClr>
                <a:srgbClr val="888888"/>
              </a:buClr>
              <a:buSzPts val="10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636442" y="12045529"/>
            <a:ext cx="28369260" cy="3723005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636442" y="7945020"/>
            <a:ext cx="28369260" cy="4100512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 sz="63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107275" y="12015154"/>
            <a:ext cx="54693107" cy="339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04850" lvl="1" marL="9144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indent="-628650" lvl="2" marL="1371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indent="-590550" lvl="3" marL="1828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indent="-590550" lvl="4" marL="22860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indent="-590550" lvl="5" marL="2743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indent="-590550" lvl="6" marL="3200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indent="-590550" lvl="7" marL="3657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indent="-590550" lvl="8" marL="4114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356641" y="12015154"/>
            <a:ext cx="54693104" cy="339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04850" lvl="1" marL="9144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indent="-628650" lvl="2" marL="1371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indent="-590550" lvl="3" marL="1828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indent="-590550" lvl="4" marL="22860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indent="-590550" lvl="5" marL="2743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indent="-590550" lvl="6" marL="3200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indent="-590550" lvl="7" marL="3657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indent="-590550" lvl="8" marL="4114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668780" y="750677"/>
            <a:ext cx="3003804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668782" y="4195976"/>
            <a:ext cx="14746687" cy="17486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7500"/>
            </a:lvl1pPr>
            <a:lvl2pPr indent="-2286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b="1" sz="6300"/>
            </a:lvl2pPr>
            <a:lvl3pPr indent="-22860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68782" y="5944659"/>
            <a:ext cx="14746687" cy="10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0485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9055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indent="-5461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indent="-5461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indent="-5461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6954345" y="4195976"/>
            <a:ext cx="14752480" cy="17486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7500"/>
            </a:lvl1pPr>
            <a:lvl2pPr indent="-2286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b="1" sz="6300"/>
            </a:lvl2pPr>
            <a:lvl3pPr indent="-22860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16954345" y="5944659"/>
            <a:ext cx="14752480" cy="10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0485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9055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indent="-5461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indent="-5461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indent="-5461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68785" y="746337"/>
            <a:ext cx="10980341" cy="3176270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048935" y="746342"/>
            <a:ext cx="18657888" cy="15998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869950" lvl="0" marL="45720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Char char="•"/>
              <a:defRPr sz="10100"/>
            </a:lvl1pPr>
            <a:lvl2pPr indent="-787400" lvl="1" marL="9144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–"/>
              <a:defRPr sz="8800"/>
            </a:lvl2pPr>
            <a:lvl3pPr indent="-704850" lvl="2" marL="1371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indent="-628650" lvl="3" marL="18288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4pPr>
            <a:lvl5pPr indent="-628650" lvl="4" marL="22860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»"/>
              <a:defRPr sz="6300"/>
            </a:lvl5pPr>
            <a:lvl6pPr indent="-628650" lvl="5" marL="27432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6pPr>
            <a:lvl7pPr indent="-628650" lvl="6" marL="3200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7pPr>
            <a:lvl8pPr indent="-628650" lvl="7" marL="3657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8pPr>
            <a:lvl9pPr indent="-628650" lvl="8" marL="41148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668785" y="3922608"/>
            <a:ext cx="10980341" cy="12822239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indent="-22860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541853" y="13121644"/>
            <a:ext cx="20025360" cy="15490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541853" y="1674918"/>
            <a:ext cx="20025360" cy="112471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541853" y="14670727"/>
            <a:ext cx="20025360" cy="219995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indent="-22860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869950" lvl="0" marL="457200" marR="0" rtl="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b="0" i="0" sz="1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7400" lvl="1" marL="9144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04850" lvl="2" marL="1371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b="0" i="0" sz="7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28650" lvl="3" marL="18288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–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8650" lvl="4" marL="22860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»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28650" lvl="5" marL="27432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28650" lvl="6" marL="32004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28650" lvl="7" marL="36576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28650" lvl="8" marL="41148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4103/0366-6999.195475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D9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600" y="122238"/>
            <a:ext cx="32689800" cy="24685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52500" y="0"/>
            <a:ext cx="3150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 in the Development of a Consensus Statement</a:t>
            </a:r>
            <a:br>
              <a:rPr b="0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J. Cook, M.S.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Jimenez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Stillman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Achraf Cohen, Ph.D.</a:t>
            </a:r>
            <a:r>
              <a:rPr b="0" baseline="3000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West Florida (UWF), </a:t>
            </a: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Georgetown University School of Medicine (GU), </a:t>
            </a: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Florida (UF)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447800" y="674688"/>
            <a:ext cx="3124200" cy="123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or University Logo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286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505567" y="2767307"/>
            <a:ext cx="8001000" cy="15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Nominal Group Technique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66878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•Method</a:t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9174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2819400"/>
            <a:ext cx="8001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458200" y="2819400"/>
            <a:ext cx="80010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EVALUATING  </a:t>
            </a: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RAND/UCLA </a:t>
            </a: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METHODOLOGY (RAM)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687800" y="2819400"/>
            <a:ext cx="800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4917400" y="2819400"/>
            <a:ext cx="8001000" cy="184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 AND ADDITIONAL RESOURCES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4814211" y="13229124"/>
            <a:ext cx="800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81000" y="3675063"/>
            <a:ext cx="7848600" cy="16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 </a:t>
            </a: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statement:</a:t>
            </a:r>
            <a:endParaRPr sz="3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comprehensive summary of the </a:t>
            </a:r>
            <a:r>
              <a:rPr b="1" i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opinions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panel of experts… </a:t>
            </a:r>
            <a:r>
              <a:rPr b="1"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guidance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health care professionals, especially on controversial or poorly understood aspects of care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-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Miller-Keane Encyclopedia</a:t>
            </a:r>
            <a:endParaRPr i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are they used?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high-risk 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conditions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standards for technological development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policy guidance</a:t>
            </a:r>
            <a:endParaRPr sz="3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637600" y="5467499"/>
            <a:ext cx="7848600" cy="7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Appropriateness Method (RAM):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criteria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(industry-dependent)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experts (n = 9-15; not based on statistical power / hypothesis tests)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initial clinical comparison round (usually PRISMA guidelines)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round - experts independently rate appropriateness of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scenarios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clinical judgment/appropriateness </a:t>
            </a:r>
            <a:r>
              <a:rPr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(1-9)</a:t>
            </a:r>
            <a:endParaRPr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round - experts meet to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ratings, then given the opportunity to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again; third round if needed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consensus reached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recommendations for clinical indications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031700" y="14046325"/>
            <a:ext cx="7772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Birko S, Dove ES, Özdemir V. Evaluation of Nine Consensus Indices in Delphi Foresight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and Their Dependency on Delphi Survey Characteristics: A Simulation Study and Debate on Delphi Design and Interpretation. PLoS One. 2015;10(8):e0135162. Published 2015 Aug 13. doi:10.1371/journal.pone.0135162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Fitch, K., Bernstein, S. J., Aguilar, M. D., Burnand, B., LaCalle, J. R., Lázaro, P., ... &amp; Kahan, J. P. (2001). The RAND/UCLA appropriateness method user's manual. RAND Corporation.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Kwong, J. S., Chen, H., &amp; Sun, X. (2016). Development of Evidence-based Recommendations: Implications for Preparing Expert Consensus Statements. Chinese medical journal, 129(24), 2998–3000. </a:t>
            </a: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https://doi.org/10.4103/0366-6999.195475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 BF, Keane CB, O’Toole MT. Encyclopedia &amp; Dictionary of Medicine, Nursing, &amp; Allied Health. 7th Edition. Saunders; 2003.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Siwiec, J., Konieczna, M., &amp; Koperny, M. (2019). Good practice for guidance development – review of consensus methods. Zeszyty Naukowe Ochrony Zdrowia. Zdrowie Publiczne i Zarzadzanie, 17(4), 217-229. doi:https://doi.org/10.4467/2G842627OZ.19.023.12185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Sparks JB, Klamerus ML, Caverly TJ, et al. Planning and Reporting Effective Web-Based RAND/UCLA Appropriateness Method Panels: Literature Review and Preliminary Recommendations. J Med Internet Res. 2022;24(8):e33898. Published 2022 Aug 26. doi:10.2196/33898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5100425" y="3751275"/>
            <a:ext cx="7848600" cy="9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studies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statements) are key tools to assess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treatment appropriateness and agreement among experts.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opinions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thus do not have the same statistical rigor of traditional studies.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should be taken to include measures outside of traditional statistics to ensure the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validity and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findings.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&amp; Terms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RAM in R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 text on a black background&#10;&#10;Description automatically generated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3732"/>
            <a:ext cx="4700457" cy="200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318648" y="7783931"/>
            <a:ext cx="7815827" cy="7277852"/>
            <a:chOff x="-56287" y="793374"/>
            <a:chExt cx="7815827" cy="7277852"/>
          </a:xfrm>
        </p:grpSpPr>
        <p:sp>
          <p:nvSpPr>
            <p:cNvPr id="102" name="Google Shape;102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11880000" name="adj1"/>
                <a:gd fmla="val 16200000" name="adj2"/>
                <a:gd fmla="val 4639" name="adj3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7560000" name="adj1"/>
                <a:gd fmla="val 11880000" name="adj2"/>
                <a:gd fmla="val 4639" name="adj3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3240000" name="adj1"/>
                <a:gd fmla="val 7560000" name="adj2"/>
                <a:gd fmla="val 463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20520000" name="adj1"/>
                <a:gd fmla="val 3240000" name="adj2"/>
                <a:gd fmla="val 463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16200000" name="adj1"/>
                <a:gd fmla="val 20520000" name="adj2"/>
                <a:gd fmla="val 4639" name="adj3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045833" y="3236963"/>
              <a:ext cx="3580500" cy="29538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2570179" y="3669524"/>
              <a:ext cx="2531764" cy="208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55875" spcFirstLastPara="1" rIns="55875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Methods 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863715" y="793374"/>
              <a:ext cx="1944692" cy="1944692"/>
            </a:xfrm>
            <a:prstGeom prst="ellipse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3148509" y="1078168"/>
              <a:ext cx="1375104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Delphi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582440" y="2830506"/>
              <a:ext cx="2177100" cy="1944600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5710002" y="3115218"/>
              <a:ext cx="19446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lang="en-US" sz="4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</a:t>
              </a:r>
              <a:endParaRPr b="1" sz="3400" u="sng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328566" y="6126534"/>
              <a:ext cx="2480688" cy="1944692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691854" y="6411328"/>
              <a:ext cx="1754112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Conference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925060" y="6126534"/>
              <a:ext cx="2356306" cy="1944692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270133" y="6411328"/>
              <a:ext cx="1666160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 Group Technique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-56287" y="2830459"/>
              <a:ext cx="2177083" cy="1944692"/>
            </a:xfrm>
            <a:prstGeom prst="ellipse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62539" y="3039053"/>
              <a:ext cx="15393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Mixed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Modified Approaches</a:t>
              </a:r>
              <a:endParaRPr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6825788" y="9872738"/>
            <a:ext cx="777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to increase validity and 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6764000" y="4589475"/>
            <a:ext cx="8001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Statistical Analysis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and IQR rating for each scenario (resistant to extreme opinions)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/ power analysis: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applicable; opinion-based, try to balance backgrounds of experts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threshold: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scenario medians (appropriate, uncertain, inappropriate) and IQR (level of  disagreement)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0047" y="10387025"/>
            <a:ext cx="2789253" cy="27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16119" y="10728675"/>
            <a:ext cx="5668155" cy="727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7">
            <a:alphaModFix/>
          </a:blip>
          <a:srcRect b="0" l="0" r="53669" t="0"/>
          <a:stretch/>
        </p:blipFill>
        <p:spPr>
          <a:xfrm>
            <a:off x="8715450" y="12436700"/>
            <a:ext cx="3706974" cy="5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7">
            <a:alphaModFix/>
          </a:blip>
          <a:srcRect b="0" l="58118" r="0" t="0"/>
          <a:stretch/>
        </p:blipFill>
        <p:spPr>
          <a:xfrm>
            <a:off x="12422425" y="12436700"/>
            <a:ext cx="3350975" cy="56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12334800" y="15162250"/>
            <a:ext cx="430500" cy="5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2012-03-30T21:25:52Z</dcterms:created>
  <dc:creator>ASA</dc:creator>
</cp:coreProperties>
</file>