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8745200" cx="33375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04">
          <p15:clr>
            <a:srgbClr val="A4A3A4"/>
          </p15:clr>
        </p15:guide>
        <p15:guide id="2" pos="10512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OGJqBt56XUzBPaVtRBNMIBG68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04" orient="horz"/>
        <p:guide pos="105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502107" y="-4460081"/>
            <a:ext cx="12371387" cy="30038675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80341353" y="10286782"/>
            <a:ext cx="43934062" cy="27482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25091989" y="-16923605"/>
            <a:ext cx="43934062" cy="81903492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2503170" y="5823168"/>
            <a:ext cx="28369260" cy="401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5006340" y="10622280"/>
            <a:ext cx="23362920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lvl="0" algn="ctr">
              <a:spcBef>
                <a:spcPts val="2020"/>
              </a:spcBef>
              <a:spcAft>
                <a:spcPts val="0"/>
              </a:spcAft>
              <a:buClr>
                <a:srgbClr val="888888"/>
              </a:buClr>
              <a:buSzPts val="10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760"/>
              </a:spcBef>
              <a:spcAft>
                <a:spcPts val="0"/>
              </a:spcAft>
              <a:buClr>
                <a:srgbClr val="888888"/>
              </a:buClr>
              <a:buSzPts val="8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7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636442" y="12045529"/>
            <a:ext cx="28369260" cy="3723005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636442" y="7945020"/>
            <a:ext cx="28369260" cy="4100512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1260"/>
              </a:spcBef>
              <a:spcAft>
                <a:spcPts val="0"/>
              </a:spcAft>
              <a:buClr>
                <a:srgbClr val="888888"/>
              </a:buClr>
              <a:buSzPts val="6300"/>
              <a:buNone/>
              <a:defRPr sz="63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14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57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000"/>
              <a:buNone/>
              <a:defRPr sz="50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8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 sz="4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107275" y="12015154"/>
            <a:ext cx="54693107" cy="33980013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87400" lvl="0" marL="4572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  <a:defRPr sz="8800"/>
            </a:lvl1pPr>
            <a:lvl2pPr indent="-704850" lvl="1" marL="9144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indent="-628650" lvl="2" marL="1371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3pPr>
            <a:lvl4pPr indent="-590550" lvl="3" marL="1828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indent="-590550" lvl="4" marL="22860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indent="-590550" lvl="5" marL="27432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indent="-590550" lvl="6" marL="3200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indent="-590550" lvl="7" marL="3657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indent="-590550" lvl="8" marL="4114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356641" y="12015154"/>
            <a:ext cx="54693104" cy="33980013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87400" lvl="0" marL="4572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•"/>
              <a:defRPr sz="8800"/>
            </a:lvl1pPr>
            <a:lvl2pPr indent="-704850" lvl="1" marL="9144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–"/>
              <a:defRPr sz="7500"/>
            </a:lvl2pPr>
            <a:lvl3pPr indent="-628650" lvl="2" marL="1371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3pPr>
            <a:lvl4pPr indent="-590550" lvl="3" marL="1828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–"/>
              <a:defRPr sz="5700"/>
            </a:lvl4pPr>
            <a:lvl5pPr indent="-590550" lvl="4" marL="22860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»"/>
              <a:defRPr sz="5700"/>
            </a:lvl5pPr>
            <a:lvl6pPr indent="-590550" lvl="5" marL="27432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6pPr>
            <a:lvl7pPr indent="-590550" lvl="6" marL="3200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7pPr>
            <a:lvl8pPr indent="-590550" lvl="7" marL="3657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8pPr>
            <a:lvl9pPr indent="-590550" lvl="8" marL="41148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668780" y="750677"/>
            <a:ext cx="3003804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668782" y="4195976"/>
            <a:ext cx="14746687" cy="1748683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7500"/>
            </a:lvl1pPr>
            <a:lvl2pPr indent="-22860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b="1" sz="6300"/>
            </a:lvl2pPr>
            <a:lvl3pPr indent="-22860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57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68782" y="5944659"/>
            <a:ext cx="14746687" cy="108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0485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1pPr>
            <a:lvl2pPr indent="-62865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2pPr>
            <a:lvl3pPr indent="-59055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3pPr>
            <a:lvl4pPr indent="-5461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–"/>
              <a:defRPr sz="5000"/>
            </a:lvl4pPr>
            <a:lvl5pPr indent="-5461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»"/>
              <a:defRPr sz="5000"/>
            </a:lvl5pPr>
            <a:lvl6pPr indent="-5461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6pPr>
            <a:lvl7pPr indent="-5461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7pPr>
            <a:lvl8pPr indent="-5461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8pPr>
            <a:lvl9pPr indent="-5461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16954345" y="4195976"/>
            <a:ext cx="14752480" cy="1748683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b="1" sz="7500"/>
            </a:lvl1pPr>
            <a:lvl2pPr indent="-22860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b="1" sz="6300"/>
            </a:lvl2pPr>
            <a:lvl3pPr indent="-22860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57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b="1" sz="50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16954345" y="5944659"/>
            <a:ext cx="14752480" cy="108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704850" lvl="0" marL="4572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1pPr>
            <a:lvl2pPr indent="-628650" lvl="1" marL="914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2pPr>
            <a:lvl3pPr indent="-590550" lvl="2" marL="1371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Char char="•"/>
              <a:defRPr sz="5700"/>
            </a:lvl3pPr>
            <a:lvl4pPr indent="-546100" lvl="3" marL="1828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–"/>
              <a:defRPr sz="5000"/>
            </a:lvl4pPr>
            <a:lvl5pPr indent="-546100" lvl="4" marL="22860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»"/>
              <a:defRPr sz="5000"/>
            </a:lvl5pPr>
            <a:lvl6pPr indent="-546100" lvl="5" marL="2743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6pPr>
            <a:lvl7pPr indent="-546100" lvl="6" marL="3200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7pPr>
            <a:lvl8pPr indent="-546100" lvl="7" marL="3657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8pPr>
            <a:lvl9pPr indent="-546100" lvl="8" marL="41148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  <a:defRPr sz="50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668785" y="746337"/>
            <a:ext cx="10980341" cy="3176270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3048935" y="746342"/>
            <a:ext cx="18657888" cy="15998508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869950" lvl="0" marL="457200" algn="l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Char char="•"/>
              <a:defRPr sz="10100"/>
            </a:lvl1pPr>
            <a:lvl2pPr indent="-787400" lvl="1" marL="91440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Char char="–"/>
              <a:defRPr sz="8800"/>
            </a:lvl2pPr>
            <a:lvl3pPr indent="-704850" lvl="2" marL="137160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Char char="•"/>
              <a:defRPr sz="7500"/>
            </a:lvl3pPr>
            <a:lvl4pPr indent="-628650" lvl="3" marL="18288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–"/>
              <a:defRPr sz="6300"/>
            </a:lvl4pPr>
            <a:lvl5pPr indent="-628650" lvl="4" marL="22860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»"/>
              <a:defRPr sz="6300"/>
            </a:lvl5pPr>
            <a:lvl6pPr indent="-628650" lvl="5" marL="27432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6pPr>
            <a:lvl7pPr indent="-628650" lvl="6" marL="32004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7pPr>
            <a:lvl8pPr indent="-628650" lvl="7" marL="36576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8pPr>
            <a:lvl9pPr indent="-628650" lvl="8" marL="411480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Char char="•"/>
              <a:defRPr sz="63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668785" y="3922608"/>
            <a:ext cx="10980341" cy="12822239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2pPr>
            <a:lvl3pPr indent="-228600" lvl="2" marL="1371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541853" y="13121644"/>
            <a:ext cx="20025360" cy="1549083"/>
          </a:xfrm>
          <a:prstGeom prst="rect">
            <a:avLst/>
          </a:prstGeom>
          <a:noFill/>
          <a:ln>
            <a:noFill/>
          </a:ln>
        </p:spPr>
        <p:txBody>
          <a:bodyPr anchorCtr="0" anchor="b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6541853" y="1674918"/>
            <a:ext cx="20025360" cy="1124712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541853" y="14670727"/>
            <a:ext cx="20025360" cy="219995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228600" lvl="0" marL="457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/>
            </a:lvl2pPr>
            <a:lvl3pPr indent="-228600" lvl="2" marL="137160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68463" y="750888"/>
            <a:ext cx="30038675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68463" y="4373563"/>
            <a:ext cx="30038675" cy="12371387"/>
          </a:xfrm>
          <a:prstGeom prst="rect">
            <a:avLst/>
          </a:prstGeom>
          <a:noFill/>
          <a:ln>
            <a:noFill/>
          </a:ln>
        </p:spPr>
        <p:txBody>
          <a:bodyPr anchorCtr="0" anchor="t" bIns="143750" lIns="287500" spcFirstLastPara="1" rIns="287500" wrap="square" tIns="143750">
            <a:noAutofit/>
          </a:bodyPr>
          <a:lstStyle>
            <a:lvl1pPr indent="-869950" lvl="0" marL="457200" marR="0" rtl="0" algn="l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Arial"/>
              <a:buChar char="•"/>
              <a:defRPr b="0" i="0" sz="1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7400" lvl="1" marL="914400" marR="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–"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04850" lvl="2" marL="13716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Char char="•"/>
              <a:defRPr b="0" i="0" sz="7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28650" lvl="3" marL="18288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–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28650" lvl="4" marL="22860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»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28650" lvl="5" marL="27432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28650" lvl="6" marL="32004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28650" lvl="7" marL="36576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28650" lvl="8" marL="4114800" marR="0" rtl="0" algn="l"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Arial"/>
              <a:buChar char="•"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6684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403013" y="17373600"/>
            <a:ext cx="105695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918863" y="17373600"/>
            <a:ext cx="7788275" cy="998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750" lIns="287500" spcFirstLastPara="1" rIns="287500" wrap="square" tIns="1437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37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4103/0366-6999.195475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6D9F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28600" y="122238"/>
            <a:ext cx="32689800" cy="246856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52500" y="0"/>
            <a:ext cx="3150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Statistical Considerations in the Development of a Consensus Statement</a:t>
            </a:r>
            <a:br>
              <a:rPr b="0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J. Cook, M.S.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Jimenez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B.S.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Stillman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B.S.</a:t>
            </a:r>
            <a:r>
              <a:rPr b="0" baseline="3000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Achraf Cohen, Ph.D.</a:t>
            </a:r>
            <a:r>
              <a:rPr b="0" baseline="3000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aseline="3000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West Florida (UWF), </a:t>
            </a:r>
            <a:r>
              <a:rPr baseline="3000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Georgetown University School of Medicine (GU), </a:t>
            </a:r>
            <a:r>
              <a:rPr baseline="30000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Florida (UF)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447800" y="674688"/>
            <a:ext cx="3124200" cy="123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or University Logo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228600" y="2874963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505567" y="2767307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Nominal Group Technique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6687800" y="2874963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•Method</a:t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4917400" y="2874963"/>
            <a:ext cx="8001000" cy="1556543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2819400"/>
            <a:ext cx="80010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8458200" y="2819400"/>
            <a:ext cx="80010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EVALUATING  </a:t>
            </a: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RAND/UCLA </a:t>
            </a: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METHODOLOGY (RAM)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6687800" y="2819400"/>
            <a:ext cx="8001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STATISTICAL CONSIDERATIONS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4917400" y="2819400"/>
            <a:ext cx="8001000" cy="184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CONCLUSION AND ADDITIONAL RESOURCES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4814211" y="13381524"/>
            <a:ext cx="8001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81000" y="3979863"/>
            <a:ext cx="7848600" cy="15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a </a:t>
            </a:r>
            <a:r>
              <a:rPr b="1" i="0" lang="en-US" sz="3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statement:</a:t>
            </a:r>
            <a:endParaRPr sz="3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“an </a:t>
            </a:r>
            <a:r>
              <a:rPr b="1" i="1" lang="en-US" sz="3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</a:t>
            </a: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methodologically formulated by a team of experts that reflects their collective opinions particularly in areas with limited empirical evidence or when traditional research is not feasible.”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are they used?</a:t>
            </a:r>
            <a:endParaRPr sz="3100"/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1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b="1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high-risk 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conditions</a:t>
            </a:r>
            <a:endParaRPr sz="3100"/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standards for technological development</a:t>
            </a:r>
            <a:endParaRPr sz="3100"/>
          </a:p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policy guidance</a:t>
            </a:r>
            <a:endParaRPr sz="3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637600" y="5467499"/>
            <a:ext cx="7848600" cy="13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RAND/UCLA Appropriateness Method (RAM):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criteria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(industry-dependent)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experts (n = 9-15; not based on statistical power / hypothesis tests)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initial clinical comparison round (usually PRISMA guidelines)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 round - experts independently rate appropriateness of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scenarios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clinical judgment/appropriateness </a:t>
            </a:r>
            <a:r>
              <a:rPr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(1-9)</a:t>
            </a:r>
            <a:endParaRPr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round - experts meet to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ratings, then given the opportunity to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again; third round if needed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AutoNum type="arabicPeriod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consensus reached to provide recommendations for clinical indications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RAND/UCLA Benefits: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positive aspects of both the Delphi and Nominal Group approaches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expert collaboration and discussion of complex topics from varying perspectives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Increasingly feasible through virtual means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RAND/UCLA Limitations: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Groupthink and peer pressure; ratings trend toward the mode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Logistical issues for expert assembly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5031700" y="14351125"/>
            <a:ext cx="77724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1120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Kwong, J. S., Chen, H., &amp; Sun, X. (2016). Development of Evidence-based Recommendations: Implications for Preparing Expert Consensus Statements. Chinese medical journal, 129(24), 2998–3000. </a:t>
            </a:r>
            <a:r>
              <a:rPr b="0" i="0" lang="en-US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https://doi.org/10.4103/0366-6999.195475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120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Siwiec, J., Konieczna, M., &amp; Koperny, M. (2019). Good practice for guidance development – review of consensus methods. Zeszyty Naukowe Ochrony Zdrowia.Zdrowie Publiczne i Zarzadzanie, 17(4), 217-229. doi:https://doi.org/10.4467/2G842627OZ.19.023.12185 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120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Fitch, K., Bernstein, S. J., Aguilar, M. D., Burnand, B., LaCalle, J. R., Lázaro, P., ... &amp; Kahan, J. P. (2001). The RAND/UCLA appropriateness method user's manual. RAND Corporation.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120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Sparks JB, Klamerus ML, Caverly TJ, et al. Planning and Reporting Effective Web-Based RAND/UCLA Appropriateness Method Panels: Literature Review and Preliminary Recommendations. J Med Internet Res. 2022;24(8):e33898. Published 2022 Aug 26. doi:10.2196/33898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120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Birko S, Dove ES, Özdemir V. Evaluation of Nine Consensus Indices in Delphi Foresight Research and Their Dependency on Delphi Survey Characteristics: A Simulation Study and Debate on Delphi Design and Interpretation. PLoS One. 2015;10(8):e0135162. Published 2015 Aug 13. doi:10.1371/journal.pone.0135162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5100425" y="3751275"/>
            <a:ext cx="7848600" cy="9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studies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(i.e., statements) are key tools to assess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treatment appropriateness and agreement among experts.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opinions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thus do not have the same statistical rigor of traditional studies.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should be taken to include measures outside of traditional statistics to ensure the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validity and 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b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findings.</a:t>
            </a:r>
            <a:endParaRPr b="1"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Repository: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&amp; Terms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Review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of RAM in R</a:t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lue text on a black background&#10;&#10;Description automatically generated" id="100" name="Google Shape;10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33732"/>
            <a:ext cx="4700457" cy="2001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"/>
          <p:cNvGrpSpPr/>
          <p:nvPr/>
        </p:nvGrpSpPr>
        <p:grpSpPr>
          <a:xfrm>
            <a:off x="318648" y="7479131"/>
            <a:ext cx="7815827" cy="7277852"/>
            <a:chOff x="-56287" y="793374"/>
            <a:chExt cx="7815827" cy="7277852"/>
          </a:xfrm>
        </p:grpSpPr>
        <p:sp>
          <p:nvSpPr>
            <p:cNvPr id="102" name="Google Shape;102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11880000" name="adj1"/>
                <a:gd fmla="val 16200000" name="adj2"/>
                <a:gd fmla="val 4639" name="adj3"/>
              </a:avLst>
            </a:prstGeom>
            <a:solidFill>
              <a:srgbClr val="F79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7560000" name="adj1"/>
                <a:gd fmla="val 11880000" name="adj2"/>
                <a:gd fmla="val 4639" name="adj3"/>
              </a:avLst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3240000" name="adj1"/>
                <a:gd fmla="val 7560000" name="adj2"/>
                <a:gd fmla="val 463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20520000" name="adj1"/>
                <a:gd fmla="val 3240000" name="adj2"/>
                <a:gd fmla="val 463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17954" y="1695711"/>
              <a:ext cx="6036214" cy="6036214"/>
            </a:xfrm>
            <a:prstGeom prst="blockArc">
              <a:avLst>
                <a:gd fmla="val 16200000" name="adj1"/>
                <a:gd fmla="val 20520000" name="adj2"/>
                <a:gd fmla="val 4639" name="adj3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045833" y="3236963"/>
              <a:ext cx="3580500" cy="29538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2570179" y="3669524"/>
              <a:ext cx="2531764" cy="20885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875" lIns="55875" spcFirstLastPara="1" rIns="55875" wrap="square" tIns="5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Consensus Methods </a:t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863715" y="793374"/>
              <a:ext cx="1944692" cy="1944692"/>
            </a:xfrm>
            <a:prstGeom prst="ellipse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3148509" y="1078168"/>
              <a:ext cx="1375104" cy="137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Delphi</a:t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582440" y="2830506"/>
              <a:ext cx="2177100" cy="1944600"/>
            </a:xfrm>
            <a:prstGeom prst="ellipse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5710002" y="3115218"/>
              <a:ext cx="1944600" cy="13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1" lang="en-US" sz="4800" u="sng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RAM</a:t>
              </a:r>
              <a:endParaRPr b="1" sz="3400" u="sng">
                <a:solidFill>
                  <a:schemeClr val="lt2"/>
                </a:solidFill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328566" y="6126534"/>
              <a:ext cx="2480688" cy="1944692"/>
            </a:xfrm>
            <a:prstGeom prst="ellipse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4691854" y="6411328"/>
              <a:ext cx="1754112" cy="137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Consensus Conference</a:t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925060" y="6126534"/>
              <a:ext cx="2356306" cy="1944692"/>
            </a:xfrm>
            <a:prstGeom prst="ellipse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1270133" y="6411328"/>
              <a:ext cx="1666160" cy="13751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Nominal Group Technique</a:t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-56287" y="2830459"/>
              <a:ext cx="2177083" cy="1944692"/>
            </a:xfrm>
            <a:prstGeom prst="ellipse">
              <a:avLst/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262539" y="3039053"/>
              <a:ext cx="1539300" cy="13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Mixed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Modified Approaches</a:t>
              </a:r>
              <a:endParaRPr/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16825788" y="9872738"/>
            <a:ext cx="7772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to increase validity and </a:t>
            </a: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6764000" y="4513275"/>
            <a:ext cx="80010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Statistical Analysis</a:t>
            </a: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Descriptive statistics: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and IQR rating for each scenario (resistant to extreme opinions)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testing / power analysis: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applicable; opinion-based, try to balance backgrounds of experts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●"/>
            </a:pPr>
            <a:r>
              <a:rPr i="1"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threshold: 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scenario medians (appropriate, uncertain, inappropriate) and IQR (level of  disagreement)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0047" y="10387025"/>
            <a:ext cx="2789253" cy="27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16119" y="10728675"/>
            <a:ext cx="5668155" cy="72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2012-03-30T21:25:52Z</dcterms:created>
  <dc:creator>ASA</dc:creator>
</cp:coreProperties>
</file>