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aggle.com/datasets/tiffanytong0321/housepriceandmortgage?resource=download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Kesha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dc2f31c1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3dc2f31c1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CPI is essentially a measure of the cost of goods currently relative to a base cost, similar to HPI but for consumer goods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Both CPI and HPI have both risen at fairly steady rates over the years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c7ec0b7c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3c7ec0b7c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Austin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CPI and HPI have a strong correlation to each other, and have both increased steadily over the years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makes sense, we would expect both to evenly increase over time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However, as the next slide shows, there is an asterisk with this data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dc2f31c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3dc2f31c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have been able to track a lot of trends, but how does it all relate to the current problem of housing affordability?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As you can see, the CPI and HPI </a:t>
            </a:r>
            <a:r>
              <a:rPr lang="en"/>
              <a:t>have</a:t>
            </a:r>
            <a:r>
              <a:rPr lang="en"/>
              <a:t> both increased a great deal, HPI the most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Median Household Income on the other hand, has increased minimally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Outside of the unemployment rate, which tends to fluctuate, every other economic factor that relates to </a:t>
            </a:r>
            <a:r>
              <a:rPr lang="en"/>
              <a:t>purchasing a home has increased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As Lora’s data shows, real disposable income has increased, but that data does not account for purchasing power or adjust for inflation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It is clear to see that the increase in the HPI is exponentially larger than that of the Household income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is why it is harder to buy a home now than it used to be, while disposable income has gone up at a steady rate, purchasing power has actually declined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d06f82bc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3d06f82bc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e1abd549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e1abd54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Kesha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c7ec0b7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c7ec0b7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Juhi: To start off the discussion, we first looked into if there is a correlation between the US House price index and mortgage rate for a 30-Year fixed loan. Mortgage rate is basically the interest rate you have to pay a bank or lender when you borrow money to buy a home, </a:t>
            </a:r>
            <a:r>
              <a:rPr lang="en"/>
              <a:t>while</a:t>
            </a:r>
            <a:r>
              <a:rPr lang="en"/>
              <a:t> the US House Price Index is an index to displaying how single family home prices have fluctuated over the years. So, using python, I created a scatter plot and a linear regression line based on data from Kaggle. After looking at the scatter plot along with the r^2 value being so close to 0, it is clear that there is no linear correlation between the US House Price Index and Mortgage Rate.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Kaggle Dataset, US House Price and Mortgage Rate: </a:t>
            </a:r>
            <a:r>
              <a:rPr lang="en" u="sng">
                <a:solidFill>
                  <a:schemeClr val="dk1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https://www.kaggle.com/datasets/tiffanytong0321/housepriceandmortgage?resource=download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c7ec0b7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c7ec0b7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-Figure 1 is a scatterplot that evaluates the relationship between the macroeconomic factors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unemployment rate and real disposable income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 data set included yearly data from 1975 to 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-Results show low negative correlation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-Figures 2 and 3 show these </a:t>
            </a:r>
            <a:r>
              <a:rPr lang="en"/>
              <a:t>macroeconomic</a:t>
            </a:r>
            <a:r>
              <a:rPr lang="en"/>
              <a:t> factors individually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graphs of unemployment over time and income over time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income steadily increases, the unemployment rate is variable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-Conclusion: a r-value of -0.34 shows a low negative correlation. When income is low, unemployment is high. When income is high, unemployment is low. The correlation is weaker than hypothesized which may be due to other macroeconomic </a:t>
            </a:r>
            <a:r>
              <a:rPr lang="en"/>
              <a:t>factors. Further exploration into other macroeconomic factors is recommended for future research.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dea4353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dea4353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Fig1: The line graph shows House Price Index per Month, as time increases the House price increased except in the mid period of taken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Fig2: The line graph shows Mortgage Rate by Month, as time increased the Mortgage rate decreased.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Fig3: The line graph shows House Price Index by year, the house price index increased over time, there is a fall for some period.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Fig4: The line graph shows decrease in Mortgage Rate by year.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e1abd54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e1abd54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Fig1: The line graph shows House Price Index per Month, as time increases the House price increased except in the mid period of taken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Fig2: The line graph shows Mortgage Rate by Month, as time increased the Mortgage rate decreased.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Fig3: The line graph shows House Price Index by year, the house price index increased over time, there is a fall for some period.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Fig4: The line graph shows decrease in Mortgage Rate by year.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c7ec0b7c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c7ec0b7c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Kesha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e1abd5499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e1abd5499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c7ec0b7c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c7ec0b7c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rate of unemployment does not seem to really have much to do with the HPI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There is an ebb and flow of high and low unemployment rates while HPI has increased steadily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hill that is visible in the HPI bar chart can be attributed to the housing crisis in the late 2000’s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kaggle.com/datasets/tiffanytong0321/housepriceandmortgage?resource=download" TargetMode="External"/><Relationship Id="rId4" Type="http://schemas.openxmlformats.org/officeDocument/2006/relationships/hyperlink" Target="https://www.kaggle.com/datasets/faryarmemon/usa-housing-market-factors" TargetMode="External"/><Relationship Id="rId5" Type="http://schemas.openxmlformats.org/officeDocument/2006/relationships/hyperlink" Target="https://www.census.gov/library/publications/2022/demo/p60-276.html" TargetMode="External"/><Relationship Id="rId6" Type="http://schemas.openxmlformats.org/officeDocument/2006/relationships/hyperlink" Target="https://www.census.gov/library/publications/1977/demo/p60-105.html#:~:text=As%20indicated%20in%20the%20advance,over%20the%20revised%201974%20media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America’s Housing Market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650800"/>
            <a:ext cx="3470700" cy="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 Data Analytics Bootcamp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2, 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3: Lora Loutsis, Austin Lawrence, Juhi Chinthapatla, Kesha Patel, and Himabindu Pati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CPI &amp; HPI</a:t>
            </a:r>
            <a:endParaRPr/>
          </a:p>
        </p:txBody>
      </p:sp>
      <p:pic>
        <p:nvPicPr>
          <p:cNvPr id="210" name="Google Shape;2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00" y="1467825"/>
            <a:ext cx="4249625" cy="26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150" y="1460250"/>
            <a:ext cx="4579025" cy="26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 txBox="1"/>
          <p:nvPr/>
        </p:nvSpPr>
        <p:spPr>
          <a:xfrm>
            <a:off x="154825" y="4373500"/>
            <a:ext cx="417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Figure 1: Bar graph illustrating Consumer Price Index between Jan. 1975 and Jan. 2021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4483500" y="4424425"/>
            <a:ext cx="455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Figure 2: Bar graph illustrating House Price index between Jan. 1975 and Jan. 2021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CPI</a:t>
            </a:r>
            <a:r>
              <a:rPr lang="en" sz="2100"/>
              <a:t> &amp; HPI</a:t>
            </a:r>
            <a:endParaRPr sz="3800"/>
          </a:p>
        </p:txBody>
      </p:sp>
      <p:sp>
        <p:nvSpPr>
          <p:cNvPr id="219" name="Google Shape;219;p23"/>
          <p:cNvSpPr txBox="1"/>
          <p:nvPr/>
        </p:nvSpPr>
        <p:spPr>
          <a:xfrm>
            <a:off x="6245525" y="1986900"/>
            <a:ext cx="2485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Figure 1: Scatter plot comparing CPI increase to HPI increase between Jan. 1975 and Jan. 2021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901" y="1175375"/>
            <a:ext cx="4671575" cy="371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Household Income vs Changes in CPI/HPI</a:t>
            </a:r>
            <a:endParaRPr/>
          </a:p>
        </p:txBody>
      </p:sp>
      <p:sp>
        <p:nvSpPr>
          <p:cNvPr id="226" name="Google Shape;226;p24"/>
          <p:cNvSpPr txBox="1"/>
          <p:nvPr>
            <p:ph idx="1" type="body"/>
          </p:nvPr>
        </p:nvSpPr>
        <p:spPr>
          <a:xfrm>
            <a:off x="1297500" y="1307850"/>
            <a:ext cx="7038900" cy="30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Median Household Income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January 1975: $13,720 ($68,885 in January 2021 adjusted for inflation)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January 2021: $70,784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Without accounting for inflation: 415.92% increase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2.76% increase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Consumer Price Index (CPI)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January 1975: 65.3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January 2021: 328.8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403.51% increase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House Price Index (HPI)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January 1975: 61.09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January 2021: 523.26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756.54% increase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327950" y="1567550"/>
            <a:ext cx="8616600" cy="33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Kaggle Dataset, US House Price and Mortgage Rate (Jan 2012 - </a:t>
            </a:r>
            <a:r>
              <a:rPr b="1" lang="en" sz="1700"/>
              <a:t>Sep</a:t>
            </a:r>
            <a:r>
              <a:rPr b="1" lang="en" sz="1700"/>
              <a:t> 2022): </a:t>
            </a:r>
            <a:r>
              <a:rPr b="1" lang="en" sz="1700" u="sng">
                <a:solidFill>
                  <a:schemeClr val="hlink"/>
                </a:solidFill>
                <a:hlinkClick r:id="rId3"/>
              </a:rPr>
              <a:t>https://www.kaggle.com/datasets/tiffanytong0321/housepriceandmortgage?resource=download</a:t>
            </a:r>
            <a:r>
              <a:rPr b="1" lang="en" sz="1700"/>
              <a:t> </a:t>
            </a:r>
            <a:endParaRPr b="1" sz="1700"/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Kaggle Dataset, US Housing Market Factors: </a:t>
            </a:r>
            <a:r>
              <a:rPr b="1" lang="en" sz="1700" u="sng">
                <a:solidFill>
                  <a:schemeClr val="hlink"/>
                </a:solidFill>
                <a:hlinkClick r:id="rId4"/>
              </a:rPr>
              <a:t>https://www.kaggle.com/datasets/faryarmemon/usa-housing-market-factors</a:t>
            </a:r>
            <a:r>
              <a:rPr b="1" lang="en" sz="1700"/>
              <a:t> </a:t>
            </a:r>
            <a:endParaRPr b="1" sz="1700"/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US Census Bureau, 2021 Median Household Income: </a:t>
            </a:r>
            <a:r>
              <a:rPr b="1" lang="en" sz="1700" u="sng">
                <a:solidFill>
                  <a:schemeClr val="hlink"/>
                </a:solidFill>
                <a:hlinkClick r:id="rId5"/>
              </a:rPr>
              <a:t>https://www.census.gov/library/publications/2022/demo/p60-276.html</a:t>
            </a:r>
            <a:endParaRPr b="1" sz="1700"/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US Census Bureau, 1975 Median Household Income: </a:t>
            </a:r>
            <a:r>
              <a:rPr b="1" lang="en" sz="1700" u="sng">
                <a:solidFill>
                  <a:schemeClr val="hlink"/>
                </a:solidFill>
                <a:hlinkClick r:id="rId6"/>
              </a:rPr>
              <a:t>https://www.census.gov/library/publications/1977/demo/p60-105.html#:~:text=As%20indicated%20in%20the%20advance,over%20the%20revised%201974%20median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32700" y="1307850"/>
            <a:ext cx="8389800" cy="30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ct val="100000"/>
              <a:buFont typeface="Lato"/>
              <a:buAutoNum type="arabicPeriod"/>
            </a:pPr>
            <a:r>
              <a:rPr lang="en" sz="5600">
                <a:solidFill>
                  <a:srgbClr val="E6EDF3"/>
                </a:solidFill>
              </a:rPr>
              <a:t>Is there a correlation between house price and mortgage rate?</a:t>
            </a:r>
            <a:endParaRPr sz="5600">
              <a:solidFill>
                <a:srgbClr val="E6EDF3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ct val="100000"/>
              <a:buChar char="●"/>
            </a:pPr>
            <a:r>
              <a:rPr lang="en" sz="5600">
                <a:solidFill>
                  <a:srgbClr val="E6EDF3"/>
                </a:solidFill>
              </a:rPr>
              <a:t>Methods: create a scatter plot, calculate the r value, develop a linear regression line</a:t>
            </a:r>
            <a:endParaRPr sz="5600">
              <a:solidFill>
                <a:srgbClr val="E6EDF3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ct val="100000"/>
              <a:buChar char="●"/>
            </a:pPr>
            <a:r>
              <a:rPr lang="en" sz="5600">
                <a:solidFill>
                  <a:srgbClr val="E6EDF3"/>
                </a:solidFill>
              </a:rPr>
              <a:t>Kaggle Dataset: House price vs. mortgage rate</a:t>
            </a:r>
            <a:endParaRPr sz="5600">
              <a:solidFill>
                <a:srgbClr val="E6EDF3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E6EDF3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E6EDF3"/>
              </a:buClr>
              <a:buSzPct val="100000"/>
              <a:buFont typeface="Lato"/>
              <a:buAutoNum type="arabicPeriod" startAt="2"/>
            </a:pPr>
            <a:r>
              <a:rPr lang="en" sz="5600">
                <a:solidFill>
                  <a:srgbClr val="E6EDF3"/>
                </a:solidFill>
              </a:rPr>
              <a:t>How are the following macroeconomic factors </a:t>
            </a:r>
            <a:r>
              <a:rPr lang="en" sz="5600">
                <a:solidFill>
                  <a:srgbClr val="E6EDF3"/>
                </a:solidFill>
              </a:rPr>
              <a:t>(i.e., unemployment rate, real disposable income, House Price Index (HPI), mortgage rate, inflation, Consumer Price Index (CPI), GDP) </a:t>
            </a:r>
            <a:r>
              <a:rPr lang="en" sz="5600">
                <a:solidFill>
                  <a:srgbClr val="E6EDF3"/>
                </a:solidFill>
              </a:rPr>
              <a:t>associated with each other? </a:t>
            </a:r>
            <a:endParaRPr sz="5600">
              <a:solidFill>
                <a:srgbClr val="E6EDF3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ct val="100000"/>
              <a:buChar char="●"/>
            </a:pPr>
            <a:r>
              <a:rPr lang="en" sz="5600">
                <a:solidFill>
                  <a:srgbClr val="E6EDF3"/>
                </a:solidFill>
              </a:rPr>
              <a:t>Method: Plot on a line graph the following macroeconomic factors and look at the graphs and make conclusion</a:t>
            </a:r>
            <a:endParaRPr sz="5600">
              <a:solidFill>
                <a:srgbClr val="E6EDF3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ct val="100000"/>
              <a:buChar char="●"/>
            </a:pPr>
            <a:r>
              <a:rPr lang="en" sz="5600">
                <a:solidFill>
                  <a:srgbClr val="E6EDF3"/>
                </a:solidFill>
              </a:rPr>
              <a:t>Kaggle Dataset: Market factors</a:t>
            </a:r>
            <a:endParaRPr sz="5600">
              <a:solidFill>
                <a:srgbClr val="E6EDF3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E6EDF3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E6EDF3"/>
              </a:buClr>
              <a:buSzPct val="100000"/>
              <a:buFont typeface="Lato"/>
              <a:buAutoNum type="arabicPeriod" startAt="3"/>
            </a:pPr>
            <a:r>
              <a:rPr lang="en" sz="5600">
                <a:solidFill>
                  <a:srgbClr val="E6EDF3"/>
                </a:solidFill>
              </a:rPr>
              <a:t>What do our comparisons tell us, and how are they related to household income?</a:t>
            </a:r>
            <a:endParaRPr sz="5600">
              <a:solidFill>
                <a:srgbClr val="E6EDF3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ct val="100000"/>
              <a:buChar char="●"/>
            </a:pPr>
            <a:r>
              <a:rPr lang="en" sz="5600">
                <a:solidFill>
                  <a:srgbClr val="E6EDF3"/>
                </a:solidFill>
              </a:rPr>
              <a:t>Method: Track the percent increase for household income and compare it to the percent increase of other relevant macroeconomic factors</a:t>
            </a:r>
            <a:endParaRPr sz="5600">
              <a:solidFill>
                <a:srgbClr val="E6EDF3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ct val="100000"/>
              <a:buChar char="●"/>
            </a:pPr>
            <a:r>
              <a:rPr lang="en" sz="5600">
                <a:solidFill>
                  <a:srgbClr val="E6EDF3"/>
                </a:solidFill>
              </a:rPr>
              <a:t>Kaggle Dataset: Market factors</a:t>
            </a:r>
            <a:endParaRPr sz="5600">
              <a:solidFill>
                <a:srgbClr val="E6EDF3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ct val="100000"/>
              <a:buChar char="●"/>
            </a:pPr>
            <a:r>
              <a:rPr lang="en" sz="5600">
                <a:solidFill>
                  <a:srgbClr val="E6EDF3"/>
                </a:solidFill>
              </a:rPr>
              <a:t>Median Household Income Data: US Census Bureau</a:t>
            </a:r>
            <a:endParaRPr sz="5600">
              <a:solidFill>
                <a:srgbClr val="E6ED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133000" y="393750"/>
            <a:ext cx="7849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 House Price Index (HPI) &amp; Mortgage Rate (30-Year Fixed)</a:t>
            </a:r>
            <a:endParaRPr sz="37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6489650" y="1205525"/>
            <a:ext cx="1846800" cy="32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r-squared value is -0.007304294665406224, which is indicative of </a:t>
            </a:r>
            <a:r>
              <a:rPr b="1" lang="en" sz="1600"/>
              <a:t>no linear correlation </a:t>
            </a:r>
            <a:r>
              <a:rPr lang="en" sz="1600"/>
              <a:t>between the x- and y- variables.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675" y="1205525"/>
            <a:ext cx="5047775" cy="363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Real Disposable Income &amp; Unemployment Rate</a:t>
            </a:r>
            <a:endParaRPr sz="37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6952700" y="1154338"/>
            <a:ext cx="17811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Figure 2. Line plot of unemployment over time.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850" y="1011050"/>
            <a:ext cx="3628625" cy="295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9950" y="1011050"/>
            <a:ext cx="2612752" cy="147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9950" y="2589432"/>
            <a:ext cx="2612749" cy="139371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554850" y="4060675"/>
            <a:ext cx="36285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Figure 1. Scatter plot of </a:t>
            </a:r>
            <a:r>
              <a:rPr lang="en"/>
              <a:t>unemployment</a:t>
            </a:r>
            <a:r>
              <a:rPr lang="en"/>
              <a:t> rate and real disposable income. </a:t>
            </a:r>
            <a:r>
              <a:rPr lang="en"/>
              <a:t>The r-value is -0.34 showing low negative correlation.</a:t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6952700" y="2737375"/>
            <a:ext cx="17811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Figure 3. Line plot of real disposable income over time.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HPI</a:t>
            </a:r>
            <a:r>
              <a:rPr lang="en" sz="2100"/>
              <a:t> &amp; Mortgage Rate (Monthly)</a:t>
            </a:r>
            <a:endParaRPr sz="3700"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320250" y="3859775"/>
            <a:ext cx="3879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Figure 1: The line graph shows House Price Index (HPI) per month. As time increases, the HPI increases except in the mid period of taken time.</a:t>
            </a:r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4818825" y="3859775"/>
            <a:ext cx="40167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Figure 2: The line graph shows mortgage rate by month. As time increases, the mortgage rate decreases.</a:t>
            </a:r>
            <a:endParaRPr sz="1300"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25" y="1142938"/>
            <a:ext cx="4222050" cy="2610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162" y="1142950"/>
            <a:ext cx="4222026" cy="26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HPI</a:t>
            </a:r>
            <a:r>
              <a:rPr lang="en" sz="2100"/>
              <a:t> &amp; Mortgage Rate (Annually)</a:t>
            </a:r>
            <a:endParaRPr sz="3700"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548538" y="3935100"/>
            <a:ext cx="3794700" cy="10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Figure 3: The line graph shows HPI by year. Overall, the HPI increases over time, but there is a slight decrease in HPI for a small period in time.</a:t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4792200" y="3971225"/>
            <a:ext cx="40818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Figure 4: The line graph shows decrease in mortgage rate by year.</a:t>
            </a:r>
            <a:endParaRPr sz="1300"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50" y="1122700"/>
            <a:ext cx="4081800" cy="2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200" y="1122700"/>
            <a:ext cx="4213800" cy="25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GDP &amp; Mortgage Rate (Annual)</a:t>
            </a:r>
            <a:endParaRPr sz="4000"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547" y="1465125"/>
            <a:ext cx="3769528" cy="31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100" y="1465125"/>
            <a:ext cx="3847923" cy="317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/>
        </p:nvSpPr>
        <p:spPr>
          <a:xfrm>
            <a:off x="988775" y="4636025"/>
            <a:ext cx="32289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8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Correlation = 0.32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 &amp; HPI (Annual)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88"/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0"/>
          <p:cNvPicPr preferRelativeResize="0"/>
          <p:nvPr/>
        </p:nvPicPr>
        <p:blipFill rotWithShape="1">
          <a:blip r:embed="rId3">
            <a:alphaModFix/>
          </a:blip>
          <a:srcRect b="115" l="0" r="0" t="3841"/>
          <a:stretch/>
        </p:blipFill>
        <p:spPr>
          <a:xfrm>
            <a:off x="956175" y="1346816"/>
            <a:ext cx="4074713" cy="3416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279" y="1346825"/>
            <a:ext cx="3733370" cy="33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 txBox="1"/>
          <p:nvPr/>
        </p:nvSpPr>
        <p:spPr>
          <a:xfrm>
            <a:off x="956175" y="4738450"/>
            <a:ext cx="18567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8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Correlation = -0.03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Unemployment Rate &amp; HPI</a:t>
            </a:r>
            <a:endParaRPr sz="3800"/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00" y="1460250"/>
            <a:ext cx="4326050" cy="26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600" y="1460250"/>
            <a:ext cx="4369084" cy="26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 txBox="1"/>
          <p:nvPr/>
        </p:nvSpPr>
        <p:spPr>
          <a:xfrm>
            <a:off x="175175" y="4292025"/>
            <a:ext cx="429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Figure 1: Bar graph illustrating Unemployment Rate between Jan. 1975 and Jan. 2021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4717750" y="4312400"/>
            <a:ext cx="432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Figure 2: Bar graph illustrating House Price Index between Jan. 1975 and Jan. 2021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